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70" r:id="rId2"/>
    <p:sldId id="271" r:id="rId3"/>
    <p:sldId id="279" r:id="rId4"/>
    <p:sldId id="263" r:id="rId5"/>
    <p:sldId id="289" r:id="rId6"/>
    <p:sldId id="285" r:id="rId7"/>
    <p:sldId id="262" r:id="rId8"/>
    <p:sldId id="272" r:id="rId9"/>
    <p:sldId id="282" r:id="rId10"/>
    <p:sldId id="280" r:id="rId11"/>
    <p:sldId id="283" r:id="rId12"/>
    <p:sldId id="278" r:id="rId13"/>
    <p:sldId id="286" r:id="rId14"/>
    <p:sldId id="284" r:id="rId15"/>
    <p:sldId id="291" r:id="rId16"/>
    <p:sldId id="288" r:id="rId17"/>
    <p:sldId id="287" r:id="rId18"/>
    <p:sldId id="292" r:id="rId19"/>
    <p:sldId id="290" r:id="rId20"/>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VNI-Times" pitchFamily="2" charset="0"/>
        <a:ea typeface="+mn-ea"/>
        <a:cs typeface="+mn-cs"/>
      </a:defRPr>
    </a:lvl1pPr>
    <a:lvl2pPr marL="457200" algn="l" rtl="0" fontAlgn="base">
      <a:spcBef>
        <a:spcPct val="0"/>
      </a:spcBef>
      <a:spcAft>
        <a:spcPct val="0"/>
      </a:spcAft>
      <a:defRPr sz="3200" kern="1200">
        <a:solidFill>
          <a:schemeClr val="tx1"/>
        </a:solidFill>
        <a:latin typeface="VNI-Times" pitchFamily="2" charset="0"/>
        <a:ea typeface="+mn-ea"/>
        <a:cs typeface="+mn-cs"/>
      </a:defRPr>
    </a:lvl2pPr>
    <a:lvl3pPr marL="914400" algn="l" rtl="0" fontAlgn="base">
      <a:spcBef>
        <a:spcPct val="0"/>
      </a:spcBef>
      <a:spcAft>
        <a:spcPct val="0"/>
      </a:spcAft>
      <a:defRPr sz="3200" kern="1200">
        <a:solidFill>
          <a:schemeClr val="tx1"/>
        </a:solidFill>
        <a:latin typeface="VNI-Times" pitchFamily="2" charset="0"/>
        <a:ea typeface="+mn-ea"/>
        <a:cs typeface="+mn-cs"/>
      </a:defRPr>
    </a:lvl3pPr>
    <a:lvl4pPr marL="1371600" algn="l" rtl="0" fontAlgn="base">
      <a:spcBef>
        <a:spcPct val="0"/>
      </a:spcBef>
      <a:spcAft>
        <a:spcPct val="0"/>
      </a:spcAft>
      <a:defRPr sz="3200" kern="1200">
        <a:solidFill>
          <a:schemeClr val="tx1"/>
        </a:solidFill>
        <a:latin typeface="VNI-Times" pitchFamily="2" charset="0"/>
        <a:ea typeface="+mn-ea"/>
        <a:cs typeface="+mn-cs"/>
      </a:defRPr>
    </a:lvl4pPr>
    <a:lvl5pPr marL="1828800" algn="l" rtl="0" fontAlgn="base">
      <a:spcBef>
        <a:spcPct val="0"/>
      </a:spcBef>
      <a:spcAft>
        <a:spcPct val="0"/>
      </a:spcAft>
      <a:defRPr sz="3200" kern="1200">
        <a:solidFill>
          <a:schemeClr val="tx1"/>
        </a:solidFill>
        <a:latin typeface="VNI-Times" pitchFamily="2" charset="0"/>
        <a:ea typeface="+mn-ea"/>
        <a:cs typeface="+mn-cs"/>
      </a:defRPr>
    </a:lvl5pPr>
    <a:lvl6pPr marL="2286000" algn="l" defTabSz="914400" rtl="0" eaLnBrk="1" latinLnBrk="0" hangingPunct="1">
      <a:defRPr sz="3200" kern="1200">
        <a:solidFill>
          <a:schemeClr val="tx1"/>
        </a:solidFill>
        <a:latin typeface="VNI-Times" pitchFamily="2" charset="0"/>
        <a:ea typeface="+mn-ea"/>
        <a:cs typeface="+mn-cs"/>
      </a:defRPr>
    </a:lvl6pPr>
    <a:lvl7pPr marL="2743200" algn="l" defTabSz="914400" rtl="0" eaLnBrk="1" latinLnBrk="0" hangingPunct="1">
      <a:defRPr sz="3200" kern="1200">
        <a:solidFill>
          <a:schemeClr val="tx1"/>
        </a:solidFill>
        <a:latin typeface="VNI-Times" pitchFamily="2" charset="0"/>
        <a:ea typeface="+mn-ea"/>
        <a:cs typeface="+mn-cs"/>
      </a:defRPr>
    </a:lvl7pPr>
    <a:lvl8pPr marL="3200400" algn="l" defTabSz="914400" rtl="0" eaLnBrk="1" latinLnBrk="0" hangingPunct="1">
      <a:defRPr sz="3200" kern="1200">
        <a:solidFill>
          <a:schemeClr val="tx1"/>
        </a:solidFill>
        <a:latin typeface="VNI-Times" pitchFamily="2" charset="0"/>
        <a:ea typeface="+mn-ea"/>
        <a:cs typeface="+mn-cs"/>
      </a:defRPr>
    </a:lvl8pPr>
    <a:lvl9pPr marL="3657600" algn="l" defTabSz="914400" rtl="0" eaLnBrk="1" latinLnBrk="0" hangingPunct="1">
      <a:defRPr sz="3200" kern="1200">
        <a:solidFill>
          <a:schemeClr val="tx1"/>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00"/>
    <a:srgbClr val="FF0000"/>
    <a:srgbClr val="FFFFCC"/>
    <a:srgbClr val="FFFFFF"/>
    <a:srgbClr val="FF9900"/>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83" autoAdjust="0"/>
    <p:restoredTop sz="88491" autoAdjust="0"/>
  </p:normalViewPr>
  <p:slideViewPr>
    <p:cSldViewPr>
      <p:cViewPr varScale="1">
        <p:scale>
          <a:sx n="38" d="100"/>
          <a:sy n="38" d="100"/>
        </p:scale>
        <p:origin x="-14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74A052-E9C7-42D0-96E8-9A2A0310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09672-6C76-4C67-89E5-C61D5F45ED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4E1C4-695A-43A3-9EC4-C126BBCAC8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7BB8AD-5D81-47E1-9B04-2AB733AC2D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38065-D402-47E4-A460-11004B8718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5F1923-F935-416B-9AF0-948DEA5F57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B4C14-B7EF-4020-B177-57B7D67766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7D381B-EB1D-453F-AC29-8C8AEC7538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3BDCE7-DA23-4BFD-990B-14950B7D79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6E475C-1F51-4EAC-B568-ECA2907BFA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0D90A5-5C1C-4660-90C1-CAEEEF5BC5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8D8E5D1-8D21-410D-BDBB-723A7F9D6E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diantWallpapersCollection26"/>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FF9900"/>
          </a:solidFill>
          <a:ln w="9525">
            <a:noFill/>
            <a:miter lim="800000"/>
            <a:headEnd/>
            <a:tailEnd/>
          </a:ln>
        </p:spPr>
      </p:pic>
      <p:sp>
        <p:nvSpPr>
          <p:cNvPr id="2051" name="WordArt 7"/>
          <p:cNvSpPr>
            <a:spLocks noChangeArrowheads="1" noChangeShapeType="1" noTextEdit="1"/>
          </p:cNvSpPr>
          <p:nvPr/>
        </p:nvSpPr>
        <p:spPr bwMode="auto">
          <a:xfrm>
            <a:off x="1600200" y="2209800"/>
            <a:ext cx="6324600" cy="2362200"/>
          </a:xfrm>
          <a:prstGeom prst="rect">
            <a:avLst/>
          </a:prstGeom>
        </p:spPr>
        <p:txBody>
          <a:bodyPr wrap="none" fromWordArt="1">
            <a:prstTxWarp prst="textPlain">
              <a:avLst>
                <a:gd name="adj" fmla="val 50000"/>
              </a:avLst>
            </a:prstTxWarp>
          </a:bodyPr>
          <a:lstStyle/>
          <a:p>
            <a:pPr algn="ctr"/>
            <a:r>
              <a:rPr lang="en-US" sz="4400" b="1" kern="10">
                <a:ln w="9525">
                  <a:solidFill>
                    <a:srgbClr val="000000"/>
                  </a:solidFill>
                  <a:round/>
                  <a:headEnd/>
                  <a:tailEnd/>
                </a:ln>
                <a:solidFill>
                  <a:srgbClr val="0000FF"/>
                </a:solidFill>
                <a:effectLst>
                  <a:outerShdw dist="35921" dir="2700000" algn="ctr" rotWithShape="0">
                    <a:srgbClr val="808080">
                      <a:alpha val="79999"/>
                    </a:srgbClr>
                  </a:outerShdw>
                </a:effectLst>
                <a:latin typeface="Arial"/>
                <a:cs typeface="Arial"/>
              </a:rPr>
              <a:t>MÔN KỂ CHUYỆN</a:t>
            </a:r>
          </a:p>
        </p:txBody>
      </p:sp>
      <p:sp>
        <p:nvSpPr>
          <p:cNvPr id="2052" name="WordArt 10"/>
          <p:cNvSpPr>
            <a:spLocks noChangeArrowheads="1" noChangeShapeType="1" noTextEdit="1"/>
          </p:cNvSpPr>
          <p:nvPr/>
        </p:nvSpPr>
        <p:spPr bwMode="auto">
          <a:xfrm>
            <a:off x="1600200" y="2209800"/>
            <a:ext cx="6324600" cy="2362200"/>
          </a:xfrm>
          <a:prstGeom prst="rect">
            <a:avLst/>
          </a:prstGeom>
        </p:spPr>
        <p:txBody>
          <a:bodyPr wrap="none" fromWordArt="1">
            <a:prstTxWarp prst="textPlain">
              <a:avLst>
                <a:gd name="adj" fmla="val 50000"/>
              </a:avLst>
            </a:prstTxWarp>
          </a:bodyPr>
          <a:lstStyle/>
          <a:p>
            <a:pPr algn="ctr"/>
            <a:r>
              <a:rPr lang="en-US" sz="4400" b="1" kern="10">
                <a:ln w="9525">
                  <a:solidFill>
                    <a:srgbClr val="000000"/>
                  </a:solidFill>
                  <a:round/>
                  <a:headEnd/>
                  <a:tailEnd/>
                </a:ln>
                <a:solidFill>
                  <a:srgbClr val="0000FF"/>
                </a:solidFill>
                <a:effectLst>
                  <a:outerShdw dist="35921" dir="2700000" algn="ctr" rotWithShape="0">
                    <a:srgbClr val="808080">
                      <a:alpha val="79999"/>
                    </a:srgbClr>
                  </a:outerShdw>
                </a:effectLst>
                <a:latin typeface="Arial"/>
                <a:cs typeface="Arial"/>
              </a:rPr>
              <a:t>MÔN KỂ CHUYỆN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6096000" y="2139950"/>
            <a:ext cx="3048000" cy="2862263"/>
          </a:xfrm>
          <a:prstGeom prst="rect">
            <a:avLst/>
          </a:prstGeom>
          <a:noFill/>
          <a:ln w="9525">
            <a:noFill/>
            <a:miter lim="800000"/>
            <a:headEnd/>
            <a:tailEnd/>
          </a:ln>
        </p:spPr>
        <p:txBody>
          <a:bodyPr>
            <a:spAutoFit/>
          </a:bodyPr>
          <a:lstStyle/>
          <a:p>
            <a:pPr algn="just"/>
            <a:r>
              <a:rPr lang="en-US" sz="2000" b="1">
                <a:latin typeface="Arial" charset="0"/>
              </a:rPr>
              <a:t>Quốc hốt hoảng vì đến phiên mình trực nhật mà lại ngủ quên. Nhưng vào lớp đã thấy lớp sạch như lau, bàn ghế ngay ngắn. Thì ra lớp trưởng Vân đã làm giúp. Quốc thở phào nhẹ nhõm, biết ơn Vân.</a:t>
            </a:r>
          </a:p>
        </p:txBody>
      </p:sp>
      <p:pic>
        <p:nvPicPr>
          <p:cNvPr id="37894" name="Picture 6" descr="100_3563"/>
          <p:cNvPicPr>
            <a:picLocks noChangeAspect="1" noChangeArrowheads="1"/>
          </p:cNvPicPr>
          <p:nvPr/>
        </p:nvPicPr>
        <p:blipFill>
          <a:blip r:embed="rId2"/>
          <a:srcRect/>
          <a:stretch>
            <a:fillRect/>
          </a:stretch>
        </p:blipFill>
        <p:spPr bwMode="auto">
          <a:xfrm>
            <a:off x="0" y="2057400"/>
            <a:ext cx="6096000" cy="4800600"/>
          </a:xfrm>
          <a:prstGeom prst="rect">
            <a:avLst/>
          </a:prstGeom>
          <a:noFill/>
          <a:ln w="9525">
            <a:noFill/>
            <a:miter lim="800000"/>
            <a:headEnd/>
            <a:tailEnd/>
          </a:ln>
        </p:spPr>
      </p:pic>
      <p:sp>
        <p:nvSpPr>
          <p:cNvPr id="11268" name="Text Box 7"/>
          <p:cNvSpPr txBox="1">
            <a:spLocks noChangeArrowheads="1"/>
          </p:cNvSpPr>
          <p:nvPr/>
        </p:nvSpPr>
        <p:spPr bwMode="auto">
          <a:xfrm>
            <a:off x="2590800" y="639763"/>
            <a:ext cx="5638800" cy="830262"/>
          </a:xfrm>
          <a:prstGeom prst="rect">
            <a:avLst/>
          </a:prstGeom>
          <a:solidFill>
            <a:srgbClr val="FFFFCC"/>
          </a:solidFill>
          <a:ln w="9525">
            <a:noFill/>
            <a:miter lim="800000"/>
            <a:headEnd/>
            <a:tailEnd/>
          </a:ln>
        </p:spPr>
        <p:txBody>
          <a:bodyPr>
            <a:spAutoFit/>
          </a:bodyPr>
          <a:lstStyle/>
          <a:p>
            <a:r>
              <a:rPr lang="en-US" sz="2800" b="1">
                <a:solidFill>
                  <a:srgbClr val="FF3300"/>
                </a:solidFill>
                <a:latin typeface="Arial" charset="0"/>
              </a:rPr>
              <a:t>Lớp trưởng của tôi</a:t>
            </a:r>
          </a:p>
          <a:p>
            <a:pPr algn="r"/>
            <a:r>
              <a:rPr lang="en-US" sz="1800" i="1">
                <a:solidFill>
                  <a:srgbClr val="0000FF"/>
                </a:solidFill>
                <a:latin typeface="Arial" charset="0"/>
              </a:rPr>
              <a:t>Lương Tố Nga</a:t>
            </a:r>
            <a:r>
              <a:rPr lang="en-US" sz="1800" b="1" i="1">
                <a:solidFill>
                  <a:srgbClr val="0000FF"/>
                </a:solidFill>
                <a:latin typeface="Arial" charset="0"/>
              </a:rPr>
              <a:t> </a:t>
            </a:r>
          </a:p>
        </p:txBody>
      </p:sp>
      <p:sp>
        <p:nvSpPr>
          <p:cNvPr id="11269" name="Text Box 9"/>
          <p:cNvSpPr txBox="1">
            <a:spLocks noChangeArrowheads="1"/>
          </p:cNvSpPr>
          <p:nvPr/>
        </p:nvSpPr>
        <p:spPr bwMode="auto">
          <a:xfrm>
            <a:off x="76200" y="685800"/>
            <a:ext cx="2286000" cy="461963"/>
          </a:xfrm>
          <a:prstGeom prst="rect">
            <a:avLst/>
          </a:prstGeom>
          <a:noFill/>
          <a:ln w="9525">
            <a:noFill/>
            <a:miter lim="800000"/>
            <a:headEnd/>
            <a:tailEnd/>
          </a:ln>
        </p:spPr>
        <p:txBody>
          <a:bodyPr>
            <a:spAutoFit/>
          </a:bodyPr>
          <a:lstStyle/>
          <a:p>
            <a:pPr>
              <a:spcBef>
                <a:spcPct val="50000"/>
              </a:spcBef>
            </a:pPr>
            <a:r>
              <a:rPr lang="en-US" sz="2400" b="1" u="sng">
                <a:latin typeface="Arial" charset="0"/>
              </a:rPr>
              <a:t>Kể chuyện</a:t>
            </a:r>
            <a:r>
              <a:rPr lang="en-US" sz="24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wedge">
                                      <p:cBhvr>
                                        <p:cTn id="7" dur="500"/>
                                        <p:tgtEl>
                                          <p:spTgt spid="378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additive="base">
                                        <p:cTn id="12" dur="1000" fill="hold"/>
                                        <p:tgtEl>
                                          <p:spTgt spid="37893"/>
                                        </p:tgtEl>
                                        <p:attrNameLst>
                                          <p:attrName>ppt_x</p:attrName>
                                        </p:attrNameLst>
                                      </p:cBhvr>
                                      <p:tavLst>
                                        <p:tav tm="0">
                                          <p:val>
                                            <p:strVal val="0-#ppt_w/2"/>
                                          </p:val>
                                        </p:tav>
                                        <p:tav tm="100000">
                                          <p:val>
                                            <p:strVal val="#ppt_x"/>
                                          </p:val>
                                        </p:tav>
                                      </p:tavLst>
                                    </p:anim>
                                    <p:anim calcmode="lin" valueType="num">
                                      <p:cBhvr additive="base">
                                        <p:cTn id="13" dur="10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6019800" y="1905000"/>
            <a:ext cx="3124200" cy="3416300"/>
          </a:xfrm>
          <a:prstGeom prst="rect">
            <a:avLst/>
          </a:prstGeom>
          <a:noFill/>
          <a:ln w="9525">
            <a:noFill/>
            <a:miter lim="800000"/>
            <a:headEnd/>
            <a:tailEnd/>
          </a:ln>
        </p:spPr>
        <p:txBody>
          <a:bodyPr>
            <a:spAutoFit/>
          </a:bodyPr>
          <a:lstStyle/>
          <a:p>
            <a:pPr algn="just"/>
            <a:r>
              <a:rPr lang="en-US" sz="2400" b="1">
                <a:latin typeface="Arial" charset="0"/>
              </a:rPr>
              <a:t>Vân có sáng kiến mua kem về “ bồi dưỡng “ cho các bạn đang lao động giữa buổi chiều nắng. Quốc tấm tắc khen lớp trưởng, cho rằng lớp trưởng rất tâm lí. </a:t>
            </a:r>
          </a:p>
        </p:txBody>
      </p:sp>
      <p:pic>
        <p:nvPicPr>
          <p:cNvPr id="40966" name="Picture 6" descr="100_3566"/>
          <p:cNvPicPr>
            <a:picLocks noChangeAspect="1" noChangeArrowheads="1"/>
          </p:cNvPicPr>
          <p:nvPr/>
        </p:nvPicPr>
        <p:blipFill>
          <a:blip r:embed="rId2"/>
          <a:srcRect/>
          <a:stretch>
            <a:fillRect/>
          </a:stretch>
        </p:blipFill>
        <p:spPr bwMode="auto">
          <a:xfrm>
            <a:off x="0" y="1905000"/>
            <a:ext cx="6096000" cy="4953000"/>
          </a:xfrm>
          <a:prstGeom prst="rect">
            <a:avLst/>
          </a:prstGeom>
          <a:noFill/>
          <a:ln w="9525">
            <a:noFill/>
            <a:miter lim="800000"/>
            <a:headEnd/>
            <a:tailEnd/>
          </a:ln>
        </p:spPr>
      </p:pic>
      <p:sp>
        <p:nvSpPr>
          <p:cNvPr id="12292" name="Text Box 7"/>
          <p:cNvSpPr txBox="1">
            <a:spLocks noChangeArrowheads="1"/>
          </p:cNvSpPr>
          <p:nvPr/>
        </p:nvSpPr>
        <p:spPr bwMode="auto">
          <a:xfrm>
            <a:off x="2209800" y="685800"/>
            <a:ext cx="5638800" cy="830263"/>
          </a:xfrm>
          <a:prstGeom prst="rect">
            <a:avLst/>
          </a:prstGeom>
          <a:solidFill>
            <a:srgbClr val="FFFFCC"/>
          </a:solidFill>
          <a:ln w="9525">
            <a:noFill/>
            <a:miter lim="800000"/>
            <a:headEnd/>
            <a:tailEnd/>
          </a:ln>
        </p:spPr>
        <p:txBody>
          <a:bodyPr>
            <a:spAutoFit/>
          </a:bodyPr>
          <a:lstStyle/>
          <a:p>
            <a:r>
              <a:rPr lang="en-US" sz="2800" b="1">
                <a:solidFill>
                  <a:srgbClr val="FF3300"/>
                </a:solidFill>
                <a:latin typeface="Arial" charset="0"/>
              </a:rPr>
              <a:t>    Lớp trưởng của tôi</a:t>
            </a:r>
          </a:p>
          <a:p>
            <a:pPr algn="r"/>
            <a:r>
              <a:rPr lang="en-US" sz="1800" i="1">
                <a:solidFill>
                  <a:srgbClr val="0000FF"/>
                </a:solidFill>
                <a:latin typeface="Arial" charset="0"/>
              </a:rPr>
              <a:t>Lương Tố Nga</a:t>
            </a:r>
            <a:r>
              <a:rPr lang="en-US" sz="1800" b="1" i="1">
                <a:solidFill>
                  <a:srgbClr val="0000FF"/>
                </a:solidFill>
                <a:latin typeface="Arial" charset="0"/>
              </a:rPr>
              <a:t> </a:t>
            </a:r>
          </a:p>
        </p:txBody>
      </p:sp>
      <p:sp>
        <p:nvSpPr>
          <p:cNvPr id="12293" name="Text Box 9"/>
          <p:cNvSpPr txBox="1">
            <a:spLocks noChangeArrowheads="1"/>
          </p:cNvSpPr>
          <p:nvPr/>
        </p:nvSpPr>
        <p:spPr bwMode="auto">
          <a:xfrm>
            <a:off x="76200" y="685800"/>
            <a:ext cx="2286000" cy="461963"/>
          </a:xfrm>
          <a:prstGeom prst="rect">
            <a:avLst/>
          </a:prstGeom>
          <a:noFill/>
          <a:ln w="9525">
            <a:noFill/>
            <a:miter lim="800000"/>
            <a:headEnd/>
            <a:tailEnd/>
          </a:ln>
        </p:spPr>
        <p:txBody>
          <a:bodyPr>
            <a:spAutoFit/>
          </a:bodyPr>
          <a:lstStyle/>
          <a:p>
            <a:pPr>
              <a:spcBef>
                <a:spcPct val="50000"/>
              </a:spcBef>
            </a:pPr>
            <a:r>
              <a:rPr lang="en-US" sz="2400" b="1" u="sng">
                <a:latin typeface="Arial" charset="0"/>
              </a:rPr>
              <a:t>Kể chuyện</a:t>
            </a:r>
            <a:r>
              <a:rPr lang="en-US" sz="24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amond(out)">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 calcmode="lin" valueType="num">
                                      <p:cBhvr additive="base">
                                        <p:cTn id="12" dur="500" fill="hold"/>
                                        <p:tgtEl>
                                          <p:spTgt spid="40965"/>
                                        </p:tgtEl>
                                        <p:attrNameLst>
                                          <p:attrName>ppt_x</p:attrName>
                                        </p:attrNameLst>
                                      </p:cBhvr>
                                      <p:tavLst>
                                        <p:tav tm="0">
                                          <p:val>
                                            <p:strVal val="0-#ppt_w/2"/>
                                          </p:val>
                                        </p:tav>
                                        <p:tav tm="100000">
                                          <p:val>
                                            <p:strVal val="#ppt_x"/>
                                          </p:val>
                                        </p:tav>
                                      </p:tavLst>
                                    </p:anim>
                                    <p:anim calcmode="lin" valueType="num">
                                      <p:cBhvr additive="base">
                                        <p:cTn id="13"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100_3557"/>
          <p:cNvPicPr>
            <a:picLocks noChangeAspect="1" noChangeArrowheads="1"/>
          </p:cNvPicPr>
          <p:nvPr/>
        </p:nvPicPr>
        <p:blipFill>
          <a:blip r:embed="rId2"/>
          <a:srcRect/>
          <a:stretch>
            <a:fillRect/>
          </a:stretch>
        </p:blipFill>
        <p:spPr bwMode="auto">
          <a:xfrm>
            <a:off x="0" y="1524000"/>
            <a:ext cx="9144000" cy="4356100"/>
          </a:xfrm>
          <a:prstGeom prst="rect">
            <a:avLst/>
          </a:prstGeom>
          <a:noFill/>
          <a:ln w="9525">
            <a:noFill/>
            <a:miter lim="800000"/>
            <a:headEnd/>
            <a:tailEnd/>
          </a:ln>
        </p:spPr>
      </p:pic>
      <p:sp>
        <p:nvSpPr>
          <p:cNvPr id="35846" name="Text Box 6"/>
          <p:cNvSpPr txBox="1">
            <a:spLocks noChangeArrowheads="1"/>
          </p:cNvSpPr>
          <p:nvPr/>
        </p:nvSpPr>
        <p:spPr bwMode="auto">
          <a:xfrm>
            <a:off x="0" y="5475288"/>
            <a:ext cx="9144000" cy="1200150"/>
          </a:xfrm>
          <a:prstGeom prst="rect">
            <a:avLst/>
          </a:prstGeom>
          <a:solidFill>
            <a:schemeClr val="bg1"/>
          </a:solidFill>
          <a:ln w="9525">
            <a:solidFill>
              <a:schemeClr val="bg1"/>
            </a:solidFill>
            <a:miter lim="800000"/>
            <a:headEnd/>
            <a:tailEnd/>
          </a:ln>
        </p:spPr>
        <p:txBody>
          <a:bodyPr>
            <a:spAutoFit/>
          </a:bodyPr>
          <a:lstStyle/>
          <a:p>
            <a:pPr algn="just"/>
            <a:r>
              <a:rPr lang="en-US" sz="2400" b="1">
                <a:latin typeface="Arial" charset="0"/>
              </a:rPr>
              <a:t>Các bạn nam bây giờ rất phục Vân, tự hào về Vân - một lớp trưởng nữ không chỉ học giỏi mà còn gương mẫu, xốc vác trong mọi việc công việc của lớp.</a:t>
            </a:r>
          </a:p>
        </p:txBody>
      </p:sp>
      <p:sp>
        <p:nvSpPr>
          <p:cNvPr id="13316" name="Text Box 8"/>
          <p:cNvSpPr txBox="1">
            <a:spLocks noChangeArrowheads="1"/>
          </p:cNvSpPr>
          <p:nvPr/>
        </p:nvSpPr>
        <p:spPr bwMode="auto">
          <a:xfrm>
            <a:off x="2209800" y="663575"/>
            <a:ext cx="5638800" cy="830263"/>
          </a:xfrm>
          <a:prstGeom prst="rect">
            <a:avLst/>
          </a:prstGeom>
          <a:solidFill>
            <a:srgbClr val="FFFFCC"/>
          </a:solidFill>
          <a:ln w="9525">
            <a:noFill/>
            <a:miter lim="800000"/>
            <a:headEnd/>
            <a:tailEnd/>
          </a:ln>
        </p:spPr>
        <p:txBody>
          <a:bodyPr>
            <a:spAutoFit/>
          </a:bodyPr>
          <a:lstStyle/>
          <a:p>
            <a:r>
              <a:rPr lang="en-US" sz="2800" b="1">
                <a:solidFill>
                  <a:srgbClr val="FF3300"/>
                </a:solidFill>
                <a:latin typeface="Arial" charset="0"/>
              </a:rPr>
              <a:t>    Lớp trưởng của tôi</a:t>
            </a:r>
          </a:p>
          <a:p>
            <a:pPr algn="r"/>
            <a:r>
              <a:rPr lang="en-US" sz="1800" i="1">
                <a:solidFill>
                  <a:srgbClr val="0000FF"/>
                </a:solidFill>
                <a:latin typeface="Arial" charset="0"/>
              </a:rPr>
              <a:t>Lương Tố Nga</a:t>
            </a:r>
            <a:r>
              <a:rPr lang="en-US" sz="1800" b="1" i="1">
                <a:solidFill>
                  <a:srgbClr val="0000FF"/>
                </a:solidFill>
                <a:latin typeface="Arial" charset="0"/>
              </a:rPr>
              <a:t> </a:t>
            </a:r>
          </a:p>
        </p:txBody>
      </p:sp>
      <p:sp>
        <p:nvSpPr>
          <p:cNvPr id="13317" name="Text Box 10"/>
          <p:cNvSpPr txBox="1">
            <a:spLocks noChangeArrowheads="1"/>
          </p:cNvSpPr>
          <p:nvPr/>
        </p:nvSpPr>
        <p:spPr bwMode="auto">
          <a:xfrm>
            <a:off x="76200" y="685800"/>
            <a:ext cx="2286000" cy="461963"/>
          </a:xfrm>
          <a:prstGeom prst="rect">
            <a:avLst/>
          </a:prstGeom>
          <a:noFill/>
          <a:ln w="9525">
            <a:noFill/>
            <a:miter lim="800000"/>
            <a:headEnd/>
            <a:tailEnd/>
          </a:ln>
        </p:spPr>
        <p:txBody>
          <a:bodyPr>
            <a:spAutoFit/>
          </a:bodyPr>
          <a:lstStyle/>
          <a:p>
            <a:pPr>
              <a:spcBef>
                <a:spcPct val="50000"/>
              </a:spcBef>
            </a:pPr>
            <a:r>
              <a:rPr lang="en-US" sz="2400" b="1" u="sng">
                <a:latin typeface="Arial" charset="0"/>
              </a:rPr>
              <a:t>Kể chuyện</a:t>
            </a:r>
            <a:r>
              <a:rPr lang="en-US" sz="24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slide(fromBottom)">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additive="base">
                                        <p:cTn id="12" dur="500" fill="hold"/>
                                        <p:tgtEl>
                                          <p:spTgt spid="35846"/>
                                        </p:tgtEl>
                                        <p:attrNameLst>
                                          <p:attrName>ppt_x</p:attrName>
                                        </p:attrNameLst>
                                      </p:cBhvr>
                                      <p:tavLst>
                                        <p:tav tm="0">
                                          <p:val>
                                            <p:strVal val="0-#ppt_w/2"/>
                                          </p:val>
                                        </p:tav>
                                        <p:tav tm="100000">
                                          <p:val>
                                            <p:strVal val="#ppt_x"/>
                                          </p:val>
                                        </p:tav>
                                      </p:tavLst>
                                    </p:anim>
                                    <p:anim calcmode="lin" valueType="num">
                                      <p:cBhvr additive="base">
                                        <p:cTn id="13"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533400" y="3390900"/>
            <a:ext cx="8001000" cy="1373188"/>
          </a:xfrm>
          <a:prstGeom prst="rect">
            <a:avLst/>
          </a:prstGeom>
          <a:noFill/>
          <a:ln w="9525">
            <a:noFill/>
            <a:miter lim="800000"/>
            <a:headEnd/>
            <a:tailEnd/>
          </a:ln>
        </p:spPr>
        <p:txBody>
          <a:bodyPr anchor="ctr">
            <a:spAutoFit/>
          </a:bodyPr>
          <a:lstStyle/>
          <a:p>
            <a:r>
              <a:rPr lang="en-US" sz="2800" b="1" u="sng">
                <a:latin typeface="Arial" charset="0"/>
              </a:rPr>
              <a:t>Yêu cầu </a:t>
            </a:r>
            <a:r>
              <a:rPr lang="en-US" sz="2800" b="1">
                <a:latin typeface="Arial" charset="0"/>
              </a:rPr>
              <a:t>2.</a:t>
            </a:r>
          </a:p>
          <a:p>
            <a:r>
              <a:rPr lang="en-US" sz="2800" b="1">
                <a:latin typeface="Arial" charset="0"/>
              </a:rPr>
              <a:t>- Kể lại câu chuyên theo lời của một nhân vật (Quốc,    Lâm hoặc Vân).</a:t>
            </a:r>
          </a:p>
        </p:txBody>
      </p:sp>
      <p:sp>
        <p:nvSpPr>
          <p:cNvPr id="44037" name="Text Box 5"/>
          <p:cNvSpPr txBox="1">
            <a:spLocks noChangeArrowheads="1"/>
          </p:cNvSpPr>
          <p:nvPr/>
        </p:nvSpPr>
        <p:spPr bwMode="auto">
          <a:xfrm>
            <a:off x="304800" y="1752600"/>
            <a:ext cx="8839200" cy="1816100"/>
          </a:xfrm>
          <a:prstGeom prst="rect">
            <a:avLst/>
          </a:prstGeom>
          <a:noFill/>
          <a:ln w="9525">
            <a:noFill/>
            <a:miter lim="800000"/>
            <a:headEnd/>
            <a:tailEnd/>
          </a:ln>
        </p:spPr>
        <p:txBody>
          <a:bodyPr>
            <a:spAutoFit/>
          </a:bodyPr>
          <a:lstStyle/>
          <a:p>
            <a:r>
              <a:rPr lang="en-US" sz="2800" b="1">
                <a:latin typeface="Arial" charset="0"/>
              </a:rPr>
              <a:t>- Em chọn nhập vai nhân vật (Quốc, Lâm hoặc Vân) - xưng tôi. </a:t>
            </a:r>
          </a:p>
          <a:p>
            <a:r>
              <a:rPr lang="en-US" sz="2800" b="1">
                <a:latin typeface="Arial" charset="0"/>
              </a:rPr>
              <a:t>- Kể theo cách nhìn, cách nghĩ của 1 trong 3 nhân vật đó. </a:t>
            </a:r>
          </a:p>
        </p:txBody>
      </p:sp>
      <p:sp>
        <p:nvSpPr>
          <p:cNvPr id="44038" name="Rectangle 6"/>
          <p:cNvSpPr>
            <a:spLocks noChangeArrowheads="1"/>
          </p:cNvSpPr>
          <p:nvPr/>
        </p:nvSpPr>
        <p:spPr bwMode="auto">
          <a:xfrm>
            <a:off x="533400" y="4876800"/>
            <a:ext cx="8153400" cy="1816100"/>
          </a:xfrm>
          <a:prstGeom prst="rect">
            <a:avLst/>
          </a:prstGeom>
          <a:noFill/>
          <a:ln w="9525">
            <a:noFill/>
            <a:miter lim="800000"/>
            <a:headEnd/>
            <a:tailEnd/>
          </a:ln>
        </p:spPr>
        <p:txBody>
          <a:bodyPr>
            <a:spAutoFit/>
          </a:bodyPr>
          <a:lstStyle/>
          <a:p>
            <a:r>
              <a:rPr lang="en-US" sz="2800" b="1" u="sng">
                <a:latin typeface="Arial" charset="0"/>
              </a:rPr>
              <a:t>Yêu cầu </a:t>
            </a:r>
            <a:r>
              <a:rPr lang="en-US" sz="2800" b="1">
                <a:latin typeface="Arial" charset="0"/>
              </a:rPr>
              <a:t>3.</a:t>
            </a:r>
          </a:p>
          <a:p>
            <a:r>
              <a:rPr lang="en-US" sz="2800" b="1">
                <a:latin typeface="Arial" charset="0"/>
              </a:rPr>
              <a:t>- Thảo luận về ý nghĩa của câu chuyện và bài học mà mỗi em tự rút ra sau khi nghe câu chuyện</a:t>
            </a:r>
          </a:p>
        </p:txBody>
      </p:sp>
      <p:sp>
        <p:nvSpPr>
          <p:cNvPr id="14341" name="Text Box 7"/>
          <p:cNvSpPr txBox="1">
            <a:spLocks noChangeArrowheads="1"/>
          </p:cNvSpPr>
          <p:nvPr/>
        </p:nvSpPr>
        <p:spPr bwMode="auto">
          <a:xfrm>
            <a:off x="2286000" y="609600"/>
            <a:ext cx="5181600" cy="1066800"/>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        Lớp trưởng của tôi</a:t>
            </a:r>
          </a:p>
          <a:p>
            <a:pPr algn="r"/>
            <a:r>
              <a:rPr lang="en-US" sz="2000" i="1">
                <a:solidFill>
                  <a:srgbClr val="0000FF"/>
                </a:solidFill>
                <a:latin typeface="Arial" charset="0"/>
              </a:rPr>
              <a:t>Lương Tố Nga</a:t>
            </a:r>
            <a:r>
              <a:rPr lang="en-US" b="1" i="1">
                <a:solidFill>
                  <a:srgbClr val="0000FF"/>
                </a:solidFill>
                <a:latin typeface="Arial" charset="0"/>
              </a:rPr>
              <a:t> </a:t>
            </a:r>
          </a:p>
        </p:txBody>
      </p:sp>
      <p:sp>
        <p:nvSpPr>
          <p:cNvPr id="14342" name="Text Box 9"/>
          <p:cNvSpPr txBox="1">
            <a:spLocks noChangeArrowheads="1"/>
          </p:cNvSpPr>
          <p:nvPr/>
        </p:nvSpPr>
        <p:spPr bwMode="auto">
          <a:xfrm>
            <a:off x="0" y="685800"/>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ircle(in)">
                                      <p:cBhvr>
                                        <p:cTn id="7" dur="20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circle(in)">
                                      <p:cBhvr>
                                        <p:cTn id="12" dur="20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circle(in)">
                                      <p:cBhvr>
                                        <p:cTn id="17" dur="2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7"/>
          <p:cNvSpPr txBox="1">
            <a:spLocks noChangeArrowheads="1"/>
          </p:cNvSpPr>
          <p:nvPr/>
        </p:nvSpPr>
        <p:spPr bwMode="auto">
          <a:xfrm>
            <a:off x="838200" y="2133600"/>
            <a:ext cx="7467600" cy="2954338"/>
          </a:xfrm>
          <a:prstGeom prst="rect">
            <a:avLst/>
          </a:prstGeom>
          <a:noFill/>
          <a:ln w="9525">
            <a:noFill/>
            <a:miter lim="800000"/>
            <a:headEnd/>
            <a:tailEnd/>
          </a:ln>
        </p:spPr>
        <p:txBody>
          <a:bodyPr>
            <a:spAutoFit/>
          </a:bodyPr>
          <a:lstStyle/>
          <a:p>
            <a:pPr>
              <a:spcBef>
                <a:spcPct val="50000"/>
              </a:spcBef>
            </a:pPr>
            <a:r>
              <a:rPr lang="en-US">
                <a:latin typeface="Arial" charset="0"/>
              </a:rPr>
              <a:t>                </a:t>
            </a:r>
            <a:r>
              <a:rPr lang="en-US" sz="2800" b="1" u="sng">
                <a:latin typeface="Arial" charset="0"/>
              </a:rPr>
              <a:t>Hoạt độn</a:t>
            </a:r>
            <a:r>
              <a:rPr lang="en-US" sz="2800" b="1">
                <a:latin typeface="Arial" charset="0"/>
              </a:rPr>
              <a:t>g</a:t>
            </a:r>
            <a:r>
              <a:rPr lang="en-US" sz="2800" b="1" u="sng">
                <a:latin typeface="Arial" charset="0"/>
              </a:rPr>
              <a:t> nhóm đôi</a:t>
            </a:r>
          </a:p>
          <a:p>
            <a:pPr>
              <a:spcBef>
                <a:spcPct val="50000"/>
              </a:spcBef>
              <a:buFontTx/>
              <a:buChar char="-"/>
            </a:pPr>
            <a:r>
              <a:rPr lang="en-US" sz="2800" b="1">
                <a:latin typeface="Arial" charset="0"/>
              </a:rPr>
              <a:t> Kể lại theo lời một nhân vật. </a:t>
            </a:r>
          </a:p>
          <a:p>
            <a:pPr>
              <a:spcBef>
                <a:spcPct val="50000"/>
              </a:spcBef>
              <a:buFontTx/>
              <a:buChar char="-"/>
            </a:pPr>
            <a:r>
              <a:rPr lang="en-US" sz="2800" b="1">
                <a:latin typeface="Arial" charset="0"/>
              </a:rPr>
              <a:t> Nêu ý nghĩa câu chuyện.</a:t>
            </a:r>
          </a:p>
          <a:p>
            <a:pPr>
              <a:spcBef>
                <a:spcPct val="50000"/>
              </a:spcBef>
            </a:pPr>
            <a:r>
              <a:rPr lang="en-US" sz="2800" b="1">
                <a:latin typeface="Arial" charset="0"/>
              </a:rPr>
              <a:t>- Bài học em tự rút ra sau khi nghe câu chuyện.</a:t>
            </a:r>
          </a:p>
        </p:txBody>
      </p:sp>
      <p:sp>
        <p:nvSpPr>
          <p:cNvPr id="15363" name="Text Box 8"/>
          <p:cNvSpPr txBox="1">
            <a:spLocks noChangeArrowheads="1"/>
          </p:cNvSpPr>
          <p:nvPr/>
        </p:nvSpPr>
        <p:spPr bwMode="auto">
          <a:xfrm>
            <a:off x="1828800" y="639763"/>
            <a:ext cx="5638800" cy="884237"/>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         Lớp trưởng của tôi</a:t>
            </a:r>
          </a:p>
          <a:p>
            <a:pPr algn="r"/>
            <a:r>
              <a:rPr lang="en-US" sz="2000" i="1">
                <a:solidFill>
                  <a:srgbClr val="0000FF"/>
                </a:solidFill>
                <a:latin typeface="Arial" charset="0"/>
              </a:rPr>
              <a:t>Lương Tố Nga</a:t>
            </a:r>
            <a:r>
              <a:rPr lang="en-US" sz="2000" b="1" i="1">
                <a:solidFill>
                  <a:srgbClr val="0000FF"/>
                </a:solidFill>
                <a:latin typeface="Arial" charset="0"/>
              </a:rPr>
              <a:t> </a:t>
            </a:r>
          </a:p>
        </p:txBody>
      </p:sp>
      <p:sp>
        <p:nvSpPr>
          <p:cNvPr id="15364" name="Text Box 10"/>
          <p:cNvSpPr txBox="1">
            <a:spLocks noChangeArrowheads="1"/>
          </p:cNvSpPr>
          <p:nvPr/>
        </p:nvSpPr>
        <p:spPr bwMode="auto">
          <a:xfrm>
            <a:off x="76200" y="685800"/>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500" fill="hold"/>
                                        <p:tgtEl>
                                          <p:spTgt spid="41991"/>
                                        </p:tgtEl>
                                        <p:attrNameLst>
                                          <p:attrName>ppt_w</p:attrName>
                                        </p:attrNameLst>
                                      </p:cBhvr>
                                      <p:tavLst>
                                        <p:tav tm="0">
                                          <p:val>
                                            <p:fltVal val="0"/>
                                          </p:val>
                                        </p:tav>
                                        <p:tav tm="100000">
                                          <p:val>
                                            <p:strVal val="#ppt_w"/>
                                          </p:val>
                                        </p:tav>
                                      </p:tavLst>
                                    </p:anim>
                                    <p:anim calcmode="lin" valueType="num">
                                      <p:cBhvr>
                                        <p:cTn id="8" dur="500" fill="hold"/>
                                        <p:tgtEl>
                                          <p:spTgt spid="41991"/>
                                        </p:tgtEl>
                                        <p:attrNameLst>
                                          <p:attrName>ppt_h</p:attrName>
                                        </p:attrNameLst>
                                      </p:cBhvr>
                                      <p:tavLst>
                                        <p:tav tm="0">
                                          <p:val>
                                            <p:fltVal val="0"/>
                                          </p:val>
                                        </p:tav>
                                        <p:tav tm="100000">
                                          <p:val>
                                            <p:strVal val="#ppt_h"/>
                                          </p:val>
                                        </p:tav>
                                      </p:tavLst>
                                    </p:anim>
                                    <p:animEffect transition="in" filter="fade">
                                      <p:cBhvr>
                                        <p:cTn id="9"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descr="Bouquet"/>
          <p:cNvSpPr txBox="1">
            <a:spLocks noChangeArrowheads="1"/>
          </p:cNvSpPr>
          <p:nvPr/>
        </p:nvSpPr>
        <p:spPr bwMode="auto">
          <a:xfrm>
            <a:off x="2971800" y="2514600"/>
            <a:ext cx="3048000" cy="579438"/>
          </a:xfrm>
          <a:prstGeom prst="rect">
            <a:avLst/>
          </a:prstGeom>
          <a:blipFill dpi="0" rotWithShape="1">
            <a:blip r:embed="rId3"/>
            <a:srcRect/>
            <a:tile tx="0" ty="0" sx="100000" sy="100000" flip="none" algn="tl"/>
          </a:blipFill>
          <a:ln w="9525">
            <a:noFill/>
            <a:miter lim="800000"/>
            <a:headEnd/>
            <a:tailEnd/>
          </a:ln>
        </p:spPr>
        <p:txBody>
          <a:bodyPr>
            <a:spAutoFit/>
          </a:bodyPr>
          <a:lstStyle/>
          <a:p>
            <a:pPr algn="ctr">
              <a:spcBef>
                <a:spcPct val="50000"/>
              </a:spcBef>
            </a:pPr>
            <a:r>
              <a:rPr lang="en-US" b="1">
                <a:solidFill>
                  <a:srgbClr val="0000FF"/>
                </a:solidFill>
                <a:latin typeface="Arial" charset="0"/>
              </a:rPr>
              <a:t>Thi kể chuyện</a:t>
            </a:r>
            <a:r>
              <a:rPr lang="en-US" b="1" u="sng">
                <a:solidFill>
                  <a:srgbClr val="0000FF"/>
                </a:solidFill>
                <a:latin typeface="Arial" charset="0"/>
              </a:rPr>
              <a:t> </a:t>
            </a:r>
            <a:endParaRPr lang="en-US" b="1">
              <a:solidFill>
                <a:srgbClr val="0000FF"/>
              </a:solidFill>
              <a:latin typeface="Arial" charset="0"/>
            </a:endParaRPr>
          </a:p>
        </p:txBody>
      </p:sp>
      <p:sp>
        <p:nvSpPr>
          <p:cNvPr id="16387" name="Text Box 4"/>
          <p:cNvSpPr txBox="1">
            <a:spLocks noChangeArrowheads="1"/>
          </p:cNvSpPr>
          <p:nvPr/>
        </p:nvSpPr>
        <p:spPr bwMode="auto">
          <a:xfrm>
            <a:off x="1828800" y="609600"/>
            <a:ext cx="5638800" cy="884238"/>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        Lớp trưởng của tôi</a:t>
            </a:r>
          </a:p>
          <a:p>
            <a:pPr algn="r"/>
            <a:r>
              <a:rPr lang="en-US" sz="2000" i="1">
                <a:solidFill>
                  <a:srgbClr val="0000FF"/>
                </a:solidFill>
                <a:latin typeface="Arial" charset="0"/>
              </a:rPr>
              <a:t>Lương Tố Nga</a:t>
            </a:r>
            <a:r>
              <a:rPr lang="en-US" sz="2000" b="1" i="1">
                <a:solidFill>
                  <a:srgbClr val="0000FF"/>
                </a:solidFill>
                <a:latin typeface="Arial" charset="0"/>
              </a:rPr>
              <a:t> </a:t>
            </a:r>
          </a:p>
        </p:txBody>
      </p:sp>
      <p:sp>
        <p:nvSpPr>
          <p:cNvPr id="16388" name="Text Box 6"/>
          <p:cNvSpPr txBox="1">
            <a:spLocks noChangeArrowheads="1"/>
          </p:cNvSpPr>
          <p:nvPr/>
        </p:nvSpPr>
        <p:spPr bwMode="auto">
          <a:xfrm>
            <a:off x="76200" y="685800"/>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ppt_w</p:attrName>
                                        </p:attrNameLst>
                                      </p:cBhvr>
                                      <p:tavLst>
                                        <p:tav tm="0">
                                          <p:val>
                                            <p:fltVal val="0"/>
                                          </p:val>
                                        </p:tav>
                                        <p:tav tm="100000">
                                          <p:val>
                                            <p:strVal val="#ppt_w"/>
                                          </p:val>
                                        </p:tav>
                                      </p:tavLst>
                                    </p:anim>
                                    <p:anim calcmode="lin" valueType="num">
                                      <p:cBhvr>
                                        <p:cTn id="8" dur="500" fill="hold"/>
                                        <p:tgtEl>
                                          <p:spTgt spid="50179"/>
                                        </p:tgtEl>
                                        <p:attrNameLst>
                                          <p:attrName>ppt_h</p:attrName>
                                        </p:attrNameLst>
                                      </p:cBhvr>
                                      <p:tavLst>
                                        <p:tav tm="0">
                                          <p:val>
                                            <p:fltVal val="0"/>
                                          </p:val>
                                        </p:tav>
                                        <p:tav tm="100000">
                                          <p:val>
                                            <p:strVal val="#ppt_h"/>
                                          </p:val>
                                        </p:tav>
                                      </p:tavLst>
                                    </p:anim>
                                    <p:animEffect transition="in" filter="fade">
                                      <p:cBhvr>
                                        <p:cTn id="9" dur="500"/>
                                        <p:tgtEl>
                                          <p:spTgt spid="5017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00_3559"/>
          <p:cNvPicPr>
            <a:picLocks noChangeAspect="1" noChangeArrowheads="1"/>
          </p:cNvPicPr>
          <p:nvPr/>
        </p:nvPicPr>
        <p:blipFill>
          <a:blip r:embed="rId2"/>
          <a:srcRect/>
          <a:stretch>
            <a:fillRect/>
          </a:stretch>
        </p:blipFill>
        <p:spPr bwMode="auto">
          <a:xfrm>
            <a:off x="838200" y="0"/>
            <a:ext cx="3048000" cy="2209800"/>
          </a:xfrm>
          <a:prstGeom prst="rect">
            <a:avLst/>
          </a:prstGeom>
          <a:noFill/>
          <a:ln w="9525">
            <a:noFill/>
            <a:miter lim="800000"/>
            <a:headEnd/>
            <a:tailEnd/>
          </a:ln>
        </p:spPr>
      </p:pic>
      <p:pic>
        <p:nvPicPr>
          <p:cNvPr id="46083" name="Picture 3" descr="100_3562"/>
          <p:cNvPicPr>
            <a:picLocks noChangeAspect="1" noChangeArrowheads="1"/>
          </p:cNvPicPr>
          <p:nvPr/>
        </p:nvPicPr>
        <p:blipFill>
          <a:blip r:embed="rId3" cstate="print"/>
          <a:srcRect/>
          <a:stretch>
            <a:fillRect/>
          </a:stretch>
        </p:blipFill>
        <p:spPr bwMode="auto">
          <a:xfrm>
            <a:off x="4648200" y="0"/>
            <a:ext cx="3200400" cy="2209800"/>
          </a:xfrm>
          <a:prstGeom prst="rect">
            <a:avLst/>
          </a:prstGeom>
          <a:noFill/>
          <a:ln w="9525">
            <a:noFill/>
            <a:miter lim="800000"/>
            <a:headEnd/>
            <a:tailEnd/>
          </a:ln>
        </p:spPr>
      </p:pic>
      <p:pic>
        <p:nvPicPr>
          <p:cNvPr id="46084" name="Picture 4" descr="100_3563"/>
          <p:cNvPicPr>
            <a:picLocks noChangeAspect="1" noChangeArrowheads="1"/>
          </p:cNvPicPr>
          <p:nvPr/>
        </p:nvPicPr>
        <p:blipFill>
          <a:blip r:embed="rId4"/>
          <a:srcRect/>
          <a:stretch>
            <a:fillRect/>
          </a:stretch>
        </p:blipFill>
        <p:spPr bwMode="auto">
          <a:xfrm>
            <a:off x="838200" y="2209800"/>
            <a:ext cx="3048000" cy="2286000"/>
          </a:xfrm>
          <a:prstGeom prst="rect">
            <a:avLst/>
          </a:prstGeom>
          <a:noFill/>
          <a:ln w="9525">
            <a:noFill/>
            <a:miter lim="800000"/>
            <a:headEnd/>
            <a:tailEnd/>
          </a:ln>
        </p:spPr>
      </p:pic>
      <p:pic>
        <p:nvPicPr>
          <p:cNvPr id="46085" name="Picture 5" descr="100_3566"/>
          <p:cNvPicPr>
            <a:picLocks noChangeAspect="1" noChangeArrowheads="1"/>
          </p:cNvPicPr>
          <p:nvPr/>
        </p:nvPicPr>
        <p:blipFill>
          <a:blip r:embed="rId5" cstate="print"/>
          <a:srcRect/>
          <a:stretch>
            <a:fillRect/>
          </a:stretch>
        </p:blipFill>
        <p:spPr bwMode="auto">
          <a:xfrm>
            <a:off x="4648200" y="2209800"/>
            <a:ext cx="3200400" cy="2286000"/>
          </a:xfrm>
          <a:prstGeom prst="rect">
            <a:avLst/>
          </a:prstGeom>
          <a:noFill/>
          <a:ln w="9525">
            <a:noFill/>
            <a:miter lim="800000"/>
            <a:headEnd/>
            <a:tailEnd/>
          </a:ln>
        </p:spPr>
      </p:pic>
      <p:pic>
        <p:nvPicPr>
          <p:cNvPr id="46086" name="Picture 6" descr="100_3557"/>
          <p:cNvPicPr>
            <a:picLocks noChangeAspect="1" noChangeArrowheads="1"/>
          </p:cNvPicPr>
          <p:nvPr/>
        </p:nvPicPr>
        <p:blipFill>
          <a:blip r:embed="rId6"/>
          <a:srcRect/>
          <a:stretch>
            <a:fillRect/>
          </a:stretch>
        </p:blipFill>
        <p:spPr bwMode="auto">
          <a:xfrm>
            <a:off x="838200" y="4495800"/>
            <a:ext cx="70104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vertical)">
                                      <p:cBhvr>
                                        <p:cTn id="7" dur="1000"/>
                                        <p:tgtEl>
                                          <p:spTgt spid="46082"/>
                                        </p:tgtEl>
                                      </p:cBhvr>
                                    </p:animEffect>
                                  </p:childTnLst>
                                </p:cTn>
                              </p:par>
                            </p:childTnLst>
                          </p:cTn>
                        </p:par>
                        <p:par>
                          <p:cTn id="8" fill="hold" nodeType="afterGroup">
                            <p:stCondLst>
                              <p:cond delay="1000"/>
                            </p:stCondLst>
                            <p:childTnLst>
                              <p:par>
                                <p:cTn id="9" presetID="3" presetClass="entr" presetSubtype="5" fill="hold" nodeType="afterEffect">
                                  <p:stCondLst>
                                    <p:cond delay="0"/>
                                  </p:stCondLst>
                                  <p:childTnLst>
                                    <p:set>
                                      <p:cBhvr>
                                        <p:cTn id="10" dur="1" fill="hold">
                                          <p:stCondLst>
                                            <p:cond delay="0"/>
                                          </p:stCondLst>
                                        </p:cTn>
                                        <p:tgtEl>
                                          <p:spTgt spid="46083"/>
                                        </p:tgtEl>
                                        <p:attrNameLst>
                                          <p:attrName>style.visibility</p:attrName>
                                        </p:attrNameLst>
                                      </p:cBhvr>
                                      <p:to>
                                        <p:strVal val="visible"/>
                                      </p:to>
                                    </p:set>
                                    <p:animEffect transition="in" filter="blinds(vertical)">
                                      <p:cBhvr>
                                        <p:cTn id="11" dur="1000"/>
                                        <p:tgtEl>
                                          <p:spTgt spid="46083"/>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46084"/>
                                        </p:tgtEl>
                                        <p:attrNameLst>
                                          <p:attrName>style.visibility</p:attrName>
                                        </p:attrNameLst>
                                      </p:cBhvr>
                                      <p:to>
                                        <p:strVal val="visible"/>
                                      </p:to>
                                    </p:set>
                                    <p:animEffect transition="in" filter="checkerboard(across)">
                                      <p:cBhvr>
                                        <p:cTn id="15" dur="1000"/>
                                        <p:tgtEl>
                                          <p:spTgt spid="46084"/>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46085"/>
                                        </p:tgtEl>
                                        <p:attrNameLst>
                                          <p:attrName>style.visibility</p:attrName>
                                        </p:attrNameLst>
                                      </p:cBhvr>
                                      <p:to>
                                        <p:strVal val="visible"/>
                                      </p:to>
                                    </p:set>
                                    <p:animEffect transition="in" filter="checkerboard(across)">
                                      <p:cBhvr>
                                        <p:cTn id="19" dur="1000"/>
                                        <p:tgtEl>
                                          <p:spTgt spid="46085"/>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46086"/>
                                        </p:tgtEl>
                                        <p:attrNameLst>
                                          <p:attrName>style.visibility</p:attrName>
                                        </p:attrNameLst>
                                      </p:cBhvr>
                                      <p:to>
                                        <p:strVal val="visible"/>
                                      </p:to>
                                    </p:set>
                                    <p:animEffect transition="in" filter="dissolve">
                                      <p:cBhvr>
                                        <p:cTn id="23"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28800" y="663575"/>
            <a:ext cx="5638800" cy="1066800"/>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       Lớp trưởng của tôi</a:t>
            </a:r>
          </a:p>
          <a:p>
            <a:pPr algn="r"/>
            <a:r>
              <a:rPr lang="en-US" sz="2000" i="1">
                <a:solidFill>
                  <a:schemeClr val="hlink"/>
                </a:solidFill>
                <a:latin typeface="Arial" charset="0"/>
              </a:rPr>
              <a:t>Luơng Tố Nga</a:t>
            </a:r>
            <a:r>
              <a:rPr lang="en-US" b="1" i="1">
                <a:solidFill>
                  <a:srgbClr val="FF3300"/>
                </a:solidFill>
                <a:latin typeface="Arial" charset="0"/>
              </a:rPr>
              <a:t> </a:t>
            </a:r>
          </a:p>
        </p:txBody>
      </p:sp>
      <p:sp>
        <p:nvSpPr>
          <p:cNvPr id="45063" name="Rectangle 7"/>
          <p:cNvSpPr>
            <a:spLocks noChangeArrowheads="1"/>
          </p:cNvSpPr>
          <p:nvPr/>
        </p:nvSpPr>
        <p:spPr bwMode="auto">
          <a:xfrm>
            <a:off x="1981200" y="1752600"/>
            <a:ext cx="5257800" cy="533400"/>
          </a:xfrm>
          <a:prstGeom prst="rect">
            <a:avLst/>
          </a:prstGeom>
          <a:noFill/>
          <a:ln w="9525">
            <a:noFill/>
            <a:miter lim="800000"/>
            <a:headEnd/>
            <a:tailEnd/>
          </a:ln>
        </p:spPr>
        <p:txBody>
          <a:bodyPr anchor="b"/>
          <a:lstStyle/>
          <a:p>
            <a:pPr algn="ctr"/>
            <a:r>
              <a:rPr lang="en-US" sz="4000" b="1">
                <a:solidFill>
                  <a:srgbClr val="FF0000"/>
                </a:solidFill>
                <a:latin typeface="Arial" charset="0"/>
              </a:rPr>
              <a:t>Ý nghĩa câu chuyện</a:t>
            </a:r>
          </a:p>
        </p:txBody>
      </p:sp>
      <p:sp>
        <p:nvSpPr>
          <p:cNvPr id="45064" name="Text Box 8"/>
          <p:cNvSpPr txBox="1">
            <a:spLocks noChangeArrowheads="1"/>
          </p:cNvSpPr>
          <p:nvPr/>
        </p:nvSpPr>
        <p:spPr bwMode="auto">
          <a:xfrm>
            <a:off x="762000" y="2376488"/>
            <a:ext cx="7924800" cy="1878012"/>
          </a:xfrm>
          <a:prstGeom prst="rect">
            <a:avLst/>
          </a:prstGeom>
          <a:noFill/>
          <a:ln w="9525">
            <a:noFill/>
            <a:miter lim="800000"/>
            <a:headEnd/>
            <a:tailEnd/>
          </a:ln>
        </p:spPr>
        <p:txBody>
          <a:bodyPr>
            <a:spAutoFit/>
          </a:bodyPr>
          <a:lstStyle/>
          <a:p>
            <a:pPr algn="just">
              <a:spcBef>
                <a:spcPct val="50000"/>
              </a:spcBef>
            </a:pPr>
            <a:r>
              <a:rPr lang="en-US">
                <a:latin typeface="Arial" charset="0"/>
              </a:rPr>
              <a:t>         </a:t>
            </a:r>
            <a:r>
              <a:rPr lang="en-US" sz="2800" b="1">
                <a:solidFill>
                  <a:srgbClr val="0000FF"/>
                </a:solidFill>
                <a:latin typeface="Arial" charset="0"/>
              </a:rPr>
              <a:t>Khen ngợi một lớp trưởng nữ lớp trưởng vừa học giỏi, vừa chu đáo, xốc vác công việc của lớp, khiến các bạn nam trong lớp ai cũng nể phục.</a:t>
            </a:r>
          </a:p>
        </p:txBody>
      </p:sp>
      <p:sp>
        <p:nvSpPr>
          <p:cNvPr id="18437" name="Text Box 10"/>
          <p:cNvSpPr txBox="1">
            <a:spLocks noChangeArrowheads="1"/>
          </p:cNvSpPr>
          <p:nvPr/>
        </p:nvSpPr>
        <p:spPr bwMode="auto">
          <a:xfrm>
            <a:off x="76200" y="685800"/>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circle(in)">
                                      <p:cBhvr>
                                        <p:cTn id="7" dur="2000"/>
                                        <p:tgtEl>
                                          <p:spTgt spid="4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circle(in)">
                                      <p:cBhvr>
                                        <p:cTn id="12"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descr="Blue tissue paper"/>
          <p:cNvSpPr>
            <a:spLocks noRot="1" noChangeArrowheads="1"/>
          </p:cNvSpPr>
          <p:nvPr/>
        </p:nvSpPr>
        <p:spPr bwMode="auto">
          <a:xfrm>
            <a:off x="457200" y="3048000"/>
            <a:ext cx="8382000" cy="2286000"/>
          </a:xfrm>
          <a:prstGeom prst="rect">
            <a:avLst/>
          </a:prstGeom>
          <a:noFill/>
          <a:ln w="9525">
            <a:noFill/>
            <a:miter lim="800000"/>
            <a:headEnd/>
            <a:tailEnd/>
          </a:ln>
        </p:spPr>
        <p:txBody>
          <a:bodyPr/>
          <a:lstStyle/>
          <a:p>
            <a:pPr marL="342900" indent="-342900" algn="just">
              <a:spcBef>
                <a:spcPct val="20000"/>
              </a:spcBef>
            </a:pPr>
            <a:r>
              <a:rPr lang="en-US" sz="2800" b="1">
                <a:latin typeface="Arial" charset="0"/>
              </a:rPr>
              <a:t>-  Về kể lại câu chuyện cho gia đình nghe.</a:t>
            </a:r>
          </a:p>
          <a:p>
            <a:pPr marL="342900" indent="-342900" algn="just">
              <a:spcBef>
                <a:spcPct val="20000"/>
              </a:spcBef>
            </a:pPr>
            <a:r>
              <a:rPr lang="en-US" sz="2800" b="1">
                <a:latin typeface="Arial" charset="0"/>
              </a:rPr>
              <a:t>- Chuẩn bị tiết sau xem trước nội dung tiết kể chuyện đã nghe, đã đọc ở tuần 30 SGK trang 120 để tìm được câu chuyện về </a:t>
            </a:r>
            <a:r>
              <a:rPr lang="en-US" sz="2800" b="1">
                <a:solidFill>
                  <a:srgbClr val="FF3300"/>
                </a:solidFill>
                <a:latin typeface="Arial" charset="0"/>
              </a:rPr>
              <a:t>một nữ anh hùng</a:t>
            </a:r>
            <a:r>
              <a:rPr lang="en-US" sz="2800" b="1">
                <a:latin typeface="Arial" charset="0"/>
              </a:rPr>
              <a:t> hoặc </a:t>
            </a:r>
            <a:r>
              <a:rPr lang="en-US" sz="2800" b="1">
                <a:solidFill>
                  <a:srgbClr val="FF3300"/>
                </a:solidFill>
                <a:latin typeface="Arial" charset="0"/>
              </a:rPr>
              <a:t>một phụ nữ có tài.   </a:t>
            </a:r>
          </a:p>
        </p:txBody>
      </p:sp>
      <p:sp>
        <p:nvSpPr>
          <p:cNvPr id="19459" name="Rectangle 6"/>
          <p:cNvSpPr>
            <a:spLocks noChangeArrowheads="1"/>
          </p:cNvSpPr>
          <p:nvPr/>
        </p:nvSpPr>
        <p:spPr bwMode="auto">
          <a:xfrm>
            <a:off x="2659063" y="1828800"/>
            <a:ext cx="3575050" cy="584200"/>
          </a:xfrm>
          <a:prstGeom prst="rect">
            <a:avLst/>
          </a:prstGeom>
          <a:noFill/>
          <a:ln w="9525">
            <a:noFill/>
            <a:miter lim="800000"/>
            <a:headEnd/>
            <a:tailEnd/>
          </a:ln>
        </p:spPr>
        <p:txBody>
          <a:bodyPr wrap="none">
            <a:spAutoFit/>
          </a:bodyPr>
          <a:lstStyle/>
          <a:p>
            <a:pPr>
              <a:spcBef>
                <a:spcPct val="50000"/>
              </a:spcBef>
            </a:pPr>
            <a:r>
              <a:rPr lang="en-US" b="1">
                <a:solidFill>
                  <a:srgbClr val="FF0000"/>
                </a:solidFill>
                <a:latin typeface="Arial" charset="0"/>
              </a:rPr>
              <a:t>Củng cố - Dặn dò</a:t>
            </a:r>
          </a:p>
        </p:txBody>
      </p:sp>
      <p:sp>
        <p:nvSpPr>
          <p:cNvPr id="19460" name="Text Box 8"/>
          <p:cNvSpPr txBox="1">
            <a:spLocks noChangeArrowheads="1"/>
          </p:cNvSpPr>
          <p:nvPr/>
        </p:nvSpPr>
        <p:spPr bwMode="auto">
          <a:xfrm>
            <a:off x="2286000" y="609600"/>
            <a:ext cx="5181600" cy="1066800"/>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        Lớp trưởng của tôi</a:t>
            </a:r>
          </a:p>
          <a:p>
            <a:pPr algn="r"/>
            <a:r>
              <a:rPr lang="en-US" sz="2000" i="1">
                <a:solidFill>
                  <a:srgbClr val="0000FF"/>
                </a:solidFill>
                <a:latin typeface="Arial" charset="0"/>
              </a:rPr>
              <a:t>Lương Tố Nga</a:t>
            </a:r>
            <a:r>
              <a:rPr lang="en-US" b="1" i="1">
                <a:solidFill>
                  <a:srgbClr val="0000FF"/>
                </a:solidFill>
                <a:latin typeface="Arial" charset="0"/>
              </a:rPr>
              <a:t> </a:t>
            </a:r>
          </a:p>
        </p:txBody>
      </p:sp>
      <p:sp>
        <p:nvSpPr>
          <p:cNvPr id="19461" name="Text Box 10"/>
          <p:cNvSpPr txBox="1">
            <a:spLocks noChangeArrowheads="1"/>
          </p:cNvSpPr>
          <p:nvPr/>
        </p:nvSpPr>
        <p:spPr bwMode="auto">
          <a:xfrm>
            <a:off x="0" y="631825"/>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 to="" calcmode="lin" valueType="num">
                                      <p:cBhvr>
                                        <p:cTn id="7" dur="1" fill="hold"/>
                                        <p:tgtEl>
                                          <p:spTgt spid="5120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par>
                                <p:cTn id="8" presetID="3" presetClass="entr" presetSubtype="10" fill="hold" nodeType="withEffect">
                                  <p:stCondLst>
                                    <p:cond delay="0"/>
                                  </p:stCondLst>
                                  <p:childTnLst>
                                    <p:set>
                                      <p:cBhvr>
                                        <p:cTn id="9" dur="1" fill="hold">
                                          <p:stCondLst>
                                            <p:cond delay="0"/>
                                          </p:stCondLst>
                                        </p:cTn>
                                        <p:tgtEl>
                                          <p:spTgt spid="51204">
                                            <p:txEl>
                                              <p:pRg st="0" end="0"/>
                                            </p:txEl>
                                          </p:spTgt>
                                        </p:tgtEl>
                                        <p:attrNameLst>
                                          <p:attrName>style.visibility</p:attrName>
                                        </p:attrNameLst>
                                      </p:cBhvr>
                                      <p:to>
                                        <p:strVal val="visible"/>
                                      </p:to>
                                    </p:set>
                                    <p:animEffect transition="in" filter="blinds(horizontal)">
                                      <p:cBhvr>
                                        <p:cTn id="10" dur="500"/>
                                        <p:tgtEl>
                                          <p:spTgt spid="5120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Effect transition="in" filter="blinds(horizontal)">
                                      <p:cBhvr>
                                        <p:cTn id="13" dur="500"/>
                                        <p:tgtEl>
                                          <p:spTgt spid="51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MPj0440909000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Rot="1" noChangeArrowheads="1"/>
          </p:cNvSpPr>
          <p:nvPr/>
        </p:nvSpPr>
        <p:spPr bwMode="auto">
          <a:xfrm>
            <a:off x="2590800" y="1066800"/>
            <a:ext cx="3733800" cy="762000"/>
          </a:xfrm>
          <a:prstGeom prst="rect">
            <a:avLst/>
          </a:prstGeom>
          <a:gradFill rotWithShape="1">
            <a:gsLst>
              <a:gs pos="0">
                <a:schemeClr val="accent2"/>
              </a:gs>
              <a:gs pos="50000">
                <a:schemeClr val="bg1"/>
              </a:gs>
              <a:gs pos="100000">
                <a:schemeClr val="accent2"/>
              </a:gs>
            </a:gsLst>
            <a:lin ang="5400000" scaled="1"/>
          </a:gradFill>
          <a:ln w="9525">
            <a:noFill/>
            <a:miter lim="800000"/>
            <a:headEnd/>
            <a:tailEnd/>
          </a:ln>
          <a:effectLst/>
        </p:spPr>
        <p:txBody>
          <a:bodyPr anchor="ctr"/>
          <a:lstStyle/>
          <a:p>
            <a:pPr algn="ctr">
              <a:defRPr/>
            </a:pPr>
            <a:r>
              <a:rPr lang="en-US" sz="3600" b="1">
                <a:solidFill>
                  <a:srgbClr val="CC3300"/>
                </a:solidFill>
                <a:latin typeface="Arial"/>
              </a:rPr>
              <a:t>Kiểm tra bài cũ</a:t>
            </a:r>
          </a:p>
        </p:txBody>
      </p:sp>
      <p:sp>
        <p:nvSpPr>
          <p:cNvPr id="28678" name="Text Box 6" descr="Bouquet"/>
          <p:cNvSpPr txBox="1">
            <a:spLocks noChangeArrowheads="1"/>
          </p:cNvSpPr>
          <p:nvPr/>
        </p:nvSpPr>
        <p:spPr bwMode="auto">
          <a:xfrm>
            <a:off x="152400" y="3084513"/>
            <a:ext cx="8915400" cy="1373187"/>
          </a:xfrm>
          <a:prstGeom prst="rect">
            <a:avLst/>
          </a:prstGeom>
          <a:noFill/>
          <a:ln w="9525">
            <a:noFill/>
            <a:miter lim="800000"/>
            <a:headEnd/>
            <a:tailEnd/>
          </a:ln>
        </p:spPr>
        <p:txBody>
          <a:bodyPr>
            <a:spAutoFit/>
          </a:bodyPr>
          <a:lstStyle/>
          <a:p>
            <a:pPr algn="just"/>
            <a:r>
              <a:rPr lang="en-US" sz="2800" b="1">
                <a:solidFill>
                  <a:srgbClr val="0000FF"/>
                </a:solidFill>
                <a:latin typeface="Arial" charset="0"/>
              </a:rPr>
              <a:t>Kể một câu chuyện nói về truyền thống tôn sư trọng đạo của người Việt Nam hoặc một kỷ niệm về thầy giáo hoặc cô giáo.</a:t>
            </a:r>
          </a:p>
        </p:txBody>
      </p:sp>
      <p:sp>
        <p:nvSpPr>
          <p:cNvPr id="28679" name="Text Box 7"/>
          <p:cNvSpPr txBox="1">
            <a:spLocks noChangeArrowheads="1"/>
          </p:cNvSpPr>
          <p:nvPr/>
        </p:nvSpPr>
        <p:spPr bwMode="auto">
          <a:xfrm>
            <a:off x="611188" y="1905000"/>
            <a:ext cx="7812087" cy="523875"/>
          </a:xfrm>
          <a:prstGeom prst="rect">
            <a:avLst/>
          </a:prstGeom>
          <a:solidFill>
            <a:srgbClr val="FFFFCC"/>
          </a:solidFill>
          <a:ln w="9525">
            <a:noFill/>
            <a:miter lim="800000"/>
            <a:headEnd/>
            <a:tailEnd/>
          </a:ln>
        </p:spPr>
        <p:txBody>
          <a:bodyPr wrap="none">
            <a:spAutoFit/>
          </a:bodyPr>
          <a:lstStyle/>
          <a:p>
            <a:r>
              <a:rPr lang="en-US" sz="2800" b="1">
                <a:latin typeface="Arial" charset="0"/>
              </a:rPr>
              <a:t>-Kể chuyện được chứng kiến hoặc tham gia </a:t>
            </a:r>
          </a:p>
        </p:txBody>
      </p:sp>
      <p:sp>
        <p:nvSpPr>
          <p:cNvPr id="3077" name="Text Box 9"/>
          <p:cNvSpPr txBox="1">
            <a:spLocks noChangeArrowheads="1"/>
          </p:cNvSpPr>
          <p:nvPr/>
        </p:nvSpPr>
        <p:spPr bwMode="auto">
          <a:xfrm>
            <a:off x="76200" y="685800"/>
            <a:ext cx="2971800" cy="584200"/>
          </a:xfrm>
          <a:prstGeom prst="rect">
            <a:avLst/>
          </a:prstGeom>
          <a:noFill/>
          <a:ln w="9525">
            <a:noFill/>
            <a:miter lim="800000"/>
            <a:headEnd/>
            <a:tailEnd/>
          </a:ln>
        </p:spPr>
        <p:txBody>
          <a:bodyPr>
            <a:spAutoFit/>
          </a:bodyPr>
          <a:lstStyle/>
          <a:p>
            <a:pPr>
              <a:spcBef>
                <a:spcPct val="50000"/>
              </a:spcBef>
            </a:pPr>
            <a:r>
              <a:rPr lang="en-US" b="1" u="sng">
                <a:latin typeface="Arial" charset="0"/>
              </a:rPr>
              <a:t>Kể chuyện</a:t>
            </a:r>
            <a:r>
              <a:rPr lang="en-US"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wd">
                                    <p:tmPct val="0"/>
                                  </p:iterate>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strVal val="#ppt_w*0.70"/>
                                          </p:val>
                                        </p:tav>
                                        <p:tav tm="100000">
                                          <p:val>
                                            <p:strVal val="#ppt_w"/>
                                          </p:val>
                                        </p:tav>
                                      </p:tavLst>
                                    </p:anim>
                                    <p:anim calcmode="lin" valueType="num">
                                      <p:cBhvr>
                                        <p:cTn id="8" dur="1000" fill="hold"/>
                                        <p:tgtEl>
                                          <p:spTgt spid="28675"/>
                                        </p:tgtEl>
                                        <p:attrNameLst>
                                          <p:attrName>ppt_h</p:attrName>
                                        </p:attrNameLst>
                                      </p:cBhvr>
                                      <p:tavLst>
                                        <p:tav tm="0">
                                          <p:val>
                                            <p:strVal val="#ppt_h"/>
                                          </p:val>
                                        </p:tav>
                                        <p:tav tm="100000">
                                          <p:val>
                                            <p:strVal val="#ppt_h"/>
                                          </p:val>
                                        </p:tav>
                                      </p:tavLst>
                                    </p:anim>
                                    <p:animEffect transition="in" filter="fade">
                                      <p:cBhvr>
                                        <p:cTn id="9" dur="1000"/>
                                        <p:tgtEl>
                                          <p:spTgt spid="28675"/>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builtIn="1"/>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679"/>
                                        </p:tgtEl>
                                        <p:attrNameLst>
                                          <p:attrName>style.visibility</p:attrName>
                                        </p:attrNameLst>
                                      </p:cBhvr>
                                      <p:to>
                                        <p:strVal val="visible"/>
                                      </p:to>
                                    </p:set>
                                    <p:animEffect transition="in" filter="circle(in)">
                                      <p:cBhvr>
                                        <p:cTn id="14" dur="2000"/>
                                        <p:tgtEl>
                                          <p:spTgt spid="286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28679"/>
                                        </p:tgtEl>
                                      </p:cBhvr>
                                    </p:animEffect>
                                    <p:set>
                                      <p:cBhvr>
                                        <p:cTn id="19" dur="1" fill="hold">
                                          <p:stCondLst>
                                            <p:cond delay="499"/>
                                          </p:stCondLst>
                                        </p:cTn>
                                        <p:tgtEl>
                                          <p:spTgt spid="2867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8678"/>
                                        </p:tgtEl>
                                        <p:attrNameLst>
                                          <p:attrName>style.visibility</p:attrName>
                                        </p:attrNameLst>
                                      </p:cBhvr>
                                      <p:to>
                                        <p:strVal val="visible"/>
                                      </p:to>
                                    </p:set>
                                    <p:animEffect transition="in" filter="circle(in)">
                                      <p:cBhvr>
                                        <p:cTn id="24"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8" grpId="0"/>
      <p:bldP spid="28679" grpId="0" animBg="1"/>
      <p:bldP spid="2867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09800" y="706438"/>
            <a:ext cx="5638800" cy="884237"/>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         Lớp trưởng của tôi</a:t>
            </a:r>
          </a:p>
          <a:p>
            <a:pPr algn="r"/>
            <a:r>
              <a:rPr lang="en-US" sz="2000" i="1">
                <a:solidFill>
                  <a:srgbClr val="0000FF"/>
                </a:solidFill>
                <a:latin typeface="Arial" charset="0"/>
              </a:rPr>
              <a:t>Lương Tố Nga</a:t>
            </a:r>
            <a:r>
              <a:rPr lang="en-US" sz="2000" b="1" i="1">
                <a:solidFill>
                  <a:srgbClr val="0000FF"/>
                </a:solidFill>
                <a:latin typeface="Arial" charset="0"/>
              </a:rPr>
              <a:t> </a:t>
            </a:r>
          </a:p>
        </p:txBody>
      </p:sp>
      <p:sp>
        <p:nvSpPr>
          <p:cNvPr id="4099" name="Text Box 6"/>
          <p:cNvSpPr txBox="1">
            <a:spLocks noChangeArrowheads="1"/>
          </p:cNvSpPr>
          <p:nvPr/>
        </p:nvSpPr>
        <p:spPr bwMode="auto">
          <a:xfrm>
            <a:off x="76200" y="762000"/>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circle(in)">
                                      <p:cBhvr>
                                        <p:cTn id="7" dur="20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circle(in)">
                                      <p:cBhvr>
                                        <p:cTn id="12" dur="2000"/>
                                        <p:tgtEl>
                                          <p:spTgt spid="368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100_3562"/>
          <p:cNvPicPr>
            <a:picLocks noChangeAspect="1" noChangeArrowheads="1"/>
          </p:cNvPicPr>
          <p:nvPr/>
        </p:nvPicPr>
        <p:blipFill>
          <a:blip r:embed="rId2" cstate="print"/>
          <a:srcRect/>
          <a:stretch>
            <a:fillRect/>
          </a:stretch>
        </p:blipFill>
        <p:spPr bwMode="auto">
          <a:xfrm>
            <a:off x="3124200" y="1905000"/>
            <a:ext cx="2743200" cy="2438400"/>
          </a:xfrm>
          <a:prstGeom prst="rect">
            <a:avLst/>
          </a:prstGeom>
          <a:noFill/>
          <a:ln w="9525">
            <a:noFill/>
            <a:miter lim="800000"/>
            <a:headEnd/>
            <a:tailEnd/>
          </a:ln>
        </p:spPr>
      </p:pic>
      <p:pic>
        <p:nvPicPr>
          <p:cNvPr id="9223" name="Picture 7" descr="100_3559"/>
          <p:cNvPicPr>
            <a:picLocks noChangeAspect="1" noChangeArrowheads="1"/>
          </p:cNvPicPr>
          <p:nvPr/>
        </p:nvPicPr>
        <p:blipFill>
          <a:blip r:embed="rId3"/>
          <a:srcRect/>
          <a:stretch>
            <a:fillRect/>
          </a:stretch>
        </p:blipFill>
        <p:spPr bwMode="auto">
          <a:xfrm>
            <a:off x="0" y="1905000"/>
            <a:ext cx="2743200" cy="2438400"/>
          </a:xfrm>
          <a:prstGeom prst="rect">
            <a:avLst/>
          </a:prstGeom>
          <a:noFill/>
          <a:ln w="9525">
            <a:noFill/>
            <a:miter lim="800000"/>
            <a:headEnd/>
            <a:tailEnd/>
          </a:ln>
        </p:spPr>
      </p:pic>
      <p:pic>
        <p:nvPicPr>
          <p:cNvPr id="9224" name="Picture 8" descr="100_3563"/>
          <p:cNvPicPr>
            <a:picLocks noChangeAspect="1" noChangeArrowheads="1"/>
          </p:cNvPicPr>
          <p:nvPr/>
        </p:nvPicPr>
        <p:blipFill>
          <a:blip r:embed="rId4"/>
          <a:srcRect/>
          <a:stretch>
            <a:fillRect/>
          </a:stretch>
        </p:blipFill>
        <p:spPr bwMode="auto">
          <a:xfrm>
            <a:off x="6324600" y="1905000"/>
            <a:ext cx="2819400" cy="2438400"/>
          </a:xfrm>
          <a:prstGeom prst="rect">
            <a:avLst/>
          </a:prstGeom>
          <a:noFill/>
          <a:ln w="9525">
            <a:noFill/>
            <a:miter lim="800000"/>
            <a:headEnd/>
            <a:tailEnd/>
          </a:ln>
        </p:spPr>
      </p:pic>
      <p:sp>
        <p:nvSpPr>
          <p:cNvPr id="9225" name="Text Box 9"/>
          <p:cNvSpPr txBox="1">
            <a:spLocks noChangeArrowheads="1"/>
          </p:cNvSpPr>
          <p:nvPr/>
        </p:nvSpPr>
        <p:spPr bwMode="auto">
          <a:xfrm>
            <a:off x="0" y="4364038"/>
            <a:ext cx="990600" cy="528637"/>
          </a:xfrm>
          <a:prstGeom prst="rect">
            <a:avLst/>
          </a:prstGeom>
          <a:solidFill>
            <a:schemeClr val="accent1"/>
          </a:solidFill>
          <a:ln w="9525">
            <a:solidFill>
              <a:schemeClr val="bg1"/>
            </a:solidFill>
            <a:miter lim="800000"/>
            <a:headEnd/>
            <a:tailEnd/>
          </a:ln>
        </p:spPr>
        <p:txBody>
          <a:bodyPr>
            <a:spAutoFit/>
          </a:bodyPr>
          <a:lstStyle/>
          <a:p>
            <a:pPr eaLnBrk="0" hangingPunct="0">
              <a:spcBef>
                <a:spcPct val="50000"/>
              </a:spcBef>
            </a:pPr>
            <a:r>
              <a:rPr lang="en-US" sz="2800">
                <a:latin typeface="Arial" charset="0"/>
              </a:rPr>
              <a:t>Vân</a:t>
            </a:r>
          </a:p>
        </p:txBody>
      </p:sp>
      <p:sp>
        <p:nvSpPr>
          <p:cNvPr id="9226" name="Text Box 10"/>
          <p:cNvSpPr txBox="1">
            <a:spLocks noChangeArrowheads="1"/>
          </p:cNvSpPr>
          <p:nvPr/>
        </p:nvSpPr>
        <p:spPr bwMode="auto">
          <a:xfrm>
            <a:off x="4800600" y="4343400"/>
            <a:ext cx="990600" cy="528638"/>
          </a:xfrm>
          <a:prstGeom prst="rect">
            <a:avLst/>
          </a:prstGeom>
          <a:solidFill>
            <a:schemeClr val="accent1"/>
          </a:solidFill>
          <a:ln w="9525">
            <a:solidFill>
              <a:schemeClr val="bg1"/>
            </a:solidFill>
            <a:miter lim="800000"/>
            <a:headEnd/>
            <a:tailEnd/>
          </a:ln>
        </p:spPr>
        <p:txBody>
          <a:bodyPr>
            <a:spAutoFit/>
          </a:bodyPr>
          <a:lstStyle/>
          <a:p>
            <a:pPr eaLnBrk="0" hangingPunct="0">
              <a:spcBef>
                <a:spcPct val="50000"/>
              </a:spcBef>
            </a:pPr>
            <a:r>
              <a:rPr lang="en-US" sz="2800" b="1">
                <a:latin typeface="Arial" charset="0"/>
              </a:rPr>
              <a:t>“tôi”</a:t>
            </a:r>
          </a:p>
        </p:txBody>
      </p:sp>
      <p:sp>
        <p:nvSpPr>
          <p:cNvPr id="9227" name="Text Box 11"/>
          <p:cNvSpPr txBox="1">
            <a:spLocks noChangeArrowheads="1"/>
          </p:cNvSpPr>
          <p:nvPr/>
        </p:nvSpPr>
        <p:spPr bwMode="auto">
          <a:xfrm>
            <a:off x="1066800" y="4364038"/>
            <a:ext cx="1981200" cy="528637"/>
          </a:xfrm>
          <a:prstGeom prst="rect">
            <a:avLst/>
          </a:prstGeom>
          <a:solidFill>
            <a:schemeClr val="accent1"/>
          </a:solidFill>
          <a:ln w="9525">
            <a:solidFill>
              <a:schemeClr val="bg1"/>
            </a:solidFill>
            <a:miter lim="800000"/>
            <a:headEnd/>
            <a:tailEnd/>
          </a:ln>
        </p:spPr>
        <p:txBody>
          <a:bodyPr>
            <a:spAutoFit/>
          </a:bodyPr>
          <a:lstStyle/>
          <a:p>
            <a:pPr eaLnBrk="0" hangingPunct="0">
              <a:spcBef>
                <a:spcPct val="50000"/>
              </a:spcBef>
            </a:pPr>
            <a:r>
              <a:rPr lang="en-US" sz="2800" b="1">
                <a:latin typeface="Arial" charset="0"/>
              </a:rPr>
              <a:t>Lâm“voi”</a:t>
            </a:r>
          </a:p>
        </p:txBody>
      </p:sp>
      <p:sp>
        <p:nvSpPr>
          <p:cNvPr id="9228" name="Text Box 12"/>
          <p:cNvSpPr txBox="1">
            <a:spLocks noChangeArrowheads="1"/>
          </p:cNvSpPr>
          <p:nvPr/>
        </p:nvSpPr>
        <p:spPr bwMode="auto">
          <a:xfrm>
            <a:off x="6324600" y="4343400"/>
            <a:ext cx="2057400" cy="954088"/>
          </a:xfrm>
          <a:prstGeom prst="rect">
            <a:avLst/>
          </a:prstGeom>
          <a:solidFill>
            <a:schemeClr val="accent1"/>
          </a:solidFill>
          <a:ln w="9525">
            <a:solidFill>
              <a:schemeClr val="bg1"/>
            </a:solidFill>
            <a:miter lim="800000"/>
            <a:headEnd/>
            <a:tailEnd/>
          </a:ln>
        </p:spPr>
        <p:txBody>
          <a:bodyPr>
            <a:spAutoFit/>
          </a:bodyPr>
          <a:lstStyle/>
          <a:p>
            <a:pPr eaLnBrk="0" hangingPunct="0">
              <a:spcBef>
                <a:spcPct val="50000"/>
              </a:spcBef>
            </a:pPr>
            <a:r>
              <a:rPr lang="en-US" sz="2800" b="1">
                <a:latin typeface="Arial" charset="0"/>
              </a:rPr>
              <a:t>Quốc“lém”</a:t>
            </a:r>
          </a:p>
        </p:txBody>
      </p:sp>
      <p:sp>
        <p:nvSpPr>
          <p:cNvPr id="9229" name="Line 13"/>
          <p:cNvSpPr>
            <a:spLocks noChangeShapeType="1"/>
          </p:cNvSpPr>
          <p:nvPr/>
        </p:nvSpPr>
        <p:spPr bwMode="auto">
          <a:xfrm>
            <a:off x="457200" y="3733800"/>
            <a:ext cx="0" cy="685800"/>
          </a:xfrm>
          <a:prstGeom prst="line">
            <a:avLst/>
          </a:prstGeom>
          <a:noFill/>
          <a:ln w="28575">
            <a:solidFill>
              <a:srgbClr val="FF0000"/>
            </a:solidFill>
            <a:round/>
            <a:headEnd/>
            <a:tailEnd type="triangle" w="med" len="med"/>
          </a:ln>
        </p:spPr>
        <p:txBody>
          <a:bodyPr/>
          <a:lstStyle/>
          <a:p>
            <a:endParaRPr lang="en-US"/>
          </a:p>
        </p:txBody>
      </p:sp>
      <p:sp>
        <p:nvSpPr>
          <p:cNvPr id="9230" name="Line 14"/>
          <p:cNvSpPr>
            <a:spLocks noChangeShapeType="1"/>
          </p:cNvSpPr>
          <p:nvPr/>
        </p:nvSpPr>
        <p:spPr bwMode="auto">
          <a:xfrm>
            <a:off x="2133600" y="3733800"/>
            <a:ext cx="0" cy="685800"/>
          </a:xfrm>
          <a:prstGeom prst="line">
            <a:avLst/>
          </a:prstGeom>
          <a:noFill/>
          <a:ln w="28575">
            <a:solidFill>
              <a:srgbClr val="FF0000"/>
            </a:solidFill>
            <a:round/>
            <a:headEnd/>
            <a:tailEnd type="triangle" w="med" len="med"/>
          </a:ln>
        </p:spPr>
        <p:txBody>
          <a:bodyPr/>
          <a:lstStyle/>
          <a:p>
            <a:endParaRPr lang="en-US"/>
          </a:p>
        </p:txBody>
      </p:sp>
      <p:sp>
        <p:nvSpPr>
          <p:cNvPr id="9231" name="Line 15"/>
          <p:cNvSpPr>
            <a:spLocks noChangeShapeType="1"/>
          </p:cNvSpPr>
          <p:nvPr/>
        </p:nvSpPr>
        <p:spPr bwMode="auto">
          <a:xfrm>
            <a:off x="6858000" y="3733800"/>
            <a:ext cx="0" cy="685800"/>
          </a:xfrm>
          <a:prstGeom prst="line">
            <a:avLst/>
          </a:prstGeom>
          <a:noFill/>
          <a:ln w="28575">
            <a:solidFill>
              <a:srgbClr val="FF0000"/>
            </a:solidFill>
            <a:round/>
            <a:headEnd/>
            <a:tailEnd type="triangle" w="med" len="med"/>
          </a:ln>
        </p:spPr>
        <p:txBody>
          <a:bodyPr/>
          <a:lstStyle/>
          <a:p>
            <a:endParaRPr lang="en-US"/>
          </a:p>
        </p:txBody>
      </p:sp>
      <p:sp>
        <p:nvSpPr>
          <p:cNvPr id="9232" name="Line 16"/>
          <p:cNvSpPr>
            <a:spLocks noChangeShapeType="1"/>
          </p:cNvSpPr>
          <p:nvPr/>
        </p:nvSpPr>
        <p:spPr bwMode="auto">
          <a:xfrm>
            <a:off x="5257800" y="3733800"/>
            <a:ext cx="0" cy="685800"/>
          </a:xfrm>
          <a:prstGeom prst="line">
            <a:avLst/>
          </a:prstGeom>
          <a:noFill/>
          <a:ln w="28575">
            <a:solidFill>
              <a:srgbClr val="FF0000"/>
            </a:solidFill>
            <a:round/>
            <a:headEnd/>
            <a:tailEnd type="triangle" w="med" len="med"/>
          </a:ln>
        </p:spPr>
        <p:txBody>
          <a:bodyPr/>
          <a:lstStyle/>
          <a:p>
            <a:endParaRPr lang="en-US"/>
          </a:p>
        </p:txBody>
      </p:sp>
      <p:sp>
        <p:nvSpPr>
          <p:cNvPr id="9234" name="Text Box 18"/>
          <p:cNvSpPr txBox="1">
            <a:spLocks noChangeArrowheads="1"/>
          </p:cNvSpPr>
          <p:nvPr/>
        </p:nvSpPr>
        <p:spPr bwMode="auto">
          <a:xfrm>
            <a:off x="304800" y="4953000"/>
            <a:ext cx="2590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3300"/>
                </a:solidFill>
                <a:latin typeface="Arial" charset="0"/>
              </a:rPr>
              <a:t>Giải nghĩa từ</a:t>
            </a:r>
          </a:p>
        </p:txBody>
      </p:sp>
      <p:sp>
        <p:nvSpPr>
          <p:cNvPr id="9235" name="Text Box 19"/>
          <p:cNvSpPr txBox="1">
            <a:spLocks noChangeArrowheads="1"/>
          </p:cNvSpPr>
          <p:nvPr/>
        </p:nvSpPr>
        <p:spPr bwMode="auto">
          <a:xfrm>
            <a:off x="3429000" y="4953000"/>
            <a:ext cx="16002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hớt hải</a:t>
            </a:r>
          </a:p>
        </p:txBody>
      </p:sp>
      <p:sp>
        <p:nvSpPr>
          <p:cNvPr id="9236" name="Text Box 20"/>
          <p:cNvSpPr txBox="1">
            <a:spLocks noChangeArrowheads="1"/>
          </p:cNvSpPr>
          <p:nvPr/>
        </p:nvSpPr>
        <p:spPr bwMode="auto">
          <a:xfrm>
            <a:off x="3429000" y="5562600"/>
            <a:ext cx="1600200" cy="519113"/>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xốc vác</a:t>
            </a:r>
          </a:p>
        </p:txBody>
      </p:sp>
      <p:sp>
        <p:nvSpPr>
          <p:cNvPr id="9237" name="Text Box 21"/>
          <p:cNvSpPr txBox="1">
            <a:spLocks noChangeArrowheads="1"/>
          </p:cNvSpPr>
          <p:nvPr/>
        </p:nvSpPr>
        <p:spPr bwMode="auto">
          <a:xfrm>
            <a:off x="3352800" y="6126163"/>
            <a:ext cx="2362200" cy="519112"/>
          </a:xfrm>
          <a:prstGeom prst="rect">
            <a:avLst/>
          </a:prstGeom>
          <a:noFill/>
          <a:ln w="9525">
            <a:noFill/>
            <a:miter lim="800000"/>
            <a:headEnd/>
            <a:tailEnd/>
          </a:ln>
        </p:spPr>
        <p:txBody>
          <a:bodyPr>
            <a:spAutoFit/>
          </a:bodyPr>
          <a:lstStyle/>
          <a:p>
            <a:pPr eaLnBrk="0" hangingPunct="0">
              <a:spcBef>
                <a:spcPct val="50000"/>
              </a:spcBef>
            </a:pPr>
            <a:r>
              <a:rPr lang="en-US" sz="2800" b="1">
                <a:latin typeface="Arial" charset="0"/>
              </a:rPr>
              <a:t>củ mỉ củ mì</a:t>
            </a:r>
          </a:p>
        </p:txBody>
      </p:sp>
      <p:sp>
        <p:nvSpPr>
          <p:cNvPr id="5137" name="Text Box 25"/>
          <p:cNvSpPr txBox="1">
            <a:spLocks noChangeArrowheads="1"/>
          </p:cNvSpPr>
          <p:nvPr/>
        </p:nvSpPr>
        <p:spPr bwMode="auto">
          <a:xfrm>
            <a:off x="2819400" y="762000"/>
            <a:ext cx="5334000" cy="1006475"/>
          </a:xfrm>
          <a:prstGeom prst="rect">
            <a:avLst/>
          </a:prstGeom>
          <a:noFill/>
          <a:ln w="9525">
            <a:noFill/>
            <a:miter lim="800000"/>
            <a:headEnd/>
            <a:tailEnd/>
          </a:ln>
        </p:spPr>
        <p:txBody>
          <a:bodyPr>
            <a:spAutoFit/>
          </a:bodyPr>
          <a:lstStyle/>
          <a:p>
            <a:r>
              <a:rPr lang="en-US" b="1">
                <a:solidFill>
                  <a:srgbClr val="FF3300"/>
                </a:solidFill>
                <a:latin typeface="Arial" charset="0"/>
              </a:rPr>
              <a:t>Lớp trưởng của tôi</a:t>
            </a:r>
          </a:p>
          <a:p>
            <a:r>
              <a:rPr lang="en-US" sz="2800" b="1">
                <a:solidFill>
                  <a:srgbClr val="FF3300"/>
                </a:solidFill>
                <a:latin typeface="Arial" charset="0"/>
              </a:rPr>
              <a:t>                             </a:t>
            </a:r>
            <a:r>
              <a:rPr lang="en-US" sz="2000" i="1">
                <a:solidFill>
                  <a:srgbClr val="0000FF"/>
                </a:solidFill>
                <a:latin typeface="Arial" charset="0"/>
              </a:rPr>
              <a:t>Lương Tố Nga</a:t>
            </a:r>
            <a:r>
              <a:rPr lang="en-US" sz="2000" b="1" i="1">
                <a:solidFill>
                  <a:srgbClr val="0000FF"/>
                </a:solidFill>
                <a:latin typeface="Arial" charset="0"/>
              </a:rPr>
              <a:t> </a:t>
            </a:r>
          </a:p>
        </p:txBody>
      </p:sp>
      <p:sp>
        <p:nvSpPr>
          <p:cNvPr id="5138" name="Text Box 27"/>
          <p:cNvSpPr txBox="1">
            <a:spLocks noChangeArrowheads="1"/>
          </p:cNvSpPr>
          <p:nvPr/>
        </p:nvSpPr>
        <p:spPr bwMode="auto">
          <a:xfrm>
            <a:off x="76200" y="685800"/>
            <a:ext cx="2286000" cy="519113"/>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amond(in)">
                                      <p:cBhvr>
                                        <p:cTn id="7" dur="1000"/>
                                        <p:tgtEl>
                                          <p:spTgt spid="9223"/>
                                        </p:tgtEl>
                                      </p:cBhvr>
                                    </p:animEffect>
                                  </p:childTnLst>
                                </p:cTn>
                              </p:par>
                              <p:par>
                                <p:cTn id="8" presetID="8" presetClass="entr" presetSubtype="16"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diamond(in)">
                                      <p:cBhvr>
                                        <p:cTn id="10" dur="1000"/>
                                        <p:tgtEl>
                                          <p:spTgt spid="9222"/>
                                        </p:tgtEl>
                                      </p:cBhvr>
                                    </p:animEffect>
                                  </p:childTnLst>
                                </p:cTn>
                              </p:par>
                              <p:par>
                                <p:cTn id="11" presetID="8" presetClass="entr" presetSubtype="16" fill="hold" nodeType="withEffect">
                                  <p:stCondLst>
                                    <p:cond delay="0"/>
                                  </p:stCondLst>
                                  <p:childTnLst>
                                    <p:set>
                                      <p:cBhvr>
                                        <p:cTn id="12" dur="1" fill="hold">
                                          <p:stCondLst>
                                            <p:cond delay="0"/>
                                          </p:stCondLst>
                                        </p:cTn>
                                        <p:tgtEl>
                                          <p:spTgt spid="9224"/>
                                        </p:tgtEl>
                                        <p:attrNameLst>
                                          <p:attrName>style.visibility</p:attrName>
                                        </p:attrNameLst>
                                      </p:cBhvr>
                                      <p:to>
                                        <p:strVal val="visible"/>
                                      </p:to>
                                    </p:set>
                                    <p:animEffect transition="in" filter="diamond(in)">
                                      <p:cBhvr>
                                        <p:cTn id="13" dur="1000"/>
                                        <p:tgtEl>
                                          <p:spTgt spid="92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229"/>
                                        </p:tgtEl>
                                        <p:attrNameLst>
                                          <p:attrName>style.visibility</p:attrName>
                                        </p:attrNameLst>
                                      </p:cBhvr>
                                      <p:to>
                                        <p:strVal val="visible"/>
                                      </p:to>
                                    </p:set>
                                    <p:animEffect transition="in" filter="blinds(horizontal)">
                                      <p:cBhvr>
                                        <p:cTn id="18" dur="500"/>
                                        <p:tgtEl>
                                          <p:spTgt spid="922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blinds(horizontal)">
                                      <p:cBhvr>
                                        <p:cTn id="21" dur="500"/>
                                        <p:tgtEl>
                                          <p:spTgt spid="92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blinds(horizontal)">
                                      <p:cBhvr>
                                        <p:cTn id="26" dur="500"/>
                                        <p:tgtEl>
                                          <p:spTgt spid="923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26"/>
                                        </p:tgtEl>
                                        <p:attrNameLst>
                                          <p:attrName>style.visibility</p:attrName>
                                        </p:attrNameLst>
                                      </p:cBhvr>
                                      <p:to>
                                        <p:strVal val="visible"/>
                                      </p:to>
                                    </p:set>
                                    <p:animEffect transition="in" filter="blinds(horizontal)">
                                      <p:cBhvr>
                                        <p:cTn id="29" dur="500"/>
                                        <p:tgtEl>
                                          <p:spTgt spid="92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231"/>
                                        </p:tgtEl>
                                        <p:attrNameLst>
                                          <p:attrName>style.visibility</p:attrName>
                                        </p:attrNameLst>
                                      </p:cBhvr>
                                      <p:to>
                                        <p:strVal val="visible"/>
                                      </p:to>
                                    </p:set>
                                    <p:animEffect transition="in" filter="blinds(horizontal)">
                                      <p:cBhvr>
                                        <p:cTn id="34" dur="500"/>
                                        <p:tgtEl>
                                          <p:spTgt spid="923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228"/>
                                        </p:tgtEl>
                                        <p:attrNameLst>
                                          <p:attrName>style.visibility</p:attrName>
                                        </p:attrNameLst>
                                      </p:cBhvr>
                                      <p:to>
                                        <p:strVal val="visible"/>
                                      </p:to>
                                    </p:set>
                                    <p:animEffect transition="in" filter="blinds(horizontal)">
                                      <p:cBhvr>
                                        <p:cTn id="37" dur="500"/>
                                        <p:tgtEl>
                                          <p:spTgt spid="92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30"/>
                                        </p:tgtEl>
                                        <p:attrNameLst>
                                          <p:attrName>style.visibility</p:attrName>
                                        </p:attrNameLst>
                                      </p:cBhvr>
                                      <p:to>
                                        <p:strVal val="visible"/>
                                      </p:to>
                                    </p:set>
                                    <p:animEffect transition="in" filter="blinds(horizontal)">
                                      <p:cBhvr>
                                        <p:cTn id="42" dur="500"/>
                                        <p:tgtEl>
                                          <p:spTgt spid="92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227"/>
                                        </p:tgtEl>
                                        <p:attrNameLst>
                                          <p:attrName>style.visibility</p:attrName>
                                        </p:attrNameLst>
                                      </p:cBhvr>
                                      <p:to>
                                        <p:strVal val="visible"/>
                                      </p:to>
                                    </p:set>
                                    <p:animEffect transition="in" filter="blinds(horizontal)">
                                      <p:cBhvr>
                                        <p:cTn id="45" dur="500"/>
                                        <p:tgtEl>
                                          <p:spTgt spid="92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234"/>
                                        </p:tgtEl>
                                        <p:attrNameLst>
                                          <p:attrName>style.visibility</p:attrName>
                                        </p:attrNameLst>
                                      </p:cBhvr>
                                      <p:to>
                                        <p:strVal val="visible"/>
                                      </p:to>
                                    </p:set>
                                    <p:anim calcmode="lin" valueType="num">
                                      <p:cBhvr additive="base">
                                        <p:cTn id="50" dur="500" fill="hold"/>
                                        <p:tgtEl>
                                          <p:spTgt spid="9234"/>
                                        </p:tgtEl>
                                        <p:attrNameLst>
                                          <p:attrName>ppt_x</p:attrName>
                                        </p:attrNameLst>
                                      </p:cBhvr>
                                      <p:tavLst>
                                        <p:tav tm="0">
                                          <p:val>
                                            <p:strVal val="#ppt_x"/>
                                          </p:val>
                                        </p:tav>
                                        <p:tav tm="100000">
                                          <p:val>
                                            <p:strVal val="#ppt_x"/>
                                          </p:val>
                                        </p:tav>
                                      </p:tavLst>
                                    </p:anim>
                                    <p:anim calcmode="lin" valueType="num">
                                      <p:cBhvr additive="base">
                                        <p:cTn id="51" dur="500" fill="hold"/>
                                        <p:tgtEl>
                                          <p:spTgt spid="923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9235"/>
                                        </p:tgtEl>
                                        <p:attrNameLst>
                                          <p:attrName>style.visibility</p:attrName>
                                        </p:attrNameLst>
                                      </p:cBhvr>
                                      <p:to>
                                        <p:strVal val="visible"/>
                                      </p:to>
                                    </p:set>
                                    <p:anim calcmode="lin" valueType="num">
                                      <p:cBhvr additive="base">
                                        <p:cTn id="54" dur="500" fill="hold"/>
                                        <p:tgtEl>
                                          <p:spTgt spid="9235"/>
                                        </p:tgtEl>
                                        <p:attrNameLst>
                                          <p:attrName>ppt_x</p:attrName>
                                        </p:attrNameLst>
                                      </p:cBhvr>
                                      <p:tavLst>
                                        <p:tav tm="0">
                                          <p:val>
                                            <p:strVal val="#ppt_x"/>
                                          </p:val>
                                        </p:tav>
                                        <p:tav tm="100000">
                                          <p:val>
                                            <p:strVal val="#ppt_x"/>
                                          </p:val>
                                        </p:tav>
                                      </p:tavLst>
                                    </p:anim>
                                    <p:anim calcmode="lin" valueType="num">
                                      <p:cBhvr additive="base">
                                        <p:cTn id="55" dur="500" fill="hold"/>
                                        <p:tgtEl>
                                          <p:spTgt spid="9235"/>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236"/>
                                        </p:tgtEl>
                                        <p:attrNameLst>
                                          <p:attrName>style.visibility</p:attrName>
                                        </p:attrNameLst>
                                      </p:cBhvr>
                                      <p:to>
                                        <p:strVal val="visible"/>
                                      </p:to>
                                    </p:set>
                                    <p:animEffect transition="in" filter="dissolve">
                                      <p:cBhvr>
                                        <p:cTn id="60" dur="500"/>
                                        <p:tgtEl>
                                          <p:spTgt spid="92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9237"/>
                                        </p:tgtEl>
                                        <p:attrNameLst>
                                          <p:attrName>style.visibility</p:attrName>
                                        </p:attrNameLst>
                                      </p:cBhvr>
                                      <p:to>
                                        <p:strVal val="visible"/>
                                      </p:to>
                                    </p:set>
                                    <p:animEffect transition="in" filter="wedge">
                                      <p:cBhvr>
                                        <p:cTn id="65"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P spid="9231" grpId="0" animBg="1"/>
      <p:bldP spid="9232" grpId="0" animBg="1"/>
      <p:bldP spid="9234" grpId="0"/>
      <p:bldP spid="9235" grpId="0"/>
      <p:bldP spid="9236" grpId="0"/>
      <p:bldP spid="92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00_3559"/>
          <p:cNvPicPr>
            <a:picLocks noChangeAspect="1" noChangeArrowheads="1"/>
          </p:cNvPicPr>
          <p:nvPr/>
        </p:nvPicPr>
        <p:blipFill>
          <a:blip r:embed="rId2"/>
          <a:srcRect/>
          <a:stretch>
            <a:fillRect/>
          </a:stretch>
        </p:blipFill>
        <p:spPr bwMode="auto">
          <a:xfrm>
            <a:off x="1066800" y="0"/>
            <a:ext cx="3048000" cy="2209800"/>
          </a:xfrm>
          <a:prstGeom prst="rect">
            <a:avLst/>
          </a:prstGeom>
          <a:noFill/>
          <a:ln w="9525">
            <a:noFill/>
            <a:miter lim="800000"/>
            <a:headEnd/>
            <a:tailEnd/>
          </a:ln>
        </p:spPr>
      </p:pic>
      <p:pic>
        <p:nvPicPr>
          <p:cNvPr id="47107" name="Picture 3" descr="100_3562"/>
          <p:cNvPicPr>
            <a:picLocks noChangeAspect="1" noChangeArrowheads="1"/>
          </p:cNvPicPr>
          <p:nvPr/>
        </p:nvPicPr>
        <p:blipFill>
          <a:blip r:embed="rId3" cstate="print"/>
          <a:srcRect/>
          <a:stretch>
            <a:fillRect/>
          </a:stretch>
        </p:blipFill>
        <p:spPr bwMode="auto">
          <a:xfrm>
            <a:off x="4876800" y="0"/>
            <a:ext cx="3200400" cy="2209800"/>
          </a:xfrm>
          <a:prstGeom prst="rect">
            <a:avLst/>
          </a:prstGeom>
          <a:noFill/>
          <a:ln w="9525">
            <a:noFill/>
            <a:miter lim="800000"/>
            <a:headEnd/>
            <a:tailEnd/>
          </a:ln>
        </p:spPr>
      </p:pic>
      <p:pic>
        <p:nvPicPr>
          <p:cNvPr id="47108" name="Picture 4" descr="100_3563"/>
          <p:cNvPicPr>
            <a:picLocks noChangeAspect="1" noChangeArrowheads="1"/>
          </p:cNvPicPr>
          <p:nvPr/>
        </p:nvPicPr>
        <p:blipFill>
          <a:blip r:embed="rId4"/>
          <a:srcRect/>
          <a:stretch>
            <a:fillRect/>
          </a:stretch>
        </p:blipFill>
        <p:spPr bwMode="auto">
          <a:xfrm>
            <a:off x="1066800" y="2209800"/>
            <a:ext cx="3048000" cy="2286000"/>
          </a:xfrm>
          <a:prstGeom prst="rect">
            <a:avLst/>
          </a:prstGeom>
          <a:noFill/>
          <a:ln w="9525">
            <a:noFill/>
            <a:miter lim="800000"/>
            <a:headEnd/>
            <a:tailEnd/>
          </a:ln>
        </p:spPr>
      </p:pic>
      <p:pic>
        <p:nvPicPr>
          <p:cNvPr id="47109" name="Picture 5" descr="100_3566"/>
          <p:cNvPicPr>
            <a:picLocks noChangeAspect="1" noChangeArrowheads="1"/>
          </p:cNvPicPr>
          <p:nvPr/>
        </p:nvPicPr>
        <p:blipFill>
          <a:blip r:embed="rId5" cstate="print"/>
          <a:srcRect/>
          <a:stretch>
            <a:fillRect/>
          </a:stretch>
        </p:blipFill>
        <p:spPr bwMode="auto">
          <a:xfrm>
            <a:off x="4876800" y="2209800"/>
            <a:ext cx="3200400" cy="2286000"/>
          </a:xfrm>
          <a:prstGeom prst="rect">
            <a:avLst/>
          </a:prstGeom>
          <a:noFill/>
          <a:ln w="9525">
            <a:noFill/>
            <a:miter lim="800000"/>
            <a:headEnd/>
            <a:tailEnd/>
          </a:ln>
        </p:spPr>
      </p:pic>
      <p:pic>
        <p:nvPicPr>
          <p:cNvPr id="47110" name="Picture 6" descr="100_3557"/>
          <p:cNvPicPr>
            <a:picLocks noChangeAspect="1" noChangeArrowheads="1"/>
          </p:cNvPicPr>
          <p:nvPr/>
        </p:nvPicPr>
        <p:blipFill>
          <a:blip r:embed="rId6"/>
          <a:srcRect/>
          <a:stretch>
            <a:fillRect/>
          </a:stretch>
        </p:blipFill>
        <p:spPr bwMode="auto">
          <a:xfrm>
            <a:off x="1066800" y="4495800"/>
            <a:ext cx="70104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vertical)">
                                      <p:cBhvr>
                                        <p:cTn id="7" dur="1000"/>
                                        <p:tgtEl>
                                          <p:spTgt spid="47106"/>
                                        </p:tgtEl>
                                      </p:cBhvr>
                                    </p:animEffect>
                                  </p:childTnLst>
                                </p:cTn>
                              </p:par>
                            </p:childTnLst>
                          </p:cTn>
                        </p:par>
                        <p:par>
                          <p:cTn id="8" fill="hold" nodeType="afterGroup">
                            <p:stCondLst>
                              <p:cond delay="1000"/>
                            </p:stCondLst>
                            <p:childTnLst>
                              <p:par>
                                <p:cTn id="9" presetID="3" presetClass="entr" presetSubtype="5" fill="hold" nodeType="afterEffect">
                                  <p:stCondLst>
                                    <p:cond delay="0"/>
                                  </p:stCondLst>
                                  <p:childTnLst>
                                    <p:set>
                                      <p:cBhvr>
                                        <p:cTn id="10" dur="1" fill="hold">
                                          <p:stCondLst>
                                            <p:cond delay="0"/>
                                          </p:stCondLst>
                                        </p:cTn>
                                        <p:tgtEl>
                                          <p:spTgt spid="47107"/>
                                        </p:tgtEl>
                                        <p:attrNameLst>
                                          <p:attrName>style.visibility</p:attrName>
                                        </p:attrNameLst>
                                      </p:cBhvr>
                                      <p:to>
                                        <p:strVal val="visible"/>
                                      </p:to>
                                    </p:set>
                                    <p:animEffect transition="in" filter="blinds(vertical)">
                                      <p:cBhvr>
                                        <p:cTn id="11" dur="1000"/>
                                        <p:tgtEl>
                                          <p:spTgt spid="47107"/>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checkerboard(across)">
                                      <p:cBhvr>
                                        <p:cTn id="15" dur="1000"/>
                                        <p:tgtEl>
                                          <p:spTgt spid="47108"/>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47109"/>
                                        </p:tgtEl>
                                        <p:attrNameLst>
                                          <p:attrName>style.visibility</p:attrName>
                                        </p:attrNameLst>
                                      </p:cBhvr>
                                      <p:to>
                                        <p:strVal val="visible"/>
                                      </p:to>
                                    </p:set>
                                    <p:animEffect transition="in" filter="checkerboard(across)">
                                      <p:cBhvr>
                                        <p:cTn id="19" dur="1000"/>
                                        <p:tgtEl>
                                          <p:spTgt spid="47109"/>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47110"/>
                                        </p:tgtEl>
                                        <p:attrNameLst>
                                          <p:attrName>style.visibility</p:attrName>
                                        </p:attrNameLst>
                                      </p:cBhvr>
                                      <p:to>
                                        <p:strVal val="visible"/>
                                      </p:to>
                                    </p:set>
                                    <p:animEffect transition="in" filter="dissolve">
                                      <p:cBhvr>
                                        <p:cTn id="23" dur="1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304800" y="1905000"/>
            <a:ext cx="8686800" cy="2714625"/>
          </a:xfrm>
          <a:prstGeom prst="rect">
            <a:avLst/>
          </a:prstGeom>
          <a:noFill/>
          <a:ln w="9525">
            <a:noFill/>
            <a:miter lim="800000"/>
            <a:headEnd/>
            <a:tailEnd/>
          </a:ln>
        </p:spPr>
        <p:txBody>
          <a:bodyPr anchor="ctr">
            <a:spAutoFit/>
          </a:bodyPr>
          <a:lstStyle/>
          <a:p>
            <a:pPr algn="just"/>
            <a:r>
              <a:rPr lang="en-US" sz="2800" b="1">
                <a:latin typeface="Arial" charset="0"/>
              </a:rPr>
              <a:t>1.Dựa theo lời kể của cô giáo ( thầy giáo) và các tranh vẽ, kể lại từng đoạn câu chuyện .</a:t>
            </a:r>
          </a:p>
          <a:p>
            <a:pPr algn="just"/>
            <a:r>
              <a:rPr lang="en-US" sz="2800" b="1">
                <a:latin typeface="Arial" charset="0"/>
              </a:rPr>
              <a:t>2. Kể lại câu chuyện theo lời của một nhân vật</a:t>
            </a:r>
            <a:r>
              <a:rPr lang="en-US">
                <a:latin typeface="Arial" charset="0"/>
              </a:rPr>
              <a:t> </a:t>
            </a:r>
            <a:r>
              <a:rPr lang="en-US" sz="2800" b="1">
                <a:latin typeface="Arial" charset="0"/>
              </a:rPr>
              <a:t>(Quốc, Lâm hoặc Vân).</a:t>
            </a:r>
          </a:p>
          <a:p>
            <a:pPr algn="just"/>
            <a:r>
              <a:rPr lang="en-US" sz="2800" b="1">
                <a:latin typeface="Arial" charset="0"/>
              </a:rPr>
              <a:t>3.Thảo luận về ý nghĩa của câu chuyện và bài học mà mỗi em tự rút ra sau khi nghe câu chuyện</a:t>
            </a:r>
          </a:p>
        </p:txBody>
      </p:sp>
      <p:sp>
        <p:nvSpPr>
          <p:cNvPr id="7171" name="Text Box 6"/>
          <p:cNvSpPr txBox="1">
            <a:spLocks noChangeArrowheads="1"/>
          </p:cNvSpPr>
          <p:nvPr/>
        </p:nvSpPr>
        <p:spPr bwMode="auto">
          <a:xfrm>
            <a:off x="2489200" y="665163"/>
            <a:ext cx="5638800" cy="884237"/>
          </a:xfrm>
          <a:prstGeom prst="rect">
            <a:avLst/>
          </a:prstGeom>
          <a:solidFill>
            <a:srgbClr val="FFFFCC"/>
          </a:solidFill>
          <a:ln w="9525">
            <a:noFill/>
            <a:miter lim="800000"/>
            <a:headEnd/>
            <a:tailEnd/>
          </a:ln>
        </p:spPr>
        <p:txBody>
          <a:bodyPr>
            <a:spAutoFit/>
          </a:bodyPr>
          <a:lstStyle/>
          <a:p>
            <a:r>
              <a:rPr lang="en-US" b="1">
                <a:solidFill>
                  <a:srgbClr val="FF3300"/>
                </a:solidFill>
                <a:latin typeface="Arial" charset="0"/>
              </a:rPr>
              <a:t>Lớp trưởng của tôi</a:t>
            </a:r>
          </a:p>
          <a:p>
            <a:pPr algn="r"/>
            <a:r>
              <a:rPr lang="en-US" sz="2000" i="1">
                <a:solidFill>
                  <a:srgbClr val="0000FF"/>
                </a:solidFill>
                <a:latin typeface="Arial" charset="0"/>
              </a:rPr>
              <a:t>Lương Tố Nga</a:t>
            </a:r>
            <a:r>
              <a:rPr lang="en-US" sz="2000" b="1" i="1">
                <a:solidFill>
                  <a:srgbClr val="0000FF"/>
                </a:solidFill>
                <a:latin typeface="Arial" charset="0"/>
              </a:rPr>
              <a:t> </a:t>
            </a:r>
          </a:p>
        </p:txBody>
      </p:sp>
      <p:sp>
        <p:nvSpPr>
          <p:cNvPr id="7172" name="Text Box 8"/>
          <p:cNvSpPr txBox="1">
            <a:spLocks noChangeArrowheads="1"/>
          </p:cNvSpPr>
          <p:nvPr/>
        </p:nvSpPr>
        <p:spPr bwMode="auto">
          <a:xfrm>
            <a:off x="76200" y="706438"/>
            <a:ext cx="2286000" cy="519112"/>
          </a:xfrm>
          <a:prstGeom prst="rect">
            <a:avLst/>
          </a:prstGeom>
          <a:noFill/>
          <a:ln w="9525">
            <a:noFill/>
            <a:miter lim="800000"/>
            <a:headEnd/>
            <a:tailEnd/>
          </a:ln>
        </p:spPr>
        <p:txBody>
          <a:bodyPr>
            <a:spAutoFit/>
          </a:bodyPr>
          <a:lstStyle/>
          <a:p>
            <a:pPr>
              <a:spcBef>
                <a:spcPct val="50000"/>
              </a:spcBef>
            </a:pPr>
            <a:r>
              <a:rPr lang="en-US" sz="2800" b="1" u="sng">
                <a:latin typeface="Arial" charset="0"/>
              </a:rPr>
              <a:t>Kể chuyện</a:t>
            </a:r>
            <a:r>
              <a:rPr lang="en-US" sz="28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arn(outVertical)">
                                      <p:cBhvr>
                                        <p:cTn id="7" dur="500"/>
                                        <p:tgtEl>
                                          <p:spTgt spid="430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43012"/>
                                        </p:tgtEl>
                                      </p:cBhvr>
                                    </p:animEffect>
                                    <p:set>
                                      <p:cBhvr>
                                        <p:cTn id="12" dur="1" fill="hold">
                                          <p:stCondLst>
                                            <p:cond delay="499"/>
                                          </p:stCondLst>
                                        </p:cTn>
                                        <p:tgtEl>
                                          <p:spTgt spid="430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0_3559"/>
          <p:cNvPicPr>
            <a:picLocks noChangeAspect="1" noChangeArrowheads="1"/>
          </p:cNvPicPr>
          <p:nvPr/>
        </p:nvPicPr>
        <p:blipFill>
          <a:blip r:embed="rId2"/>
          <a:srcRect/>
          <a:stretch>
            <a:fillRect/>
          </a:stretch>
        </p:blipFill>
        <p:spPr bwMode="auto">
          <a:xfrm>
            <a:off x="838200" y="0"/>
            <a:ext cx="3048000" cy="2209800"/>
          </a:xfrm>
          <a:prstGeom prst="rect">
            <a:avLst/>
          </a:prstGeom>
          <a:noFill/>
          <a:ln w="9525">
            <a:noFill/>
            <a:miter lim="800000"/>
            <a:headEnd/>
            <a:tailEnd/>
          </a:ln>
        </p:spPr>
      </p:pic>
      <p:pic>
        <p:nvPicPr>
          <p:cNvPr id="8195" name="Picture 3" descr="100_3562"/>
          <p:cNvPicPr>
            <a:picLocks noChangeAspect="1" noChangeArrowheads="1"/>
          </p:cNvPicPr>
          <p:nvPr/>
        </p:nvPicPr>
        <p:blipFill>
          <a:blip r:embed="rId3" cstate="print"/>
          <a:srcRect/>
          <a:stretch>
            <a:fillRect/>
          </a:stretch>
        </p:blipFill>
        <p:spPr bwMode="auto">
          <a:xfrm>
            <a:off x="4648200" y="0"/>
            <a:ext cx="3200400" cy="2209800"/>
          </a:xfrm>
          <a:prstGeom prst="rect">
            <a:avLst/>
          </a:prstGeom>
          <a:noFill/>
          <a:ln w="9525">
            <a:noFill/>
            <a:miter lim="800000"/>
            <a:headEnd/>
            <a:tailEnd/>
          </a:ln>
        </p:spPr>
      </p:pic>
      <p:pic>
        <p:nvPicPr>
          <p:cNvPr id="8196" name="Picture 4" descr="100_3563"/>
          <p:cNvPicPr>
            <a:picLocks noChangeAspect="1" noChangeArrowheads="1"/>
          </p:cNvPicPr>
          <p:nvPr/>
        </p:nvPicPr>
        <p:blipFill>
          <a:blip r:embed="rId4"/>
          <a:srcRect/>
          <a:stretch>
            <a:fillRect/>
          </a:stretch>
        </p:blipFill>
        <p:spPr bwMode="auto">
          <a:xfrm>
            <a:off x="838200" y="2209800"/>
            <a:ext cx="3048000" cy="2286000"/>
          </a:xfrm>
          <a:prstGeom prst="rect">
            <a:avLst/>
          </a:prstGeom>
          <a:noFill/>
          <a:ln w="9525">
            <a:noFill/>
            <a:miter lim="800000"/>
            <a:headEnd/>
            <a:tailEnd/>
          </a:ln>
        </p:spPr>
      </p:pic>
      <p:pic>
        <p:nvPicPr>
          <p:cNvPr id="8197" name="Picture 5" descr="100_3566"/>
          <p:cNvPicPr>
            <a:picLocks noChangeAspect="1" noChangeArrowheads="1"/>
          </p:cNvPicPr>
          <p:nvPr/>
        </p:nvPicPr>
        <p:blipFill>
          <a:blip r:embed="rId5" cstate="print"/>
          <a:srcRect/>
          <a:stretch>
            <a:fillRect/>
          </a:stretch>
        </p:blipFill>
        <p:spPr bwMode="auto">
          <a:xfrm>
            <a:off x="4648200" y="2209800"/>
            <a:ext cx="3200400" cy="2286000"/>
          </a:xfrm>
          <a:prstGeom prst="rect">
            <a:avLst/>
          </a:prstGeom>
          <a:noFill/>
          <a:ln w="9525">
            <a:noFill/>
            <a:miter lim="800000"/>
            <a:headEnd/>
            <a:tailEnd/>
          </a:ln>
        </p:spPr>
      </p:pic>
      <p:pic>
        <p:nvPicPr>
          <p:cNvPr id="8198" name="Picture 6" descr="100_3557"/>
          <p:cNvPicPr>
            <a:picLocks noChangeAspect="1" noChangeArrowheads="1"/>
          </p:cNvPicPr>
          <p:nvPr/>
        </p:nvPicPr>
        <p:blipFill>
          <a:blip r:embed="rId6"/>
          <a:srcRect/>
          <a:stretch>
            <a:fillRect/>
          </a:stretch>
        </p:blipFill>
        <p:spPr bwMode="auto">
          <a:xfrm>
            <a:off x="838200" y="4495800"/>
            <a:ext cx="70104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vertical)">
                                      <p:cBhvr>
                                        <p:cTn id="7" dur="1000"/>
                                        <p:tgtEl>
                                          <p:spTgt spid="8194"/>
                                        </p:tgtEl>
                                      </p:cBhvr>
                                    </p:animEffect>
                                  </p:childTnLst>
                                </p:cTn>
                              </p:par>
                            </p:childTnLst>
                          </p:cTn>
                        </p:par>
                        <p:par>
                          <p:cTn id="8" fill="hold" nodeType="afterGroup">
                            <p:stCondLst>
                              <p:cond delay="1000"/>
                            </p:stCondLst>
                            <p:childTnLst>
                              <p:par>
                                <p:cTn id="9" presetID="3" presetClass="entr" presetSubtype="5"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blinds(vertical)">
                                      <p:cBhvr>
                                        <p:cTn id="11" dur="1000"/>
                                        <p:tgtEl>
                                          <p:spTgt spid="8195"/>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checkerboard(across)">
                                      <p:cBhvr>
                                        <p:cTn id="15" dur="1000"/>
                                        <p:tgtEl>
                                          <p:spTgt spid="8196"/>
                                        </p:tgtEl>
                                      </p:cBhvr>
                                    </p:animEffect>
                                  </p:childTnLst>
                                </p:cTn>
                              </p:par>
                            </p:childTnLst>
                          </p:cTn>
                        </p:par>
                        <p:par>
                          <p:cTn id="16" fill="hold" nodeType="afterGroup">
                            <p:stCondLst>
                              <p:cond delay="3000"/>
                            </p:stCondLst>
                            <p:childTnLst>
                              <p:par>
                                <p:cTn id="17" presetID="5" presetClass="entr" presetSubtype="10" fill="hold" nodeType="after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checkerboard(across)">
                                      <p:cBhvr>
                                        <p:cTn id="19" dur="1000"/>
                                        <p:tgtEl>
                                          <p:spTgt spid="8197"/>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dissolve">
                                      <p:cBhvr>
                                        <p:cTn id="23"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100_3559"/>
          <p:cNvPicPr>
            <a:picLocks noChangeAspect="1" noChangeArrowheads="1"/>
          </p:cNvPicPr>
          <p:nvPr/>
        </p:nvPicPr>
        <p:blipFill>
          <a:blip r:embed="rId2"/>
          <a:srcRect/>
          <a:stretch>
            <a:fillRect/>
          </a:stretch>
        </p:blipFill>
        <p:spPr bwMode="auto">
          <a:xfrm>
            <a:off x="0" y="1905000"/>
            <a:ext cx="6096000" cy="4953000"/>
          </a:xfrm>
          <a:prstGeom prst="rect">
            <a:avLst/>
          </a:prstGeom>
          <a:noFill/>
          <a:ln w="9525">
            <a:noFill/>
            <a:miter lim="800000"/>
            <a:headEnd/>
            <a:tailEnd/>
          </a:ln>
        </p:spPr>
      </p:pic>
      <p:sp>
        <p:nvSpPr>
          <p:cNvPr id="29705" name="Text Box 9"/>
          <p:cNvSpPr txBox="1">
            <a:spLocks noChangeArrowheads="1"/>
          </p:cNvSpPr>
          <p:nvPr/>
        </p:nvSpPr>
        <p:spPr bwMode="auto">
          <a:xfrm>
            <a:off x="6248400" y="1905000"/>
            <a:ext cx="2895600" cy="3416300"/>
          </a:xfrm>
          <a:prstGeom prst="rect">
            <a:avLst/>
          </a:prstGeom>
          <a:noFill/>
          <a:ln w="9525">
            <a:noFill/>
            <a:miter lim="800000"/>
            <a:headEnd/>
            <a:tailEnd/>
          </a:ln>
        </p:spPr>
        <p:txBody>
          <a:bodyPr>
            <a:spAutoFit/>
          </a:bodyPr>
          <a:lstStyle/>
          <a:p>
            <a:pPr algn="just"/>
            <a:r>
              <a:rPr lang="en-US" sz="2400" b="1">
                <a:latin typeface="Arial" charset="0"/>
              </a:rPr>
              <a:t>Vân được bầu làm lớp trưởng, mấy bạn trai trong lớp bình luận sôi nổi. Các bạn cho rằng Vân thấp bé, ít nói, học không giỏi, chẳng xứng đáng làm lớp trưởng.</a:t>
            </a:r>
            <a:r>
              <a:rPr lang="en-US" sz="2400">
                <a:latin typeface="Arial" charset="0"/>
              </a:rPr>
              <a:t> </a:t>
            </a:r>
          </a:p>
        </p:txBody>
      </p:sp>
      <p:sp>
        <p:nvSpPr>
          <p:cNvPr id="9220" name="Text Box 10"/>
          <p:cNvSpPr txBox="1">
            <a:spLocks noChangeArrowheads="1"/>
          </p:cNvSpPr>
          <p:nvPr/>
        </p:nvSpPr>
        <p:spPr bwMode="auto">
          <a:xfrm>
            <a:off x="2133600" y="609600"/>
            <a:ext cx="5638800" cy="954088"/>
          </a:xfrm>
          <a:prstGeom prst="rect">
            <a:avLst/>
          </a:prstGeom>
          <a:solidFill>
            <a:srgbClr val="FFFFCC"/>
          </a:solidFill>
          <a:ln w="9525">
            <a:noFill/>
            <a:miter lim="800000"/>
            <a:headEnd/>
            <a:tailEnd/>
          </a:ln>
        </p:spPr>
        <p:txBody>
          <a:bodyPr>
            <a:spAutoFit/>
          </a:bodyPr>
          <a:lstStyle/>
          <a:p>
            <a:r>
              <a:rPr lang="en-US" sz="2800" b="1">
                <a:solidFill>
                  <a:srgbClr val="FF3300"/>
                </a:solidFill>
                <a:latin typeface="Arial" charset="0"/>
              </a:rPr>
              <a:t>Lớp trưởng của tôi</a:t>
            </a:r>
          </a:p>
          <a:p>
            <a:r>
              <a:rPr lang="en-US" sz="2800" b="1">
                <a:solidFill>
                  <a:srgbClr val="FF3300"/>
                </a:solidFill>
                <a:latin typeface="Arial" charset="0"/>
              </a:rPr>
              <a:t>                             </a:t>
            </a:r>
            <a:r>
              <a:rPr lang="en-US" sz="1800">
                <a:solidFill>
                  <a:srgbClr val="0000FF"/>
                </a:solidFill>
                <a:latin typeface="Arial" charset="0"/>
              </a:rPr>
              <a:t>Lương Tố Nga</a:t>
            </a:r>
            <a:r>
              <a:rPr lang="en-US" sz="1800" b="1" i="1">
                <a:solidFill>
                  <a:srgbClr val="0000FF"/>
                </a:solidFill>
                <a:latin typeface="Arial" charset="0"/>
              </a:rPr>
              <a:t> </a:t>
            </a:r>
          </a:p>
        </p:txBody>
      </p:sp>
      <p:sp>
        <p:nvSpPr>
          <p:cNvPr id="9221" name="Text Box 12"/>
          <p:cNvSpPr txBox="1">
            <a:spLocks noChangeArrowheads="1"/>
          </p:cNvSpPr>
          <p:nvPr/>
        </p:nvSpPr>
        <p:spPr bwMode="auto">
          <a:xfrm>
            <a:off x="76200" y="685800"/>
            <a:ext cx="2286000" cy="461963"/>
          </a:xfrm>
          <a:prstGeom prst="rect">
            <a:avLst/>
          </a:prstGeom>
          <a:noFill/>
          <a:ln w="9525">
            <a:noFill/>
            <a:miter lim="800000"/>
            <a:headEnd/>
            <a:tailEnd/>
          </a:ln>
        </p:spPr>
        <p:txBody>
          <a:bodyPr>
            <a:spAutoFit/>
          </a:bodyPr>
          <a:lstStyle/>
          <a:p>
            <a:pPr>
              <a:spcBef>
                <a:spcPct val="50000"/>
              </a:spcBef>
            </a:pPr>
            <a:r>
              <a:rPr lang="en-US" sz="2400" b="1" u="sng">
                <a:latin typeface="Arial" charset="0"/>
              </a:rPr>
              <a:t>Kể chuyện</a:t>
            </a:r>
            <a:r>
              <a:rPr lang="en-US" sz="24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ircle(in)">
                                      <p:cBhvr>
                                        <p:cTn id="7" dur="2000"/>
                                        <p:tgtEl>
                                          <p:spTgt spid="29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 calcmode="lin" valueType="num">
                                      <p:cBhvr additive="base">
                                        <p:cTn id="12" dur="1000" fill="hold"/>
                                        <p:tgtEl>
                                          <p:spTgt spid="29705"/>
                                        </p:tgtEl>
                                        <p:attrNameLst>
                                          <p:attrName>ppt_x</p:attrName>
                                        </p:attrNameLst>
                                      </p:cBhvr>
                                      <p:tavLst>
                                        <p:tav tm="0">
                                          <p:val>
                                            <p:strVal val="0-#ppt_w/2"/>
                                          </p:val>
                                        </p:tav>
                                        <p:tav tm="100000">
                                          <p:val>
                                            <p:strVal val="#ppt_x"/>
                                          </p:val>
                                        </p:tav>
                                      </p:tavLst>
                                    </p:anim>
                                    <p:anim calcmode="lin" valueType="num">
                                      <p:cBhvr additive="base">
                                        <p:cTn id="13" dur="1000" fill="hold"/>
                                        <p:tgtEl>
                                          <p:spTgt spid="29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6172200" y="2541588"/>
            <a:ext cx="2971800" cy="3046412"/>
          </a:xfrm>
          <a:prstGeom prst="rect">
            <a:avLst/>
          </a:prstGeom>
          <a:noFill/>
          <a:ln w="9525">
            <a:noFill/>
            <a:miter lim="800000"/>
            <a:headEnd/>
            <a:tailEnd/>
          </a:ln>
        </p:spPr>
        <p:txBody>
          <a:bodyPr>
            <a:spAutoFit/>
          </a:bodyPr>
          <a:lstStyle/>
          <a:p>
            <a:pPr algn="just"/>
            <a:r>
              <a:rPr lang="en-US" sz="2400" b="1">
                <a:latin typeface="Arial" charset="0"/>
              </a:rPr>
              <a:t>Không ngờ, trong giờ trả bài kiểm tra môn Địa lí, Vân đạt điểm 10. Trong khi đó, bạn trai coi thường Vân học không giỏi, chỉ được điểm 5. </a:t>
            </a:r>
          </a:p>
        </p:txBody>
      </p:sp>
      <p:pic>
        <p:nvPicPr>
          <p:cNvPr id="39942" name="Picture 6" descr="100_3562"/>
          <p:cNvPicPr>
            <a:picLocks noChangeAspect="1" noChangeArrowheads="1"/>
          </p:cNvPicPr>
          <p:nvPr/>
        </p:nvPicPr>
        <p:blipFill>
          <a:blip r:embed="rId2"/>
          <a:srcRect/>
          <a:stretch>
            <a:fillRect/>
          </a:stretch>
        </p:blipFill>
        <p:spPr bwMode="auto">
          <a:xfrm>
            <a:off x="0" y="2286000"/>
            <a:ext cx="6172200" cy="4629150"/>
          </a:xfrm>
          <a:prstGeom prst="rect">
            <a:avLst/>
          </a:prstGeom>
          <a:noFill/>
          <a:ln w="9525">
            <a:noFill/>
            <a:miter lim="800000"/>
            <a:headEnd/>
            <a:tailEnd/>
          </a:ln>
        </p:spPr>
      </p:pic>
      <p:sp>
        <p:nvSpPr>
          <p:cNvPr id="10244" name="Text Box 7"/>
          <p:cNvSpPr txBox="1">
            <a:spLocks noChangeArrowheads="1"/>
          </p:cNvSpPr>
          <p:nvPr/>
        </p:nvSpPr>
        <p:spPr bwMode="auto">
          <a:xfrm>
            <a:off x="2362200" y="609600"/>
            <a:ext cx="5257800" cy="954088"/>
          </a:xfrm>
          <a:prstGeom prst="rect">
            <a:avLst/>
          </a:prstGeom>
          <a:solidFill>
            <a:srgbClr val="FFFFCC"/>
          </a:solidFill>
          <a:ln w="9525">
            <a:noFill/>
            <a:miter lim="800000"/>
            <a:headEnd/>
            <a:tailEnd/>
          </a:ln>
        </p:spPr>
        <p:txBody>
          <a:bodyPr>
            <a:spAutoFit/>
          </a:bodyPr>
          <a:lstStyle/>
          <a:p>
            <a:r>
              <a:rPr lang="en-US" sz="2800" b="1">
                <a:solidFill>
                  <a:srgbClr val="FF3300"/>
                </a:solidFill>
                <a:latin typeface="Arial" charset="0"/>
              </a:rPr>
              <a:t>Lớp trưởng của tôi</a:t>
            </a:r>
          </a:p>
          <a:p>
            <a:r>
              <a:rPr lang="en-US" sz="2800" b="1">
                <a:solidFill>
                  <a:srgbClr val="FF3300"/>
                </a:solidFill>
                <a:latin typeface="Arial" charset="0"/>
              </a:rPr>
              <a:t>                              </a:t>
            </a:r>
            <a:r>
              <a:rPr lang="en-US" sz="1800" i="1">
                <a:solidFill>
                  <a:srgbClr val="0000FF"/>
                </a:solidFill>
                <a:latin typeface="Arial" charset="0"/>
              </a:rPr>
              <a:t>Lương Tố Nga</a:t>
            </a:r>
            <a:r>
              <a:rPr lang="en-US" sz="2400" b="1">
                <a:solidFill>
                  <a:srgbClr val="0000FF"/>
                </a:solidFill>
                <a:latin typeface="Arial" charset="0"/>
              </a:rPr>
              <a:t> </a:t>
            </a:r>
          </a:p>
        </p:txBody>
      </p:sp>
      <p:sp>
        <p:nvSpPr>
          <p:cNvPr id="10245" name="Text Box 9"/>
          <p:cNvSpPr txBox="1">
            <a:spLocks noChangeArrowheads="1"/>
          </p:cNvSpPr>
          <p:nvPr/>
        </p:nvSpPr>
        <p:spPr bwMode="auto">
          <a:xfrm>
            <a:off x="76200" y="685800"/>
            <a:ext cx="2286000" cy="461963"/>
          </a:xfrm>
          <a:prstGeom prst="rect">
            <a:avLst/>
          </a:prstGeom>
          <a:noFill/>
          <a:ln w="9525">
            <a:noFill/>
            <a:miter lim="800000"/>
            <a:headEnd/>
            <a:tailEnd/>
          </a:ln>
        </p:spPr>
        <p:txBody>
          <a:bodyPr>
            <a:spAutoFit/>
          </a:bodyPr>
          <a:lstStyle/>
          <a:p>
            <a:pPr>
              <a:spcBef>
                <a:spcPct val="50000"/>
              </a:spcBef>
            </a:pPr>
            <a:r>
              <a:rPr lang="en-US" sz="2400" b="1" u="sng">
                <a:latin typeface="Arial" charset="0"/>
              </a:rPr>
              <a:t>Kể chuyện</a:t>
            </a:r>
            <a:r>
              <a:rPr lang="en-US" sz="24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plus(out)">
                                      <p:cBhvr>
                                        <p:cTn id="7" dur="500"/>
                                        <p:tgtEl>
                                          <p:spTgt spid="399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additive="base">
                                        <p:cTn id="12" dur="1000" fill="hold"/>
                                        <p:tgtEl>
                                          <p:spTgt spid="39941"/>
                                        </p:tgtEl>
                                        <p:attrNameLst>
                                          <p:attrName>ppt_x</p:attrName>
                                        </p:attrNameLst>
                                      </p:cBhvr>
                                      <p:tavLst>
                                        <p:tav tm="0">
                                          <p:val>
                                            <p:strVal val="0-#ppt_w/2"/>
                                          </p:val>
                                        </p:tav>
                                        <p:tav tm="100000">
                                          <p:val>
                                            <p:strVal val="#ppt_x"/>
                                          </p:val>
                                        </p:tav>
                                      </p:tavLst>
                                    </p:anim>
                                    <p:anim calcmode="lin" valueType="num">
                                      <p:cBhvr additive="base">
                                        <p:cTn id="13" dur="1000" fill="hold"/>
                                        <p:tgtEl>
                                          <p:spTgt spid="39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421</TotalTime>
  <Words>685</Words>
  <Application>Microsoft Office PowerPoint</Application>
  <PresentationFormat>On-screen Show (4:3)</PresentationFormat>
  <Paragraphs>77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VNI-Times</vt: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Thien Song Co., Ltd</dc:creator>
  <cp:lastModifiedBy>CSTeam</cp:lastModifiedBy>
  <cp:revision>23</cp:revision>
  <dcterms:created xsi:type="dcterms:W3CDTF">2009-03-16T08:27:17Z</dcterms:created>
  <dcterms:modified xsi:type="dcterms:W3CDTF">2016-06-30T03:27:41Z</dcterms:modified>
</cp:coreProperties>
</file>