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9" r:id="rId4"/>
    <p:sldId id="263" r:id="rId5"/>
    <p:sldId id="262" r:id="rId6"/>
    <p:sldId id="257" r:id="rId7"/>
    <p:sldId id="258" r:id="rId8"/>
    <p:sldId id="264" r:id="rId9"/>
    <p:sldId id="268" r:id="rId10"/>
    <p:sldId id="265" r:id="rId11"/>
    <p:sldId id="269" r:id="rId12"/>
    <p:sldId id="260" r:id="rId13"/>
    <p:sldId id="270" r:id="rId14"/>
    <p:sldId id="274" r:id="rId15"/>
    <p:sldId id="273" r:id="rId16"/>
    <p:sldId id="276" r:id="rId17"/>
    <p:sldId id="277" r:id="rId18"/>
    <p:sldId id="278" r:id="rId19"/>
    <p:sldId id="281" r:id="rId20"/>
    <p:sldId id="279" r:id="rId21"/>
    <p:sldId id="280" r:id="rId22"/>
    <p:sldId id="282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  <a:srgbClr val="FFEFFF"/>
    <a:srgbClr val="FF198C"/>
    <a:srgbClr val="56654B"/>
    <a:srgbClr val="FFE272"/>
    <a:srgbClr val="FFFF00"/>
    <a:srgbClr val="8BCD43"/>
    <a:srgbClr val="FF71B8"/>
    <a:srgbClr val="A64095"/>
    <a:srgbClr val="A93C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92" y="2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757A5-8A7A-4376-B28C-CFF6B7BD6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0D7A36-C00A-44D8-932E-5B9F37537A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7CFD6A-3242-4A26-B3B4-E14F5B17F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D6F0-3E54-4926-8BA8-8B1C2E76F5B1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9B1E2-3BD6-4B54-9748-2AC9BADD2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E29C3-F8C2-43AE-AE2B-51358EFF2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451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8DE40-B9F4-44E9-BC0C-5C4EFBBDF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B90B40-8803-4DFE-A86B-8A8B7FBC67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40A3D-61F3-471F-A02E-73586DD39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D6F0-3E54-4926-8BA8-8B1C2E76F5B1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4D3F1-B8BC-418D-9A7D-C81E42F1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62DF2-4C52-4B2B-A18E-9C074B05E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543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FFED55-DD74-479D-B03E-C12DAD0CC5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68B830-8F12-4A20-BCCD-20CB13B17C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4EE29-BD3A-4E79-82F9-9D0055B1C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D6F0-3E54-4926-8BA8-8B1C2E76F5B1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615301-76B7-4C68-A617-C512F5D6E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8A233-9FE1-4A29-82BA-EAFB565E1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469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37ED1-4A9C-47F1-861B-2052A46C5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07931-1D9E-427C-A0DB-C0154F741C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CE4D0-E797-44A6-BD7D-D62D7D5ED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D6F0-3E54-4926-8BA8-8B1C2E76F5B1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43BFD-962D-41A0-8315-CA9F307DB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7E510-6785-460B-B652-B055B4101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E28BF-33C7-44C6-8211-065C95B6D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0234E3-7F68-4D03-8C65-9EA37D3C7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8B78E-4683-4582-943C-2667B0A86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D6F0-3E54-4926-8BA8-8B1C2E76F5B1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427E0-14EA-430A-9B81-34C7EA54E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1BF51-2815-49F5-B013-13F0DD402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45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E35E2-9EB5-4928-B642-1BB74D9FB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CC8CB-E5D1-475C-814F-27345FC04C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30F1FF-C4CB-4570-B861-7F627B012C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E9E052-1993-4366-95F6-5AF99104B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D6F0-3E54-4926-8BA8-8B1C2E76F5B1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5443B7-50BE-4024-A143-24B48FE2C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F26C9F-1754-4A27-AD73-C664961A9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084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F13D8-274B-498A-809D-509C10CB3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A10A5E-DA5D-4D23-B472-DC79170E0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CA6689-E1FE-42FB-85A6-736C622DDA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F17034-806F-43B9-93AB-2A5EA408F6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9FB7AA-868A-4E6B-AC79-9430EA4B89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561B5C-2692-4DBA-8E1F-78CA499FE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D6F0-3E54-4926-8BA8-8B1C2E76F5B1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9978EC-D997-4613-A4EF-1A5AEEFE4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74CAEF-BC9C-4D0C-B031-9F8D8E3B0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405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CCE1E-FE23-42EC-9366-4D459D075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7B8B09-FAA2-44DF-B138-6438CB81F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D6F0-3E54-4926-8BA8-8B1C2E76F5B1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0C5BC2-AD7F-41F8-A03E-17C1C1ACA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CA84D6-67C5-46BE-86ED-8B8520A8D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899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691072-B9B6-45F5-A53B-C67CCDEE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D6F0-3E54-4926-8BA8-8B1C2E76F5B1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FF1E80-C907-4BFC-ABB1-8A72BB5F6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F1E6F9-8760-4EA9-920C-2D9F68530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52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822C7-E963-44BC-8E15-34FE306F4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54516-B7D5-47D1-A230-2F9C4CEFD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FF33FA-8FBA-4F57-9814-A6D21976C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7C56A8-90E5-4524-85B7-04A7243CF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D6F0-3E54-4926-8BA8-8B1C2E76F5B1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66104B-DD60-4044-991C-7AF5C2C8F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1EF561-6F1B-4183-A926-985B37335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58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6166C-F161-4E4F-B84C-9EFEEA6B8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80AF98-3B28-4386-9C6D-8186FAAF4B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C62E56-3311-4A80-A685-40649132E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6311D2-733C-4886-895A-74D1B449D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D6F0-3E54-4926-8BA8-8B1C2E76F5B1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894661-905A-4B18-AFA6-1DD024C4D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2A6025-DE65-4A24-B976-790A0BEAC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24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B5EDB5-41E2-4328-BDC3-298EF1480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39A2E9-D66D-4A4C-9321-C8D4FC94F4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AB7307-62DE-4750-A34A-EEA0AAEC19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CD6F0-3E54-4926-8BA8-8B1C2E76F5B1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868A4-A784-472F-8205-744F9B889C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3D542-3260-4494-ACF0-9C5DB5C5F7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565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41.png"/><Relationship Id="rId5" Type="http://schemas.openxmlformats.org/officeDocument/2006/relationships/image" Target="../media/image27.svg"/><Relationship Id="rId10" Type="http://schemas.openxmlformats.org/officeDocument/2006/relationships/image" Target="../media/image33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1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17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7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sv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2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1.pn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svg"/><Relationship Id="rId12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4.png"/><Relationship Id="rId5" Type="http://schemas.openxmlformats.org/officeDocument/2006/relationships/image" Target="../media/image27.svg"/><Relationship Id="rId10" Type="http://schemas.openxmlformats.org/officeDocument/2006/relationships/image" Target="../media/image33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1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E4C8BF-4EBE-4606-BBC3-20C363C52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148E3FA-0E08-450F-B508-667E5043C1A2}"/>
              </a:ext>
            </a:extLst>
          </p:cNvPr>
          <p:cNvGrpSpPr/>
          <p:nvPr/>
        </p:nvGrpSpPr>
        <p:grpSpPr>
          <a:xfrm>
            <a:off x="1808444" y="1634101"/>
            <a:ext cx="8527772" cy="3725483"/>
            <a:chOff x="2019096" y="1689538"/>
            <a:chExt cx="8527772" cy="372548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8B6B692-D5EF-437B-9092-416C584CB32A}"/>
                </a:ext>
              </a:extLst>
            </p:cNvPr>
            <p:cNvGrpSpPr/>
            <p:nvPr/>
          </p:nvGrpSpPr>
          <p:grpSpPr>
            <a:xfrm>
              <a:off x="2019096" y="1689538"/>
              <a:ext cx="8527772" cy="3725483"/>
              <a:chOff x="1669775" y="1446143"/>
              <a:chExt cx="8527772" cy="3861352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2C263ECF-DF24-487E-B364-987FF4DB4F52}"/>
                  </a:ext>
                </a:extLst>
              </p:cNvPr>
              <p:cNvSpPr/>
              <p:nvPr/>
            </p:nvSpPr>
            <p:spPr>
              <a:xfrm>
                <a:off x="1798982" y="1550504"/>
                <a:ext cx="8398565" cy="3756991"/>
              </a:xfrm>
              <a:prstGeom prst="roundRect">
                <a:avLst/>
              </a:prstGeom>
              <a:solidFill>
                <a:srgbClr val="FFC000"/>
              </a:solidFill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A764EE41-93E0-445F-812F-742AF37C0984}"/>
                  </a:ext>
                </a:extLst>
              </p:cNvPr>
              <p:cNvSpPr/>
              <p:nvPr/>
            </p:nvSpPr>
            <p:spPr>
              <a:xfrm>
                <a:off x="1669775" y="1446143"/>
                <a:ext cx="8398565" cy="3756991"/>
              </a:xfrm>
              <a:prstGeom prst="roundRect">
                <a:avLst/>
              </a:prstGeom>
              <a:solidFill>
                <a:schemeClr val="bg1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184C290-77C5-4403-8EAC-A20450F37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20" t="29565" r="20679" b="26812"/>
            <a:stretch/>
          </p:blipFill>
          <p:spPr>
            <a:xfrm>
              <a:off x="2550825" y="2074482"/>
              <a:ext cx="7637167" cy="3012827"/>
            </a:xfrm>
            <a:prstGeom prst="rect">
              <a:avLst/>
            </a:prstGeom>
          </p:spPr>
        </p:pic>
      </p:grpSp>
      <p:pic>
        <p:nvPicPr>
          <p:cNvPr id="8" name="Picture 4">
            <a:extLst>
              <a:ext uri="{FF2B5EF4-FFF2-40B4-BE49-F238E27FC236}">
                <a16:creationId xmlns:a16="http://schemas.microsoft.com/office/drawing/2014/main" id="{7B7FB5D6-0A2F-4085-97AA-8FE7F58E96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250392">
            <a:off x="-1561214" y="-479276"/>
            <a:ext cx="6453244" cy="1668138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F77E31EA-4F8D-4C6C-8578-67A8F575FC0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470988" y="234297"/>
            <a:ext cx="435674" cy="443999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D64107BA-66B7-436F-AC0D-ECD1332C5FF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 flipV="1">
            <a:off x="1452472" y="354793"/>
            <a:ext cx="415872" cy="423819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F5A8A339-E093-45E7-A7EC-01C58316FEA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8953" y="42492"/>
            <a:ext cx="623883" cy="635804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FDBFF8FF-6EAC-48F0-8075-44EC81E1E1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546243" y="2874296"/>
            <a:ext cx="3320816" cy="47344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440997-F5A3-43A7-B21D-0D49F884E7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459" y="3885538"/>
            <a:ext cx="5561990" cy="3128619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43F3EF0F-915E-4413-A773-9F8F902E88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9637724" y="1887853"/>
            <a:ext cx="2855686" cy="51614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D2B1D93-F5AD-4774-8DB2-E5BFE976D1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96437" y="-223463"/>
            <a:ext cx="3106315" cy="3500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2E295F-866C-4B3D-BDFD-79A5C47786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69237" y="533990"/>
            <a:ext cx="2619863" cy="8525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55480EB-E6A6-4D4C-9A0F-46F5DC86C18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36766" y="5677514"/>
            <a:ext cx="3493311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4" presetID="2" presetClass="entr" presetSubtype="3" fill="hold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66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6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9" presetID="32" presetClass="emph" presetSubtype="0" repeatCount="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6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1" presetID="32" presetClass="emph" presetSubtype="0" repeatCount="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ED4DB3-9E4E-452E-97A0-CDD2FEB30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F431F2B-9261-4FF3-8326-B6BF4249D1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050"/>
          <a:stretch/>
        </p:blipFill>
        <p:spPr>
          <a:xfrm>
            <a:off x="377686" y="1381538"/>
            <a:ext cx="11484113" cy="5336761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55CD5AD1-85F0-40ED-AA82-CB7ACCF282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376352" y="4192859"/>
            <a:ext cx="1783703" cy="1484041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1ABA7393-59DF-4415-BF07-D131733638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291021" y="2252855"/>
            <a:ext cx="1759144" cy="1307357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7D61A12B-3EC7-4ABE-A33A-7F518AC5FA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460168" y="139701"/>
            <a:ext cx="1303052" cy="1250789"/>
          </a:xfrm>
          <a:prstGeom prst="rect">
            <a:avLst/>
          </a:prstGeom>
        </p:spPr>
      </p:pic>
      <p:pic>
        <p:nvPicPr>
          <p:cNvPr id="2060" name="Picture 12" descr="Rocky | PAW Patrol Wiki | Fandom">
            <a:extLst>
              <a:ext uri="{FF2B5EF4-FFF2-40B4-BE49-F238E27FC236}">
                <a16:creationId xmlns:a16="http://schemas.microsoft.com/office/drawing/2014/main" id="{804F94CE-97AD-4574-B915-C8D5B84C4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44942" y="4192859"/>
            <a:ext cx="2129623" cy="211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E7EB3F-01A4-4A07-AC35-CF033B7E57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3736" y="1971034"/>
            <a:ext cx="4151736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44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1.48148E-6 L -0.06771 0.00926 L -0.303 0.17315 C -0.3069 0.22083 -0.28646 0.30324 -0.23828 0.33542 C -0.18984 0.36759 -0.01862 0.35787 -0.01315 0.36597 C -0.00573 0.38009 0.0474 0.36181 0.05547 0.37593 C 0.06146 0.34375 0.14232 0.39908 0.14896 0.3669 L 0.4181 0.34283 L 0.4181 0.34306 " pathEditMode="relative" rAng="0" ptsTypes="AAAAAAAA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8" y="1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6853ED8-8088-4AB6-B568-FD9A775B29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E5668DDB-E871-44F2-B387-3749352A54BC}"/>
              </a:ext>
            </a:extLst>
          </p:cNvPr>
          <p:cNvSpPr/>
          <p:nvPr/>
        </p:nvSpPr>
        <p:spPr>
          <a:xfrm>
            <a:off x="1317365" y="701333"/>
            <a:ext cx="10361113" cy="1529983"/>
          </a:xfrm>
          <a:custGeom>
            <a:avLst/>
            <a:gdLst>
              <a:gd name="connsiteX0" fmla="*/ 0 w 9505950"/>
              <a:gd name="connsiteY0" fmla="*/ 692498 h 1384995"/>
              <a:gd name="connsiteX1" fmla="*/ 692498 w 9505950"/>
              <a:gd name="connsiteY1" fmla="*/ 0 h 1384995"/>
              <a:gd name="connsiteX2" fmla="*/ 8813453 w 9505950"/>
              <a:gd name="connsiteY2" fmla="*/ 0 h 1384995"/>
              <a:gd name="connsiteX3" fmla="*/ 9505951 w 9505950"/>
              <a:gd name="connsiteY3" fmla="*/ 692498 h 1384995"/>
              <a:gd name="connsiteX4" fmla="*/ 9505950 w 9505950"/>
              <a:gd name="connsiteY4" fmla="*/ 692498 h 1384995"/>
              <a:gd name="connsiteX5" fmla="*/ 8813452 w 9505950"/>
              <a:gd name="connsiteY5" fmla="*/ 1384996 h 1384995"/>
              <a:gd name="connsiteX6" fmla="*/ 692498 w 9505950"/>
              <a:gd name="connsiteY6" fmla="*/ 1384995 h 1384995"/>
              <a:gd name="connsiteX7" fmla="*/ 0 w 9505950"/>
              <a:gd name="connsiteY7" fmla="*/ 692497 h 1384995"/>
              <a:gd name="connsiteX8" fmla="*/ 0 w 9505950"/>
              <a:gd name="connsiteY8" fmla="*/ 692498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05950" h="1384995" fill="none" extrusionOk="0">
                <a:moveTo>
                  <a:pt x="0" y="692498"/>
                </a:moveTo>
                <a:cubicBezTo>
                  <a:pt x="38440" y="346088"/>
                  <a:pt x="258644" y="-52383"/>
                  <a:pt x="692498" y="0"/>
                </a:cubicBezTo>
                <a:cubicBezTo>
                  <a:pt x="4047778" y="-154472"/>
                  <a:pt x="6922746" y="-165626"/>
                  <a:pt x="8813453" y="0"/>
                </a:cubicBezTo>
                <a:cubicBezTo>
                  <a:pt x="9211463" y="-19350"/>
                  <a:pt x="9448468" y="305732"/>
                  <a:pt x="9505951" y="692498"/>
                </a:cubicBezTo>
                <a:lnTo>
                  <a:pt x="9505950" y="692498"/>
                </a:lnTo>
                <a:cubicBezTo>
                  <a:pt x="9505739" y="1062807"/>
                  <a:pt x="9124722" y="1362667"/>
                  <a:pt x="8813452" y="1384996"/>
                </a:cubicBezTo>
                <a:cubicBezTo>
                  <a:pt x="5987043" y="1342792"/>
                  <a:pt x="4602487" y="1223698"/>
                  <a:pt x="692498" y="1384995"/>
                </a:cubicBezTo>
                <a:cubicBezTo>
                  <a:pt x="328420" y="1387342"/>
                  <a:pt x="5421" y="1140560"/>
                  <a:pt x="0" y="692497"/>
                </a:cubicBezTo>
                <a:lnTo>
                  <a:pt x="0" y="692498"/>
                </a:lnTo>
                <a:close/>
              </a:path>
              <a:path w="9505950" h="1384995" stroke="0" extrusionOk="0">
                <a:moveTo>
                  <a:pt x="0" y="692498"/>
                </a:moveTo>
                <a:cubicBezTo>
                  <a:pt x="73310" y="318747"/>
                  <a:pt x="280498" y="-39749"/>
                  <a:pt x="692498" y="0"/>
                </a:cubicBezTo>
                <a:cubicBezTo>
                  <a:pt x="3179683" y="-136090"/>
                  <a:pt x="6220791" y="117287"/>
                  <a:pt x="8813453" y="0"/>
                </a:cubicBezTo>
                <a:cubicBezTo>
                  <a:pt x="9194387" y="4411"/>
                  <a:pt x="9551642" y="341078"/>
                  <a:pt x="9505951" y="692498"/>
                </a:cubicBezTo>
                <a:lnTo>
                  <a:pt x="9505950" y="692498"/>
                </a:lnTo>
                <a:cubicBezTo>
                  <a:pt x="9500823" y="1097893"/>
                  <a:pt x="9121258" y="1397440"/>
                  <a:pt x="8813452" y="1384996"/>
                </a:cubicBezTo>
                <a:cubicBezTo>
                  <a:pt x="5198419" y="1431328"/>
                  <a:pt x="2693001" y="1251055"/>
                  <a:pt x="692498" y="1384995"/>
                </a:cubicBezTo>
                <a:cubicBezTo>
                  <a:pt x="349135" y="1338046"/>
                  <a:pt x="25743" y="1077364"/>
                  <a:pt x="0" y="692497"/>
                </a:cubicBezTo>
                <a:lnTo>
                  <a:pt x="0" y="692498"/>
                </a:lnTo>
                <a:close/>
              </a:path>
            </a:pathLst>
          </a:custGeom>
          <a:solidFill>
            <a:srgbClr val="FFB655"/>
          </a:solidFill>
          <a:ln w="76200">
            <a:solidFill>
              <a:srgbClr val="FFB655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10361113"/>
                      <a:gd name="connsiteY0" fmla="*/ 764992 h 1529983"/>
                      <a:gd name="connsiteX1" fmla="*/ 754795 w 10361113"/>
                      <a:gd name="connsiteY1" fmla="*/ 0 h 1529983"/>
                      <a:gd name="connsiteX2" fmla="*/ 9606318 w 10361113"/>
                      <a:gd name="connsiteY2" fmla="*/ 0 h 1529983"/>
                      <a:gd name="connsiteX3" fmla="*/ 10361114 w 10361113"/>
                      <a:gd name="connsiteY3" fmla="*/ 764992 h 1529983"/>
                      <a:gd name="connsiteX4" fmla="*/ 10361113 w 10361113"/>
                      <a:gd name="connsiteY4" fmla="*/ 764992 h 1529983"/>
                      <a:gd name="connsiteX5" fmla="*/ 9606317 w 10361113"/>
                      <a:gd name="connsiteY5" fmla="*/ 1529984 h 1529983"/>
                      <a:gd name="connsiteX6" fmla="*/ 754795 w 10361113"/>
                      <a:gd name="connsiteY6" fmla="*/ 1529983 h 1529983"/>
                      <a:gd name="connsiteX7" fmla="*/ 0 w 10361113"/>
                      <a:gd name="connsiteY7" fmla="*/ 764990 h 1529983"/>
                      <a:gd name="connsiteX8" fmla="*/ 0 w 10361113"/>
                      <a:gd name="connsiteY8" fmla="*/ 764992 h 1529983"/>
                      <a:gd name="connsiteX0" fmla="*/ 0 w 10361113"/>
                      <a:gd name="connsiteY0" fmla="*/ 764992 h 1529983"/>
                      <a:gd name="connsiteX1" fmla="*/ 754795 w 10361113"/>
                      <a:gd name="connsiteY1" fmla="*/ 0 h 1529983"/>
                      <a:gd name="connsiteX2" fmla="*/ 9606318 w 10361113"/>
                      <a:gd name="connsiteY2" fmla="*/ 0 h 1529983"/>
                      <a:gd name="connsiteX3" fmla="*/ 10361114 w 10361113"/>
                      <a:gd name="connsiteY3" fmla="*/ 764992 h 1529983"/>
                      <a:gd name="connsiteX4" fmla="*/ 10361113 w 10361113"/>
                      <a:gd name="connsiteY4" fmla="*/ 764992 h 1529983"/>
                      <a:gd name="connsiteX5" fmla="*/ 9606317 w 10361113"/>
                      <a:gd name="connsiteY5" fmla="*/ 1529984 h 1529983"/>
                      <a:gd name="connsiteX6" fmla="*/ 754795 w 10361113"/>
                      <a:gd name="connsiteY6" fmla="*/ 1529983 h 1529983"/>
                      <a:gd name="connsiteX7" fmla="*/ 0 w 10361113"/>
                      <a:gd name="connsiteY7" fmla="*/ 764990 h 1529983"/>
                      <a:gd name="connsiteX8" fmla="*/ 0 w 10361113"/>
                      <a:gd name="connsiteY8" fmla="*/ 764992 h 152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361113" h="1529983" fill="none" extrusionOk="0">
                        <a:moveTo>
                          <a:pt x="0" y="764992"/>
                        </a:moveTo>
                        <a:cubicBezTo>
                          <a:pt x="77944" y="416119"/>
                          <a:pt x="223980" y="-116909"/>
                          <a:pt x="754795" y="0"/>
                        </a:cubicBezTo>
                        <a:cubicBezTo>
                          <a:pt x="4229000" y="-350388"/>
                          <a:pt x="7628586" y="-87010"/>
                          <a:pt x="9606318" y="0"/>
                        </a:cubicBezTo>
                        <a:cubicBezTo>
                          <a:pt x="10078681" y="-69333"/>
                          <a:pt x="10224119" y="332163"/>
                          <a:pt x="10361114" y="764992"/>
                        </a:cubicBezTo>
                        <a:lnTo>
                          <a:pt x="10361113" y="764992"/>
                        </a:lnTo>
                        <a:cubicBezTo>
                          <a:pt x="10360463" y="1149873"/>
                          <a:pt x="9900174" y="1491072"/>
                          <a:pt x="9606317" y="1529984"/>
                        </a:cubicBezTo>
                        <a:cubicBezTo>
                          <a:pt x="6445209" y="1440351"/>
                          <a:pt x="5230467" y="1231383"/>
                          <a:pt x="754795" y="1529983"/>
                        </a:cubicBezTo>
                        <a:cubicBezTo>
                          <a:pt x="402951" y="1538320"/>
                          <a:pt x="10746" y="1318514"/>
                          <a:pt x="0" y="764990"/>
                        </a:cubicBezTo>
                        <a:lnTo>
                          <a:pt x="0" y="764992"/>
                        </a:lnTo>
                        <a:close/>
                      </a:path>
                      <a:path w="10361113" h="1529983" stroke="0" extrusionOk="0">
                        <a:moveTo>
                          <a:pt x="0" y="764992"/>
                        </a:moveTo>
                        <a:cubicBezTo>
                          <a:pt x="34821" y="332859"/>
                          <a:pt x="324033" y="-55192"/>
                          <a:pt x="754795" y="0"/>
                        </a:cubicBezTo>
                        <a:cubicBezTo>
                          <a:pt x="3676985" y="43702"/>
                          <a:pt x="7002659" y="43442"/>
                          <a:pt x="9606318" y="0"/>
                        </a:cubicBezTo>
                        <a:cubicBezTo>
                          <a:pt x="10021172" y="27965"/>
                          <a:pt x="10425684" y="392262"/>
                          <a:pt x="10361114" y="764992"/>
                        </a:cubicBezTo>
                        <a:lnTo>
                          <a:pt x="10361113" y="764992"/>
                        </a:lnTo>
                        <a:cubicBezTo>
                          <a:pt x="10316889" y="1251562"/>
                          <a:pt x="9990432" y="1530251"/>
                          <a:pt x="9606317" y="1529984"/>
                        </a:cubicBezTo>
                        <a:cubicBezTo>
                          <a:pt x="5682814" y="1495998"/>
                          <a:pt x="2966054" y="1450156"/>
                          <a:pt x="754795" y="1529983"/>
                        </a:cubicBezTo>
                        <a:cubicBezTo>
                          <a:pt x="347561" y="1439117"/>
                          <a:pt x="18625" y="1173008"/>
                          <a:pt x="0" y="764990"/>
                        </a:cubicBezTo>
                        <a:lnTo>
                          <a:pt x="0" y="764992"/>
                        </a:lnTo>
                        <a:close/>
                      </a:path>
                      <a:path w="10361113" h="1529983" fill="none" stroke="0" extrusionOk="0">
                        <a:moveTo>
                          <a:pt x="0" y="764992"/>
                        </a:moveTo>
                        <a:cubicBezTo>
                          <a:pt x="97239" y="388890"/>
                          <a:pt x="244481" y="-108226"/>
                          <a:pt x="754795" y="0"/>
                        </a:cubicBezTo>
                        <a:cubicBezTo>
                          <a:pt x="4123203" y="-140273"/>
                          <a:pt x="7450646" y="172191"/>
                          <a:pt x="9606318" y="0"/>
                        </a:cubicBezTo>
                        <a:cubicBezTo>
                          <a:pt x="10024064" y="25201"/>
                          <a:pt x="10335320" y="362775"/>
                          <a:pt x="10361114" y="764992"/>
                        </a:cubicBezTo>
                        <a:lnTo>
                          <a:pt x="10361113" y="764992"/>
                        </a:lnTo>
                        <a:cubicBezTo>
                          <a:pt x="10354674" y="1201842"/>
                          <a:pt x="9881766" y="1515957"/>
                          <a:pt x="9606317" y="1529984"/>
                        </a:cubicBezTo>
                        <a:cubicBezTo>
                          <a:pt x="6430148" y="1444924"/>
                          <a:pt x="5085232" y="1367497"/>
                          <a:pt x="754795" y="1529983"/>
                        </a:cubicBezTo>
                        <a:cubicBezTo>
                          <a:pt x="364833" y="1524325"/>
                          <a:pt x="31453" y="1262351"/>
                          <a:pt x="0" y="764990"/>
                        </a:cubicBezTo>
                        <a:lnTo>
                          <a:pt x="0" y="764992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BC13D3CA-6346-4C3B-9D8B-1994579BE0EB}"/>
              </a:ext>
            </a:extLst>
          </p:cNvPr>
          <p:cNvSpPr txBox="1"/>
          <p:nvPr/>
        </p:nvSpPr>
        <p:spPr>
          <a:xfrm>
            <a:off x="1775612" y="959560"/>
            <a:ext cx="96557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lang="vi-VN" sz="2800" dirty="0"/>
              <a:t>Một xe máy đi được quãng đường 200km hết 4 giờ. </a:t>
            </a:r>
            <a:endParaRPr lang="en-US" sz="2800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dirty="0"/>
              <a:t>Vận tốc của người đi xe máy là: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F1E006-7BE1-43C0-B6CB-166885ADA57D}"/>
              </a:ext>
            </a:extLst>
          </p:cNvPr>
          <p:cNvSpPr/>
          <p:nvPr/>
        </p:nvSpPr>
        <p:spPr>
          <a:xfrm>
            <a:off x="1528244" y="3021447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 km/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C6376B0-21B1-4B83-ACCB-5C1912630BAE}"/>
              </a:ext>
            </a:extLst>
          </p:cNvPr>
          <p:cNvSpPr/>
          <p:nvPr/>
        </p:nvSpPr>
        <p:spPr>
          <a:xfrm>
            <a:off x="1528244" y="4653049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lang="en-US" sz="4000" b="1" noProof="0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km/</a:t>
            </a:r>
            <a:r>
              <a:rPr lang="en-US" sz="4000" b="1" dirty="0" err="1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73837F-E5DB-4374-B63E-6E2BC2AD34F1}"/>
              </a:ext>
            </a:extLst>
          </p:cNvPr>
          <p:cNvSpPr/>
          <p:nvPr/>
        </p:nvSpPr>
        <p:spPr>
          <a:xfrm>
            <a:off x="6096000" y="3021447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40 km/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4704614-D363-44C3-858F-744E7003B257}"/>
              </a:ext>
            </a:extLst>
          </p:cNvPr>
          <p:cNvSpPr/>
          <p:nvPr/>
        </p:nvSpPr>
        <p:spPr>
          <a:xfrm>
            <a:off x="6096000" y="4653049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60 km/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PAW Patrol – Wikipedia tiếng Việt">
            <a:extLst>
              <a:ext uri="{FF2B5EF4-FFF2-40B4-BE49-F238E27FC236}">
                <a16:creationId xmlns:a16="http://schemas.microsoft.com/office/drawing/2014/main" id="{1181B85E-9C9B-43A6-9225-6B7F11E96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3503">
            <a:off x="-13497" y="193150"/>
            <a:ext cx="2661724" cy="2306649"/>
          </a:xfrm>
          <a:prstGeom prst="rect">
            <a:avLst/>
          </a:prstGeom>
          <a:noFill/>
          <a:effectLst>
            <a:outerShdw dir="1860000" algn="ctr" rotWithShape="0">
              <a:srgbClr val="000000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má Decoradora: Paw Patrol PNG descarga gratis | Paw patrol skye birthday,  Paw patrol party games, Skye paw patrol party">
            <a:extLst>
              <a:ext uri="{FF2B5EF4-FFF2-40B4-BE49-F238E27FC236}">
                <a16:creationId xmlns:a16="http://schemas.microsoft.com/office/drawing/2014/main" id="{DABFC5B1-F0EC-41A6-8474-1A42F6866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1687" y="3949628"/>
            <a:ext cx="2670312" cy="304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AF6B0C-F43E-4C1D-995E-D3C23F970B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 rot="19448519">
            <a:off x="163240" y="5541298"/>
            <a:ext cx="975989" cy="98472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83821F0-A3DA-4CE7-A6A3-F46B20D4A4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>
            <a:off x="11007735" y="88138"/>
            <a:ext cx="1026214" cy="103539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351690E-845F-4B5C-BB12-2A8CE51A76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>
            <a:off x="9460233" y="6193370"/>
            <a:ext cx="579117" cy="5843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5" name="Picture 2" descr="Check free icon">
            <a:extLst>
              <a:ext uri="{FF2B5EF4-FFF2-40B4-BE49-F238E27FC236}">
                <a16:creationId xmlns:a16="http://schemas.microsoft.com/office/drawing/2014/main" id="{D774BAA7-D3BE-46BE-AACF-15C526490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38" y="4563639"/>
            <a:ext cx="1124808" cy="112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755E9266-3A6F-4546-BA12-CD8C435A8E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641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creentime: 3 Possible Explanations Of Paw Patrol">
            <a:extLst>
              <a:ext uri="{FF2B5EF4-FFF2-40B4-BE49-F238E27FC236}">
                <a16:creationId xmlns:a16="http://schemas.microsoft.com/office/drawing/2014/main" id="{CBA12BAC-A015-417F-B9B7-39B68FC47C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605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6D0D37-2F9F-4793-819B-B71D9576C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Paw Patrol Archives — Toy Kingdom">
            <a:extLst>
              <a:ext uri="{FF2B5EF4-FFF2-40B4-BE49-F238E27FC236}">
                <a16:creationId xmlns:a16="http://schemas.microsoft.com/office/drawing/2014/main" id="{016757C6-048C-4E70-BD33-E46FCDF91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9679"/>
            <a:ext cx="12192000" cy="385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8FCC4B43-9989-40BC-B523-BF3EFC3FD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18251" y="285948"/>
            <a:ext cx="7653131" cy="33196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D50E38-D75F-4B55-A098-8FFB886C503A}"/>
              </a:ext>
            </a:extLst>
          </p:cNvPr>
          <p:cNvSpPr txBox="1"/>
          <p:nvPr/>
        </p:nvSpPr>
        <p:spPr>
          <a:xfrm>
            <a:off x="3723177" y="1082614"/>
            <a:ext cx="45061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Để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đến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nơi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thời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gian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nhanh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nhất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chúng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ta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sẽ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chọn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xe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ô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tô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hay ca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nô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9E28BA-3BA9-41A6-B76D-D9CF667C6D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9" y="1620077"/>
            <a:ext cx="3823945" cy="2150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4DE2D8-2206-4F1A-AC89-918D7F532B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02164" y="1132815"/>
            <a:ext cx="4745935" cy="266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01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4D3EE8-3D66-4430-A50B-459D1FBAA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Paw Patrol Archives — Toy Kingdom">
            <a:extLst>
              <a:ext uri="{FF2B5EF4-FFF2-40B4-BE49-F238E27FC236}">
                <a16:creationId xmlns:a16="http://schemas.microsoft.com/office/drawing/2014/main" id="{8F8F181D-A4D1-4AA5-8652-8C03A6821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9679"/>
            <a:ext cx="12192000" cy="385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5C0E209-5BFF-482E-9C4E-D2970C521749}"/>
              </a:ext>
            </a:extLst>
          </p:cNvPr>
          <p:cNvSpPr/>
          <p:nvPr/>
        </p:nvSpPr>
        <p:spPr>
          <a:xfrm>
            <a:off x="1657814" y="267388"/>
            <a:ext cx="8876371" cy="2408664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81EC5E-ACC9-49DF-B99C-2D9B728F0A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02164" y="1132815"/>
            <a:ext cx="4745935" cy="26695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B43EBA-38A4-491E-962B-2B8A9E9F28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9" y="1620077"/>
            <a:ext cx="3823945" cy="21509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EA4BA3-3385-40B1-AC52-6F4BE6157F5C}"/>
              </a:ext>
            </a:extLst>
          </p:cNvPr>
          <p:cNvSpPr txBox="1"/>
          <p:nvPr/>
        </p:nvSpPr>
        <p:spPr>
          <a:xfrm>
            <a:off x="2447826" y="865918"/>
            <a:ext cx="70487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CHẶNG 1: TÌM PHƯƠNG TIỆN DI CHUYỂN</a:t>
            </a:r>
          </a:p>
        </p:txBody>
      </p:sp>
    </p:spTree>
    <p:extLst>
      <p:ext uri="{BB962C8B-B14F-4D97-AF65-F5344CB8AC3E}">
        <p14:creationId xmlns:p14="http://schemas.microsoft.com/office/powerpoint/2010/main" val="1066031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535DDE-F880-401D-83A5-6B96D59E3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80822B7-4110-4407-94A9-12A26F18FB46}"/>
              </a:ext>
            </a:extLst>
          </p:cNvPr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857CB797-AAFC-4A35-9B7D-42B035A31F6E}"/>
              </a:ext>
            </a:extLst>
          </p:cNvPr>
          <p:cNvSpPr/>
          <p:nvPr/>
        </p:nvSpPr>
        <p:spPr>
          <a:xfrm>
            <a:off x="327025" y="201570"/>
            <a:ext cx="11537950" cy="1766380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endParaRPr lang="en-US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9D9F913-CF36-49F2-9A6C-E7C428A6A27F}"/>
              </a:ext>
            </a:extLst>
          </p:cNvPr>
          <p:cNvSpPr/>
          <p:nvPr/>
        </p:nvSpPr>
        <p:spPr>
          <a:xfrm>
            <a:off x="6701908" y="607682"/>
            <a:ext cx="3759165" cy="437322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4BE3CBA-A478-4909-AEF1-EDE31DA20387}"/>
              </a:ext>
            </a:extLst>
          </p:cNvPr>
          <p:cNvSpPr/>
          <p:nvPr/>
        </p:nvSpPr>
        <p:spPr>
          <a:xfrm>
            <a:off x="885721" y="1080043"/>
            <a:ext cx="3427861" cy="437322"/>
          </a:xfrm>
          <a:prstGeom prst="roundRect">
            <a:avLst/>
          </a:prstGeom>
          <a:solidFill>
            <a:srgbClr val="92D05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383FAC98-87CC-4910-9B54-3E125A202F8D}"/>
              </a:ext>
            </a:extLst>
          </p:cNvPr>
          <p:cNvSpPr/>
          <p:nvPr/>
        </p:nvSpPr>
        <p:spPr>
          <a:xfrm flipV="1">
            <a:off x="1668377" y="3629977"/>
            <a:ext cx="8855248" cy="1604901"/>
          </a:xfrm>
          <a:prstGeom prst="arc">
            <a:avLst>
              <a:gd name="adj1" fmla="val 10781554"/>
              <a:gd name="adj2" fmla="val 0"/>
            </a:avLst>
          </a:prstGeom>
          <a:ln w="571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4D6032-E3AC-4F5E-A008-58B2B26FA834}"/>
              </a:ext>
            </a:extLst>
          </p:cNvPr>
          <p:cNvSpPr txBox="1"/>
          <p:nvPr/>
        </p:nvSpPr>
        <p:spPr>
          <a:xfrm>
            <a:off x="5059905" y="5286626"/>
            <a:ext cx="21354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170 km </a:t>
            </a:r>
            <a:endParaRPr lang="en-US" sz="3200" dirty="0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F3834ADA-8484-488B-80A3-41FBA9FA4740}"/>
              </a:ext>
            </a:extLst>
          </p:cNvPr>
          <p:cNvSpPr/>
          <p:nvPr/>
        </p:nvSpPr>
        <p:spPr>
          <a:xfrm>
            <a:off x="1668376" y="2993454"/>
            <a:ext cx="8855248" cy="1604902"/>
          </a:xfrm>
          <a:prstGeom prst="arc">
            <a:avLst>
              <a:gd name="adj1" fmla="val 10781554"/>
              <a:gd name="adj2" fmla="val 0"/>
            </a:avLst>
          </a:prstGeom>
          <a:ln w="571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B7A2D5-26B1-4FFC-BBFB-6BABDDAF3A42}"/>
              </a:ext>
            </a:extLst>
          </p:cNvPr>
          <p:cNvSpPr txBox="1"/>
          <p:nvPr/>
        </p:nvSpPr>
        <p:spPr>
          <a:xfrm>
            <a:off x="5059905" y="2358793"/>
            <a:ext cx="21354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</a:rPr>
              <a:t>t = ? </a:t>
            </a:r>
            <a:r>
              <a:rPr lang="en-US" sz="3200" b="1" dirty="0" err="1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</a:rPr>
              <a:t>giờ</a:t>
            </a:r>
            <a:endParaRPr lang="en-US" sz="3200" dirty="0">
              <a:ln>
                <a:solidFill>
                  <a:sysClr val="windowText" lastClr="000000"/>
                </a:solidFill>
              </a:ln>
              <a:solidFill>
                <a:srgbClr val="92D050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4417B77-40E6-40E9-8F9E-F05206E01F6D}"/>
              </a:ext>
            </a:extLst>
          </p:cNvPr>
          <p:cNvGrpSpPr/>
          <p:nvPr/>
        </p:nvGrpSpPr>
        <p:grpSpPr>
          <a:xfrm>
            <a:off x="1668377" y="3877919"/>
            <a:ext cx="8855249" cy="496956"/>
            <a:chOff x="1794581" y="4006930"/>
            <a:chExt cx="8855249" cy="496956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8243D8A-0D05-4DF3-AA0C-31F8F83AC530}"/>
                </a:ext>
              </a:extLst>
            </p:cNvPr>
            <p:cNvCxnSpPr/>
            <p:nvPr/>
          </p:nvCxnSpPr>
          <p:spPr>
            <a:xfrm>
              <a:off x="1794581" y="4255408"/>
              <a:ext cx="8855249" cy="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BBF75AB-51CA-4915-9F47-B515FE793791}"/>
                </a:ext>
              </a:extLst>
            </p:cNvPr>
            <p:cNvCxnSpPr>
              <a:cxnSpLocks/>
            </p:cNvCxnSpPr>
            <p:nvPr/>
          </p:nvCxnSpPr>
          <p:spPr>
            <a:xfrm>
              <a:off x="10649830" y="4006930"/>
              <a:ext cx="0" cy="496956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364D80B-7BC9-4E58-B267-73BCC49520D3}"/>
                </a:ext>
              </a:extLst>
            </p:cNvPr>
            <p:cNvCxnSpPr>
              <a:cxnSpLocks/>
            </p:cNvCxnSpPr>
            <p:nvPr/>
          </p:nvCxnSpPr>
          <p:spPr>
            <a:xfrm>
              <a:off x="1794581" y="4006930"/>
              <a:ext cx="0" cy="496956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4BFAF98-66FD-4B3F-9BB7-41909DCB2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9398" flipH="1">
            <a:off x="882726" y="3586161"/>
            <a:ext cx="1568296" cy="1008219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0DD3EC1-F9A9-40C6-9E9D-4B36DC15DCF3}"/>
              </a:ext>
            </a:extLst>
          </p:cNvPr>
          <p:cNvSpPr/>
          <p:nvPr/>
        </p:nvSpPr>
        <p:spPr>
          <a:xfrm>
            <a:off x="843080" y="4417294"/>
            <a:ext cx="1697879" cy="429004"/>
          </a:xfrm>
          <a:prstGeom prst="roundRect">
            <a:avLst/>
          </a:prstGeom>
          <a:solidFill>
            <a:schemeClr val="accent4">
              <a:lumMod val="40000"/>
              <a:lumOff val="60000"/>
              <a:alpha val="6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BF6CE95-C088-488D-930A-D5B83221E904}"/>
              </a:ext>
            </a:extLst>
          </p:cNvPr>
          <p:cNvSpPr txBox="1"/>
          <p:nvPr/>
        </p:nvSpPr>
        <p:spPr>
          <a:xfrm>
            <a:off x="795794" y="4392951"/>
            <a:ext cx="17451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42,5 km/</a:t>
            </a:r>
            <a:r>
              <a:rPr lang="en-US" sz="2400" b="1" dirty="0" err="1">
                <a:solidFill>
                  <a:srgbClr val="C00000"/>
                </a:solidFill>
              </a:rPr>
              <a:t>giờ</a:t>
            </a:r>
            <a:endParaRPr lang="en-US" sz="2400" dirty="0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FAD2ACD-6413-475A-810D-7CFBE5C112F3}"/>
              </a:ext>
            </a:extLst>
          </p:cNvPr>
          <p:cNvSpPr/>
          <p:nvPr/>
        </p:nvSpPr>
        <p:spPr>
          <a:xfrm>
            <a:off x="5372826" y="1124208"/>
            <a:ext cx="1472474" cy="337039"/>
          </a:xfrm>
          <a:prstGeom prst="roundRect">
            <a:avLst/>
          </a:prstGeom>
          <a:solidFill>
            <a:schemeClr val="accent5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C166B7-2575-4425-8FBB-AB1A8D31BEDE}"/>
              </a:ext>
            </a:extLst>
          </p:cNvPr>
          <p:cNvSpPr txBox="1"/>
          <p:nvPr/>
        </p:nvSpPr>
        <p:spPr>
          <a:xfrm>
            <a:off x="845965" y="506395"/>
            <a:ext cx="103946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C00000"/>
                </a:solidFill>
              </a:rPr>
              <a:t>a) </a:t>
            </a:r>
            <a:r>
              <a:rPr lang="en-US" sz="3200" b="1" dirty="0" err="1">
                <a:solidFill>
                  <a:srgbClr val="C00000"/>
                </a:solidFill>
              </a:rPr>
              <a:t>Bài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toán</a:t>
            </a:r>
            <a:r>
              <a:rPr lang="en-US" sz="3200" b="1" dirty="0">
                <a:solidFill>
                  <a:srgbClr val="C00000"/>
                </a:solidFill>
              </a:rPr>
              <a:t> 1: </a:t>
            </a:r>
            <a:r>
              <a:rPr lang="en-US" sz="3200" b="1" dirty="0" err="1">
                <a:solidFill>
                  <a:srgbClr val="C00000"/>
                </a:solidFill>
              </a:rPr>
              <a:t>Một</a:t>
            </a:r>
            <a:r>
              <a:rPr lang="en-US" sz="3200" b="1" dirty="0">
                <a:solidFill>
                  <a:srgbClr val="C00000"/>
                </a:solidFill>
              </a:rPr>
              <a:t> ô </a:t>
            </a:r>
            <a:r>
              <a:rPr lang="en-US" sz="3200" b="1" dirty="0" err="1">
                <a:solidFill>
                  <a:srgbClr val="C00000"/>
                </a:solidFill>
              </a:rPr>
              <a:t>tô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đi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được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quãng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đường</a:t>
            </a:r>
            <a:r>
              <a:rPr lang="en-US" sz="3200" b="1" dirty="0">
                <a:solidFill>
                  <a:srgbClr val="C00000"/>
                </a:solidFill>
              </a:rPr>
              <a:t> 170 km </a:t>
            </a:r>
            <a:r>
              <a:rPr lang="en-US" sz="3200" b="1" dirty="0" err="1">
                <a:solidFill>
                  <a:srgbClr val="C00000"/>
                </a:solidFill>
              </a:rPr>
              <a:t>với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vận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tốc</a:t>
            </a:r>
            <a:r>
              <a:rPr lang="en-US" sz="3200" b="1" dirty="0">
                <a:solidFill>
                  <a:srgbClr val="C00000"/>
                </a:solidFill>
              </a:rPr>
              <a:t> 42,5 km/</a:t>
            </a:r>
            <a:r>
              <a:rPr lang="en-US" sz="3200" b="1" dirty="0" err="1">
                <a:solidFill>
                  <a:srgbClr val="C00000"/>
                </a:solidFill>
              </a:rPr>
              <a:t>giờ</a:t>
            </a:r>
            <a:r>
              <a:rPr lang="en-US" sz="3200" b="1" dirty="0">
                <a:solidFill>
                  <a:srgbClr val="C00000"/>
                </a:solidFill>
              </a:rPr>
              <a:t>. </a:t>
            </a:r>
            <a:r>
              <a:rPr lang="en-US" sz="3200" b="1" dirty="0" err="1">
                <a:solidFill>
                  <a:srgbClr val="C00000"/>
                </a:solidFill>
              </a:rPr>
              <a:t>Tính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thời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gian</a:t>
            </a:r>
            <a:r>
              <a:rPr lang="en-US" sz="3200" b="1" dirty="0">
                <a:solidFill>
                  <a:srgbClr val="C00000"/>
                </a:solidFill>
              </a:rPr>
              <a:t> ô </a:t>
            </a:r>
            <a:r>
              <a:rPr lang="en-US" sz="3200" b="1" dirty="0" err="1">
                <a:solidFill>
                  <a:srgbClr val="C00000"/>
                </a:solidFill>
              </a:rPr>
              <a:t>tô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đi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quãng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đường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đó</a:t>
            </a:r>
            <a:r>
              <a:rPr lang="en-US" sz="3200" b="1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97501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0.00186 L 0.73542 0.00347 " pathEditMode="relative" rAng="0" ptsTypes="AA">
                                      <p:cBhvr>
                                        <p:cTn id="53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71" y="255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185 L 0.7263 0.00811 " pathEditMode="relative" rAng="0" ptsTypes="AA">
                                      <p:cBhvr>
                                        <p:cTn id="55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15" y="486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0185 L 0.72435 0.00857 " pathEditMode="relative" rAng="0" ptsTypes="AA">
                                      <p:cBhvr>
                                        <p:cTn id="57" dur="4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11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1" grpId="0" animBg="1"/>
      <p:bldP spid="12" grpId="0" animBg="1"/>
      <p:bldP spid="22" grpId="0" animBg="1"/>
      <p:bldP spid="24" grpId="0"/>
      <p:bldP spid="25" grpId="0" animBg="1"/>
      <p:bldP spid="26" grpId="0"/>
      <p:bldP spid="29" grpId="0" animBg="1"/>
      <p:bldP spid="29" grpId="1" animBg="1"/>
      <p:bldP spid="28" grpId="0"/>
      <p:bldP spid="28" grpId="1"/>
      <p:bldP spid="30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535DDE-F880-401D-83A5-6B96D59E3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80822B7-4110-4407-94A9-12A26F18FB46}"/>
              </a:ext>
            </a:extLst>
          </p:cNvPr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857CB797-AAFC-4A35-9B7D-42B035A31F6E}"/>
              </a:ext>
            </a:extLst>
          </p:cNvPr>
          <p:cNvSpPr/>
          <p:nvPr/>
        </p:nvSpPr>
        <p:spPr>
          <a:xfrm>
            <a:off x="327025" y="201570"/>
            <a:ext cx="11537950" cy="1766380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9D9F913-CF36-49F2-9A6C-E7C428A6A27F}"/>
              </a:ext>
            </a:extLst>
          </p:cNvPr>
          <p:cNvSpPr/>
          <p:nvPr/>
        </p:nvSpPr>
        <p:spPr>
          <a:xfrm>
            <a:off x="6701908" y="607682"/>
            <a:ext cx="3759165" cy="437322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4BE3CBA-A478-4909-AEF1-EDE31DA20387}"/>
              </a:ext>
            </a:extLst>
          </p:cNvPr>
          <p:cNvSpPr/>
          <p:nvPr/>
        </p:nvSpPr>
        <p:spPr>
          <a:xfrm>
            <a:off x="885721" y="1080043"/>
            <a:ext cx="3427861" cy="437322"/>
          </a:xfrm>
          <a:prstGeom prst="roundRect">
            <a:avLst/>
          </a:prstGeom>
          <a:solidFill>
            <a:srgbClr val="92D05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FAD2ACD-6413-475A-810D-7CFBE5C112F3}"/>
              </a:ext>
            </a:extLst>
          </p:cNvPr>
          <p:cNvSpPr/>
          <p:nvPr/>
        </p:nvSpPr>
        <p:spPr>
          <a:xfrm>
            <a:off x="5372826" y="1124208"/>
            <a:ext cx="1472474" cy="337039"/>
          </a:xfrm>
          <a:prstGeom prst="roundRect">
            <a:avLst/>
          </a:prstGeom>
          <a:solidFill>
            <a:schemeClr val="accent5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C166B7-2575-4425-8FBB-AB1A8D31BEDE}"/>
              </a:ext>
            </a:extLst>
          </p:cNvPr>
          <p:cNvSpPr txBox="1"/>
          <p:nvPr/>
        </p:nvSpPr>
        <p:spPr>
          <a:xfrm>
            <a:off x="845965" y="506395"/>
            <a:ext cx="103946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ô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170 km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42,5 km/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ô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23" name="Rectangle 25">
            <a:extLst>
              <a:ext uri="{FF2B5EF4-FFF2-40B4-BE49-F238E27FC236}">
                <a16:creationId xmlns:a16="http://schemas.microsoft.com/office/drawing/2014/main" id="{A606B6AA-2F8C-4B76-9962-F4419A50C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965" y="2955433"/>
            <a:ext cx="30654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42,5 km  : 1 </a:t>
            </a:r>
            <a:r>
              <a:rPr lang="en-US" altLang="en-US" sz="3200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giờ</a:t>
            </a:r>
            <a:r>
              <a:rPr lang="en-US" altLang="en-US" sz="32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7" name="Rectangle 29">
            <a:extLst>
              <a:ext uri="{FF2B5EF4-FFF2-40B4-BE49-F238E27FC236}">
                <a16:creationId xmlns:a16="http://schemas.microsoft.com/office/drawing/2014/main" id="{152CCE61-B6EF-45A3-B57D-6AD319033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5682" y="3522822"/>
            <a:ext cx="17331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170 km  :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1696116-0995-4E73-AF24-CA9825434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2443" y="3562826"/>
            <a:ext cx="12089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? </a:t>
            </a:r>
            <a:r>
              <a:rPr lang="en-US" altLang="en-US" sz="3200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giờ</a:t>
            </a:r>
            <a:r>
              <a:rPr lang="en-US" altLang="en-US" sz="32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2" name="Text Box 31">
            <a:extLst>
              <a:ext uri="{FF2B5EF4-FFF2-40B4-BE49-F238E27FC236}">
                <a16:creationId xmlns:a16="http://schemas.microsoft.com/office/drawing/2014/main" id="{9C37A03D-15F8-4677-ADE5-EC5464233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4059" y="2369420"/>
            <a:ext cx="1600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Tóm</a:t>
            </a:r>
            <a:r>
              <a:rPr lang="en-US" altLang="en-US" sz="32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tắt</a:t>
            </a:r>
            <a:endParaRPr lang="en-US" altLang="en-US" sz="3200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81DDE3D-2373-4E86-92FE-C0B425203B2B}"/>
              </a:ext>
            </a:extLst>
          </p:cNvPr>
          <p:cNvGrpSpPr/>
          <p:nvPr/>
        </p:nvGrpSpPr>
        <p:grpSpPr>
          <a:xfrm>
            <a:off x="3980655" y="1583613"/>
            <a:ext cx="7185663" cy="4936457"/>
            <a:chOff x="3980655" y="1583613"/>
            <a:chExt cx="7185663" cy="4936457"/>
          </a:xfrm>
        </p:grpSpPr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FE7BDF3F-5472-4CB1-8F84-DC4B95706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flipH="1" flipV="1">
              <a:off x="4393541" y="1853365"/>
              <a:ext cx="6772777" cy="4666705"/>
            </a:xfrm>
            <a:prstGeom prst="rect">
              <a:avLst/>
            </a:prstGeom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5725714-4A73-4FBF-ACD7-30137BA59AD0}"/>
                </a:ext>
              </a:extLst>
            </p:cNvPr>
            <p:cNvSpPr/>
            <p:nvPr/>
          </p:nvSpPr>
          <p:spPr>
            <a:xfrm>
              <a:off x="4418170" y="1726984"/>
              <a:ext cx="305133" cy="305133"/>
            </a:xfrm>
            <a:prstGeom prst="ellipse">
              <a:avLst/>
            </a:prstGeom>
            <a:solidFill>
              <a:srgbClr val="FFE2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3E84DA6-35E4-469B-81A1-38506FA458D1}"/>
                </a:ext>
              </a:extLst>
            </p:cNvPr>
            <p:cNvSpPr/>
            <p:nvPr/>
          </p:nvSpPr>
          <p:spPr>
            <a:xfrm>
              <a:off x="3980655" y="1583613"/>
              <a:ext cx="235906" cy="274377"/>
            </a:xfrm>
            <a:prstGeom prst="ellipse">
              <a:avLst/>
            </a:prstGeom>
            <a:solidFill>
              <a:srgbClr val="FFE2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31EE85BE-8401-4493-A957-E2C2F516D817}"/>
              </a:ext>
            </a:extLst>
          </p:cNvPr>
          <p:cNvSpPr txBox="1"/>
          <p:nvPr/>
        </p:nvSpPr>
        <p:spPr>
          <a:xfrm>
            <a:off x="4324314" y="3719138"/>
            <a:ext cx="68360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hiểu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ô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tô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vận</a:t>
            </a:r>
            <a:r>
              <a:rPr lang="en-US" sz="3600" b="1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tốc</a:t>
            </a:r>
            <a:r>
              <a:rPr lang="en-US" sz="3600" b="1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3600" b="1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42,5 km/</a:t>
            </a:r>
            <a:r>
              <a:rPr lang="en-US" sz="3600" b="1" dirty="0" err="1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giờ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như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thế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nào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2A73D83-7C57-429D-8822-5D49D22BDF0D}"/>
              </a:ext>
            </a:extLst>
          </p:cNvPr>
          <p:cNvGrpSpPr/>
          <p:nvPr/>
        </p:nvGrpSpPr>
        <p:grpSpPr>
          <a:xfrm>
            <a:off x="4276818" y="1697247"/>
            <a:ext cx="6949481" cy="4822823"/>
            <a:chOff x="4276818" y="1697247"/>
            <a:chExt cx="6949481" cy="482282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9805B41-9F3A-4135-AB7F-EDFB7FBF265A}"/>
                </a:ext>
              </a:extLst>
            </p:cNvPr>
            <p:cNvGrpSpPr/>
            <p:nvPr/>
          </p:nvGrpSpPr>
          <p:grpSpPr>
            <a:xfrm>
              <a:off x="4276818" y="1697247"/>
              <a:ext cx="6931054" cy="4822823"/>
              <a:chOff x="4216561" y="1717340"/>
              <a:chExt cx="6931054" cy="4822823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AD9E75ED-5D45-4C10-890D-839CF5CD42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64611" b="75539"/>
              <a:stretch/>
            </p:blipFill>
            <p:spPr>
              <a:xfrm rot="20226630" flipH="1">
                <a:off x="6796383" y="1717340"/>
                <a:ext cx="1241128" cy="725776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1B06281-832F-41D7-B325-01BACB6A1A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0247" b="100000" l="0" r="100000">
                            <a14:foregroundMark x1="64631" y1="22963" x2="73113" y2="26543"/>
                            <a14:foregroundMark x1="20526" y1="90617" x2="41306" y2="99136"/>
                          </a14:backgroundRemoval>
                        </a14:imgEffect>
                      </a14:imgLayer>
                    </a14:imgProps>
                  </a:ext>
                </a:extLst>
              </a:blip>
              <a:srcRect l="3572" t="20414"/>
              <a:stretch/>
            </p:blipFill>
            <p:spPr>
              <a:xfrm>
                <a:off x="4216561" y="2610019"/>
                <a:ext cx="6931054" cy="3930144"/>
              </a:xfrm>
              <a:prstGeom prst="rect">
                <a:avLst/>
              </a:prstGeom>
            </p:spPr>
          </p:pic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56461B8-628D-46DE-A90B-4C8F22B146FC}"/>
                </a:ext>
              </a:extLst>
            </p:cNvPr>
            <p:cNvSpPr txBox="1"/>
            <p:nvPr/>
          </p:nvSpPr>
          <p:spPr>
            <a:xfrm>
              <a:off x="4390237" y="3819923"/>
              <a:ext cx="683606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Thời</a:t>
              </a:r>
              <a:r>
                <a:rPr lang="en-US" sz="3600" b="1" dirty="0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b="1" dirty="0" err="1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gian</a:t>
              </a:r>
              <a:r>
                <a:rPr lang="en-US" sz="3600" b="1" dirty="0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xe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ô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tô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đi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quãng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đường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dài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170 km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là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b="1" dirty="0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bao </a:t>
              </a:r>
              <a:r>
                <a:rPr lang="en-US" sz="3600" b="1" dirty="0" err="1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nhiêu</a:t>
              </a:r>
              <a:r>
                <a:rPr lang="en-US" sz="3600" b="1" dirty="0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b="1" dirty="0" err="1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giờ</a:t>
              </a:r>
              <a:r>
                <a:rPr lang="en-US" sz="3600" b="1" dirty="0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7877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/>
      <p:bldP spid="31" grpId="0"/>
      <p:bldP spid="35" grpId="0"/>
      <p:bldP spid="3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535DDE-F880-401D-83A5-6B96D59E3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80822B7-4110-4407-94A9-12A26F18FB46}"/>
              </a:ext>
            </a:extLst>
          </p:cNvPr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857CB797-AAFC-4A35-9B7D-42B035A31F6E}"/>
              </a:ext>
            </a:extLst>
          </p:cNvPr>
          <p:cNvSpPr/>
          <p:nvPr/>
        </p:nvSpPr>
        <p:spPr>
          <a:xfrm>
            <a:off x="327025" y="201570"/>
            <a:ext cx="11537950" cy="1766380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9D9F913-CF36-49F2-9A6C-E7C428A6A27F}"/>
              </a:ext>
            </a:extLst>
          </p:cNvPr>
          <p:cNvSpPr/>
          <p:nvPr/>
        </p:nvSpPr>
        <p:spPr>
          <a:xfrm>
            <a:off x="6701908" y="607682"/>
            <a:ext cx="3759165" cy="437322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4BE3CBA-A478-4909-AEF1-EDE31DA20387}"/>
              </a:ext>
            </a:extLst>
          </p:cNvPr>
          <p:cNvSpPr/>
          <p:nvPr/>
        </p:nvSpPr>
        <p:spPr>
          <a:xfrm>
            <a:off x="885721" y="1080043"/>
            <a:ext cx="3427861" cy="437322"/>
          </a:xfrm>
          <a:prstGeom prst="roundRect">
            <a:avLst/>
          </a:prstGeom>
          <a:solidFill>
            <a:srgbClr val="92D05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FAD2ACD-6413-475A-810D-7CFBE5C112F3}"/>
              </a:ext>
            </a:extLst>
          </p:cNvPr>
          <p:cNvSpPr/>
          <p:nvPr/>
        </p:nvSpPr>
        <p:spPr>
          <a:xfrm>
            <a:off x="5372826" y="1124208"/>
            <a:ext cx="1472474" cy="337039"/>
          </a:xfrm>
          <a:prstGeom prst="roundRect">
            <a:avLst/>
          </a:prstGeom>
          <a:solidFill>
            <a:schemeClr val="accent5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C166B7-2575-4425-8FBB-AB1A8D31BEDE}"/>
              </a:ext>
            </a:extLst>
          </p:cNvPr>
          <p:cNvSpPr txBox="1"/>
          <p:nvPr/>
        </p:nvSpPr>
        <p:spPr>
          <a:xfrm>
            <a:off x="845965" y="506395"/>
            <a:ext cx="103946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ô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170 km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42,5 km/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ô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23" name="Rectangle 25">
            <a:extLst>
              <a:ext uri="{FF2B5EF4-FFF2-40B4-BE49-F238E27FC236}">
                <a16:creationId xmlns:a16="http://schemas.microsoft.com/office/drawing/2014/main" id="{A606B6AA-2F8C-4B76-9962-F4419A50C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965" y="2955433"/>
            <a:ext cx="30654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42,5 km  : 1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7" name="Rectangle 29">
            <a:extLst>
              <a:ext uri="{FF2B5EF4-FFF2-40B4-BE49-F238E27FC236}">
                <a16:creationId xmlns:a16="http://schemas.microsoft.com/office/drawing/2014/main" id="{152CCE61-B6EF-45A3-B57D-6AD319033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5682" y="3522822"/>
            <a:ext cx="17331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170 km  :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1696116-0995-4E73-AF24-CA9825434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2443" y="3562826"/>
            <a:ext cx="12089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2" name="Text Box 31">
            <a:extLst>
              <a:ext uri="{FF2B5EF4-FFF2-40B4-BE49-F238E27FC236}">
                <a16:creationId xmlns:a16="http://schemas.microsoft.com/office/drawing/2014/main" id="{9C37A03D-15F8-4677-ADE5-EC5464233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4059" y="2369420"/>
            <a:ext cx="1600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Tóm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tắt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Rectangle: Diagonal Corners Rounded 35">
            <a:extLst>
              <a:ext uri="{FF2B5EF4-FFF2-40B4-BE49-F238E27FC236}">
                <a16:creationId xmlns:a16="http://schemas.microsoft.com/office/drawing/2014/main" id="{56ACE7C2-D4F8-4353-984A-C22034FAB217}"/>
              </a:ext>
            </a:extLst>
          </p:cNvPr>
          <p:cNvSpPr/>
          <p:nvPr/>
        </p:nvSpPr>
        <p:spPr>
          <a:xfrm>
            <a:off x="4455008" y="2204126"/>
            <a:ext cx="6962775" cy="4249807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 Box 30">
            <a:extLst>
              <a:ext uri="{FF2B5EF4-FFF2-40B4-BE49-F238E27FC236}">
                <a16:creationId xmlns:a16="http://schemas.microsoft.com/office/drawing/2014/main" id="{5A8F6091-FF76-40E3-BF83-58C282B5A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6381" y="2330326"/>
            <a:ext cx="20371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u="sng" dirty="0" err="1">
                <a:solidFill>
                  <a:srgbClr val="FF198C"/>
                </a:solidFill>
                <a:latin typeface="+mn-lt"/>
                <a:cs typeface="Times New Roman" panose="02020603050405020304" pitchFamily="18" charset="0"/>
              </a:rPr>
              <a:t>Bài</a:t>
            </a:r>
            <a:r>
              <a:rPr lang="en-US" altLang="en-US" sz="3200" u="sng" dirty="0">
                <a:solidFill>
                  <a:srgbClr val="FF198C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u="sng" dirty="0" err="1">
                <a:solidFill>
                  <a:srgbClr val="FF198C"/>
                </a:solidFill>
                <a:latin typeface="+mn-lt"/>
                <a:cs typeface="Times New Roman" panose="02020603050405020304" pitchFamily="18" charset="0"/>
              </a:rPr>
              <a:t>giải</a:t>
            </a:r>
            <a:endParaRPr lang="en-US" altLang="en-US" sz="3200" u="sng" dirty="0">
              <a:solidFill>
                <a:srgbClr val="FF198C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5" name="Text Box 31">
            <a:extLst>
              <a:ext uri="{FF2B5EF4-FFF2-40B4-BE49-F238E27FC236}">
                <a16:creationId xmlns:a16="http://schemas.microsoft.com/office/drawing/2014/main" id="{628853D7-7873-4756-95B7-DAEA40E39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3998" y="3041300"/>
            <a:ext cx="77119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Thời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gian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ô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tô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đi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quãng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đường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đó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6" name="Text Box 32">
            <a:extLst>
              <a:ext uri="{FF2B5EF4-FFF2-40B4-BE49-F238E27FC236}">
                <a16:creationId xmlns:a16="http://schemas.microsoft.com/office/drawing/2014/main" id="{33905B2F-B92D-417A-AE19-932FB9779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9916" y="3590639"/>
            <a:ext cx="49452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170 : 42,5  = </a:t>
            </a:r>
          </a:p>
        </p:txBody>
      </p:sp>
      <p:sp>
        <p:nvSpPr>
          <p:cNvPr id="28" name="Text Box 33">
            <a:extLst>
              <a:ext uri="{FF2B5EF4-FFF2-40B4-BE49-F238E27FC236}">
                <a16:creationId xmlns:a16="http://schemas.microsoft.com/office/drawing/2014/main" id="{01218666-0D32-49CE-939B-E8ABE6AA9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4767" y="4169606"/>
            <a:ext cx="329817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Đáp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: 4 (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giờ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9" name="Text Box 32">
            <a:extLst>
              <a:ext uri="{FF2B5EF4-FFF2-40B4-BE49-F238E27FC236}">
                <a16:creationId xmlns:a16="http://schemas.microsoft.com/office/drawing/2014/main" id="{D5BAA592-3606-4AB2-A78B-DAB2FCF67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6057" y="3612545"/>
            <a:ext cx="1447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4 (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giờ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87955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8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74F4A1-2D01-4F51-B303-61A9F9152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7F687D2-F303-4E2F-9458-6EB5A2450165}"/>
              </a:ext>
            </a:extLst>
          </p:cNvPr>
          <p:cNvSpPr/>
          <p:nvPr/>
        </p:nvSpPr>
        <p:spPr>
          <a:xfrm>
            <a:off x="551787" y="220648"/>
            <a:ext cx="11219844" cy="38687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30">
            <a:extLst>
              <a:ext uri="{FF2B5EF4-FFF2-40B4-BE49-F238E27FC236}">
                <a16:creationId xmlns:a16="http://schemas.microsoft.com/office/drawing/2014/main" id="{279AB02F-4FDE-4E52-860E-228B62D0F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0" y="311728"/>
            <a:ext cx="1600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solidFill>
                  <a:srgbClr val="FF198C"/>
                </a:solidFill>
                <a:latin typeface="+mn-lt"/>
                <a:cs typeface="Times New Roman" panose="02020603050405020304" pitchFamily="18" charset="0"/>
              </a:rPr>
              <a:t>Bài</a:t>
            </a:r>
            <a:r>
              <a:rPr lang="en-US" altLang="en-US" sz="3200" dirty="0">
                <a:solidFill>
                  <a:srgbClr val="FF198C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198C"/>
                </a:solidFill>
                <a:latin typeface="+mn-lt"/>
                <a:cs typeface="Times New Roman" panose="02020603050405020304" pitchFamily="18" charset="0"/>
              </a:rPr>
              <a:t>giải</a:t>
            </a:r>
            <a:endParaRPr lang="en-US" altLang="en-US" sz="3200" dirty="0">
              <a:solidFill>
                <a:srgbClr val="FF198C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6" name="Text Box 31">
            <a:extLst>
              <a:ext uri="{FF2B5EF4-FFF2-40B4-BE49-F238E27FC236}">
                <a16:creationId xmlns:a16="http://schemas.microsoft.com/office/drawing/2014/main" id="{D40FB281-B140-48CD-A361-A9C47D55E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876" y="898526"/>
            <a:ext cx="65373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Thời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gian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ô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tô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đi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quãng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đường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đó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 Box 32">
            <a:extLst>
              <a:ext uri="{FF2B5EF4-FFF2-40B4-BE49-F238E27FC236}">
                <a16:creationId xmlns:a16="http://schemas.microsoft.com/office/drawing/2014/main" id="{AE00F276-BCC9-49D1-AC08-38B1205F3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9025" y="1508125"/>
            <a:ext cx="60071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170        :         42,5         =    4 (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giờ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932F6E8-AFFC-4B38-968B-E5C036722A44}"/>
              </a:ext>
            </a:extLst>
          </p:cNvPr>
          <p:cNvCxnSpPr/>
          <p:nvPr/>
        </p:nvCxnSpPr>
        <p:spPr>
          <a:xfrm>
            <a:off x="3933825" y="2032000"/>
            <a:ext cx="0" cy="5302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92633BE-1908-4ECF-9514-A98E4E5DBC58}"/>
              </a:ext>
            </a:extLst>
          </p:cNvPr>
          <p:cNvCxnSpPr/>
          <p:nvPr/>
        </p:nvCxnSpPr>
        <p:spPr>
          <a:xfrm>
            <a:off x="8277225" y="2032000"/>
            <a:ext cx="0" cy="5302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AB0A823-BB5D-4B90-9943-33362EECC92A}"/>
              </a:ext>
            </a:extLst>
          </p:cNvPr>
          <p:cNvCxnSpPr/>
          <p:nvPr/>
        </p:nvCxnSpPr>
        <p:spPr>
          <a:xfrm>
            <a:off x="6180138" y="2032000"/>
            <a:ext cx="0" cy="5302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 Box 33">
            <a:extLst>
              <a:ext uri="{FF2B5EF4-FFF2-40B4-BE49-F238E27FC236}">
                <a16:creationId xmlns:a16="http://schemas.microsoft.com/office/drawing/2014/main" id="{4CB24D23-481E-4A4B-8096-33809C093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3038" y="2544763"/>
            <a:ext cx="2590800" cy="1183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14000"/>
              </a:lnSpc>
            </a:pPr>
            <a:r>
              <a:rPr lang="en-US" altLang="en-US" sz="3200" dirty="0" err="1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Quãng</a:t>
            </a:r>
            <a:r>
              <a:rPr lang="en-US" altLang="en-US" sz="32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đường</a:t>
            </a:r>
            <a:endParaRPr lang="en-US" altLang="en-US" sz="3200" dirty="0">
              <a:solidFill>
                <a:srgbClr val="0000FF"/>
              </a:solidFill>
              <a:latin typeface="+mn-lt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14000"/>
              </a:lnSpc>
            </a:pPr>
            <a:r>
              <a:rPr lang="en-US" altLang="en-US" sz="32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(km)</a:t>
            </a:r>
          </a:p>
        </p:txBody>
      </p:sp>
      <p:sp>
        <p:nvSpPr>
          <p:cNvPr id="22" name="Text Box 33">
            <a:extLst>
              <a:ext uri="{FF2B5EF4-FFF2-40B4-BE49-F238E27FC236}">
                <a16:creationId xmlns:a16="http://schemas.microsoft.com/office/drawing/2014/main" id="{04C0C795-F149-4283-B6DF-FED8E5EC3B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0138" y="2562225"/>
            <a:ext cx="2590800" cy="1183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14000"/>
              </a:lnSpc>
            </a:pPr>
            <a:r>
              <a:rPr lang="en-US" altLang="en-US" sz="3200" dirty="0" err="1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Vận</a:t>
            </a:r>
            <a:r>
              <a:rPr lang="en-US" altLang="en-US" sz="32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tốc</a:t>
            </a:r>
            <a:endParaRPr lang="en-US" altLang="en-US" sz="3200" dirty="0">
              <a:solidFill>
                <a:srgbClr val="0000FF"/>
              </a:solidFill>
              <a:latin typeface="+mn-lt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14000"/>
              </a:lnSpc>
            </a:pPr>
            <a:r>
              <a:rPr lang="en-US" altLang="en-US" sz="32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(km/</a:t>
            </a:r>
            <a:r>
              <a:rPr lang="en-US" altLang="en-US" sz="3200" dirty="0" err="1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giờ</a:t>
            </a:r>
            <a:r>
              <a:rPr lang="en-US" altLang="en-US" sz="32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3" name="Text Box 33">
            <a:extLst>
              <a:ext uri="{FF2B5EF4-FFF2-40B4-BE49-F238E27FC236}">
                <a16:creationId xmlns:a16="http://schemas.microsoft.com/office/drawing/2014/main" id="{A978E85C-6860-4DF2-8263-83050357B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7238" y="2562225"/>
            <a:ext cx="2590800" cy="1183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14000"/>
              </a:lnSpc>
            </a:pPr>
            <a:r>
              <a:rPr lang="en-US" altLang="en-US" sz="3200" dirty="0" err="1">
                <a:solidFill>
                  <a:srgbClr val="FF198C"/>
                </a:solidFill>
                <a:latin typeface="+mn-lt"/>
                <a:cs typeface="Times New Roman" panose="02020603050405020304" pitchFamily="18" charset="0"/>
              </a:rPr>
              <a:t>Thời</a:t>
            </a:r>
            <a:r>
              <a:rPr lang="en-US" altLang="en-US" sz="3200" dirty="0">
                <a:solidFill>
                  <a:srgbClr val="FF198C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198C"/>
                </a:solidFill>
                <a:latin typeface="+mn-lt"/>
                <a:cs typeface="Times New Roman" panose="02020603050405020304" pitchFamily="18" charset="0"/>
              </a:rPr>
              <a:t>gian</a:t>
            </a:r>
            <a:r>
              <a:rPr lang="en-US" altLang="en-US" sz="3200" dirty="0">
                <a:solidFill>
                  <a:srgbClr val="FF198C"/>
                </a:solidFill>
                <a:latin typeface="+mn-lt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altLang="en-US" sz="3200" dirty="0">
                <a:solidFill>
                  <a:srgbClr val="FF198C"/>
                </a:solidFill>
                <a:latin typeface="+mn-lt"/>
                <a:cs typeface="Times New Roman" panose="02020603050405020304" pitchFamily="18" charset="0"/>
              </a:rPr>
              <a:t>(</a:t>
            </a:r>
            <a:r>
              <a:rPr lang="en-US" altLang="en-US" sz="3200" dirty="0" err="1">
                <a:solidFill>
                  <a:srgbClr val="FF198C"/>
                </a:solidFill>
                <a:latin typeface="+mn-lt"/>
                <a:cs typeface="Times New Roman" panose="02020603050405020304" pitchFamily="18" charset="0"/>
              </a:rPr>
              <a:t>giờ</a:t>
            </a:r>
            <a:r>
              <a:rPr lang="en-US" altLang="en-US" sz="3200" dirty="0">
                <a:solidFill>
                  <a:srgbClr val="FF198C"/>
                </a:solidFill>
                <a:latin typeface="+mn-lt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17AAC302-4607-4569-ACF6-2D1CB6963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452019" y="4083705"/>
            <a:ext cx="6155280" cy="223554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B333001-4D1A-4A1A-BEA0-6287428C474E}"/>
              </a:ext>
            </a:extLst>
          </p:cNvPr>
          <p:cNvSpPr txBox="1"/>
          <p:nvPr/>
        </p:nvSpPr>
        <p:spPr>
          <a:xfrm>
            <a:off x="2845302" y="4452182"/>
            <a:ext cx="36810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Muốn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tính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198C"/>
                </a:solidFill>
                <a:cs typeface="Times New Roman" panose="02020603050405020304" pitchFamily="18" charset="0"/>
              </a:rPr>
              <a:t>thời</a:t>
            </a:r>
            <a:r>
              <a:rPr lang="en-US" altLang="en-US" sz="2400" b="1" dirty="0">
                <a:solidFill>
                  <a:srgbClr val="FF198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198C"/>
                </a:solidFill>
                <a:cs typeface="Times New Roman" panose="02020603050405020304" pitchFamily="18" charset="0"/>
              </a:rPr>
              <a:t>gian</a:t>
            </a:r>
            <a:r>
              <a:rPr lang="en-US" altLang="en-US" sz="2400" b="1" dirty="0">
                <a:solidFill>
                  <a:srgbClr val="FF198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ô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tô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đi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hết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quãng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đó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ta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làm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thế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nào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?</a:t>
            </a:r>
          </a:p>
          <a:p>
            <a:pPr algn="ctr"/>
            <a:endParaRPr lang="en-US" sz="24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Picture 2" descr="Skye | PAW Patrol Deutsch Wiki | Fandom">
            <a:extLst>
              <a:ext uri="{FF2B5EF4-FFF2-40B4-BE49-F238E27FC236}">
                <a16:creationId xmlns:a16="http://schemas.microsoft.com/office/drawing/2014/main" id="{12D0CD0D-8461-4916-A98B-1E5C7345B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0369" y="4533856"/>
            <a:ext cx="1800599" cy="229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CC59ADB-3561-4DFB-B49F-DF9AE8E01B52}"/>
              </a:ext>
            </a:extLst>
          </p:cNvPr>
          <p:cNvSpPr/>
          <p:nvPr/>
        </p:nvSpPr>
        <p:spPr>
          <a:xfrm>
            <a:off x="2520949" y="4242759"/>
            <a:ext cx="9207501" cy="23313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86FCA79-64DE-4F55-AA79-C36B4B23897B}"/>
              </a:ext>
            </a:extLst>
          </p:cNvPr>
          <p:cNvSpPr txBox="1"/>
          <p:nvPr/>
        </p:nvSpPr>
        <p:spPr>
          <a:xfrm>
            <a:off x="2840449" y="4452182"/>
            <a:ext cx="87236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Muốn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198C"/>
                </a:solidFill>
                <a:cs typeface="Times New Roman" panose="02020603050405020304" pitchFamily="18" charset="0"/>
              </a:rPr>
              <a:t>thời</a:t>
            </a:r>
            <a:r>
              <a:rPr lang="en-US" altLang="en-US" sz="2800" b="1" dirty="0">
                <a:solidFill>
                  <a:srgbClr val="FF198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198C"/>
                </a:solidFill>
                <a:cs typeface="Times New Roman" panose="02020603050405020304" pitchFamily="18" charset="0"/>
              </a:rPr>
              <a:t>gian</a:t>
            </a:r>
            <a:r>
              <a:rPr lang="en-US" altLang="en-US" sz="2800" b="1" dirty="0">
                <a:solidFill>
                  <a:srgbClr val="FF198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ta </a:t>
            </a:r>
            <a:r>
              <a:rPr lang="en-US" alt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lấy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quãng</a:t>
            </a:r>
            <a:r>
              <a:rPr lang="en-US" altLang="en-US" sz="2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chia </a:t>
            </a:r>
            <a:r>
              <a:rPr lang="en-US" alt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vận</a:t>
            </a:r>
            <a:r>
              <a:rPr lang="en-US" altLang="en-US" sz="2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tốc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9B423E-C06B-4C07-864F-396FF057DC2B}"/>
              </a:ext>
            </a:extLst>
          </p:cNvPr>
          <p:cNvSpPr txBox="1"/>
          <p:nvPr/>
        </p:nvSpPr>
        <p:spPr>
          <a:xfrm>
            <a:off x="2841083" y="5052128"/>
            <a:ext cx="8723631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Công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thức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altLang="en-US" sz="4800" b="1" dirty="0">
                <a:solidFill>
                  <a:srgbClr val="C00000"/>
                </a:solidFill>
                <a:cs typeface="Times New Roman" panose="02020603050405020304" pitchFamily="18" charset="0"/>
              </a:rPr>
              <a:t> t = s : v</a:t>
            </a:r>
          </a:p>
        </p:txBody>
      </p:sp>
    </p:spTree>
    <p:extLst>
      <p:ext uri="{BB962C8B-B14F-4D97-AF65-F5344CB8AC3E}">
        <p14:creationId xmlns:p14="http://schemas.microsoft.com/office/powerpoint/2010/main" val="3905227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6" grpId="0"/>
      <p:bldP spid="26" grpId="1"/>
      <p:bldP spid="27" grpId="0" animBg="1"/>
      <p:bldP spid="28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1AE4FC-92D3-4733-9FAD-D7D4914A5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9B93DB-286F-4716-9AD5-E855761B9421}"/>
              </a:ext>
            </a:extLst>
          </p:cNvPr>
          <p:cNvSpPr/>
          <p:nvPr/>
        </p:nvSpPr>
        <p:spPr>
          <a:xfrm>
            <a:off x="486078" y="258748"/>
            <a:ext cx="11219844" cy="61420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AW Patrol&amp;amp;#39;s Chase – PAW Patrol &amp;amp;amp; Friends | Official Site">
            <a:extLst>
              <a:ext uri="{FF2B5EF4-FFF2-40B4-BE49-F238E27FC236}">
                <a16:creationId xmlns:a16="http://schemas.microsoft.com/office/drawing/2014/main" id="{27885682-5F1F-4B2A-A49D-5085DDF90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3988" y="4023608"/>
            <a:ext cx="1852612" cy="283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kye | PAW Patrol Deutsch Wiki | Fandom">
            <a:extLst>
              <a:ext uri="{FF2B5EF4-FFF2-40B4-BE49-F238E27FC236}">
                <a16:creationId xmlns:a16="http://schemas.microsoft.com/office/drawing/2014/main" id="{D3F46CED-1CB3-4E7F-859F-A3DC53E28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100" y="4562972"/>
            <a:ext cx="1665232" cy="229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5EED04-8484-4939-BBCF-7DF3C75D375F}"/>
              </a:ext>
            </a:extLst>
          </p:cNvPr>
          <p:cNvSpPr txBox="1"/>
          <p:nvPr/>
        </p:nvSpPr>
        <p:spPr>
          <a:xfrm>
            <a:off x="330834" y="700688"/>
            <a:ext cx="115303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Muốn</a:t>
            </a: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198C"/>
                </a:solidFill>
                <a:cs typeface="Times New Roman" panose="02020603050405020304" pitchFamily="18" charset="0"/>
              </a:rPr>
              <a:t>thời</a:t>
            </a:r>
            <a:r>
              <a:rPr lang="en-US" altLang="en-US" sz="3200" b="1" dirty="0">
                <a:solidFill>
                  <a:srgbClr val="FF198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198C"/>
                </a:solidFill>
                <a:cs typeface="Times New Roman" panose="02020603050405020304" pitchFamily="18" charset="0"/>
              </a:rPr>
              <a:t>gian</a:t>
            </a:r>
            <a:r>
              <a:rPr lang="en-US" altLang="en-US" sz="3200" b="1" dirty="0">
                <a:solidFill>
                  <a:srgbClr val="FF198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ta </a:t>
            </a:r>
            <a:r>
              <a:rPr lang="en-US" alt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lấy</a:t>
            </a: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quãng</a:t>
            </a:r>
            <a:r>
              <a:rPr lang="en-US" altLang="en-US" sz="32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chia </a:t>
            </a:r>
            <a:r>
              <a:rPr lang="en-US" alt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vận</a:t>
            </a:r>
            <a:r>
              <a:rPr lang="en-US" altLang="en-US" sz="32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tốc</a:t>
            </a: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3C60EB-0B19-422A-B5C1-FB0601E42F0F}"/>
              </a:ext>
            </a:extLst>
          </p:cNvPr>
          <p:cNvSpPr txBox="1"/>
          <p:nvPr/>
        </p:nvSpPr>
        <p:spPr>
          <a:xfrm>
            <a:off x="4764403" y="1506111"/>
            <a:ext cx="2309497" cy="840261"/>
          </a:xfrm>
          <a:prstGeom prst="rect">
            <a:avLst/>
          </a:prstGeom>
          <a:solidFill>
            <a:srgbClr val="FFEFFF"/>
          </a:solidFill>
          <a:ln w="38100">
            <a:solidFill>
              <a:srgbClr val="FF99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4800" b="1" dirty="0">
                <a:solidFill>
                  <a:srgbClr val="C00000"/>
                </a:solidFill>
                <a:cs typeface="Times New Roman" panose="02020603050405020304" pitchFamily="18" charset="0"/>
              </a:rPr>
              <a:t>t = s : 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C91479-B4D1-436A-A7DA-7A48AB5A8A36}"/>
              </a:ext>
            </a:extLst>
          </p:cNvPr>
          <p:cNvSpPr txBox="1"/>
          <p:nvPr/>
        </p:nvSpPr>
        <p:spPr>
          <a:xfrm>
            <a:off x="2404399" y="2854585"/>
            <a:ext cx="4570097" cy="1938992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alt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s : </a:t>
            </a:r>
            <a:r>
              <a:rPr lang="en-US" alt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quãng</a:t>
            </a:r>
            <a:r>
              <a:rPr lang="en-US" alt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đường</a:t>
            </a:r>
            <a:endParaRPr lang="en-US" altLang="en-US" sz="40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  <a:p>
            <a:pPr algn="just"/>
            <a:r>
              <a:rPr lang="en-US" alt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v : </a:t>
            </a:r>
            <a:r>
              <a:rPr lang="en-US" alt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vận</a:t>
            </a:r>
            <a:r>
              <a:rPr lang="en-US" alt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tốc</a:t>
            </a:r>
            <a:endParaRPr lang="en-US" altLang="en-US" sz="40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  <a:p>
            <a:pPr algn="just"/>
            <a:r>
              <a:rPr lang="en-US" alt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 : </a:t>
            </a:r>
            <a:r>
              <a:rPr lang="en-US" alt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thời</a:t>
            </a:r>
            <a:r>
              <a:rPr lang="en-US" alt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gian</a:t>
            </a:r>
            <a:endParaRPr lang="en-US" altLang="en-US" sz="40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091383-10FC-4A40-8A95-2642FCD88DAE}"/>
              </a:ext>
            </a:extLst>
          </p:cNvPr>
          <p:cNvSpPr txBox="1"/>
          <p:nvPr/>
        </p:nvSpPr>
        <p:spPr>
          <a:xfrm>
            <a:off x="6528288" y="2854584"/>
            <a:ext cx="4570097" cy="1938992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altLang="en-US" sz="4000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s : … km</a:t>
            </a:r>
          </a:p>
          <a:p>
            <a:pPr algn="just"/>
            <a:r>
              <a:rPr lang="en-US" altLang="en-US" sz="4000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v : … km/</a:t>
            </a:r>
            <a:r>
              <a:rPr lang="en-US" altLang="en-US" sz="4000" dirty="0" err="1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giờ</a:t>
            </a:r>
            <a:endParaRPr lang="en-US" altLang="en-US" sz="4000" dirty="0">
              <a:ln w="0"/>
              <a:solidFill>
                <a:srgbClr val="FF19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  <a:p>
            <a:pPr algn="just"/>
            <a:r>
              <a:rPr lang="en-US" altLang="en-US" sz="4000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 : ... </a:t>
            </a:r>
            <a:r>
              <a:rPr lang="en-US" altLang="en-US" sz="4000" dirty="0" err="1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giờ</a:t>
            </a:r>
            <a:endParaRPr lang="en-US" altLang="en-US" sz="4000" dirty="0">
              <a:ln w="0"/>
              <a:solidFill>
                <a:srgbClr val="FF19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BB7F9F-58D0-42DD-BD2C-1C282C72FEF7}"/>
              </a:ext>
            </a:extLst>
          </p:cNvPr>
          <p:cNvSpPr txBox="1"/>
          <p:nvPr/>
        </p:nvSpPr>
        <p:spPr>
          <a:xfrm>
            <a:off x="6528287" y="2854584"/>
            <a:ext cx="4570097" cy="1938992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altLang="en-US" sz="4000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s : … m</a:t>
            </a:r>
          </a:p>
          <a:p>
            <a:pPr algn="just"/>
            <a:r>
              <a:rPr lang="en-US" altLang="en-US" sz="4000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v : … m/</a:t>
            </a:r>
            <a:r>
              <a:rPr lang="en-US" altLang="en-US" sz="4000" dirty="0" err="1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phút</a:t>
            </a:r>
            <a:endParaRPr lang="en-US" altLang="en-US" sz="4000" dirty="0">
              <a:ln w="0"/>
              <a:solidFill>
                <a:srgbClr val="FF19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  <a:p>
            <a:pPr algn="just"/>
            <a:r>
              <a:rPr lang="en-US" altLang="en-US" sz="4000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 : ... </a:t>
            </a:r>
            <a:r>
              <a:rPr lang="en-US" altLang="en-US" sz="4000" dirty="0" err="1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phút</a:t>
            </a:r>
            <a:endParaRPr lang="en-US" altLang="en-US" sz="4000" dirty="0">
              <a:ln w="0"/>
              <a:solidFill>
                <a:srgbClr val="FF19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2A5C3F7-ACA5-472D-96B9-BBBD0C3F9B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247" b="100000" l="0" r="100000">
                        <a14:foregroundMark x1="64631" y1="22963" x2="73113" y2="26543"/>
                        <a14:foregroundMark x1="20526" y1="90617" x2="41306" y2="99136"/>
                      </a14:backgroundRemoval>
                    </a14:imgEffect>
                  </a14:imgLayer>
                </a14:imgProps>
              </a:ext>
            </a:extLst>
          </a:blip>
          <a:srcRect l="3572" t="20414"/>
          <a:stretch/>
        </p:blipFill>
        <p:spPr>
          <a:xfrm>
            <a:off x="1602096" y="5105178"/>
            <a:ext cx="8887020" cy="13638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43593CA-22BA-48DA-8FE7-6F999D260FA1}"/>
              </a:ext>
            </a:extLst>
          </p:cNvPr>
          <p:cNvSpPr txBox="1"/>
          <p:nvPr/>
        </p:nvSpPr>
        <p:spPr>
          <a:xfrm>
            <a:off x="1602096" y="5440803"/>
            <a:ext cx="8634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Lưu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ý: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đơn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vị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đo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phải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sự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nhất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7141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1" grpId="0" build="p"/>
      <p:bldP spid="11" grpId="1" build="allAtOnce"/>
      <p:bldP spid="12" grpId="0" build="p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887729-5E65-4A7B-967F-E726DC6F2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C2EEC9F-A376-4514-8E60-C7C9765EB702}"/>
              </a:ext>
            </a:extLst>
          </p:cNvPr>
          <p:cNvSpPr/>
          <p:nvPr/>
        </p:nvSpPr>
        <p:spPr>
          <a:xfrm>
            <a:off x="869437" y="354793"/>
            <a:ext cx="10540998" cy="890247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A3DDBAB6-942B-4328-89DA-A463EC6087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1250392">
            <a:off x="-1561214" y="-479276"/>
            <a:ext cx="6453244" cy="1668138"/>
          </a:xfrm>
          <a:prstGeom prst="rect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24ED8B1A-FD0A-42E0-8602-82B17EDDC53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470988" y="234297"/>
            <a:ext cx="435674" cy="443999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B67F7A0F-EA33-4083-8AE9-74A4D2880D2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 flipV="1">
            <a:off x="1452472" y="354793"/>
            <a:ext cx="415872" cy="423819"/>
          </a:xfrm>
          <a:prstGeom prst="rect">
            <a:avLst/>
          </a:prstGeom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AC5D160C-E8F0-4069-9F31-49ACA0A0FE0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8953" y="42492"/>
            <a:ext cx="623883" cy="635804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33563643-DE6B-4893-92F4-3619461DEC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546243" y="2874296"/>
            <a:ext cx="3320816" cy="4734434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1550E260-797C-447F-AA7E-D4C4C13DF8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637724" y="1887853"/>
            <a:ext cx="2855686" cy="5161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176DE9-B122-4F15-9B64-79B54274E9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5673" y="439840"/>
            <a:ext cx="5960654" cy="736634"/>
          </a:xfrm>
          <a:prstGeom prst="rect">
            <a:avLst/>
          </a:prstGeom>
        </p:spPr>
      </p:pic>
      <p:pic>
        <p:nvPicPr>
          <p:cNvPr id="18" name="Picture 15">
            <a:extLst>
              <a:ext uri="{FF2B5EF4-FFF2-40B4-BE49-F238E27FC236}">
                <a16:creationId xmlns:a16="http://schemas.microsoft.com/office/drawing/2014/main" id="{39701F10-EDDF-45ED-9864-11A3298991C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250236" y="831843"/>
            <a:ext cx="1016077" cy="513119"/>
          </a:xfrm>
          <a:prstGeom prst="rect">
            <a:avLst/>
          </a:prstGeom>
        </p:spPr>
      </p:pic>
      <p:pic>
        <p:nvPicPr>
          <p:cNvPr id="19" name="Picture 15">
            <a:extLst>
              <a:ext uri="{FF2B5EF4-FFF2-40B4-BE49-F238E27FC236}">
                <a16:creationId xmlns:a16="http://schemas.microsoft.com/office/drawing/2014/main" id="{50B7C8BE-5E3C-4F8D-88D2-6D119FFF402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942994" y="837244"/>
            <a:ext cx="1016077" cy="513119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B04DC15B-6034-4A1B-895C-0F062E92D3C2}"/>
              </a:ext>
            </a:extLst>
          </p:cNvPr>
          <p:cNvGrpSpPr/>
          <p:nvPr/>
        </p:nvGrpSpPr>
        <p:grpSpPr>
          <a:xfrm>
            <a:off x="724259" y="1344962"/>
            <a:ext cx="10809853" cy="5053882"/>
            <a:chOff x="1669775" y="1446143"/>
            <a:chExt cx="8527772" cy="3861352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AB3FF3AC-4887-4C71-BC23-F3A5E0C9D7CB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97792369-81E2-4ECB-9790-70907C48C087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B50B99F-DAC3-4FCF-80EA-0572FE8007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3254">
            <a:off x="779852" y="1996072"/>
            <a:ext cx="2168488" cy="12197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C9AE0E5-51B5-4595-A883-86431F27AD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3254">
            <a:off x="786086" y="3870457"/>
            <a:ext cx="2168488" cy="121977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41B7FBE-B243-4BBE-8890-8D7D6B230C69}"/>
              </a:ext>
            </a:extLst>
          </p:cNvPr>
          <p:cNvSpPr txBox="1"/>
          <p:nvPr/>
        </p:nvSpPr>
        <p:spPr>
          <a:xfrm>
            <a:off x="2530789" y="2256263"/>
            <a:ext cx="85347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 err="1">
                <a:solidFill>
                  <a:srgbClr val="A93C5E"/>
                </a:solidFill>
                <a:effectLst/>
              </a:rPr>
              <a:t>Hình</a:t>
            </a:r>
            <a:r>
              <a:rPr lang="en-US" sz="3200" b="0" i="0" dirty="0">
                <a:solidFill>
                  <a:srgbClr val="A93C5E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A93C5E"/>
                </a:solidFill>
                <a:effectLst/>
              </a:rPr>
              <a:t>thành</a:t>
            </a:r>
            <a:r>
              <a:rPr lang="en-US" sz="3200" b="0" i="0" dirty="0">
                <a:solidFill>
                  <a:srgbClr val="A93C5E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A93C5E"/>
                </a:solidFill>
                <a:effectLst/>
              </a:rPr>
              <a:t>cách</a:t>
            </a:r>
            <a:r>
              <a:rPr lang="en-US" sz="3200" b="0" i="0" dirty="0">
                <a:solidFill>
                  <a:srgbClr val="A93C5E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A93C5E"/>
                </a:solidFill>
                <a:effectLst/>
              </a:rPr>
              <a:t>tính</a:t>
            </a:r>
            <a:r>
              <a:rPr lang="en-US" sz="3200" b="0" i="0" dirty="0">
                <a:solidFill>
                  <a:srgbClr val="A93C5E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A93C5E"/>
                </a:solidFill>
                <a:effectLst/>
              </a:rPr>
              <a:t>thời</a:t>
            </a:r>
            <a:r>
              <a:rPr lang="en-US" sz="3200" b="0" i="0" dirty="0">
                <a:solidFill>
                  <a:srgbClr val="A93C5E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A93C5E"/>
                </a:solidFill>
                <a:effectLst/>
              </a:rPr>
              <a:t>gian</a:t>
            </a:r>
            <a:r>
              <a:rPr lang="en-US" sz="3200" b="0" i="0" dirty="0">
                <a:solidFill>
                  <a:srgbClr val="A93C5E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A93C5E"/>
                </a:solidFill>
                <a:effectLst/>
              </a:rPr>
              <a:t>của</a:t>
            </a:r>
            <a:r>
              <a:rPr lang="en-US" sz="3200" b="0" i="0" dirty="0">
                <a:solidFill>
                  <a:srgbClr val="A93C5E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A93C5E"/>
                </a:solidFill>
                <a:effectLst/>
              </a:rPr>
              <a:t>toán</a:t>
            </a:r>
            <a:r>
              <a:rPr lang="en-US" sz="3200" b="0" i="0" dirty="0">
                <a:solidFill>
                  <a:srgbClr val="A93C5E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A93C5E"/>
                </a:solidFill>
                <a:effectLst/>
              </a:rPr>
              <a:t>chuyển</a:t>
            </a:r>
            <a:r>
              <a:rPr lang="en-US" sz="3200" b="0" i="0" dirty="0">
                <a:solidFill>
                  <a:srgbClr val="A93C5E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A93C5E"/>
                </a:solidFill>
                <a:effectLst/>
              </a:rPr>
              <a:t>động</a:t>
            </a:r>
            <a:r>
              <a:rPr lang="en-US" sz="3200" b="0" i="0" dirty="0">
                <a:solidFill>
                  <a:srgbClr val="A93C5E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A93C5E"/>
                </a:solidFill>
                <a:effectLst/>
              </a:rPr>
              <a:t>đều</a:t>
            </a:r>
            <a:r>
              <a:rPr lang="en-US" sz="3200" b="0" i="0" dirty="0">
                <a:solidFill>
                  <a:srgbClr val="A93C5E"/>
                </a:solidFill>
                <a:effectLst/>
              </a:rPr>
              <a:t>.</a:t>
            </a:r>
            <a:endParaRPr lang="en-US" sz="3200" dirty="0">
              <a:solidFill>
                <a:srgbClr val="A93C5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0193C0-2A85-4ECE-BE13-83A55700737A}"/>
              </a:ext>
            </a:extLst>
          </p:cNvPr>
          <p:cNvSpPr txBox="1"/>
          <p:nvPr/>
        </p:nvSpPr>
        <p:spPr>
          <a:xfrm>
            <a:off x="2470988" y="3993538"/>
            <a:ext cx="81335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0" i="0" dirty="0" err="1">
                <a:solidFill>
                  <a:srgbClr val="A93C5E"/>
                </a:solidFill>
                <a:effectLst/>
              </a:rPr>
              <a:t>Biết</a:t>
            </a:r>
            <a:r>
              <a:rPr lang="en-US" sz="3200" b="0" i="0" dirty="0">
                <a:solidFill>
                  <a:srgbClr val="A93C5E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A93C5E"/>
                </a:solidFill>
                <a:effectLst/>
              </a:rPr>
              <a:t>thực</a:t>
            </a:r>
            <a:r>
              <a:rPr lang="en-US" sz="3200" b="0" i="0" dirty="0">
                <a:solidFill>
                  <a:srgbClr val="A93C5E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A93C5E"/>
                </a:solidFill>
                <a:effectLst/>
              </a:rPr>
              <a:t>hiện</a:t>
            </a:r>
            <a:r>
              <a:rPr lang="en-US" sz="3200" b="0" i="0" dirty="0">
                <a:solidFill>
                  <a:srgbClr val="A93C5E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A93C5E"/>
                </a:solidFill>
                <a:effectLst/>
              </a:rPr>
              <a:t>bài</a:t>
            </a:r>
            <a:r>
              <a:rPr lang="en-US" sz="3200" b="0" i="0" dirty="0">
                <a:solidFill>
                  <a:srgbClr val="A93C5E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A93C5E"/>
                </a:solidFill>
                <a:effectLst/>
              </a:rPr>
              <a:t>toán</a:t>
            </a:r>
            <a:r>
              <a:rPr lang="en-US" sz="3200" b="0" i="0" dirty="0">
                <a:solidFill>
                  <a:srgbClr val="A93C5E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A93C5E"/>
                </a:solidFill>
                <a:effectLst/>
              </a:rPr>
              <a:t>tính</a:t>
            </a:r>
            <a:r>
              <a:rPr lang="en-US" sz="3200" b="0" i="0" dirty="0">
                <a:solidFill>
                  <a:srgbClr val="A93C5E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A93C5E"/>
                </a:solidFill>
                <a:effectLst/>
              </a:rPr>
              <a:t>thời</a:t>
            </a:r>
            <a:r>
              <a:rPr lang="en-US" sz="3200" b="0" i="0" dirty="0">
                <a:solidFill>
                  <a:srgbClr val="A93C5E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A93C5E"/>
                </a:solidFill>
                <a:effectLst/>
              </a:rPr>
              <a:t>gian</a:t>
            </a:r>
            <a:r>
              <a:rPr lang="en-US" sz="3200" b="0" i="0" dirty="0">
                <a:solidFill>
                  <a:srgbClr val="A93C5E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A93C5E"/>
                </a:solidFill>
                <a:effectLst/>
              </a:rPr>
              <a:t>của</a:t>
            </a:r>
            <a:r>
              <a:rPr lang="en-US" sz="3200" b="0" i="0" dirty="0">
                <a:solidFill>
                  <a:srgbClr val="A93C5E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A93C5E"/>
                </a:solidFill>
                <a:effectLst/>
              </a:rPr>
              <a:t>toán</a:t>
            </a:r>
            <a:r>
              <a:rPr lang="en-US" sz="3200" b="0" i="0" dirty="0">
                <a:solidFill>
                  <a:srgbClr val="A93C5E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A93C5E"/>
                </a:solidFill>
                <a:effectLst/>
              </a:rPr>
              <a:t>chuyển</a:t>
            </a:r>
            <a:r>
              <a:rPr lang="en-US" sz="3200" b="0" i="0" dirty="0">
                <a:solidFill>
                  <a:srgbClr val="A93C5E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A93C5E"/>
                </a:solidFill>
                <a:effectLst/>
              </a:rPr>
              <a:t>động</a:t>
            </a:r>
            <a:r>
              <a:rPr lang="en-US" sz="3200" b="0" i="0" dirty="0">
                <a:solidFill>
                  <a:srgbClr val="A93C5E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A93C5E"/>
                </a:solidFill>
                <a:effectLst/>
              </a:rPr>
              <a:t>đều</a:t>
            </a:r>
            <a:r>
              <a:rPr lang="en-US" sz="3200" b="0" i="0" dirty="0">
                <a:solidFill>
                  <a:srgbClr val="A93C5E"/>
                </a:solidFill>
                <a:effectLst/>
              </a:rPr>
              <a:t>.</a:t>
            </a:r>
            <a:endParaRPr lang="en-US" sz="3200" dirty="0">
              <a:solidFill>
                <a:srgbClr val="A93C5E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55DBA47-D20B-41F1-BBC9-0B7757D8DA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51800" y="161380"/>
            <a:ext cx="1942752" cy="218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339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6057B2-9C94-4C39-B45A-9F806367AA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6" name="Picture 4" descr="PAW Patrol&amp;amp;#39;s Chase – PAW Patrol &amp;amp;amp; Friends | Official Site">
            <a:extLst>
              <a:ext uri="{FF2B5EF4-FFF2-40B4-BE49-F238E27FC236}">
                <a16:creationId xmlns:a16="http://schemas.microsoft.com/office/drawing/2014/main" id="{177AC4F8-533B-4365-8ECA-F2A761275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300" y="1594824"/>
            <a:ext cx="3316288" cy="526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BFEFBD1E-AE47-4CA0-9F14-C2DCB2E158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46300" y="0"/>
            <a:ext cx="8102601" cy="41067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326D51-CE56-4B69-8F18-8D63054AB2CF}"/>
              </a:ext>
            </a:extLst>
          </p:cNvPr>
          <p:cNvSpPr txBox="1"/>
          <p:nvPr/>
        </p:nvSpPr>
        <p:spPr>
          <a:xfrm>
            <a:off x="3742836" y="968314"/>
            <a:ext cx="45061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Dựa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vào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công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thức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hãy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tìm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thời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gian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ca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nô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đến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nơi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nhé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!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A1E76A2D-3467-4C49-9F0F-4DB0518B4D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07404">
            <a:off x="669799" y="2658065"/>
            <a:ext cx="3727103" cy="35729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A67564-498C-4D9A-9038-25CCF6971FBA}"/>
              </a:ext>
            </a:extLst>
          </p:cNvPr>
          <p:cNvSpPr txBox="1"/>
          <p:nvPr/>
        </p:nvSpPr>
        <p:spPr>
          <a:xfrm>
            <a:off x="143607" y="4121362"/>
            <a:ext cx="45061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 ca </a:t>
            </a:r>
            <a:r>
              <a:rPr lang="en-US" sz="44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nô</a:t>
            </a:r>
            <a:r>
              <a:rPr lang="en-US" sz="44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= ?</a:t>
            </a:r>
          </a:p>
        </p:txBody>
      </p:sp>
    </p:spTree>
    <p:extLst>
      <p:ext uri="{BB962C8B-B14F-4D97-AF65-F5344CB8AC3E}">
        <p14:creationId xmlns:p14="http://schemas.microsoft.com/office/powerpoint/2010/main" val="3129818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535DDE-F880-401D-83A5-6B96D59E3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80822B7-4110-4407-94A9-12A26F18FB46}"/>
              </a:ext>
            </a:extLst>
          </p:cNvPr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857CB797-AAFC-4A35-9B7D-42B035A31F6E}"/>
              </a:ext>
            </a:extLst>
          </p:cNvPr>
          <p:cNvSpPr/>
          <p:nvPr/>
        </p:nvSpPr>
        <p:spPr>
          <a:xfrm>
            <a:off x="327025" y="201570"/>
            <a:ext cx="11537950" cy="1766380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9D9F913-CF36-49F2-9A6C-E7C428A6A27F}"/>
              </a:ext>
            </a:extLst>
          </p:cNvPr>
          <p:cNvSpPr/>
          <p:nvPr/>
        </p:nvSpPr>
        <p:spPr>
          <a:xfrm>
            <a:off x="5652313" y="568781"/>
            <a:ext cx="3086100" cy="437321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4BE3CBA-A478-4909-AEF1-EDE31DA20387}"/>
              </a:ext>
            </a:extLst>
          </p:cNvPr>
          <p:cNvSpPr/>
          <p:nvPr/>
        </p:nvSpPr>
        <p:spPr>
          <a:xfrm>
            <a:off x="9359899" y="590807"/>
            <a:ext cx="2222501" cy="437320"/>
          </a:xfrm>
          <a:prstGeom prst="roundRect">
            <a:avLst/>
          </a:prstGeom>
          <a:solidFill>
            <a:srgbClr val="92D05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383FAC98-87CC-4910-9B54-3E125A202F8D}"/>
              </a:ext>
            </a:extLst>
          </p:cNvPr>
          <p:cNvSpPr/>
          <p:nvPr/>
        </p:nvSpPr>
        <p:spPr>
          <a:xfrm flipV="1">
            <a:off x="1668377" y="3629977"/>
            <a:ext cx="8855248" cy="1604901"/>
          </a:xfrm>
          <a:prstGeom prst="arc">
            <a:avLst>
              <a:gd name="adj1" fmla="val 10781554"/>
              <a:gd name="adj2" fmla="val 0"/>
            </a:avLst>
          </a:prstGeom>
          <a:ln w="571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4D6032-E3AC-4F5E-A008-58B2B26FA834}"/>
              </a:ext>
            </a:extLst>
          </p:cNvPr>
          <p:cNvSpPr txBox="1"/>
          <p:nvPr/>
        </p:nvSpPr>
        <p:spPr>
          <a:xfrm>
            <a:off x="5059905" y="5286626"/>
            <a:ext cx="21354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C00000"/>
                </a:solidFill>
                <a:latin typeface="Calibri" panose="020F0502020204030204"/>
              </a:rPr>
              <a:t>42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km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F3834ADA-8484-488B-80A3-41FBA9FA4740}"/>
              </a:ext>
            </a:extLst>
          </p:cNvPr>
          <p:cNvSpPr/>
          <p:nvPr/>
        </p:nvSpPr>
        <p:spPr>
          <a:xfrm>
            <a:off x="1668376" y="2993454"/>
            <a:ext cx="8855248" cy="1604902"/>
          </a:xfrm>
          <a:prstGeom prst="arc">
            <a:avLst>
              <a:gd name="adj1" fmla="val 10781554"/>
              <a:gd name="adj2" fmla="val 0"/>
            </a:avLst>
          </a:prstGeom>
          <a:ln w="571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B7A2D5-26B1-4FFC-BBFB-6BABDDAF3A42}"/>
              </a:ext>
            </a:extLst>
          </p:cNvPr>
          <p:cNvSpPr txBox="1"/>
          <p:nvPr/>
        </p:nvSpPr>
        <p:spPr>
          <a:xfrm>
            <a:off x="5059905" y="2358793"/>
            <a:ext cx="21354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 = ?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endParaRPr kumimoji="0" lang="en-US" sz="32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4417B77-40E6-40E9-8F9E-F05206E01F6D}"/>
              </a:ext>
            </a:extLst>
          </p:cNvPr>
          <p:cNvGrpSpPr/>
          <p:nvPr/>
        </p:nvGrpSpPr>
        <p:grpSpPr>
          <a:xfrm>
            <a:off x="1668377" y="3877919"/>
            <a:ext cx="8855249" cy="496956"/>
            <a:chOff x="1794581" y="4006930"/>
            <a:chExt cx="8855249" cy="496956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8243D8A-0D05-4DF3-AA0C-31F8F83AC530}"/>
                </a:ext>
              </a:extLst>
            </p:cNvPr>
            <p:cNvCxnSpPr/>
            <p:nvPr/>
          </p:nvCxnSpPr>
          <p:spPr>
            <a:xfrm>
              <a:off x="1794581" y="4255408"/>
              <a:ext cx="8855249" cy="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BBF75AB-51CA-4915-9F47-B515FE793791}"/>
                </a:ext>
              </a:extLst>
            </p:cNvPr>
            <p:cNvCxnSpPr>
              <a:cxnSpLocks/>
            </p:cNvCxnSpPr>
            <p:nvPr/>
          </p:nvCxnSpPr>
          <p:spPr>
            <a:xfrm>
              <a:off x="10649830" y="4006930"/>
              <a:ext cx="0" cy="496956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364D80B-7BC9-4E58-B267-73BCC49520D3}"/>
                </a:ext>
              </a:extLst>
            </p:cNvPr>
            <p:cNvCxnSpPr>
              <a:cxnSpLocks/>
            </p:cNvCxnSpPr>
            <p:nvPr/>
          </p:nvCxnSpPr>
          <p:spPr>
            <a:xfrm>
              <a:off x="1794581" y="4006930"/>
              <a:ext cx="0" cy="496956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0DD3EC1-F9A9-40C6-9E9D-4B36DC15DCF3}"/>
              </a:ext>
            </a:extLst>
          </p:cNvPr>
          <p:cNvSpPr/>
          <p:nvPr/>
        </p:nvSpPr>
        <p:spPr>
          <a:xfrm>
            <a:off x="843080" y="4417294"/>
            <a:ext cx="1697879" cy="429004"/>
          </a:xfrm>
          <a:prstGeom prst="roundRect">
            <a:avLst/>
          </a:prstGeom>
          <a:solidFill>
            <a:schemeClr val="accent4">
              <a:lumMod val="40000"/>
              <a:lumOff val="60000"/>
              <a:alpha val="6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BF6CE95-C088-488D-930A-D5B83221E904}"/>
              </a:ext>
            </a:extLst>
          </p:cNvPr>
          <p:cNvSpPr txBox="1"/>
          <p:nvPr/>
        </p:nvSpPr>
        <p:spPr>
          <a:xfrm>
            <a:off x="795794" y="4392951"/>
            <a:ext cx="17451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 km/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FAD2ACD-6413-475A-810D-7CFBE5C112F3}"/>
              </a:ext>
            </a:extLst>
          </p:cNvPr>
          <p:cNvSpPr/>
          <p:nvPr/>
        </p:nvSpPr>
        <p:spPr>
          <a:xfrm>
            <a:off x="4184295" y="1045579"/>
            <a:ext cx="1352905" cy="402694"/>
          </a:xfrm>
          <a:prstGeom prst="roundRect">
            <a:avLst/>
          </a:prstGeom>
          <a:solidFill>
            <a:schemeClr val="accent5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F47D392-0FC8-4CA1-A619-825B5DE3AC76}"/>
              </a:ext>
            </a:extLst>
          </p:cNvPr>
          <p:cNvSpPr/>
          <p:nvPr/>
        </p:nvSpPr>
        <p:spPr>
          <a:xfrm>
            <a:off x="2275631" y="1010953"/>
            <a:ext cx="975569" cy="437320"/>
          </a:xfrm>
          <a:prstGeom prst="roundRect">
            <a:avLst/>
          </a:prstGeom>
          <a:solidFill>
            <a:srgbClr val="92D05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C166B7-2575-4425-8FBB-AB1A8D31BEDE}"/>
              </a:ext>
            </a:extLst>
          </p:cNvPr>
          <p:cNvSpPr txBox="1"/>
          <p:nvPr/>
        </p:nvSpPr>
        <p:spPr>
          <a:xfrm>
            <a:off x="845965" y="506395"/>
            <a:ext cx="107364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900" b="1" dirty="0">
                <a:solidFill>
                  <a:srgbClr val="C00000"/>
                </a:solidFill>
                <a:latin typeface="Calibri" panose="020F0502020204030204"/>
              </a:rPr>
              <a:t>b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)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Bài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toán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2: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Một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ca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nô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đi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với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vận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tốc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36 km/</a:t>
            </a:r>
            <a:r>
              <a:rPr kumimoji="0" lang="en-US" sz="29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giờ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trên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quãng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đường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sông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dài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42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km.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Tính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thời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gian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đi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của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ca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nô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trên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quãng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đường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đó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FAE13D2-5DD4-422A-A8F4-06E91FA9B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839" y="3518679"/>
            <a:ext cx="1843031" cy="103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37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59259E-6 L 0.72969 2.59259E-6 " pathEditMode="relative" rAng="0" ptsTypes="AA">
                                      <p:cBhvr>
                                        <p:cTn id="40" dur="39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84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185 L 0.7263 0.00811 " pathEditMode="relative" rAng="0" ptsTypes="AA">
                                      <p:cBhvr>
                                        <p:cTn id="42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15" y="48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0185 L 0.72435 0.00857 " pathEditMode="relative" rAng="0" ptsTypes="AA">
                                      <p:cBhvr>
                                        <p:cTn id="44" dur="4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11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1" grpId="0" animBg="1"/>
      <p:bldP spid="12" grpId="0" animBg="1"/>
      <p:bldP spid="22" grpId="0" animBg="1"/>
      <p:bldP spid="24" grpId="0"/>
      <p:bldP spid="25" grpId="0" animBg="1"/>
      <p:bldP spid="26" grpId="0"/>
      <p:bldP spid="29" grpId="0" animBg="1"/>
      <p:bldP spid="29" grpId="1" animBg="1"/>
      <p:bldP spid="28" grpId="0"/>
      <p:bldP spid="28" grpId="1"/>
      <p:bldP spid="30" grpId="0" animBg="1"/>
      <p:bldP spid="23" grpId="0" animBg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535DDE-F880-401D-83A5-6B96D59E3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80822B7-4110-4407-94A9-12A26F18FB46}"/>
              </a:ext>
            </a:extLst>
          </p:cNvPr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 Box 30">
            <a:extLst>
              <a:ext uri="{FF2B5EF4-FFF2-40B4-BE49-F238E27FC236}">
                <a16:creationId xmlns:a16="http://schemas.microsoft.com/office/drawing/2014/main" id="{5A8F6091-FF76-40E3-BF83-58C282B5A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7445" y="2335243"/>
            <a:ext cx="20371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giải</a:t>
            </a:r>
            <a:endParaRPr kumimoji="0" lang="en-US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 Box 31">
            <a:extLst>
              <a:ext uri="{FF2B5EF4-FFF2-40B4-BE49-F238E27FC236}">
                <a16:creationId xmlns:a16="http://schemas.microsoft.com/office/drawing/2014/main" id="{628853D7-7873-4756-95B7-DAEA40E39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4731" y="2970248"/>
            <a:ext cx="77119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đi</a:t>
            </a:r>
            <a:r>
              <a:rPr lang="en-US" altLang="en-US" sz="3200" dirty="0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 ca </a:t>
            </a:r>
            <a:r>
              <a:rPr lang="en-US" altLang="en-US" sz="3200" dirty="0" err="1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nô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6" name="Text Box 32">
            <a:extLst>
              <a:ext uri="{FF2B5EF4-FFF2-40B4-BE49-F238E27FC236}">
                <a16:creationId xmlns:a16="http://schemas.microsoft.com/office/drawing/2014/main" id="{33905B2F-B92D-417A-AE19-932FB9779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4173" y="3670271"/>
            <a:ext cx="49452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42 : 36 = </a:t>
            </a:r>
          </a:p>
        </p:txBody>
      </p:sp>
      <p:sp>
        <p:nvSpPr>
          <p:cNvPr id="28" name="Text Box 33">
            <a:extLst>
              <a:ext uri="{FF2B5EF4-FFF2-40B4-BE49-F238E27FC236}">
                <a16:creationId xmlns:a16="http://schemas.microsoft.com/office/drawing/2014/main" id="{01218666-0D32-49CE-939B-E8ABE6AA9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4182" y="5343392"/>
            <a:ext cx="42633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: 1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10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phút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 Box 32">
                <a:extLst>
                  <a:ext uri="{FF2B5EF4-FFF2-40B4-BE49-F238E27FC236}">
                    <a16:creationId xmlns:a16="http://schemas.microsoft.com/office/drawing/2014/main" id="{D5BAA592-3606-4AB2-A78B-DAB2FCF67D7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81213" y="3517696"/>
                <a:ext cx="1447800" cy="8899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alt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alt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+mn-lt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(</a:t>
                </a:r>
                <a:r>
                  <a:rPr kumimoji="0" lang="en-US" alt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giờ</a:t>
                </a:r>
                <a:r>
                  <a:rPr kumimoji="0" lang="en-US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9" name="Text Box 32">
                <a:extLst>
                  <a:ext uri="{FF2B5EF4-FFF2-40B4-BE49-F238E27FC236}">
                    <a16:creationId xmlns:a16="http://schemas.microsoft.com/office/drawing/2014/main" id="{D5BAA592-3606-4AB2-A78B-DAB2FCF67D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81213" y="3517696"/>
                <a:ext cx="1447800" cy="889924"/>
              </a:xfrm>
              <a:prstGeom prst="rect">
                <a:avLst/>
              </a:prstGeom>
              <a:blipFill>
                <a:blip r:embed="rId3"/>
                <a:stretch>
                  <a:fillRect r="-6329" b="-753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3E2427FA-C852-4226-9706-1B9140F5003F}"/>
              </a:ext>
            </a:extLst>
          </p:cNvPr>
          <p:cNvSpPr/>
          <p:nvPr/>
        </p:nvSpPr>
        <p:spPr>
          <a:xfrm>
            <a:off x="327025" y="201570"/>
            <a:ext cx="11537950" cy="1766380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FB2C3CE-4DAC-4B6C-A7F9-61B08D0D4E83}"/>
              </a:ext>
            </a:extLst>
          </p:cNvPr>
          <p:cNvSpPr/>
          <p:nvPr/>
        </p:nvSpPr>
        <p:spPr>
          <a:xfrm>
            <a:off x="5652313" y="568781"/>
            <a:ext cx="3086100" cy="437321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3EE6B47-B6BC-49AB-92FF-0843FA132403}"/>
              </a:ext>
            </a:extLst>
          </p:cNvPr>
          <p:cNvSpPr/>
          <p:nvPr/>
        </p:nvSpPr>
        <p:spPr>
          <a:xfrm>
            <a:off x="9359899" y="590807"/>
            <a:ext cx="2222501" cy="437320"/>
          </a:xfrm>
          <a:prstGeom prst="roundRect">
            <a:avLst/>
          </a:prstGeom>
          <a:solidFill>
            <a:srgbClr val="92D05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4D4BE14-3A07-4973-AC9C-E0559EB31523}"/>
              </a:ext>
            </a:extLst>
          </p:cNvPr>
          <p:cNvSpPr/>
          <p:nvPr/>
        </p:nvSpPr>
        <p:spPr>
          <a:xfrm>
            <a:off x="4184295" y="1045579"/>
            <a:ext cx="1352905" cy="402694"/>
          </a:xfrm>
          <a:prstGeom prst="roundRect">
            <a:avLst/>
          </a:prstGeom>
          <a:solidFill>
            <a:schemeClr val="accent5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D2FECB0-9676-4383-B8AB-8BF52A426306}"/>
              </a:ext>
            </a:extLst>
          </p:cNvPr>
          <p:cNvSpPr/>
          <p:nvPr/>
        </p:nvSpPr>
        <p:spPr>
          <a:xfrm>
            <a:off x="2275631" y="1010953"/>
            <a:ext cx="975569" cy="437320"/>
          </a:xfrm>
          <a:prstGeom prst="roundRect">
            <a:avLst/>
          </a:prstGeom>
          <a:solidFill>
            <a:srgbClr val="92D05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908F50-E004-4798-A13A-2F0EFE7464BF}"/>
              </a:ext>
            </a:extLst>
          </p:cNvPr>
          <p:cNvSpPr txBox="1"/>
          <p:nvPr/>
        </p:nvSpPr>
        <p:spPr>
          <a:xfrm>
            <a:off x="845965" y="506395"/>
            <a:ext cx="107364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900" b="1" dirty="0">
                <a:solidFill>
                  <a:srgbClr val="C00000"/>
                </a:solidFill>
                <a:latin typeface="Calibri" panose="020F0502020204030204"/>
              </a:rPr>
              <a:t>b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)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Bài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toán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2: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Một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ca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nô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đi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với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vận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tốc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36 km/</a:t>
            </a:r>
            <a:r>
              <a:rPr kumimoji="0" lang="en-US" sz="29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giờ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trên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quãng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đường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sông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dài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42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km.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Tính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thời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gian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đi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của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ca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nô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trên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quãng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đường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đó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.</a:t>
            </a:r>
          </a:p>
        </p:txBody>
      </p:sp>
      <p:sp>
        <p:nvSpPr>
          <p:cNvPr id="43" name="Text Box 100">
            <a:extLst>
              <a:ext uri="{FF2B5EF4-FFF2-40B4-BE49-F238E27FC236}">
                <a16:creationId xmlns:a16="http://schemas.microsoft.com/office/drawing/2014/main" id="{55F70E1E-1156-47D0-86D2-43B3123B7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20" y="4543980"/>
            <a:ext cx="21129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70 </a:t>
            </a:r>
            <a:r>
              <a:rPr lang="en-US" altLang="en-US" sz="2800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phút</a:t>
            </a:r>
            <a:endParaRPr lang="en-US" altLang="en-US" sz="2800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4" name="Text Box 100">
            <a:extLst>
              <a:ext uri="{FF2B5EF4-FFF2-40B4-BE49-F238E27FC236}">
                <a16:creationId xmlns:a16="http://schemas.microsoft.com/office/drawing/2014/main" id="{A4C08B2C-230A-4D54-BC4C-1A358DD2C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8407" y="4543980"/>
            <a:ext cx="2740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= 1 giờ 10 phút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C12271B-FD97-4D38-B6E0-BFE0E15BBAD8}"/>
                  </a:ext>
                </a:extLst>
              </p:cNvPr>
              <p:cNvSpPr txBox="1"/>
              <p:nvPr/>
            </p:nvSpPr>
            <p:spPr>
              <a:xfrm>
                <a:off x="3590435" y="4327938"/>
                <a:ext cx="1270312" cy="8899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alt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alt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cs typeface="Times New Roman" panose="02020603050405020304" pitchFamily="18" charset="0"/>
                  </a:rPr>
                  <a:t>giờ</a:t>
                </a: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cs typeface="Times New Roman" panose="02020603050405020304" pitchFamily="18" charset="0"/>
                  </a:rPr>
                  <a:t> =</a:t>
                </a:r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C12271B-FD97-4D38-B6E0-BFE0E15BBA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0435" y="4327938"/>
                <a:ext cx="1270312" cy="889924"/>
              </a:xfrm>
              <a:prstGeom prst="rect">
                <a:avLst/>
              </a:prstGeom>
              <a:blipFill>
                <a:blip r:embed="rId4"/>
                <a:stretch>
                  <a:fillRect r="-6250" b="-27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8553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8" grpId="0"/>
      <p:bldP spid="29" grpId="0"/>
      <p:bldP spid="43" grpId="0"/>
      <p:bldP spid="44" grpId="0"/>
      <p:bldP spid="4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4D3EE8-3D66-4430-A50B-459D1FBAA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A2F835-5E67-4C00-A1FD-9141DD62D6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B16765-7CBE-44B9-8ED4-3892E9579C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82800"/>
            <a:ext cx="8242506" cy="585266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AD122B2-688E-4B44-9EA2-29865DDB707A}"/>
              </a:ext>
            </a:extLst>
          </p:cNvPr>
          <p:cNvSpPr/>
          <p:nvPr/>
        </p:nvSpPr>
        <p:spPr>
          <a:xfrm>
            <a:off x="1657814" y="267388"/>
            <a:ext cx="8876371" cy="2408664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2BD5D8-3F7A-48B4-BA49-2CBC71D05E8A}"/>
              </a:ext>
            </a:extLst>
          </p:cNvPr>
          <p:cNvSpPr txBox="1"/>
          <p:nvPr/>
        </p:nvSpPr>
        <p:spPr>
          <a:xfrm>
            <a:off x="1974746" y="1148554"/>
            <a:ext cx="8242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CHẶNG 2: CỨU LẤY TÒA NHÀ SKY</a:t>
            </a:r>
          </a:p>
        </p:txBody>
      </p:sp>
    </p:spTree>
    <p:extLst>
      <p:ext uri="{BB962C8B-B14F-4D97-AF65-F5344CB8AC3E}">
        <p14:creationId xmlns:p14="http://schemas.microsoft.com/office/powerpoint/2010/main" val="2769945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1.01823 -0.0043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1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BB62AE-E436-445B-A262-5F4B18DFE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99732E37-ADAB-4FD4-B06A-F74750270291}"/>
              </a:ext>
            </a:extLst>
          </p:cNvPr>
          <p:cNvSpPr/>
          <p:nvPr/>
        </p:nvSpPr>
        <p:spPr>
          <a:xfrm>
            <a:off x="327025" y="201570"/>
            <a:ext cx="11537950" cy="1244643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21">
            <a:extLst>
              <a:ext uri="{FF2B5EF4-FFF2-40B4-BE49-F238E27FC236}">
                <a16:creationId xmlns:a16="http://schemas.microsoft.com/office/drawing/2014/main" id="{421B88BD-9D99-4827-9BCB-3A5CD55B0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371600"/>
            <a:ext cx="2895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>
              <a:latin typeface="+mn-lt"/>
            </a:endParaRPr>
          </a:p>
        </p:txBody>
      </p:sp>
      <p:sp>
        <p:nvSpPr>
          <p:cNvPr id="6" name="Text Box 52">
            <a:extLst>
              <a:ext uri="{FF2B5EF4-FFF2-40B4-BE49-F238E27FC236}">
                <a16:creationId xmlns:a16="http://schemas.microsoft.com/office/drawing/2014/main" id="{B2BD447B-FBEC-41F2-ADBC-5BE7694AB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338" y="501323"/>
            <a:ext cx="7785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Bài</a:t>
            </a:r>
            <a:r>
              <a:rPr lang="en-US" altLang="en-US" sz="36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1 : </a:t>
            </a:r>
            <a:r>
              <a:rPr lang="en-US" altLang="en-US" sz="3600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Viết</a:t>
            </a:r>
            <a:r>
              <a:rPr lang="en-US" altLang="en-US" sz="36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thích</a:t>
            </a:r>
            <a:r>
              <a:rPr lang="en-US" altLang="en-US" sz="36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hợp</a:t>
            </a:r>
            <a:r>
              <a:rPr lang="en-US" altLang="en-US" sz="36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vào</a:t>
            </a:r>
            <a:r>
              <a:rPr lang="en-US" altLang="en-US" sz="36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ô </a:t>
            </a:r>
            <a:r>
              <a:rPr lang="en-US" altLang="en-US" sz="3600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trống</a:t>
            </a:r>
            <a:r>
              <a:rPr lang="en-US" altLang="en-US" sz="36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:</a:t>
            </a:r>
          </a:p>
        </p:txBody>
      </p:sp>
      <p:graphicFrame>
        <p:nvGraphicFramePr>
          <p:cNvPr id="7" name="Group 99">
            <a:extLst>
              <a:ext uri="{FF2B5EF4-FFF2-40B4-BE49-F238E27FC236}">
                <a16:creationId xmlns:a16="http://schemas.microsoft.com/office/drawing/2014/main" id="{D3FE2A1F-8BD2-4154-A66F-07672AB3DB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5888504"/>
              </p:ext>
            </p:extLst>
          </p:nvPr>
        </p:nvGraphicFramePr>
        <p:xfrm>
          <a:off x="684213" y="1745966"/>
          <a:ext cx="10445750" cy="4539477"/>
        </p:xfrm>
        <a:graphic>
          <a:graphicData uri="http://schemas.openxmlformats.org/drawingml/2006/table">
            <a:tbl>
              <a:tblPr/>
              <a:tblGrid>
                <a:gridCol w="29801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3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06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40645">
                  <a:extLst>
                    <a:ext uri="{9D8B030D-6E8A-4147-A177-3AD203B41FA5}">
                      <a16:colId xmlns:a16="http://schemas.microsoft.com/office/drawing/2014/main" val="915316537"/>
                    </a:ext>
                  </a:extLst>
                </a:gridCol>
                <a:gridCol w="1840645">
                  <a:extLst>
                    <a:ext uri="{9D8B030D-6E8A-4147-A177-3AD203B41FA5}">
                      <a16:colId xmlns:a16="http://schemas.microsoft.com/office/drawing/2014/main" val="4072578504"/>
                    </a:ext>
                  </a:extLst>
                </a:gridCol>
              </a:tblGrid>
              <a:tr h="15174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 (km)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45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v (km/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giờ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174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t (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giờ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Rectangle 80">
            <a:extLst>
              <a:ext uri="{FF2B5EF4-FFF2-40B4-BE49-F238E27FC236}">
                <a16:creationId xmlns:a16="http://schemas.microsoft.com/office/drawing/2014/main" id="{CF28C219-187B-472A-8EB0-E19A0D225D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9428" y="2207363"/>
            <a:ext cx="7569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600" dirty="0">
                <a:latin typeface="+mn-lt"/>
                <a:cs typeface="Times New Roman" panose="02020603050405020304" pitchFamily="18" charset="0"/>
              </a:rPr>
              <a:t>35 </a:t>
            </a:r>
          </a:p>
        </p:txBody>
      </p:sp>
      <p:sp>
        <p:nvSpPr>
          <p:cNvPr id="9" name="Rectangle 81">
            <a:extLst>
              <a:ext uri="{FF2B5EF4-FFF2-40B4-BE49-F238E27FC236}">
                <a16:creationId xmlns:a16="http://schemas.microsoft.com/office/drawing/2014/main" id="{784CA4ED-41D2-49D7-A510-CA16AABB4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1925" y="2218106"/>
            <a:ext cx="12394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600" dirty="0">
                <a:latin typeface="+mn-lt"/>
                <a:cs typeface="Times New Roman" panose="02020603050405020304" pitchFamily="18" charset="0"/>
              </a:rPr>
              <a:t>10,35</a:t>
            </a:r>
          </a:p>
        </p:txBody>
      </p:sp>
      <p:sp>
        <p:nvSpPr>
          <p:cNvPr id="10" name="Rectangle 84">
            <a:extLst>
              <a:ext uri="{FF2B5EF4-FFF2-40B4-BE49-F238E27FC236}">
                <a16:creationId xmlns:a16="http://schemas.microsoft.com/office/drawing/2014/main" id="{9CCE0464-F2AA-41BA-8A52-7DA9AFBEB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8472" y="3730027"/>
            <a:ext cx="7569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600" dirty="0">
                <a:latin typeface="+mn-lt"/>
                <a:cs typeface="Times New Roman" panose="02020603050405020304" pitchFamily="18" charset="0"/>
              </a:rPr>
              <a:t>14 </a:t>
            </a:r>
          </a:p>
        </p:txBody>
      </p:sp>
      <p:sp>
        <p:nvSpPr>
          <p:cNvPr id="11" name="Rectangle 85">
            <a:extLst>
              <a:ext uri="{FF2B5EF4-FFF2-40B4-BE49-F238E27FC236}">
                <a16:creationId xmlns:a16="http://schemas.microsoft.com/office/drawing/2014/main" id="{8E51F241-1B04-47E9-A796-00EA4EBAC6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1611" y="3683917"/>
            <a:ext cx="7713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600" dirty="0">
                <a:latin typeface="+mn-lt"/>
                <a:cs typeface="Times New Roman" panose="02020603050405020304" pitchFamily="18" charset="0"/>
              </a:rPr>
              <a:t>4,6</a:t>
            </a:r>
          </a:p>
        </p:txBody>
      </p:sp>
      <p:sp>
        <p:nvSpPr>
          <p:cNvPr id="12" name="Rectangle 88">
            <a:extLst>
              <a:ext uri="{FF2B5EF4-FFF2-40B4-BE49-F238E27FC236}">
                <a16:creationId xmlns:a16="http://schemas.microsoft.com/office/drawing/2014/main" id="{7D88C00B-69A4-43B5-970E-69BAD2C64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2855" y="5196140"/>
            <a:ext cx="1752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000" dirty="0">
                <a:solidFill>
                  <a:srgbClr val="CC3300"/>
                </a:solidFill>
                <a:latin typeface="+mn-lt"/>
                <a:cs typeface="Times New Roman" panose="02020603050405020304" pitchFamily="18" charset="0"/>
              </a:rPr>
              <a:t>2,5 </a:t>
            </a:r>
          </a:p>
        </p:txBody>
      </p:sp>
      <p:sp>
        <p:nvSpPr>
          <p:cNvPr id="13" name="Rectangle 89">
            <a:extLst>
              <a:ext uri="{FF2B5EF4-FFF2-40B4-BE49-F238E27FC236}">
                <a16:creationId xmlns:a16="http://schemas.microsoft.com/office/drawing/2014/main" id="{63FCB84D-2797-4C02-B016-085FE140F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3856" y="5143500"/>
            <a:ext cx="1752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000" dirty="0">
                <a:solidFill>
                  <a:srgbClr val="CC3300"/>
                </a:solidFill>
                <a:latin typeface="+mn-lt"/>
                <a:cs typeface="Times New Roman" panose="02020603050405020304" pitchFamily="18" charset="0"/>
              </a:rPr>
              <a:t>2,25 </a:t>
            </a:r>
          </a:p>
        </p:txBody>
      </p:sp>
      <p:pic>
        <p:nvPicPr>
          <p:cNvPr id="13314" name="Picture 2" descr="Chó cứu hộ Paw Patrol Marshall - 55,000 | SanHangRe.net">
            <a:extLst>
              <a:ext uri="{FF2B5EF4-FFF2-40B4-BE49-F238E27FC236}">
                <a16:creationId xmlns:a16="http://schemas.microsoft.com/office/drawing/2014/main" id="{F9FFB772-4DC1-453E-BA5D-CEB363806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167" r="96000">
                        <a14:foregroundMark x1="52667" y1="76190" x2="50333" y2="949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208" y="-124139"/>
            <a:ext cx="4115832" cy="216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81">
            <a:extLst>
              <a:ext uri="{FF2B5EF4-FFF2-40B4-BE49-F238E27FC236}">
                <a16:creationId xmlns:a16="http://schemas.microsoft.com/office/drawing/2014/main" id="{1BE96DB1-25AA-482B-8884-E557278A0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1513" y="2186549"/>
            <a:ext cx="12394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600" dirty="0">
                <a:latin typeface="+mn-lt"/>
                <a:cs typeface="Times New Roman" panose="02020603050405020304" pitchFamily="18" charset="0"/>
              </a:rPr>
              <a:t>108,5</a:t>
            </a:r>
          </a:p>
        </p:txBody>
      </p:sp>
      <p:sp>
        <p:nvSpPr>
          <p:cNvPr id="19" name="Rectangle 81">
            <a:extLst>
              <a:ext uri="{FF2B5EF4-FFF2-40B4-BE49-F238E27FC236}">
                <a16:creationId xmlns:a16="http://schemas.microsoft.com/office/drawing/2014/main" id="{AB8247D1-2CEF-47E5-A25E-78160DE3C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2384" y="3683917"/>
            <a:ext cx="6527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600" dirty="0">
                <a:latin typeface="+mn-lt"/>
                <a:cs typeface="Times New Roman" panose="02020603050405020304" pitchFamily="18" charset="0"/>
              </a:rPr>
              <a:t>62</a:t>
            </a:r>
          </a:p>
        </p:txBody>
      </p:sp>
      <p:sp>
        <p:nvSpPr>
          <p:cNvPr id="20" name="Rectangle 81">
            <a:extLst>
              <a:ext uri="{FF2B5EF4-FFF2-40B4-BE49-F238E27FC236}">
                <a16:creationId xmlns:a16="http://schemas.microsoft.com/office/drawing/2014/main" id="{B141A2D3-DF72-46DE-8964-0722F96813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4029" y="2198032"/>
            <a:ext cx="6527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600" dirty="0">
                <a:latin typeface="+mn-lt"/>
                <a:cs typeface="Times New Roman" panose="02020603050405020304" pitchFamily="18" charset="0"/>
              </a:rPr>
              <a:t>81</a:t>
            </a:r>
          </a:p>
        </p:txBody>
      </p:sp>
      <p:sp>
        <p:nvSpPr>
          <p:cNvPr id="21" name="Rectangle 81">
            <a:extLst>
              <a:ext uri="{FF2B5EF4-FFF2-40B4-BE49-F238E27FC236}">
                <a16:creationId xmlns:a16="http://schemas.microsoft.com/office/drawing/2014/main" id="{7B98E486-D925-45EA-AE3B-B93DBF3E94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5853" y="3661761"/>
            <a:ext cx="6527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600" dirty="0">
                <a:latin typeface="+mn-lt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22" name="Rectangle 89">
            <a:extLst>
              <a:ext uri="{FF2B5EF4-FFF2-40B4-BE49-F238E27FC236}">
                <a16:creationId xmlns:a16="http://schemas.microsoft.com/office/drawing/2014/main" id="{6C3C420B-1C46-4384-B67D-4197FF51C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8103" y="5143500"/>
            <a:ext cx="1752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000" dirty="0">
                <a:solidFill>
                  <a:srgbClr val="CC3300"/>
                </a:solidFill>
                <a:latin typeface="+mn-lt"/>
                <a:cs typeface="Times New Roman" panose="02020603050405020304" pitchFamily="18" charset="0"/>
              </a:rPr>
              <a:t>1,75 </a:t>
            </a:r>
          </a:p>
        </p:txBody>
      </p:sp>
      <p:sp>
        <p:nvSpPr>
          <p:cNvPr id="23" name="Rectangle 89">
            <a:extLst>
              <a:ext uri="{FF2B5EF4-FFF2-40B4-BE49-F238E27FC236}">
                <a16:creationId xmlns:a16="http://schemas.microsoft.com/office/drawing/2014/main" id="{91CB7BEC-A4B0-45DF-AA92-AB48D46A63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0703" y="5121344"/>
            <a:ext cx="1752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000" dirty="0">
                <a:solidFill>
                  <a:srgbClr val="CC3300"/>
                </a:solidFill>
                <a:latin typeface="+mn-lt"/>
                <a:cs typeface="Times New Roman" panose="02020603050405020304" pitchFamily="18" charset="0"/>
              </a:rPr>
              <a:t>2,25 </a:t>
            </a:r>
          </a:p>
        </p:txBody>
      </p:sp>
    </p:spTree>
    <p:extLst>
      <p:ext uri="{BB962C8B-B14F-4D97-AF65-F5344CB8AC3E}">
        <p14:creationId xmlns:p14="http://schemas.microsoft.com/office/powerpoint/2010/main" val="176615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2" grpId="0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535DDE-F880-401D-83A5-6B96D59E3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80822B7-4110-4407-94A9-12A26F18FB46}"/>
              </a:ext>
            </a:extLst>
          </p:cNvPr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 Box 30">
            <a:extLst>
              <a:ext uri="{FF2B5EF4-FFF2-40B4-BE49-F238E27FC236}">
                <a16:creationId xmlns:a16="http://schemas.microsoft.com/office/drawing/2014/main" id="{5A8F6091-FF76-40E3-BF83-58C282B5A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7445" y="2335243"/>
            <a:ext cx="20371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giải</a:t>
            </a:r>
            <a:endParaRPr kumimoji="0" lang="en-US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 Box 31">
            <a:extLst>
              <a:ext uri="{FF2B5EF4-FFF2-40B4-BE49-F238E27FC236}">
                <a16:creationId xmlns:a16="http://schemas.microsoft.com/office/drawing/2014/main" id="{628853D7-7873-4756-95B7-DAEA40E39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4731" y="2970248"/>
            <a:ext cx="77119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đó</a:t>
            </a:r>
            <a:r>
              <a:rPr lang="en-US" altLang="en-US" sz="3200" dirty="0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6" name="Text Box 32">
            <a:extLst>
              <a:ext uri="{FF2B5EF4-FFF2-40B4-BE49-F238E27FC236}">
                <a16:creationId xmlns:a16="http://schemas.microsoft.com/office/drawing/2014/main" id="{33905B2F-B92D-417A-AE19-932FB9779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7673" y="3653010"/>
            <a:ext cx="49452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dirty="0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23,1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: 13,2  = </a:t>
            </a:r>
          </a:p>
        </p:txBody>
      </p:sp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3E2427FA-C852-4226-9706-1B9140F5003F}"/>
              </a:ext>
            </a:extLst>
          </p:cNvPr>
          <p:cNvSpPr/>
          <p:nvPr/>
        </p:nvSpPr>
        <p:spPr>
          <a:xfrm>
            <a:off x="327025" y="201570"/>
            <a:ext cx="11537950" cy="1766380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 29">
            <a:extLst>
              <a:ext uri="{FF2B5EF4-FFF2-40B4-BE49-F238E27FC236}">
                <a16:creationId xmlns:a16="http://schemas.microsoft.com/office/drawing/2014/main" id="{C3563440-C80A-4262-A8B7-3AB60DDA6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8825" y="4306633"/>
            <a:ext cx="3886200" cy="609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en-US" altLang="en-US" sz="3200" dirty="0" err="1">
                <a:solidFill>
                  <a:srgbClr val="002060"/>
                </a:solidFill>
                <a:latin typeface="+mn-lt"/>
              </a:rPr>
              <a:t>Đáp</a:t>
            </a:r>
            <a:r>
              <a:rPr lang="en-US" altLang="en-US" sz="3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+mn-lt"/>
              </a:rPr>
              <a:t>số</a:t>
            </a:r>
            <a:r>
              <a:rPr lang="en-US" altLang="en-US" sz="3200" dirty="0">
                <a:solidFill>
                  <a:srgbClr val="002060"/>
                </a:solidFill>
                <a:latin typeface="+mn-lt"/>
              </a:rPr>
              <a:t>: 1 </a:t>
            </a:r>
            <a:r>
              <a:rPr lang="en-US" altLang="en-US" sz="3200" dirty="0" err="1">
                <a:solidFill>
                  <a:srgbClr val="002060"/>
                </a:solidFill>
                <a:latin typeface="+mn-lt"/>
              </a:rPr>
              <a:t>giờ</a:t>
            </a:r>
            <a:r>
              <a:rPr lang="en-US" altLang="en-US" sz="3200" dirty="0">
                <a:solidFill>
                  <a:srgbClr val="002060"/>
                </a:solidFill>
                <a:latin typeface="+mn-lt"/>
              </a:rPr>
              <a:t> 45 </a:t>
            </a:r>
            <a:r>
              <a:rPr lang="en-US" altLang="en-US" sz="3200" dirty="0" err="1">
                <a:solidFill>
                  <a:srgbClr val="002060"/>
                </a:solidFill>
                <a:latin typeface="+mn-lt"/>
              </a:rPr>
              <a:t>phút</a:t>
            </a:r>
            <a:endParaRPr lang="en-US" altLang="en-US" sz="3200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en-US" altLang="en-US" sz="32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C2FA66A-CB78-46FE-9CEA-613D966B1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8527" y="3638728"/>
            <a:ext cx="1927225" cy="5842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3200" dirty="0">
                <a:solidFill>
                  <a:srgbClr val="C00000"/>
                </a:solidFill>
                <a:latin typeface="+mn-lt"/>
              </a:rPr>
              <a:t>1,75 (</a:t>
            </a:r>
            <a:r>
              <a:rPr lang="en-US" altLang="en-US" sz="3200" dirty="0" err="1">
                <a:solidFill>
                  <a:srgbClr val="C00000"/>
                </a:solidFill>
                <a:latin typeface="+mn-lt"/>
              </a:rPr>
              <a:t>giờ</a:t>
            </a:r>
            <a:r>
              <a:rPr lang="en-US" altLang="en-US" sz="3200" dirty="0">
                <a:solidFill>
                  <a:srgbClr val="C00000"/>
                </a:solidFill>
                <a:latin typeface="+mn-lt"/>
              </a:rPr>
              <a:t>)</a:t>
            </a:r>
          </a:p>
        </p:txBody>
      </p:sp>
      <p:sp>
        <p:nvSpPr>
          <p:cNvPr id="30" name="Rectangle 27">
            <a:extLst>
              <a:ext uri="{FF2B5EF4-FFF2-40B4-BE49-F238E27FC236}">
                <a16:creationId xmlns:a16="http://schemas.microsoft.com/office/drawing/2014/main" id="{50EEAD3A-8CBD-447E-8A06-5E0E212332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5752" y="3638728"/>
            <a:ext cx="2743059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C00000"/>
                </a:solidFill>
                <a:latin typeface="+mn-lt"/>
              </a:rPr>
              <a:t>= 1 </a:t>
            </a:r>
            <a:r>
              <a:rPr lang="en-US" altLang="en-US" sz="3200" dirty="0" err="1">
                <a:solidFill>
                  <a:srgbClr val="C00000"/>
                </a:solidFill>
                <a:latin typeface="+mn-lt"/>
              </a:rPr>
              <a:t>giờ</a:t>
            </a:r>
            <a:r>
              <a:rPr lang="en-US" altLang="en-US" sz="3200" dirty="0">
                <a:solidFill>
                  <a:srgbClr val="C00000"/>
                </a:solidFill>
                <a:latin typeface="+mn-lt"/>
              </a:rPr>
              <a:t> 45 </a:t>
            </a:r>
            <a:r>
              <a:rPr lang="en-US" altLang="en-US" sz="3200" dirty="0" err="1">
                <a:solidFill>
                  <a:srgbClr val="C00000"/>
                </a:solidFill>
                <a:latin typeface="+mn-lt"/>
              </a:rPr>
              <a:t>phút</a:t>
            </a:r>
            <a:endParaRPr lang="en-US" altLang="en-US" sz="32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BB6FFC2-9DE3-4928-B859-78A5E470990C}"/>
              </a:ext>
            </a:extLst>
          </p:cNvPr>
          <p:cNvSpPr/>
          <p:nvPr/>
        </p:nvSpPr>
        <p:spPr>
          <a:xfrm>
            <a:off x="2223312" y="939415"/>
            <a:ext cx="3402787" cy="358136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E4D7567-FA14-4792-BC8E-40E0816D6FD2}"/>
              </a:ext>
            </a:extLst>
          </p:cNvPr>
          <p:cNvSpPr/>
          <p:nvPr/>
        </p:nvSpPr>
        <p:spPr>
          <a:xfrm>
            <a:off x="10120652" y="939483"/>
            <a:ext cx="1175998" cy="358068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4E4B5E3-2988-4A03-8974-8A6C8B3193CD}"/>
              </a:ext>
            </a:extLst>
          </p:cNvPr>
          <p:cNvSpPr/>
          <p:nvPr/>
        </p:nvSpPr>
        <p:spPr>
          <a:xfrm>
            <a:off x="1433851" y="1358765"/>
            <a:ext cx="1763821" cy="358136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D2CAB24-4736-4A95-A890-0192C6E9BA54}"/>
              </a:ext>
            </a:extLst>
          </p:cNvPr>
          <p:cNvSpPr/>
          <p:nvPr/>
        </p:nvSpPr>
        <p:spPr>
          <a:xfrm>
            <a:off x="4075004" y="1367248"/>
            <a:ext cx="3748196" cy="358136"/>
          </a:xfrm>
          <a:prstGeom prst="roundRect">
            <a:avLst/>
          </a:prstGeom>
          <a:solidFill>
            <a:srgbClr val="FF99CC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908F50-E004-4798-A13A-2F0EFE7464BF}"/>
              </a:ext>
            </a:extLst>
          </p:cNvPr>
          <p:cNvSpPr txBox="1"/>
          <p:nvPr/>
        </p:nvSpPr>
        <p:spPr>
          <a:xfrm>
            <a:off x="816682" y="394699"/>
            <a:ext cx="10558635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Trên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quãng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đường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23,1km,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một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người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đi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xe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đạp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với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vận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tốc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13,2km/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giờ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Tính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thời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gian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đi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của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người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đó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38" name="Picture 2" descr="PAW Patrol&amp;amp;#39;s Zuma – PAW Patrol &amp;amp;amp; Friends | Official Site">
            <a:extLst>
              <a:ext uri="{FF2B5EF4-FFF2-40B4-BE49-F238E27FC236}">
                <a16:creationId xmlns:a16="http://schemas.microsoft.com/office/drawing/2014/main" id="{E61651AF-0271-460C-B44E-60C746AC6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4164358"/>
            <a:ext cx="2784787" cy="275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034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3" grpId="0"/>
      <p:bldP spid="27" grpId="0"/>
      <p:bldP spid="30" grpId="0"/>
      <p:bldP spid="31" grpId="0" animBg="1"/>
      <p:bldP spid="32" grpId="0" animBg="1"/>
      <p:bldP spid="36" grpId="0" animBg="1"/>
      <p:bldP spid="3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535DDE-F880-401D-83A5-6B96D59E3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80822B7-4110-4407-94A9-12A26F18FB46}"/>
              </a:ext>
            </a:extLst>
          </p:cNvPr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 Box 30">
            <a:extLst>
              <a:ext uri="{FF2B5EF4-FFF2-40B4-BE49-F238E27FC236}">
                <a16:creationId xmlns:a16="http://schemas.microsoft.com/office/drawing/2014/main" id="{5A8F6091-FF76-40E3-BF83-58C282B5A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8236" y="2241358"/>
            <a:ext cx="20371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giải</a:t>
            </a:r>
            <a:endParaRPr kumimoji="0" lang="en-US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3E2427FA-C852-4226-9706-1B9140F5003F}"/>
              </a:ext>
            </a:extLst>
          </p:cNvPr>
          <p:cNvSpPr/>
          <p:nvPr/>
        </p:nvSpPr>
        <p:spPr>
          <a:xfrm>
            <a:off x="327025" y="201570"/>
            <a:ext cx="11537950" cy="1766380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BB6FFC2-9DE3-4928-B859-78A5E470990C}"/>
              </a:ext>
            </a:extLst>
          </p:cNvPr>
          <p:cNvSpPr/>
          <p:nvPr/>
        </p:nvSpPr>
        <p:spPr>
          <a:xfrm>
            <a:off x="2055741" y="928647"/>
            <a:ext cx="3182182" cy="361269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E4D7567-FA14-4792-BC8E-40E0816D6FD2}"/>
              </a:ext>
            </a:extLst>
          </p:cNvPr>
          <p:cNvSpPr/>
          <p:nvPr/>
        </p:nvSpPr>
        <p:spPr>
          <a:xfrm>
            <a:off x="8418443" y="939482"/>
            <a:ext cx="2878207" cy="361269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D2CAB24-4736-4A95-A890-0192C6E9BA54}"/>
              </a:ext>
            </a:extLst>
          </p:cNvPr>
          <p:cNvSpPr/>
          <p:nvPr/>
        </p:nvSpPr>
        <p:spPr>
          <a:xfrm>
            <a:off x="1620039" y="1358885"/>
            <a:ext cx="4218786" cy="361269"/>
          </a:xfrm>
          <a:prstGeom prst="roundRect">
            <a:avLst/>
          </a:prstGeom>
          <a:solidFill>
            <a:srgbClr val="FF99CC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908F50-E004-4798-A13A-2F0EFE7464BF}"/>
              </a:ext>
            </a:extLst>
          </p:cNvPr>
          <p:cNvSpPr txBox="1"/>
          <p:nvPr/>
        </p:nvSpPr>
        <p:spPr>
          <a:xfrm>
            <a:off x="816682" y="394699"/>
            <a:ext cx="10558635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</a:t>
            </a:r>
          </a:p>
          <a:p>
            <a:pPr algn="just">
              <a:defRPr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</a:rPr>
              <a:t>b)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Trên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quãng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đường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2,5 km,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một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người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chạy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với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vận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tốc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10 km/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giờ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Tính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thời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gian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chạy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của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người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đó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Everest | PAW Patrol Wiki | Fandom">
            <a:extLst>
              <a:ext uri="{FF2B5EF4-FFF2-40B4-BE49-F238E27FC236}">
                <a16:creationId xmlns:a16="http://schemas.microsoft.com/office/drawing/2014/main" id="{A1757B60-4BF1-4DD1-A28F-19004CBDA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222" y="3555023"/>
            <a:ext cx="3082778" cy="330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31">
            <a:extLst>
              <a:ext uri="{FF2B5EF4-FFF2-40B4-BE49-F238E27FC236}">
                <a16:creationId xmlns:a16="http://schemas.microsoft.com/office/drawing/2014/main" id="{427D0C4E-EA53-4989-8439-CEBDA3FB7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9189" y="2938844"/>
            <a:ext cx="6030912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dirty="0" err="1">
                <a:solidFill>
                  <a:srgbClr val="002060"/>
                </a:solidFill>
                <a:latin typeface="+mn-lt"/>
              </a:rPr>
              <a:t>Người</a:t>
            </a:r>
            <a:r>
              <a:rPr lang="en-US" altLang="en-US" sz="3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+mn-lt"/>
              </a:rPr>
              <a:t>đó</a:t>
            </a:r>
            <a:r>
              <a:rPr lang="en-US" altLang="en-US" sz="3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+mn-lt"/>
              </a:rPr>
              <a:t>chạy</a:t>
            </a:r>
            <a:r>
              <a:rPr lang="en-US" altLang="en-US" sz="3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+mn-lt"/>
              </a:rPr>
              <a:t>hết</a:t>
            </a:r>
            <a:r>
              <a:rPr lang="en-US" altLang="en-US" sz="3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+mn-lt"/>
              </a:rPr>
              <a:t>số</a:t>
            </a:r>
            <a:r>
              <a:rPr lang="en-US" altLang="en-US" sz="3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+mn-lt"/>
              </a:rPr>
              <a:t>thời</a:t>
            </a:r>
            <a:r>
              <a:rPr lang="en-US" altLang="en-US" sz="3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+mn-lt"/>
              </a:rPr>
              <a:t>gian</a:t>
            </a:r>
            <a:r>
              <a:rPr lang="en-US" altLang="en-US" sz="3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+mn-lt"/>
              </a:rPr>
              <a:t>là</a:t>
            </a:r>
            <a:r>
              <a:rPr lang="en-US" altLang="en-US" sz="3200" dirty="0">
                <a:solidFill>
                  <a:srgbClr val="002060"/>
                </a:solidFill>
                <a:latin typeface="+mn-lt"/>
              </a:rPr>
              <a:t>:</a:t>
            </a:r>
          </a:p>
        </p:txBody>
      </p:sp>
      <p:sp>
        <p:nvSpPr>
          <p:cNvPr id="18" name="Rectangle 32">
            <a:extLst>
              <a:ext uri="{FF2B5EF4-FFF2-40B4-BE49-F238E27FC236}">
                <a16:creationId xmlns:a16="http://schemas.microsoft.com/office/drawing/2014/main" id="{5E96E99A-35E1-4281-A0A7-95A19DBCC0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8794" y="3658775"/>
            <a:ext cx="17938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dirty="0">
                <a:solidFill>
                  <a:srgbClr val="002060"/>
                </a:solidFill>
                <a:latin typeface="+mn-lt"/>
              </a:rPr>
              <a:t>2,5 : 10 = </a:t>
            </a:r>
          </a:p>
          <a:p>
            <a:pPr eaLnBrk="1" hangingPunct="1">
              <a:spcBef>
                <a:spcPct val="20000"/>
              </a:spcBef>
            </a:pPr>
            <a:endParaRPr lang="en-US" altLang="en-US" sz="3200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spcBef>
                <a:spcPct val="20000"/>
              </a:spcBef>
            </a:pPr>
            <a:endParaRPr lang="en-US" altLang="en-US" sz="32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2" name="Rectangle 34">
            <a:extLst>
              <a:ext uri="{FF2B5EF4-FFF2-40B4-BE49-F238E27FC236}">
                <a16:creationId xmlns:a16="http://schemas.microsoft.com/office/drawing/2014/main" id="{2A4E3557-109A-43F7-9996-5D668860A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4067" y="4290782"/>
            <a:ext cx="29559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dirty="0" err="1">
                <a:solidFill>
                  <a:srgbClr val="002060"/>
                </a:solidFill>
                <a:latin typeface="+mn-lt"/>
              </a:rPr>
              <a:t>Đáp</a:t>
            </a:r>
            <a:r>
              <a:rPr lang="en-US" altLang="en-US" sz="3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+mn-lt"/>
              </a:rPr>
              <a:t>số</a:t>
            </a:r>
            <a:r>
              <a:rPr lang="en-US" altLang="en-US" sz="3200" dirty="0">
                <a:solidFill>
                  <a:srgbClr val="002060"/>
                </a:solidFill>
                <a:latin typeface="+mn-lt"/>
              </a:rPr>
              <a:t>: 15 </a:t>
            </a:r>
            <a:r>
              <a:rPr lang="en-US" altLang="en-US" sz="3200" dirty="0" err="1">
                <a:solidFill>
                  <a:srgbClr val="002060"/>
                </a:solidFill>
                <a:latin typeface="+mn-lt"/>
              </a:rPr>
              <a:t>phút</a:t>
            </a:r>
            <a:endParaRPr lang="en-US" altLang="en-US" sz="32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8" name="Rectangle 32">
            <a:extLst>
              <a:ext uri="{FF2B5EF4-FFF2-40B4-BE49-F238E27FC236}">
                <a16:creationId xmlns:a16="http://schemas.microsoft.com/office/drawing/2014/main" id="{EC23B3F0-3967-45D0-9B79-A65113F10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4432" y="3658775"/>
            <a:ext cx="1828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dirty="0">
                <a:solidFill>
                  <a:srgbClr val="FF198C"/>
                </a:solidFill>
                <a:latin typeface="+mn-lt"/>
              </a:rPr>
              <a:t>0,25 (</a:t>
            </a:r>
            <a:r>
              <a:rPr lang="en-US" altLang="en-US" sz="3200" dirty="0" err="1">
                <a:solidFill>
                  <a:srgbClr val="FF198C"/>
                </a:solidFill>
                <a:latin typeface="+mn-lt"/>
              </a:rPr>
              <a:t>giờ</a:t>
            </a:r>
            <a:r>
              <a:rPr lang="en-US" altLang="en-US" sz="3200" dirty="0">
                <a:solidFill>
                  <a:srgbClr val="FF198C"/>
                </a:solidFill>
                <a:latin typeface="+mn-lt"/>
              </a:rPr>
              <a:t>)</a:t>
            </a:r>
          </a:p>
          <a:p>
            <a:pPr eaLnBrk="1" hangingPunct="1">
              <a:spcBef>
                <a:spcPct val="20000"/>
              </a:spcBef>
            </a:pPr>
            <a:endParaRPr lang="en-US" altLang="en-US" sz="3200" dirty="0">
              <a:solidFill>
                <a:srgbClr val="FF198C"/>
              </a:solidFill>
              <a:latin typeface="+mn-lt"/>
            </a:endParaRPr>
          </a:p>
          <a:p>
            <a:pPr eaLnBrk="1" hangingPunct="1">
              <a:spcBef>
                <a:spcPct val="20000"/>
              </a:spcBef>
            </a:pPr>
            <a:endParaRPr lang="en-US" altLang="en-US" sz="3200" dirty="0">
              <a:solidFill>
                <a:srgbClr val="FF198C"/>
              </a:solidFill>
              <a:latin typeface="+mn-lt"/>
            </a:endParaRPr>
          </a:p>
        </p:txBody>
      </p:sp>
      <p:sp>
        <p:nvSpPr>
          <p:cNvPr id="29" name="Rectangle 32">
            <a:extLst>
              <a:ext uri="{FF2B5EF4-FFF2-40B4-BE49-F238E27FC236}">
                <a16:creationId xmlns:a16="http://schemas.microsoft.com/office/drawing/2014/main" id="{CE6044B9-F6DB-42A9-A80E-E47B5BCC5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8052" y="3658775"/>
            <a:ext cx="264874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dirty="0">
                <a:solidFill>
                  <a:srgbClr val="FF198C"/>
                </a:solidFill>
                <a:latin typeface="+mn-lt"/>
              </a:rPr>
              <a:t>= 15 </a:t>
            </a:r>
            <a:r>
              <a:rPr lang="en-US" altLang="en-US" sz="3200" dirty="0" err="1">
                <a:solidFill>
                  <a:srgbClr val="FF198C"/>
                </a:solidFill>
                <a:latin typeface="+mn-lt"/>
              </a:rPr>
              <a:t>phút</a:t>
            </a:r>
            <a:endParaRPr lang="en-US" altLang="en-US" sz="3200" dirty="0">
              <a:solidFill>
                <a:srgbClr val="FF198C"/>
              </a:solidFill>
              <a:latin typeface="+mn-lt"/>
            </a:endParaRPr>
          </a:p>
          <a:p>
            <a:pPr eaLnBrk="1" hangingPunct="1">
              <a:spcBef>
                <a:spcPct val="20000"/>
              </a:spcBef>
            </a:pPr>
            <a:endParaRPr lang="en-US" altLang="en-US" sz="3200" dirty="0">
              <a:solidFill>
                <a:srgbClr val="FF198C"/>
              </a:solidFill>
              <a:latin typeface="+mn-lt"/>
            </a:endParaRPr>
          </a:p>
          <a:p>
            <a:pPr eaLnBrk="1" hangingPunct="1">
              <a:spcBef>
                <a:spcPct val="20000"/>
              </a:spcBef>
            </a:pPr>
            <a:endParaRPr lang="en-US" altLang="en-US" sz="3200" dirty="0">
              <a:solidFill>
                <a:srgbClr val="FF198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9981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1" grpId="0" animBg="1"/>
      <p:bldP spid="32" grpId="0" animBg="1"/>
      <p:bldP spid="37" grpId="0" animBg="1"/>
      <p:bldP spid="17" grpId="0"/>
      <p:bldP spid="18" grpId="0"/>
      <p:bldP spid="22" grpId="0"/>
      <p:bldP spid="28" grpId="0"/>
      <p:bldP spid="2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535DDE-F880-401D-83A5-6B96D59E3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80822B7-4110-4407-94A9-12A26F18FB46}"/>
              </a:ext>
            </a:extLst>
          </p:cNvPr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3E2427FA-C852-4226-9706-1B9140F5003F}"/>
              </a:ext>
            </a:extLst>
          </p:cNvPr>
          <p:cNvSpPr/>
          <p:nvPr/>
        </p:nvSpPr>
        <p:spPr>
          <a:xfrm>
            <a:off x="327025" y="201569"/>
            <a:ext cx="11537950" cy="1609551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BB6FFC2-9DE3-4928-B859-78A5E470990C}"/>
              </a:ext>
            </a:extLst>
          </p:cNvPr>
          <p:cNvSpPr/>
          <p:nvPr/>
        </p:nvSpPr>
        <p:spPr>
          <a:xfrm>
            <a:off x="8182566" y="585849"/>
            <a:ext cx="2977957" cy="358523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E4D7567-FA14-4792-BC8E-40E0816D6FD2}"/>
              </a:ext>
            </a:extLst>
          </p:cNvPr>
          <p:cNvSpPr/>
          <p:nvPr/>
        </p:nvSpPr>
        <p:spPr>
          <a:xfrm>
            <a:off x="4794056" y="553957"/>
            <a:ext cx="2533844" cy="390415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D2CAB24-4736-4A95-A890-0192C6E9BA54}"/>
              </a:ext>
            </a:extLst>
          </p:cNvPr>
          <p:cNvSpPr/>
          <p:nvPr/>
        </p:nvSpPr>
        <p:spPr>
          <a:xfrm>
            <a:off x="1543289" y="1149362"/>
            <a:ext cx="3638311" cy="349814"/>
          </a:xfrm>
          <a:prstGeom prst="roundRect">
            <a:avLst/>
          </a:prstGeom>
          <a:solidFill>
            <a:srgbClr val="FF99CC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F6294A9F-3746-47F2-898C-98A4CE8EB2AD}"/>
              </a:ext>
            </a:extLst>
          </p:cNvPr>
          <p:cNvSpPr/>
          <p:nvPr/>
        </p:nvSpPr>
        <p:spPr>
          <a:xfrm flipV="1">
            <a:off x="1668377" y="3629977"/>
            <a:ext cx="8855248" cy="1604901"/>
          </a:xfrm>
          <a:prstGeom prst="arc">
            <a:avLst>
              <a:gd name="adj1" fmla="val 10781554"/>
              <a:gd name="adj2" fmla="val 0"/>
            </a:avLst>
          </a:prstGeom>
          <a:ln w="571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7696E7-46DA-466F-B0D5-31543255D71C}"/>
              </a:ext>
            </a:extLst>
          </p:cNvPr>
          <p:cNvSpPr txBox="1"/>
          <p:nvPr/>
        </p:nvSpPr>
        <p:spPr>
          <a:xfrm>
            <a:off x="5059905" y="5286626"/>
            <a:ext cx="21354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>
                <a:solidFill>
                  <a:srgbClr val="C00000"/>
                </a:solidFill>
                <a:latin typeface="Calibri" panose="020F0502020204030204"/>
              </a:rPr>
              <a:t>2150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km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F55CFA02-D2F5-4F1D-884E-9595322D61B3}"/>
              </a:ext>
            </a:extLst>
          </p:cNvPr>
          <p:cNvSpPr/>
          <p:nvPr/>
        </p:nvSpPr>
        <p:spPr>
          <a:xfrm>
            <a:off x="1668376" y="2993454"/>
            <a:ext cx="8855248" cy="1604902"/>
          </a:xfrm>
          <a:prstGeom prst="arc">
            <a:avLst>
              <a:gd name="adj1" fmla="val 10781554"/>
              <a:gd name="adj2" fmla="val 0"/>
            </a:avLst>
          </a:prstGeom>
          <a:ln w="571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CB4B15-C233-4EB3-84BD-37EF27C86155}"/>
              </a:ext>
            </a:extLst>
          </p:cNvPr>
          <p:cNvSpPr txBox="1"/>
          <p:nvPr/>
        </p:nvSpPr>
        <p:spPr>
          <a:xfrm>
            <a:off x="3514086" y="2365924"/>
            <a:ext cx="52270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Calibri" panose="020F0502020204030204"/>
              </a:rPr>
              <a:t>Thời</a:t>
            </a:r>
            <a:r>
              <a:rPr 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Calibri" panose="020F0502020204030204"/>
              </a:rPr>
              <a:t>gian</a:t>
            </a:r>
            <a:r>
              <a:rPr 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Calibri" panose="020F0502020204030204"/>
              </a:rPr>
              <a:t>đi</a:t>
            </a:r>
            <a:r>
              <a:rPr 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Calibri" panose="020F0502020204030204"/>
              </a:rPr>
              <a:t> (di </a:t>
            </a:r>
            <a:r>
              <a:rPr lang="en-US" sz="3200" b="1" dirty="0" err="1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Calibri" panose="020F0502020204030204"/>
              </a:rPr>
              <a:t>chuyển</a:t>
            </a:r>
            <a:r>
              <a:rPr 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Calibri" panose="020F0502020204030204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8A5EFDA-D2B0-427B-8F48-C3F879863CBE}"/>
              </a:ext>
            </a:extLst>
          </p:cNvPr>
          <p:cNvGrpSpPr/>
          <p:nvPr/>
        </p:nvGrpSpPr>
        <p:grpSpPr>
          <a:xfrm>
            <a:off x="1668377" y="3877919"/>
            <a:ext cx="8855249" cy="496956"/>
            <a:chOff x="1794581" y="4006930"/>
            <a:chExt cx="8855249" cy="496956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39CE4C2-9BBF-430F-BFAA-26198DA0F7D2}"/>
                </a:ext>
              </a:extLst>
            </p:cNvPr>
            <p:cNvCxnSpPr/>
            <p:nvPr/>
          </p:nvCxnSpPr>
          <p:spPr>
            <a:xfrm>
              <a:off x="1794581" y="4255408"/>
              <a:ext cx="8855249" cy="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3B2BD24-B1A6-44D4-A8AB-CCEFC0E67117}"/>
                </a:ext>
              </a:extLst>
            </p:cNvPr>
            <p:cNvCxnSpPr>
              <a:cxnSpLocks/>
            </p:cNvCxnSpPr>
            <p:nvPr/>
          </p:nvCxnSpPr>
          <p:spPr>
            <a:xfrm>
              <a:off x="10649830" y="4006930"/>
              <a:ext cx="0" cy="496956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9A75C8E-7D2E-4032-986F-CDAEE29AA27F}"/>
                </a:ext>
              </a:extLst>
            </p:cNvPr>
            <p:cNvCxnSpPr>
              <a:cxnSpLocks/>
            </p:cNvCxnSpPr>
            <p:nvPr/>
          </p:nvCxnSpPr>
          <p:spPr>
            <a:xfrm>
              <a:off x="1794581" y="4006930"/>
              <a:ext cx="0" cy="496956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A129016-5281-4D3E-9F20-FF1CD7600BCD}"/>
              </a:ext>
            </a:extLst>
          </p:cNvPr>
          <p:cNvGrpSpPr/>
          <p:nvPr/>
        </p:nvGrpSpPr>
        <p:grpSpPr>
          <a:xfrm>
            <a:off x="9389822" y="4329510"/>
            <a:ext cx="2058356" cy="369332"/>
            <a:chOff x="-148399" y="7584714"/>
            <a:chExt cx="2058356" cy="369332"/>
          </a:xfrm>
          <a:solidFill>
            <a:srgbClr val="FF99CC"/>
          </a:solidFill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AA63BFB-52A7-4705-A46A-15EEDADC9657}"/>
                </a:ext>
              </a:extLst>
            </p:cNvPr>
            <p:cNvSpPr/>
            <p:nvPr/>
          </p:nvSpPr>
          <p:spPr>
            <a:xfrm>
              <a:off x="-104975" y="7597288"/>
              <a:ext cx="2014932" cy="33855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9BF0B23-966D-4CA3-8559-093368EB3984}"/>
                </a:ext>
              </a:extLst>
            </p:cNvPr>
            <p:cNvSpPr txBox="1"/>
            <p:nvPr/>
          </p:nvSpPr>
          <p:spPr>
            <a:xfrm>
              <a:off x="-148399" y="7584714"/>
              <a:ext cx="2058356" cy="3693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b="1" dirty="0" err="1"/>
                <a:t>Thời</a:t>
              </a:r>
              <a:r>
                <a:rPr lang="en-US" altLang="en-US" b="1" dirty="0"/>
                <a:t> </a:t>
              </a:r>
              <a:r>
                <a:rPr lang="en-US" altLang="en-US" b="1" dirty="0" err="1"/>
                <a:t>điểm</a:t>
              </a:r>
              <a:r>
                <a:rPr lang="en-US" altLang="en-US" b="1" dirty="0"/>
                <a:t> </a:t>
              </a:r>
              <a:r>
                <a:rPr lang="en-US" altLang="en-US" b="1" dirty="0" err="1"/>
                <a:t>đến</a:t>
              </a:r>
              <a:r>
                <a:rPr lang="en-US" altLang="en-US" b="1" dirty="0"/>
                <a:t> = ?</a:t>
              </a:r>
              <a:endParaRPr lang="en-US" dirty="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C30E28D-DA43-43A8-ADD8-4EEBD1BA36CD}"/>
              </a:ext>
            </a:extLst>
          </p:cNvPr>
          <p:cNvGrpSpPr/>
          <p:nvPr/>
        </p:nvGrpSpPr>
        <p:grpSpPr>
          <a:xfrm>
            <a:off x="650254" y="4277011"/>
            <a:ext cx="2181843" cy="646331"/>
            <a:chOff x="-148400" y="7584714"/>
            <a:chExt cx="2181843" cy="64633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E0ED2D6B-71E5-4B1C-925E-449D2649BA5D}"/>
                </a:ext>
              </a:extLst>
            </p:cNvPr>
            <p:cNvSpPr/>
            <p:nvPr/>
          </p:nvSpPr>
          <p:spPr>
            <a:xfrm>
              <a:off x="-104975" y="7643410"/>
              <a:ext cx="1965635" cy="50608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A222710-C9FD-47E9-9EAE-7E37F699476B}"/>
                </a:ext>
              </a:extLst>
            </p:cNvPr>
            <p:cNvSpPr txBox="1"/>
            <p:nvPr/>
          </p:nvSpPr>
          <p:spPr>
            <a:xfrm>
              <a:off x="-148400" y="7584714"/>
              <a:ext cx="2181843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b="1" dirty="0" err="1"/>
                <a:t>Thời</a:t>
              </a:r>
              <a:r>
                <a:rPr lang="en-US" altLang="en-US" b="1" dirty="0"/>
                <a:t> </a:t>
              </a:r>
              <a:r>
                <a:rPr lang="en-US" altLang="en-US" b="1" dirty="0" err="1"/>
                <a:t>điểm</a:t>
              </a:r>
              <a:r>
                <a:rPr lang="en-US" altLang="en-US" b="1" dirty="0"/>
                <a:t> </a:t>
              </a:r>
              <a:r>
                <a:rPr lang="en-US" altLang="en-US" b="1" dirty="0" err="1"/>
                <a:t>xuất</a:t>
              </a:r>
              <a:r>
                <a:rPr lang="en-US" altLang="en-US" b="1" dirty="0"/>
                <a:t> </a:t>
              </a:r>
              <a:r>
                <a:rPr lang="en-US" altLang="en-US" b="1" dirty="0" err="1"/>
                <a:t>phát</a:t>
              </a:r>
              <a:r>
                <a:rPr lang="en-US" altLang="en-US" b="1" dirty="0"/>
                <a:t>:</a:t>
              </a:r>
            </a:p>
            <a:p>
              <a:pPr algn="ctr"/>
              <a:r>
                <a:rPr lang="en-US" altLang="en-US" b="1" dirty="0"/>
                <a:t>8 </a:t>
              </a:r>
              <a:r>
                <a:rPr lang="en-US" altLang="en-US" b="1" dirty="0" err="1"/>
                <a:t>giờ</a:t>
              </a:r>
              <a:r>
                <a:rPr lang="en-US" altLang="en-US" b="1" dirty="0"/>
                <a:t> 45 </a:t>
              </a:r>
              <a:r>
                <a:rPr lang="en-US" altLang="en-US" b="1" dirty="0" err="1"/>
                <a:t>phút</a:t>
              </a:r>
              <a:endParaRPr lang="en-US" dirty="0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3113CDA-E32C-40A6-A7E5-65F892E6A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32" y="2923746"/>
            <a:ext cx="1963082" cy="1554615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860B0DF6-8A39-4D6C-872E-720F91C43CE4}"/>
              </a:ext>
            </a:extLst>
          </p:cNvPr>
          <p:cNvSpPr/>
          <p:nvPr/>
        </p:nvSpPr>
        <p:spPr>
          <a:xfrm>
            <a:off x="6271589" y="1145941"/>
            <a:ext cx="3399955" cy="294851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908F50-E004-4798-A13A-2F0EFE7464BF}"/>
              </a:ext>
            </a:extLst>
          </p:cNvPr>
          <p:cNvSpPr txBox="1"/>
          <p:nvPr/>
        </p:nvSpPr>
        <p:spPr>
          <a:xfrm>
            <a:off x="961433" y="374419"/>
            <a:ext cx="10269134" cy="114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 </a:t>
            </a:r>
            <a:r>
              <a:rPr lang="en-US" altLang="en-US" sz="2400" b="1" dirty="0" err="1"/>
              <a:t>Một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máy</a:t>
            </a:r>
            <a:r>
              <a:rPr lang="en-US" altLang="en-US" sz="2400" b="1" dirty="0"/>
              <a:t> bay </a:t>
            </a:r>
            <a:r>
              <a:rPr lang="en-US" altLang="en-US" sz="2400" b="1" dirty="0" err="1"/>
              <a:t>bay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với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vận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tốc</a:t>
            </a:r>
            <a:r>
              <a:rPr lang="en-US" altLang="en-US" sz="2400" b="1" dirty="0"/>
              <a:t> 860km/</a:t>
            </a:r>
            <a:r>
              <a:rPr lang="en-US" altLang="en-US" sz="2400" b="1" dirty="0" err="1"/>
              <a:t>giờ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được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quãng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đường</a:t>
            </a:r>
            <a:r>
              <a:rPr lang="en-US" altLang="en-US" sz="2400" b="1" dirty="0"/>
              <a:t> 2150km. </a:t>
            </a:r>
            <a:r>
              <a:rPr lang="en-US" altLang="en-US" sz="2400" b="1" dirty="0" err="1"/>
              <a:t>Hỏi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máy</a:t>
            </a:r>
            <a:r>
              <a:rPr lang="en-US" altLang="en-US" sz="2400" b="1" dirty="0"/>
              <a:t> bay </a:t>
            </a:r>
            <a:r>
              <a:rPr lang="en-US" altLang="en-US" sz="2400" b="1" dirty="0" err="1"/>
              <a:t>đến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nơi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lúc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mấy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giờ</a:t>
            </a:r>
            <a:r>
              <a:rPr lang="en-US" altLang="en-US" sz="2400" b="1" dirty="0"/>
              <a:t>, </a:t>
            </a:r>
            <a:r>
              <a:rPr lang="en-US" altLang="en-US" sz="2400" b="1" dirty="0" err="1"/>
              <a:t>nếu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nó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khởi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hành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lúc</a:t>
            </a:r>
            <a:r>
              <a:rPr lang="en-US" altLang="en-US" sz="2400" b="1" dirty="0"/>
              <a:t> 8 </a:t>
            </a:r>
            <a:r>
              <a:rPr lang="en-US" altLang="en-US" sz="2400" b="1" dirty="0" err="1"/>
              <a:t>giờ</a:t>
            </a:r>
            <a:r>
              <a:rPr lang="en-US" altLang="en-US" sz="2400" b="1" dirty="0"/>
              <a:t> 45 </a:t>
            </a:r>
            <a:r>
              <a:rPr lang="en-US" altLang="en-US" sz="2400" b="1" dirty="0" err="1"/>
              <a:t>phút</a:t>
            </a:r>
            <a:r>
              <a:rPr lang="en-US" altLang="en-US" sz="2400" b="1" dirty="0"/>
              <a:t>?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733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33333E-6 L 0.7263 -0.00115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15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7" grpId="0" animBg="1"/>
      <p:bldP spid="16" grpId="0" animBg="1"/>
      <p:bldP spid="20" grpId="0"/>
      <p:bldP spid="23" grpId="0" animBg="1"/>
      <p:bldP spid="25" grpId="0"/>
      <p:bldP spid="4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535DDE-F880-401D-83A5-6B96D59E3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80822B7-4110-4407-94A9-12A26F18FB46}"/>
              </a:ext>
            </a:extLst>
          </p:cNvPr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3E2427FA-C852-4226-9706-1B9140F5003F}"/>
              </a:ext>
            </a:extLst>
          </p:cNvPr>
          <p:cNvSpPr/>
          <p:nvPr/>
        </p:nvSpPr>
        <p:spPr>
          <a:xfrm>
            <a:off x="327025" y="201569"/>
            <a:ext cx="11537950" cy="1609551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BB6FFC2-9DE3-4928-B859-78A5E470990C}"/>
              </a:ext>
            </a:extLst>
          </p:cNvPr>
          <p:cNvSpPr/>
          <p:nvPr/>
        </p:nvSpPr>
        <p:spPr>
          <a:xfrm>
            <a:off x="8182566" y="585849"/>
            <a:ext cx="2977957" cy="358523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E4D7567-FA14-4792-BC8E-40E0816D6FD2}"/>
              </a:ext>
            </a:extLst>
          </p:cNvPr>
          <p:cNvSpPr/>
          <p:nvPr/>
        </p:nvSpPr>
        <p:spPr>
          <a:xfrm>
            <a:off x="4794056" y="553957"/>
            <a:ext cx="2533844" cy="390415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D2CAB24-4736-4A95-A890-0192C6E9BA54}"/>
              </a:ext>
            </a:extLst>
          </p:cNvPr>
          <p:cNvSpPr/>
          <p:nvPr/>
        </p:nvSpPr>
        <p:spPr>
          <a:xfrm>
            <a:off x="1543289" y="1149362"/>
            <a:ext cx="3638311" cy="349814"/>
          </a:xfrm>
          <a:prstGeom prst="roundRect">
            <a:avLst/>
          </a:prstGeom>
          <a:solidFill>
            <a:srgbClr val="FF99CC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860B0DF6-8A39-4D6C-872E-720F91C43CE4}"/>
              </a:ext>
            </a:extLst>
          </p:cNvPr>
          <p:cNvSpPr/>
          <p:nvPr/>
        </p:nvSpPr>
        <p:spPr>
          <a:xfrm>
            <a:off x="6271589" y="1145941"/>
            <a:ext cx="3399955" cy="294851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908F50-E004-4798-A13A-2F0EFE7464BF}"/>
              </a:ext>
            </a:extLst>
          </p:cNvPr>
          <p:cNvSpPr txBox="1"/>
          <p:nvPr/>
        </p:nvSpPr>
        <p:spPr>
          <a:xfrm>
            <a:off x="961433" y="374419"/>
            <a:ext cx="10269134" cy="114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máy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bay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tốc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860km/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quãng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đường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2150km.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máy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bay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nơi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lúc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mấy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nếu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khởi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lúc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8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45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31">
            <a:extLst>
              <a:ext uri="{FF2B5EF4-FFF2-40B4-BE49-F238E27FC236}">
                <a16:creationId xmlns:a16="http://schemas.microsoft.com/office/drawing/2014/main" id="{812F4C99-5AEF-4812-8DF3-BBDE8068C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7109" y="2802635"/>
            <a:ext cx="603091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dirty="0" err="1">
                <a:solidFill>
                  <a:srgbClr val="002060"/>
                </a:solidFill>
                <a:latin typeface="+mn-lt"/>
              </a:rPr>
              <a:t>Thời</a:t>
            </a: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+mn-lt"/>
              </a:rPr>
              <a:t>gian</a:t>
            </a: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 bay </a:t>
            </a:r>
            <a:r>
              <a:rPr lang="en-US" altLang="en-US" sz="2800" dirty="0" err="1">
                <a:solidFill>
                  <a:srgbClr val="002060"/>
                </a:solidFill>
                <a:latin typeface="+mn-lt"/>
              </a:rPr>
              <a:t>của</a:t>
            </a: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+mn-lt"/>
              </a:rPr>
              <a:t>máy</a:t>
            </a: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 bay </a:t>
            </a:r>
            <a:r>
              <a:rPr lang="en-US" altLang="en-US" sz="2800" dirty="0" err="1">
                <a:solidFill>
                  <a:srgbClr val="002060"/>
                </a:solidFill>
                <a:latin typeface="+mn-lt"/>
              </a:rPr>
              <a:t>là</a:t>
            </a: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:</a:t>
            </a:r>
          </a:p>
        </p:txBody>
      </p:sp>
      <p:sp>
        <p:nvSpPr>
          <p:cNvPr id="50" name="Rectangle 32">
            <a:extLst>
              <a:ext uri="{FF2B5EF4-FFF2-40B4-BE49-F238E27FC236}">
                <a16:creationId xmlns:a16="http://schemas.microsoft.com/office/drawing/2014/main" id="{E9123C0F-C25F-45DB-9D0D-C60637126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0098" y="3497959"/>
            <a:ext cx="20986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2150 : 860 =</a:t>
            </a:r>
          </a:p>
          <a:p>
            <a:pPr eaLnBrk="1" hangingPunct="1">
              <a:spcBef>
                <a:spcPct val="20000"/>
              </a:spcBef>
            </a:pPr>
            <a:endParaRPr lang="en-US" altLang="en-US" sz="2800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spcBef>
                <a:spcPct val="20000"/>
              </a:spcBef>
            </a:pPr>
            <a:endParaRPr lang="en-US" altLang="en-US" sz="28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2" name="Rectangle 34">
            <a:extLst>
              <a:ext uri="{FF2B5EF4-FFF2-40B4-BE49-F238E27FC236}">
                <a16:creationId xmlns:a16="http://schemas.microsoft.com/office/drawing/2014/main" id="{86D479E4-F482-448C-8A37-45230ED007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7109" y="4327550"/>
            <a:ext cx="571023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dirty="0" err="1">
                <a:solidFill>
                  <a:srgbClr val="002060"/>
                </a:solidFill>
                <a:latin typeface="+mn-lt"/>
              </a:rPr>
              <a:t>Thời</a:t>
            </a: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+mn-lt"/>
              </a:rPr>
              <a:t>gian</a:t>
            </a: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+mn-lt"/>
              </a:rPr>
              <a:t>máy</a:t>
            </a: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 bay </a:t>
            </a:r>
            <a:r>
              <a:rPr lang="en-US" altLang="en-US" sz="2800" dirty="0" err="1">
                <a:solidFill>
                  <a:srgbClr val="002060"/>
                </a:solidFill>
                <a:latin typeface="+mn-lt"/>
              </a:rPr>
              <a:t>đến</a:t>
            </a: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+mn-lt"/>
              </a:rPr>
              <a:t>nơi</a:t>
            </a: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+mn-lt"/>
              </a:rPr>
              <a:t>là</a:t>
            </a: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: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A23C00C-A81E-4232-A40E-8767DE704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7689" y="2184526"/>
            <a:ext cx="1447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800" u="sng" dirty="0" err="1">
                <a:solidFill>
                  <a:srgbClr val="C00000"/>
                </a:solidFill>
                <a:latin typeface="+mn-lt"/>
              </a:rPr>
              <a:t>Bài</a:t>
            </a:r>
            <a:r>
              <a:rPr lang="en-US" altLang="en-US" sz="2800" u="sng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altLang="en-US" sz="2800" u="sng" dirty="0" err="1">
                <a:solidFill>
                  <a:srgbClr val="C00000"/>
                </a:solidFill>
                <a:latin typeface="+mn-lt"/>
              </a:rPr>
              <a:t>giải</a:t>
            </a:r>
            <a:endParaRPr lang="en-US" altLang="en-US" sz="2800" u="sng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4" name="Rectangle 34">
            <a:extLst>
              <a:ext uri="{FF2B5EF4-FFF2-40B4-BE49-F238E27FC236}">
                <a16:creationId xmlns:a16="http://schemas.microsoft.com/office/drawing/2014/main" id="{4B0B67B0-AA88-4E88-BD9E-1156D68A27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1090" y="5021287"/>
            <a:ext cx="467885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700" dirty="0">
                <a:solidFill>
                  <a:srgbClr val="002060"/>
                </a:solidFill>
                <a:latin typeface="+mn-lt"/>
              </a:rPr>
              <a:t>8 </a:t>
            </a:r>
            <a:r>
              <a:rPr lang="en-US" altLang="en-US" sz="2700" dirty="0" err="1">
                <a:solidFill>
                  <a:srgbClr val="002060"/>
                </a:solidFill>
                <a:latin typeface="+mn-lt"/>
              </a:rPr>
              <a:t>giờ</a:t>
            </a:r>
            <a:r>
              <a:rPr lang="en-US" altLang="en-US" sz="2700" dirty="0">
                <a:solidFill>
                  <a:srgbClr val="002060"/>
                </a:solidFill>
                <a:latin typeface="+mn-lt"/>
              </a:rPr>
              <a:t> 45 </a:t>
            </a:r>
            <a:r>
              <a:rPr lang="en-US" altLang="en-US" sz="2700" dirty="0" err="1">
                <a:solidFill>
                  <a:srgbClr val="002060"/>
                </a:solidFill>
                <a:latin typeface="+mn-lt"/>
              </a:rPr>
              <a:t>phút</a:t>
            </a:r>
            <a:r>
              <a:rPr lang="en-US" altLang="en-US" sz="2700" dirty="0">
                <a:solidFill>
                  <a:srgbClr val="002060"/>
                </a:solidFill>
                <a:latin typeface="+mn-lt"/>
              </a:rPr>
              <a:t> + 2 </a:t>
            </a:r>
            <a:r>
              <a:rPr lang="en-US" altLang="en-US" sz="2700" dirty="0" err="1">
                <a:solidFill>
                  <a:srgbClr val="002060"/>
                </a:solidFill>
                <a:latin typeface="+mn-lt"/>
              </a:rPr>
              <a:t>giờ</a:t>
            </a:r>
            <a:r>
              <a:rPr lang="en-US" altLang="en-US" sz="2700" dirty="0">
                <a:solidFill>
                  <a:srgbClr val="002060"/>
                </a:solidFill>
                <a:latin typeface="+mn-lt"/>
              </a:rPr>
              <a:t> 30 </a:t>
            </a:r>
            <a:r>
              <a:rPr lang="en-US" altLang="en-US" sz="2700" dirty="0" err="1">
                <a:solidFill>
                  <a:srgbClr val="002060"/>
                </a:solidFill>
                <a:latin typeface="+mn-lt"/>
              </a:rPr>
              <a:t>phút</a:t>
            </a:r>
            <a:r>
              <a:rPr lang="en-US" altLang="en-US" sz="2700" dirty="0">
                <a:solidFill>
                  <a:srgbClr val="002060"/>
                </a:solidFill>
                <a:latin typeface="+mn-lt"/>
              </a:rPr>
              <a:t> = </a:t>
            </a:r>
          </a:p>
        </p:txBody>
      </p:sp>
      <p:sp>
        <p:nvSpPr>
          <p:cNvPr id="55" name="Rectangle 34">
            <a:extLst>
              <a:ext uri="{FF2B5EF4-FFF2-40B4-BE49-F238E27FC236}">
                <a16:creationId xmlns:a16="http://schemas.microsoft.com/office/drawing/2014/main" id="{3392D703-4E99-4500-9D84-425D4A7ED8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3671" y="5588033"/>
            <a:ext cx="372593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Đáp</a:t>
            </a:r>
            <a:r>
              <a:rPr lang="en-US" altLang="en-US" sz="28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: 11 </a:t>
            </a:r>
            <a:r>
              <a:rPr lang="en-US" altLang="en-US" sz="2800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giờ</a:t>
            </a:r>
            <a:r>
              <a:rPr lang="en-US" altLang="en-US" sz="28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15 </a:t>
            </a:r>
            <a:r>
              <a:rPr lang="en-US" altLang="en-US" sz="2800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phút</a:t>
            </a:r>
            <a:endParaRPr lang="en-US" altLang="en-US" sz="2800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6" name="Rectangle 32">
            <a:extLst>
              <a:ext uri="{FF2B5EF4-FFF2-40B4-BE49-F238E27FC236}">
                <a16:creationId xmlns:a16="http://schemas.microsoft.com/office/drawing/2014/main" id="{D626CB95-7759-4A4E-9CE6-752B9B208B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6373" y="3463034"/>
            <a:ext cx="1447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>
                <a:solidFill>
                  <a:srgbClr val="002060"/>
                </a:solidFill>
                <a:latin typeface="+mn-lt"/>
              </a:rPr>
              <a:t>2,5 giờ</a:t>
            </a:r>
          </a:p>
          <a:p>
            <a:pPr eaLnBrk="1" hangingPunct="1">
              <a:spcBef>
                <a:spcPct val="20000"/>
              </a:spcBef>
            </a:pPr>
            <a:endParaRPr lang="en-US" altLang="en-US" sz="2800">
              <a:solidFill>
                <a:srgbClr val="002060"/>
              </a:solidFill>
              <a:latin typeface="+mn-lt"/>
            </a:endParaRPr>
          </a:p>
          <a:p>
            <a:pPr eaLnBrk="1" hangingPunct="1">
              <a:spcBef>
                <a:spcPct val="20000"/>
              </a:spcBef>
            </a:pPr>
            <a:endParaRPr lang="en-US" altLang="en-US" sz="280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7" name="Rectangle 32">
            <a:extLst>
              <a:ext uri="{FF2B5EF4-FFF2-40B4-BE49-F238E27FC236}">
                <a16:creationId xmlns:a16="http://schemas.microsoft.com/office/drawing/2014/main" id="{B03503EE-74D9-4D31-A8FD-A4605B745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6490" y="3441504"/>
            <a:ext cx="2514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= 2 </a:t>
            </a:r>
            <a:r>
              <a:rPr lang="en-US" altLang="en-US" sz="2800" dirty="0" err="1">
                <a:solidFill>
                  <a:srgbClr val="002060"/>
                </a:solidFill>
                <a:latin typeface="+mn-lt"/>
              </a:rPr>
              <a:t>giờ</a:t>
            </a: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 30 </a:t>
            </a:r>
            <a:r>
              <a:rPr lang="en-US" altLang="en-US" sz="2800" dirty="0" err="1">
                <a:solidFill>
                  <a:srgbClr val="002060"/>
                </a:solidFill>
                <a:latin typeface="+mn-lt"/>
              </a:rPr>
              <a:t>phút</a:t>
            </a:r>
            <a:endParaRPr lang="en-US" altLang="en-US" sz="2800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spcBef>
                <a:spcPct val="20000"/>
              </a:spcBef>
            </a:pPr>
            <a:endParaRPr lang="en-US" altLang="en-US" sz="2800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spcBef>
                <a:spcPct val="20000"/>
              </a:spcBef>
            </a:pPr>
            <a:endParaRPr lang="en-US" altLang="en-US" sz="28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8" name="Rectangle 32">
            <a:extLst>
              <a:ext uri="{FF2B5EF4-FFF2-40B4-BE49-F238E27FC236}">
                <a16:creationId xmlns:a16="http://schemas.microsoft.com/office/drawing/2014/main" id="{15FDB4CC-80C4-445F-8745-E74030C7E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1346" y="4999062"/>
            <a:ext cx="2590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11 </a:t>
            </a:r>
            <a:r>
              <a:rPr lang="en-US" altLang="en-US" sz="2800" dirty="0" err="1">
                <a:solidFill>
                  <a:srgbClr val="002060"/>
                </a:solidFill>
                <a:latin typeface="+mn-lt"/>
              </a:rPr>
              <a:t>giờ</a:t>
            </a: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 15 </a:t>
            </a:r>
            <a:r>
              <a:rPr lang="en-US" altLang="en-US" sz="2800" dirty="0" err="1">
                <a:solidFill>
                  <a:srgbClr val="002060"/>
                </a:solidFill>
                <a:latin typeface="+mn-lt"/>
              </a:rPr>
              <a:t>phút</a:t>
            </a:r>
            <a:endParaRPr lang="en-US" altLang="en-US" sz="2800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spcBef>
                <a:spcPct val="20000"/>
              </a:spcBef>
            </a:pPr>
            <a:endParaRPr lang="en-US" altLang="en-US" sz="2800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spcBef>
                <a:spcPct val="20000"/>
              </a:spcBef>
            </a:pPr>
            <a:endParaRPr lang="en-US" altLang="en-US" sz="280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04918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2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attisbear on Twitter: &amp;amp;quot;So this is Uncle Otis (middle). He is the uncle of  AB&amp;amp;#39;s Mayor Goodway (left). UO makes it pretty clear he is “hard of hearing”  and maybe senile. Uncle">
            <a:extLst>
              <a:ext uri="{FF2B5EF4-FFF2-40B4-BE49-F238E27FC236}">
                <a16:creationId xmlns:a16="http://schemas.microsoft.com/office/drawing/2014/main" id="{77EE8998-CDDB-49C5-BA7E-3D920B1FC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41"/>
            <a:ext cx="12192000" cy="689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3CD07D90-D4F1-4678-9A87-D4058E710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60616" y="1024676"/>
            <a:ext cx="1396016" cy="1702459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B20F9D5-1357-437F-AA7D-B5E1A7211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31606" y="2478733"/>
            <a:ext cx="690893" cy="842553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AF51C0EA-EDFE-45D0-8042-DAF64384E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382872" y="1686854"/>
            <a:ext cx="1109628" cy="1353205"/>
          </a:xfrm>
          <a:prstGeom prst="rect">
            <a:avLst/>
          </a:prstGeom>
        </p:spPr>
      </p:pic>
      <p:pic>
        <p:nvPicPr>
          <p:cNvPr id="2056" name="Picture 8" descr="PAW Patrol Live! comes to the Hershey Theatre March 28 and 29 |  Entertainment | lancasteronline.com">
            <a:extLst>
              <a:ext uri="{FF2B5EF4-FFF2-40B4-BE49-F238E27FC236}">
                <a16:creationId xmlns:a16="http://schemas.microsoft.com/office/drawing/2014/main" id="{919D9E50-C481-4B2C-A978-9FFA2D165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748" y="558800"/>
            <a:ext cx="6460717" cy="629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109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ED4DB3-9E4E-452E-97A0-CDD2FEB30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070A9C-B6AC-4783-A3D7-78672285454F}"/>
              </a:ext>
            </a:extLst>
          </p:cNvPr>
          <p:cNvSpPr/>
          <p:nvPr/>
        </p:nvSpPr>
        <p:spPr>
          <a:xfrm>
            <a:off x="1001752" y="256478"/>
            <a:ext cx="10540998" cy="6155473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Skye | PAW Patrol Deutsch Wiki | Fandom">
            <a:extLst>
              <a:ext uri="{FF2B5EF4-FFF2-40B4-BE49-F238E27FC236}">
                <a16:creationId xmlns:a16="http://schemas.microsoft.com/office/drawing/2014/main" id="{F4BE12E1-A7AD-4094-A57A-D0932F9CD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767092"/>
            <a:ext cx="3994150" cy="509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0744FC-DE1C-4F95-A4C0-1338DB44FE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 rot="19263944">
            <a:off x="10419061" y="5159871"/>
            <a:ext cx="1524278" cy="153792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82D0C49-A005-4FC1-A7FE-7D5E12136E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3902927" y="401829"/>
            <a:ext cx="8013698" cy="55040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8F145A-B8B5-454C-AFE5-1EB0BF799FE5}"/>
              </a:ext>
            </a:extLst>
          </p:cNvPr>
          <p:cNvSpPr txBox="1"/>
          <p:nvPr/>
        </p:nvSpPr>
        <p:spPr>
          <a:xfrm>
            <a:off x="4264179" y="1767092"/>
            <a:ext cx="70085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Xin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chào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bạn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đã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đến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thành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phố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mình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Mình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Skye –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một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chú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chó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cứu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hộ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67236A-54BA-453F-B3F9-DAAD24CC6CEE}"/>
              </a:ext>
            </a:extLst>
          </p:cNvPr>
          <p:cNvSpPr txBox="1"/>
          <p:nvPr/>
        </p:nvSpPr>
        <p:spPr>
          <a:xfrm>
            <a:off x="3902927" y="2445982"/>
            <a:ext cx="75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Nhiệm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vụ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…..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rgbClr val="E7E6E6">
                    <a:lumMod val="10000"/>
                  </a:srgbClr>
                </a:solidFill>
              </a:ln>
              <a:solidFill>
                <a:srgbClr val="FF71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39A463C-DDA7-44E6-96FA-CB859CFF0344}"/>
              </a:ext>
            </a:extLst>
          </p:cNvPr>
          <p:cNvCxnSpPr>
            <a:cxnSpLocks/>
          </p:cNvCxnSpPr>
          <p:nvPr/>
        </p:nvCxnSpPr>
        <p:spPr>
          <a:xfrm>
            <a:off x="10649830" y="4006930"/>
            <a:ext cx="0" cy="49695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3981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ED4DB3-9E4E-452E-97A0-CDD2FEB30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070A9C-B6AC-4783-A3D7-78672285454F}"/>
              </a:ext>
            </a:extLst>
          </p:cNvPr>
          <p:cNvSpPr/>
          <p:nvPr/>
        </p:nvSpPr>
        <p:spPr>
          <a:xfrm>
            <a:off x="1001752" y="256478"/>
            <a:ext cx="10540998" cy="6155473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0744FC-DE1C-4F95-A4C0-1338DB44FE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 rot="19263944">
            <a:off x="10419061" y="5159871"/>
            <a:ext cx="1524278" cy="153792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82D0C49-A005-4FC1-A7FE-7D5E12136E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580688" y="138331"/>
            <a:ext cx="9998925" cy="68675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67236A-54BA-453F-B3F9-DAAD24CC6CEE}"/>
              </a:ext>
            </a:extLst>
          </p:cNvPr>
          <p:cNvSpPr txBox="1"/>
          <p:nvPr/>
        </p:nvSpPr>
        <p:spPr>
          <a:xfrm>
            <a:off x="4994663" y="1167348"/>
            <a:ext cx="31709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Dặn</a:t>
            </a:r>
            <a:r>
              <a:rPr kumimoji="0" lang="en-US" sz="4400" b="1" i="0" u="none" strike="noStrike" kern="1200" cap="none" spc="0" normalizeH="0" noProof="0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dò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srgbClr val="E7E6E6">
                    <a:lumMod val="10000"/>
                  </a:srgbClr>
                </a:solidFill>
              </a:ln>
              <a:solidFill>
                <a:srgbClr val="FF71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39A463C-DDA7-44E6-96FA-CB859CFF0344}"/>
              </a:ext>
            </a:extLst>
          </p:cNvPr>
          <p:cNvCxnSpPr>
            <a:cxnSpLocks/>
          </p:cNvCxnSpPr>
          <p:nvPr/>
        </p:nvCxnSpPr>
        <p:spPr>
          <a:xfrm>
            <a:off x="10649830" y="4006930"/>
            <a:ext cx="0" cy="49695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Skye | PAW Patrol Deutsch Wiki | Fandom">
            <a:extLst>
              <a:ext uri="{FF2B5EF4-FFF2-40B4-BE49-F238E27FC236}">
                <a16:creationId xmlns:a16="http://schemas.microsoft.com/office/drawing/2014/main" id="{F4BE12E1-A7AD-4094-A57A-D0932F9CD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329166"/>
            <a:ext cx="2768600" cy="352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AC2B563-943F-49E4-A5D8-C356C2BD2CF6}"/>
              </a:ext>
            </a:extLst>
          </p:cNvPr>
          <p:cNvSpPr txBox="1"/>
          <p:nvPr/>
        </p:nvSpPr>
        <p:spPr>
          <a:xfrm>
            <a:off x="2614395" y="2382838"/>
            <a:ext cx="81896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Ôn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tập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lại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kiến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thức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Xem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trước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tiết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“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Luyện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tập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” (SGK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Toán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, </a:t>
            </a:r>
            <a:r>
              <a:rPr lang="en-US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trang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143)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71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8161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W PATROL- PHIM ĐỘI ĐẶC NHIỆM SIÊU ĐẲNG - TRAILER A - KHỞI CHIẾU- 04.02.2022">
            <a:hlinkClick r:id="" action="ppaction://media"/>
            <a:extLst>
              <a:ext uri="{FF2B5EF4-FFF2-40B4-BE49-F238E27FC236}">
                <a16:creationId xmlns:a16="http://schemas.microsoft.com/office/drawing/2014/main" id="{6695142E-CACE-4882-B571-5C3DA23275C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4037" end="1083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8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attisbear on Twitter: &amp;amp;quot;So this is Uncle Otis (middle). He is the uncle of  AB&amp;amp;#39;s Mayor Goodway (left). UO makes it pretty clear he is “hard of hearing”  and maybe senile. Uncle">
            <a:extLst>
              <a:ext uri="{FF2B5EF4-FFF2-40B4-BE49-F238E27FC236}">
                <a16:creationId xmlns:a16="http://schemas.microsoft.com/office/drawing/2014/main" id="{77EE8998-CDDB-49C5-BA7E-3D920B1FC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41"/>
            <a:ext cx="12192000" cy="689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163B4D9-650A-4666-A377-CDC4C6813C5B}"/>
              </a:ext>
            </a:extLst>
          </p:cNvPr>
          <p:cNvSpPr/>
          <p:nvPr/>
        </p:nvSpPr>
        <p:spPr>
          <a:xfrm>
            <a:off x="486936" y="4259765"/>
            <a:ext cx="11218127" cy="2263699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3CD07D90-D4F1-4678-9A87-D4058E710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0234" y="1680331"/>
            <a:ext cx="851265" cy="1038128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B20F9D5-1357-437F-AA7D-B5E1A7211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31607" y="2579671"/>
            <a:ext cx="608124" cy="741615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AF51C0EA-EDFE-45D0-8042-DAF64384E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382872" y="2001931"/>
            <a:ext cx="851265" cy="10381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E83D1C-C693-4B1A-806D-46D11F6747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0098">
            <a:off x="-952201" y="4139850"/>
            <a:ext cx="5040390" cy="28352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E0591B3-3E47-4EDB-AEEA-B60FB966C5B1}"/>
              </a:ext>
            </a:extLst>
          </p:cNvPr>
          <p:cNvSpPr txBox="1"/>
          <p:nvPr/>
        </p:nvSpPr>
        <p:spPr>
          <a:xfrm>
            <a:off x="3027546" y="4976115"/>
            <a:ext cx="7750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2"/>
                </a:solidFill>
              </a:rPr>
              <a:t>Tòa</a:t>
            </a:r>
            <a:r>
              <a:rPr lang="en-US" sz="48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2"/>
                </a:solidFill>
              </a:rPr>
              <a:t> </a:t>
            </a:r>
            <a:r>
              <a:rPr lang="en-US" sz="48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2"/>
                </a:solidFill>
              </a:rPr>
              <a:t>nhà</a:t>
            </a:r>
            <a:r>
              <a:rPr lang="en-US" sz="48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2"/>
                </a:solidFill>
              </a:rPr>
              <a:t> Sky </a:t>
            </a:r>
            <a:r>
              <a:rPr lang="en-US" sz="48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2"/>
                </a:solidFill>
              </a:rPr>
              <a:t>đang</a:t>
            </a:r>
            <a:r>
              <a:rPr lang="en-US" sz="48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2"/>
                </a:solidFill>
              </a:rPr>
              <a:t> </a:t>
            </a:r>
            <a:r>
              <a:rPr lang="en-US" sz="48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2"/>
                </a:solidFill>
              </a:rPr>
              <a:t>cháy</a:t>
            </a:r>
            <a:r>
              <a:rPr lang="en-US" sz="48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2"/>
                </a:solidFill>
              </a:rPr>
              <a:t> </a:t>
            </a:r>
            <a:r>
              <a:rPr lang="en-US" sz="48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2"/>
                </a:solidFill>
              </a:rPr>
              <a:t>lớn</a:t>
            </a:r>
            <a:r>
              <a:rPr lang="en-US" sz="48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2"/>
                </a:solidFill>
              </a:rPr>
              <a:t>!!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04F7636-E330-43D9-A8D6-D1124A03FE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4603148" y="3225915"/>
            <a:ext cx="3332843" cy="3500400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F886744C-6A69-415E-B408-1081AF426D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583558">
            <a:off x="5687540" y="297352"/>
            <a:ext cx="3914094" cy="253824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B0F3954-380F-4264-9984-BEC275B0BFA9}"/>
              </a:ext>
            </a:extLst>
          </p:cNvPr>
          <p:cNvSpPr txBox="1"/>
          <p:nvPr/>
        </p:nvSpPr>
        <p:spPr>
          <a:xfrm rot="19609315">
            <a:off x="6262815" y="816332"/>
            <a:ext cx="25591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mình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gọi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thôi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nào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!!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3912165-C3EA-42BD-AF89-41D678C9D0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5685" y="0"/>
            <a:ext cx="3106315" cy="35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046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" presetClass="entr" presetSubtype="3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-2.59259E-6 L -0.33099 -0.09629 L -0.60782 0.0426 L -0.94571 0.20162 L -1.03217 0.42014 L -1.03217 0.42037 " pathEditMode="relative" rAng="0" ptsTypes="AAAAAA">
                                          <p:cBhvr>
                                            <p:cTn id="3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1615" y="162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829 0.10023 L 0.33008 0.05232 L 0.70222 0.07616 L 1.20118 0.03866 L 1.38073 -0.33333 " pathEditMode="relative" rAng="0" ptsTypes="AAAAA">
                                          <p:cBhvr>
                                            <p:cTn id="40" dur="1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4622" y="-2169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2" grpId="0"/>
          <p:bldP spid="22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0" presetClass="path" presetSubtype="0" fill="hold" nodeType="afterEffect"/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3" fill="hold" nodeType="clickEffect">
                                      <p:stCondLst>
                                        <p:cond delay="0"/>
                                      </p:stCond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-2.59259E-6 L -0.33099 -0.09629 L -0.60782 0.0426 L -0.94571 0.20162 L -1.03217 0.42014 L -1.03217 0.42037 " pathEditMode="relative" rAng="0" ptsTypes="AAAAAA">
                                          <p:cBhvr>
                                            <p:cTn id="4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1615" y="162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829 0.10023 L 0.33008 0.05232 L 0.70222 0.07616 L 1.20118 0.03866 L 1.38073 -0.33333 " pathEditMode="relative" rAng="0" ptsTypes="AAAAA">
                                          <p:cBhvr>
                                            <p:cTn id="45" dur="1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4622" y="-2169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2" grpId="0"/>
          <p:bldP spid="22" grpId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ED4DB3-9E4E-452E-97A0-CDD2FEB30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F431F2B-9261-4FF3-8326-B6BF4249D1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050"/>
          <a:stretch/>
        </p:blipFill>
        <p:spPr>
          <a:xfrm>
            <a:off x="330200" y="1361378"/>
            <a:ext cx="11531600" cy="5356922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55CD5AD1-85F0-40ED-AA82-CB7ACCF282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376352" y="4192859"/>
            <a:ext cx="1783703" cy="1484041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1ABA7393-59DF-4415-BF07-D131733638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291021" y="2252855"/>
            <a:ext cx="1759144" cy="1307357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7D61A12B-3EC7-4ABE-A33A-7F518AC5FA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460166" y="139700"/>
            <a:ext cx="1303055" cy="1250792"/>
          </a:xfrm>
          <a:prstGeom prst="rect">
            <a:avLst/>
          </a:prstGeom>
        </p:spPr>
      </p:pic>
      <p:pic>
        <p:nvPicPr>
          <p:cNvPr id="2058" name="Picture 10" descr="Marshall | PAW Patrol Wiki | Fandom">
            <a:extLst>
              <a:ext uri="{FF2B5EF4-FFF2-40B4-BE49-F238E27FC236}">
                <a16:creationId xmlns:a16="http://schemas.microsoft.com/office/drawing/2014/main" id="{7C2BC3D3-04AC-44CC-BD86-1C7E46104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26391" y="-34055"/>
            <a:ext cx="2041812" cy="187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ocky | PAW Patrol Wiki | Fandom">
            <a:extLst>
              <a:ext uri="{FF2B5EF4-FFF2-40B4-BE49-F238E27FC236}">
                <a16:creationId xmlns:a16="http://schemas.microsoft.com/office/drawing/2014/main" id="{804F94CE-97AD-4574-B915-C8D5B84C4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44942" y="4192859"/>
            <a:ext cx="2129623" cy="211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hase | PAW Patrol Wiki | Fandom">
            <a:extLst>
              <a:ext uri="{FF2B5EF4-FFF2-40B4-BE49-F238E27FC236}">
                <a16:creationId xmlns:a16="http://schemas.microsoft.com/office/drawing/2014/main" id="{C3E1F8FC-BEB8-46FE-98F7-6D376CF81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114" y="2057789"/>
            <a:ext cx="2129623" cy="200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ockapoo+skye+paw+patrol cheap buy online">
            <a:extLst>
              <a:ext uri="{FF2B5EF4-FFF2-40B4-BE49-F238E27FC236}">
                <a16:creationId xmlns:a16="http://schemas.microsoft.com/office/drawing/2014/main" id="{A37CAB68-FE39-4E25-9454-C10F21E8A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947" l="625" r="100000">
                        <a14:foregroundMark x1="43250" y1="27926" x2="42375" y2="56160"/>
                        <a14:foregroundMark x1="60125" y1="27207" x2="63750" y2="40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-167874"/>
            <a:ext cx="1694901" cy="206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058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0.62709 -0.006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54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6853ED8-8088-4AB6-B568-FD9A775B29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E5668DDB-E871-44F2-B387-3749352A54BC}"/>
              </a:ext>
            </a:extLst>
          </p:cNvPr>
          <p:cNvSpPr/>
          <p:nvPr/>
        </p:nvSpPr>
        <p:spPr>
          <a:xfrm>
            <a:off x="1317365" y="701333"/>
            <a:ext cx="10433201" cy="1618781"/>
          </a:xfrm>
          <a:custGeom>
            <a:avLst/>
            <a:gdLst>
              <a:gd name="connsiteX0" fmla="*/ 0 w 9505950"/>
              <a:gd name="connsiteY0" fmla="*/ 692498 h 1384995"/>
              <a:gd name="connsiteX1" fmla="*/ 692498 w 9505950"/>
              <a:gd name="connsiteY1" fmla="*/ 0 h 1384995"/>
              <a:gd name="connsiteX2" fmla="*/ 8813453 w 9505950"/>
              <a:gd name="connsiteY2" fmla="*/ 0 h 1384995"/>
              <a:gd name="connsiteX3" fmla="*/ 9505951 w 9505950"/>
              <a:gd name="connsiteY3" fmla="*/ 692498 h 1384995"/>
              <a:gd name="connsiteX4" fmla="*/ 9505950 w 9505950"/>
              <a:gd name="connsiteY4" fmla="*/ 692498 h 1384995"/>
              <a:gd name="connsiteX5" fmla="*/ 8813452 w 9505950"/>
              <a:gd name="connsiteY5" fmla="*/ 1384996 h 1384995"/>
              <a:gd name="connsiteX6" fmla="*/ 692498 w 9505950"/>
              <a:gd name="connsiteY6" fmla="*/ 1384995 h 1384995"/>
              <a:gd name="connsiteX7" fmla="*/ 0 w 9505950"/>
              <a:gd name="connsiteY7" fmla="*/ 692497 h 1384995"/>
              <a:gd name="connsiteX8" fmla="*/ 0 w 9505950"/>
              <a:gd name="connsiteY8" fmla="*/ 692498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05950" h="1384995" fill="none" extrusionOk="0">
                <a:moveTo>
                  <a:pt x="0" y="692498"/>
                </a:moveTo>
                <a:cubicBezTo>
                  <a:pt x="38440" y="346088"/>
                  <a:pt x="258644" y="-52383"/>
                  <a:pt x="692498" y="0"/>
                </a:cubicBezTo>
                <a:cubicBezTo>
                  <a:pt x="4047778" y="-154472"/>
                  <a:pt x="6922746" y="-165626"/>
                  <a:pt x="8813453" y="0"/>
                </a:cubicBezTo>
                <a:cubicBezTo>
                  <a:pt x="9211463" y="-19350"/>
                  <a:pt x="9448468" y="305732"/>
                  <a:pt x="9505951" y="692498"/>
                </a:cubicBezTo>
                <a:lnTo>
                  <a:pt x="9505950" y="692498"/>
                </a:lnTo>
                <a:cubicBezTo>
                  <a:pt x="9505739" y="1062807"/>
                  <a:pt x="9124722" y="1362667"/>
                  <a:pt x="8813452" y="1384996"/>
                </a:cubicBezTo>
                <a:cubicBezTo>
                  <a:pt x="5987043" y="1342792"/>
                  <a:pt x="4602487" y="1223698"/>
                  <a:pt x="692498" y="1384995"/>
                </a:cubicBezTo>
                <a:cubicBezTo>
                  <a:pt x="328420" y="1387342"/>
                  <a:pt x="5421" y="1140560"/>
                  <a:pt x="0" y="692497"/>
                </a:cubicBezTo>
                <a:lnTo>
                  <a:pt x="0" y="692498"/>
                </a:lnTo>
                <a:close/>
              </a:path>
              <a:path w="9505950" h="1384995" stroke="0" extrusionOk="0">
                <a:moveTo>
                  <a:pt x="0" y="692498"/>
                </a:moveTo>
                <a:cubicBezTo>
                  <a:pt x="73310" y="318747"/>
                  <a:pt x="280498" y="-39749"/>
                  <a:pt x="692498" y="0"/>
                </a:cubicBezTo>
                <a:cubicBezTo>
                  <a:pt x="3179683" y="-136090"/>
                  <a:pt x="6220791" y="117287"/>
                  <a:pt x="8813453" y="0"/>
                </a:cubicBezTo>
                <a:cubicBezTo>
                  <a:pt x="9194387" y="4411"/>
                  <a:pt x="9551642" y="341078"/>
                  <a:pt x="9505951" y="692498"/>
                </a:cubicBezTo>
                <a:lnTo>
                  <a:pt x="9505950" y="692498"/>
                </a:lnTo>
                <a:cubicBezTo>
                  <a:pt x="9500823" y="1097893"/>
                  <a:pt x="9121258" y="1397440"/>
                  <a:pt x="8813452" y="1384996"/>
                </a:cubicBezTo>
                <a:cubicBezTo>
                  <a:pt x="5198419" y="1431328"/>
                  <a:pt x="2693001" y="1251055"/>
                  <a:pt x="692498" y="1384995"/>
                </a:cubicBezTo>
                <a:cubicBezTo>
                  <a:pt x="349135" y="1338046"/>
                  <a:pt x="25743" y="1077364"/>
                  <a:pt x="0" y="692497"/>
                </a:cubicBezTo>
                <a:lnTo>
                  <a:pt x="0" y="692498"/>
                </a:lnTo>
                <a:close/>
              </a:path>
            </a:pathLst>
          </a:custGeom>
          <a:solidFill>
            <a:srgbClr val="FFB655"/>
          </a:solidFill>
          <a:ln w="76200">
            <a:solidFill>
              <a:srgbClr val="FFB655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433201" h="1618781" fill="none" extrusionOk="0">
                        <a:moveTo>
                          <a:pt x="0" y="809391"/>
                        </a:moveTo>
                        <a:cubicBezTo>
                          <a:pt x="91387" y="450641"/>
                          <a:pt x="225701" y="-120514"/>
                          <a:pt x="760047" y="0"/>
                        </a:cubicBezTo>
                        <a:cubicBezTo>
                          <a:pt x="4298591" y="-322072"/>
                          <a:pt x="7817556" y="60018"/>
                          <a:pt x="9673154" y="0"/>
                        </a:cubicBezTo>
                        <a:cubicBezTo>
                          <a:pt x="10113654" y="-27178"/>
                          <a:pt x="10303661" y="352356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2822" y="1233761"/>
                          <a:pt x="9973809" y="1579831"/>
                          <a:pt x="9673153" y="1618782"/>
                        </a:cubicBezTo>
                        <a:cubicBezTo>
                          <a:pt x="6454685" y="1507234"/>
                          <a:pt x="5095977" y="1405185"/>
                          <a:pt x="760047" y="1618780"/>
                        </a:cubicBezTo>
                        <a:cubicBezTo>
                          <a:pt x="366997" y="1622359"/>
                          <a:pt x="6899" y="1344587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stroke="0" extrusionOk="0">
                        <a:moveTo>
                          <a:pt x="0" y="809391"/>
                        </a:moveTo>
                        <a:cubicBezTo>
                          <a:pt x="53191" y="360904"/>
                          <a:pt x="382045" y="-92187"/>
                          <a:pt x="760047" y="0"/>
                        </a:cubicBezTo>
                        <a:cubicBezTo>
                          <a:pt x="3544678" y="-108695"/>
                          <a:pt x="7232001" y="-19632"/>
                          <a:pt x="9673154" y="0"/>
                        </a:cubicBezTo>
                        <a:cubicBezTo>
                          <a:pt x="10091093" y="15286"/>
                          <a:pt x="10514977" y="431799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397531" y="1313338"/>
                          <a:pt x="10025779" y="1629224"/>
                          <a:pt x="9673153" y="1618782"/>
                        </a:cubicBezTo>
                        <a:cubicBezTo>
                          <a:pt x="5781459" y="1286476"/>
                          <a:pt x="2978875" y="1513546"/>
                          <a:pt x="760047" y="1618780"/>
                        </a:cubicBezTo>
                        <a:cubicBezTo>
                          <a:pt x="353875" y="1529239"/>
                          <a:pt x="5623" y="1218105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fill="none" stroke="0" extrusionOk="0">
                        <a:moveTo>
                          <a:pt x="0" y="809391"/>
                        </a:moveTo>
                        <a:cubicBezTo>
                          <a:pt x="91579" y="410372"/>
                          <a:pt x="242444" y="-116966"/>
                          <a:pt x="760047" y="0"/>
                        </a:cubicBezTo>
                        <a:cubicBezTo>
                          <a:pt x="4101738" y="-144691"/>
                          <a:pt x="7506283" y="149827"/>
                          <a:pt x="9673154" y="0"/>
                        </a:cubicBezTo>
                        <a:cubicBezTo>
                          <a:pt x="10091920" y="29754"/>
                          <a:pt x="10396967" y="375581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0727" y="1252236"/>
                          <a:pt x="9956748" y="1602359"/>
                          <a:pt x="9673153" y="1618782"/>
                        </a:cubicBezTo>
                        <a:cubicBezTo>
                          <a:pt x="6538982" y="1556549"/>
                          <a:pt x="5160655" y="1455212"/>
                          <a:pt x="760047" y="1618780"/>
                        </a:cubicBezTo>
                        <a:cubicBezTo>
                          <a:pt x="377821" y="1600668"/>
                          <a:pt x="61847" y="1338320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BC13D3CA-6346-4C3B-9D8B-1994579BE0EB}"/>
              </a:ext>
            </a:extLst>
          </p:cNvPr>
          <p:cNvSpPr txBox="1"/>
          <p:nvPr/>
        </p:nvSpPr>
        <p:spPr>
          <a:xfrm>
            <a:off x="2318536" y="897787"/>
            <a:ext cx="90406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</a:rPr>
              <a:t>xe máy đi với vận tốc 30km/giờ</a:t>
            </a:r>
            <a:r>
              <a:rPr lang="en-US" sz="2800" dirty="0">
                <a:latin typeface="Arial" panose="020B0604020202020204" pitchFamily="34" charset="0"/>
              </a:rPr>
              <a:t>.</a:t>
            </a:r>
            <a:r>
              <a:rPr lang="vi-VN" sz="2800" dirty="0">
                <a:latin typeface="Arial" panose="020B0604020202020204" pitchFamily="34" charset="0"/>
              </a:rPr>
              <a:t> Người đó đi trong 2 giờ. Tính quãng đường người đó đi được?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F1E006-7BE1-43C0-B6CB-166885ADA57D}"/>
              </a:ext>
            </a:extLst>
          </p:cNvPr>
          <p:cNvSpPr/>
          <p:nvPr/>
        </p:nvSpPr>
        <p:spPr>
          <a:xfrm>
            <a:off x="1528244" y="3021447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40 km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C6376B0-21B1-4B83-ACCB-5C1912630BAE}"/>
              </a:ext>
            </a:extLst>
          </p:cNvPr>
          <p:cNvSpPr/>
          <p:nvPr/>
        </p:nvSpPr>
        <p:spPr>
          <a:xfrm>
            <a:off x="1528244" y="4653049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60 km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73837F-E5DB-4374-B63E-6E2BC2AD34F1}"/>
              </a:ext>
            </a:extLst>
          </p:cNvPr>
          <p:cNvSpPr/>
          <p:nvPr/>
        </p:nvSpPr>
        <p:spPr>
          <a:xfrm>
            <a:off x="6096000" y="3021447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50 km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4704614-D363-44C3-858F-744E7003B257}"/>
              </a:ext>
            </a:extLst>
          </p:cNvPr>
          <p:cNvSpPr/>
          <p:nvPr/>
        </p:nvSpPr>
        <p:spPr>
          <a:xfrm>
            <a:off x="6096000" y="4653049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70 km</a:t>
            </a:r>
          </a:p>
        </p:txBody>
      </p:sp>
      <p:pic>
        <p:nvPicPr>
          <p:cNvPr id="1026" name="Picture 2" descr="PAW Patrol – Wikipedia tiếng Việt">
            <a:extLst>
              <a:ext uri="{FF2B5EF4-FFF2-40B4-BE49-F238E27FC236}">
                <a16:creationId xmlns:a16="http://schemas.microsoft.com/office/drawing/2014/main" id="{1181B85E-9C9B-43A6-9225-6B7F11E96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3503">
            <a:off x="-13497" y="193150"/>
            <a:ext cx="2661724" cy="2306649"/>
          </a:xfrm>
          <a:prstGeom prst="rect">
            <a:avLst/>
          </a:prstGeom>
          <a:noFill/>
          <a:effectLst>
            <a:outerShdw dir="1860000" algn="ctr" rotWithShape="0">
              <a:srgbClr val="000000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má Decoradora: Paw Patrol PNG descarga gratis | Paw patrol skye birthday,  Paw patrol party games, Skye paw patrol party">
            <a:extLst>
              <a:ext uri="{FF2B5EF4-FFF2-40B4-BE49-F238E27FC236}">
                <a16:creationId xmlns:a16="http://schemas.microsoft.com/office/drawing/2014/main" id="{DABFC5B1-F0EC-41A6-8474-1A42F6866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1687" y="3949628"/>
            <a:ext cx="2670312" cy="304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AF6B0C-F43E-4C1D-995E-D3C23F970B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 rot="19263944">
            <a:off x="375336" y="5526117"/>
            <a:ext cx="795897" cy="80302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83821F0-A3DA-4CE7-A6A3-F46B20D4A4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>
            <a:off x="11007735" y="88138"/>
            <a:ext cx="1026214" cy="103539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351690E-845F-4B5C-BB12-2A8CE51A76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>
            <a:off x="9460233" y="6193370"/>
            <a:ext cx="579117" cy="5843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5" name="Picture 2" descr="Check free icon">
            <a:extLst>
              <a:ext uri="{FF2B5EF4-FFF2-40B4-BE49-F238E27FC236}">
                <a16:creationId xmlns:a16="http://schemas.microsoft.com/office/drawing/2014/main" id="{EA1B6676-0712-40E8-9C21-08FB72B27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840" y="4563639"/>
            <a:ext cx="1124808" cy="112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1F4E5DF-C76F-4FAC-A935-1EBD2A912B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ED4DB3-9E4E-452E-97A0-CDD2FEB30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F431F2B-9261-4FF3-8326-B6BF4249D1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050"/>
          <a:stretch/>
        </p:blipFill>
        <p:spPr>
          <a:xfrm>
            <a:off x="330200" y="1361378"/>
            <a:ext cx="11531600" cy="5356922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55CD5AD1-85F0-40ED-AA82-CB7ACCF282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376352" y="4192859"/>
            <a:ext cx="1783703" cy="1484041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1ABA7393-59DF-4415-BF07-D131733638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291021" y="2252855"/>
            <a:ext cx="1759144" cy="1307357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7D61A12B-3EC7-4ABE-A33A-7F518AC5FA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460166" y="139700"/>
            <a:ext cx="1303055" cy="1250792"/>
          </a:xfrm>
          <a:prstGeom prst="rect">
            <a:avLst/>
          </a:prstGeom>
        </p:spPr>
      </p:pic>
      <p:pic>
        <p:nvPicPr>
          <p:cNvPr id="2060" name="Picture 12" descr="Rocky | PAW Patrol Wiki | Fandom">
            <a:extLst>
              <a:ext uri="{FF2B5EF4-FFF2-40B4-BE49-F238E27FC236}">
                <a16:creationId xmlns:a16="http://schemas.microsoft.com/office/drawing/2014/main" id="{804F94CE-97AD-4574-B915-C8D5B84C4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44942" y="4192859"/>
            <a:ext cx="2129623" cy="211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hase | PAW Patrol Wiki | Fandom">
            <a:extLst>
              <a:ext uri="{FF2B5EF4-FFF2-40B4-BE49-F238E27FC236}">
                <a16:creationId xmlns:a16="http://schemas.microsoft.com/office/drawing/2014/main" id="{C3E1F8FC-BEB8-46FE-98F7-6D376CF81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114" y="2057789"/>
            <a:ext cx="2129623" cy="200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862C02-3730-4C0A-AEFF-0887F076C5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4925" y="-100371"/>
            <a:ext cx="3054361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896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95 0.04491 L 0.25677 0.04166 L 0.3194 0.09815 L 0.34206 0.21481 L 0.29674 0.3037 L 0.15339 0.30833 L -0.28607 0.3037 L -0.28607 0.3037 " pathEditMode="relative" rAng="0" ptsTypes="AAAAAAA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5" y="1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6853ED8-8088-4AB6-B568-FD9A775B29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E5668DDB-E871-44F2-B387-3749352A54BC}"/>
              </a:ext>
            </a:extLst>
          </p:cNvPr>
          <p:cNvSpPr/>
          <p:nvPr/>
        </p:nvSpPr>
        <p:spPr>
          <a:xfrm>
            <a:off x="1317365" y="701333"/>
            <a:ext cx="10433201" cy="1618781"/>
          </a:xfrm>
          <a:custGeom>
            <a:avLst/>
            <a:gdLst>
              <a:gd name="connsiteX0" fmla="*/ 0 w 9505950"/>
              <a:gd name="connsiteY0" fmla="*/ 692498 h 1384995"/>
              <a:gd name="connsiteX1" fmla="*/ 692498 w 9505950"/>
              <a:gd name="connsiteY1" fmla="*/ 0 h 1384995"/>
              <a:gd name="connsiteX2" fmla="*/ 8813453 w 9505950"/>
              <a:gd name="connsiteY2" fmla="*/ 0 h 1384995"/>
              <a:gd name="connsiteX3" fmla="*/ 9505951 w 9505950"/>
              <a:gd name="connsiteY3" fmla="*/ 692498 h 1384995"/>
              <a:gd name="connsiteX4" fmla="*/ 9505950 w 9505950"/>
              <a:gd name="connsiteY4" fmla="*/ 692498 h 1384995"/>
              <a:gd name="connsiteX5" fmla="*/ 8813452 w 9505950"/>
              <a:gd name="connsiteY5" fmla="*/ 1384996 h 1384995"/>
              <a:gd name="connsiteX6" fmla="*/ 692498 w 9505950"/>
              <a:gd name="connsiteY6" fmla="*/ 1384995 h 1384995"/>
              <a:gd name="connsiteX7" fmla="*/ 0 w 9505950"/>
              <a:gd name="connsiteY7" fmla="*/ 692497 h 1384995"/>
              <a:gd name="connsiteX8" fmla="*/ 0 w 9505950"/>
              <a:gd name="connsiteY8" fmla="*/ 692498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05950" h="1384995" fill="none" extrusionOk="0">
                <a:moveTo>
                  <a:pt x="0" y="692498"/>
                </a:moveTo>
                <a:cubicBezTo>
                  <a:pt x="38440" y="346088"/>
                  <a:pt x="258644" y="-52383"/>
                  <a:pt x="692498" y="0"/>
                </a:cubicBezTo>
                <a:cubicBezTo>
                  <a:pt x="4047778" y="-154472"/>
                  <a:pt x="6922746" y="-165626"/>
                  <a:pt x="8813453" y="0"/>
                </a:cubicBezTo>
                <a:cubicBezTo>
                  <a:pt x="9211463" y="-19350"/>
                  <a:pt x="9448468" y="305732"/>
                  <a:pt x="9505951" y="692498"/>
                </a:cubicBezTo>
                <a:lnTo>
                  <a:pt x="9505950" y="692498"/>
                </a:lnTo>
                <a:cubicBezTo>
                  <a:pt x="9505739" y="1062807"/>
                  <a:pt x="9124722" y="1362667"/>
                  <a:pt x="8813452" y="1384996"/>
                </a:cubicBezTo>
                <a:cubicBezTo>
                  <a:pt x="5987043" y="1342792"/>
                  <a:pt x="4602487" y="1223698"/>
                  <a:pt x="692498" y="1384995"/>
                </a:cubicBezTo>
                <a:cubicBezTo>
                  <a:pt x="328420" y="1387342"/>
                  <a:pt x="5421" y="1140560"/>
                  <a:pt x="0" y="692497"/>
                </a:cubicBezTo>
                <a:lnTo>
                  <a:pt x="0" y="692498"/>
                </a:lnTo>
                <a:close/>
              </a:path>
              <a:path w="9505950" h="1384995" stroke="0" extrusionOk="0">
                <a:moveTo>
                  <a:pt x="0" y="692498"/>
                </a:moveTo>
                <a:cubicBezTo>
                  <a:pt x="73310" y="318747"/>
                  <a:pt x="280498" y="-39749"/>
                  <a:pt x="692498" y="0"/>
                </a:cubicBezTo>
                <a:cubicBezTo>
                  <a:pt x="3179683" y="-136090"/>
                  <a:pt x="6220791" y="117287"/>
                  <a:pt x="8813453" y="0"/>
                </a:cubicBezTo>
                <a:cubicBezTo>
                  <a:pt x="9194387" y="4411"/>
                  <a:pt x="9551642" y="341078"/>
                  <a:pt x="9505951" y="692498"/>
                </a:cubicBezTo>
                <a:lnTo>
                  <a:pt x="9505950" y="692498"/>
                </a:lnTo>
                <a:cubicBezTo>
                  <a:pt x="9500823" y="1097893"/>
                  <a:pt x="9121258" y="1397440"/>
                  <a:pt x="8813452" y="1384996"/>
                </a:cubicBezTo>
                <a:cubicBezTo>
                  <a:pt x="5198419" y="1431328"/>
                  <a:pt x="2693001" y="1251055"/>
                  <a:pt x="692498" y="1384995"/>
                </a:cubicBezTo>
                <a:cubicBezTo>
                  <a:pt x="349135" y="1338046"/>
                  <a:pt x="25743" y="1077364"/>
                  <a:pt x="0" y="692497"/>
                </a:cubicBezTo>
                <a:lnTo>
                  <a:pt x="0" y="692498"/>
                </a:lnTo>
                <a:close/>
              </a:path>
            </a:pathLst>
          </a:custGeom>
          <a:solidFill>
            <a:srgbClr val="FFB655"/>
          </a:solidFill>
          <a:ln w="76200">
            <a:solidFill>
              <a:srgbClr val="FFB655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433201" h="1618781" fill="none" extrusionOk="0">
                        <a:moveTo>
                          <a:pt x="0" y="809391"/>
                        </a:moveTo>
                        <a:cubicBezTo>
                          <a:pt x="91387" y="450641"/>
                          <a:pt x="225701" y="-120514"/>
                          <a:pt x="760047" y="0"/>
                        </a:cubicBezTo>
                        <a:cubicBezTo>
                          <a:pt x="4298591" y="-322072"/>
                          <a:pt x="7817556" y="60018"/>
                          <a:pt x="9673154" y="0"/>
                        </a:cubicBezTo>
                        <a:cubicBezTo>
                          <a:pt x="10113654" y="-27178"/>
                          <a:pt x="10303661" y="352356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2822" y="1233761"/>
                          <a:pt x="9973809" y="1579831"/>
                          <a:pt x="9673153" y="1618782"/>
                        </a:cubicBezTo>
                        <a:cubicBezTo>
                          <a:pt x="6454685" y="1507234"/>
                          <a:pt x="5095977" y="1405185"/>
                          <a:pt x="760047" y="1618780"/>
                        </a:cubicBezTo>
                        <a:cubicBezTo>
                          <a:pt x="366997" y="1622359"/>
                          <a:pt x="6899" y="1344587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stroke="0" extrusionOk="0">
                        <a:moveTo>
                          <a:pt x="0" y="809391"/>
                        </a:moveTo>
                        <a:cubicBezTo>
                          <a:pt x="53191" y="360904"/>
                          <a:pt x="382045" y="-92187"/>
                          <a:pt x="760047" y="0"/>
                        </a:cubicBezTo>
                        <a:cubicBezTo>
                          <a:pt x="3544678" y="-108695"/>
                          <a:pt x="7232001" y="-19632"/>
                          <a:pt x="9673154" y="0"/>
                        </a:cubicBezTo>
                        <a:cubicBezTo>
                          <a:pt x="10091093" y="15286"/>
                          <a:pt x="10514977" y="431799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397531" y="1313338"/>
                          <a:pt x="10025779" y="1629224"/>
                          <a:pt x="9673153" y="1618782"/>
                        </a:cubicBezTo>
                        <a:cubicBezTo>
                          <a:pt x="5781459" y="1286476"/>
                          <a:pt x="2978875" y="1513546"/>
                          <a:pt x="760047" y="1618780"/>
                        </a:cubicBezTo>
                        <a:cubicBezTo>
                          <a:pt x="353875" y="1529239"/>
                          <a:pt x="5623" y="1218105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fill="none" stroke="0" extrusionOk="0">
                        <a:moveTo>
                          <a:pt x="0" y="809391"/>
                        </a:moveTo>
                        <a:cubicBezTo>
                          <a:pt x="91579" y="410372"/>
                          <a:pt x="242444" y="-116966"/>
                          <a:pt x="760047" y="0"/>
                        </a:cubicBezTo>
                        <a:cubicBezTo>
                          <a:pt x="4101738" y="-144691"/>
                          <a:pt x="7506283" y="149827"/>
                          <a:pt x="9673154" y="0"/>
                        </a:cubicBezTo>
                        <a:cubicBezTo>
                          <a:pt x="10091920" y="29754"/>
                          <a:pt x="10396967" y="375581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0727" y="1252236"/>
                          <a:pt x="9956748" y="1602359"/>
                          <a:pt x="9673153" y="1618782"/>
                        </a:cubicBezTo>
                        <a:cubicBezTo>
                          <a:pt x="6538982" y="1556549"/>
                          <a:pt x="5160655" y="1455212"/>
                          <a:pt x="760047" y="1618780"/>
                        </a:cubicBezTo>
                        <a:cubicBezTo>
                          <a:pt x="377821" y="1600668"/>
                          <a:pt x="61847" y="1338320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BC13D3CA-6346-4C3B-9D8B-1994579BE0EB}"/>
              </a:ext>
            </a:extLst>
          </p:cNvPr>
          <p:cNvSpPr txBox="1"/>
          <p:nvPr/>
        </p:nvSpPr>
        <p:spPr>
          <a:xfrm>
            <a:off x="1936738" y="874038"/>
            <a:ext cx="9813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cs typeface="Times New Roman" panose="02020603050405020304" pitchFamily="18" charset="0"/>
              </a:rPr>
              <a:t>Một</a:t>
            </a:r>
            <a:r>
              <a:rPr lang="en-US" sz="3600" dirty="0">
                <a:cs typeface="Times New Roman" panose="02020603050405020304" pitchFamily="18" charset="0"/>
              </a:rPr>
              <a:t> ô</a:t>
            </a:r>
            <a:r>
              <a:rPr lang="vi-VN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tô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đi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quãng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dài</a:t>
            </a:r>
            <a:r>
              <a:rPr lang="en-US" sz="3600" dirty="0">
                <a:cs typeface="Times New Roman" panose="02020603050405020304" pitchFamily="18" charset="0"/>
              </a:rPr>
              <a:t> 150km </a:t>
            </a:r>
            <a:r>
              <a:rPr lang="en-US" sz="3600" dirty="0" err="1">
                <a:cs typeface="Times New Roman" panose="02020603050405020304" pitchFamily="18" charset="0"/>
              </a:rPr>
              <a:t>hết</a:t>
            </a:r>
            <a:r>
              <a:rPr lang="en-US" sz="3600" dirty="0">
                <a:cs typeface="Times New Roman" panose="02020603050405020304" pitchFamily="18" charset="0"/>
              </a:rPr>
              <a:t> 3 </a:t>
            </a:r>
            <a:r>
              <a:rPr lang="en-US" sz="3600" dirty="0" err="1">
                <a:cs typeface="Times New Roman" panose="02020603050405020304" pitchFamily="18" charset="0"/>
              </a:rPr>
              <a:t>giờ</a:t>
            </a:r>
            <a:r>
              <a:rPr lang="en-US" sz="3600" dirty="0"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Vận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tốc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xe</a:t>
            </a:r>
            <a:r>
              <a:rPr lang="en-US" sz="3600" dirty="0">
                <a:cs typeface="Times New Roman" panose="02020603050405020304" pitchFamily="18" charset="0"/>
              </a:rPr>
              <a:t> ô </a:t>
            </a:r>
            <a:r>
              <a:rPr lang="en-US" sz="3600" dirty="0" err="1">
                <a:cs typeface="Times New Roman" panose="02020603050405020304" pitchFamily="18" charset="0"/>
              </a:rPr>
              <a:t>tô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đó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là</a:t>
            </a:r>
            <a:r>
              <a:rPr lang="en-US" sz="3600" dirty="0">
                <a:cs typeface="Times New Roman" panose="02020603050405020304" pitchFamily="18" charset="0"/>
              </a:rPr>
              <a:t>?</a:t>
            </a:r>
            <a:r>
              <a:rPr lang="vi-VN" sz="3600" dirty="0">
                <a:cs typeface="Times New Roman" panose="02020603050405020304" pitchFamily="18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F1E006-7BE1-43C0-B6CB-166885ADA57D}"/>
              </a:ext>
            </a:extLst>
          </p:cNvPr>
          <p:cNvSpPr/>
          <p:nvPr/>
        </p:nvSpPr>
        <p:spPr>
          <a:xfrm>
            <a:off x="1528244" y="3021447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60 km/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C6376B0-21B1-4B83-ACCB-5C1912630BAE}"/>
              </a:ext>
            </a:extLst>
          </p:cNvPr>
          <p:cNvSpPr/>
          <p:nvPr/>
        </p:nvSpPr>
        <p:spPr>
          <a:xfrm>
            <a:off x="1528244" y="4653049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lang="en-US" sz="4000" b="1" noProof="0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km/</a:t>
            </a:r>
            <a:r>
              <a:rPr lang="en-US" sz="4000" b="1" dirty="0" err="1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73837F-E5DB-4374-B63E-6E2BC2AD34F1}"/>
              </a:ext>
            </a:extLst>
          </p:cNvPr>
          <p:cNvSpPr/>
          <p:nvPr/>
        </p:nvSpPr>
        <p:spPr>
          <a:xfrm>
            <a:off x="6096000" y="3021447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km/</a:t>
            </a:r>
            <a:r>
              <a:rPr lang="en-US" sz="4000" b="1" dirty="0" err="1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4704614-D363-44C3-858F-744E7003B257}"/>
              </a:ext>
            </a:extLst>
          </p:cNvPr>
          <p:cNvSpPr/>
          <p:nvPr/>
        </p:nvSpPr>
        <p:spPr>
          <a:xfrm>
            <a:off x="6096000" y="4653049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km/</a:t>
            </a:r>
            <a:r>
              <a:rPr lang="en-US" sz="4000" b="1" dirty="0" err="1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PAW Patrol – Wikipedia tiếng Việt">
            <a:extLst>
              <a:ext uri="{FF2B5EF4-FFF2-40B4-BE49-F238E27FC236}">
                <a16:creationId xmlns:a16="http://schemas.microsoft.com/office/drawing/2014/main" id="{1181B85E-9C9B-43A6-9225-6B7F11E96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3503">
            <a:off x="-13497" y="193150"/>
            <a:ext cx="2661724" cy="2306649"/>
          </a:xfrm>
          <a:prstGeom prst="rect">
            <a:avLst/>
          </a:prstGeom>
          <a:noFill/>
          <a:effectLst>
            <a:outerShdw dir="1860000" algn="ctr" rotWithShape="0">
              <a:srgbClr val="000000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má Decoradora: Paw Patrol PNG descarga gratis | Paw patrol skye birthday,  Paw patrol party games, Skye paw patrol party">
            <a:extLst>
              <a:ext uri="{FF2B5EF4-FFF2-40B4-BE49-F238E27FC236}">
                <a16:creationId xmlns:a16="http://schemas.microsoft.com/office/drawing/2014/main" id="{DABFC5B1-F0EC-41A6-8474-1A42F6866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1687" y="3949628"/>
            <a:ext cx="2670312" cy="304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AF6B0C-F43E-4C1D-995E-D3C23F970B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 rot="19263944">
            <a:off x="375336" y="5526117"/>
            <a:ext cx="795897" cy="80302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83821F0-A3DA-4CE7-A6A3-F46B20D4A4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>
            <a:off x="11007735" y="88138"/>
            <a:ext cx="1026214" cy="103539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351690E-845F-4B5C-BB12-2A8CE51A76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>
            <a:off x="9460233" y="6193370"/>
            <a:ext cx="579117" cy="5843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5" name="Picture 2" descr="Check free icon">
            <a:extLst>
              <a:ext uri="{FF2B5EF4-FFF2-40B4-BE49-F238E27FC236}">
                <a16:creationId xmlns:a16="http://schemas.microsoft.com/office/drawing/2014/main" id="{672C09D2-D1C0-4D1A-8091-AA9522F1A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127" y="2622095"/>
            <a:ext cx="1124808" cy="112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0DB8C60B-A9C2-4435-9B2E-13691984F3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438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8" grpId="1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2336</TotalTime>
  <Words>1055</Words>
  <Application>Microsoft Office PowerPoint</Application>
  <PresentationFormat>Widescreen</PresentationFormat>
  <Paragraphs>139</Paragraphs>
  <Slides>30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46</cp:revision>
  <dcterms:created xsi:type="dcterms:W3CDTF">2022-02-28T09:08:26Z</dcterms:created>
  <dcterms:modified xsi:type="dcterms:W3CDTF">2022-03-05T16:03:00Z</dcterms:modified>
</cp:coreProperties>
</file>