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88" r:id="rId3"/>
    <p:sldId id="289" r:id="rId4"/>
    <p:sldId id="290" r:id="rId5"/>
    <p:sldId id="291" r:id="rId6"/>
    <p:sldId id="293" r:id="rId7"/>
    <p:sldId id="292" r:id="rId8"/>
    <p:sldId id="294" r:id="rId9"/>
  </p:sldIdLst>
  <p:sldSz cx="9144000" cy="6858000" type="screen4x3"/>
  <p:notesSz cx="6858000" cy="9144000"/>
  <p:defaultTextStyle>
    <a:defPPr>
      <a:defRPr lang="en-US"/>
    </a:defPPr>
    <a:lvl1pPr algn="ctr" rtl="0" fontAlgn="base">
      <a:spcBef>
        <a:spcPct val="0"/>
      </a:spcBef>
      <a:spcAft>
        <a:spcPct val="0"/>
      </a:spcAft>
      <a:defRPr sz="3600" kern="1200">
        <a:solidFill>
          <a:schemeClr val="tx1"/>
        </a:solidFill>
        <a:latin typeface="Times New Roman" pitchFamily="18" charset="0"/>
        <a:ea typeface="+mn-ea"/>
        <a:cs typeface="+mn-cs"/>
      </a:defRPr>
    </a:lvl1pPr>
    <a:lvl2pPr marL="457200" algn="ctr" rtl="0" fontAlgn="base">
      <a:spcBef>
        <a:spcPct val="0"/>
      </a:spcBef>
      <a:spcAft>
        <a:spcPct val="0"/>
      </a:spcAft>
      <a:defRPr sz="3600" kern="1200">
        <a:solidFill>
          <a:schemeClr val="tx1"/>
        </a:solidFill>
        <a:latin typeface="Times New Roman" pitchFamily="18" charset="0"/>
        <a:ea typeface="+mn-ea"/>
        <a:cs typeface="+mn-cs"/>
      </a:defRPr>
    </a:lvl2pPr>
    <a:lvl3pPr marL="914400" algn="ctr" rtl="0" fontAlgn="base">
      <a:spcBef>
        <a:spcPct val="0"/>
      </a:spcBef>
      <a:spcAft>
        <a:spcPct val="0"/>
      </a:spcAft>
      <a:defRPr sz="3600" kern="1200">
        <a:solidFill>
          <a:schemeClr val="tx1"/>
        </a:solidFill>
        <a:latin typeface="Times New Roman" pitchFamily="18" charset="0"/>
        <a:ea typeface="+mn-ea"/>
        <a:cs typeface="+mn-cs"/>
      </a:defRPr>
    </a:lvl3pPr>
    <a:lvl4pPr marL="1371600" algn="ctr" rtl="0" fontAlgn="base">
      <a:spcBef>
        <a:spcPct val="0"/>
      </a:spcBef>
      <a:spcAft>
        <a:spcPct val="0"/>
      </a:spcAft>
      <a:defRPr sz="3600" kern="1200">
        <a:solidFill>
          <a:schemeClr val="tx1"/>
        </a:solidFill>
        <a:latin typeface="Times New Roman" pitchFamily="18" charset="0"/>
        <a:ea typeface="+mn-ea"/>
        <a:cs typeface="+mn-cs"/>
      </a:defRPr>
    </a:lvl4pPr>
    <a:lvl5pPr marL="1828800" algn="ctr" rtl="0" fontAlgn="base">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66FF33"/>
    <a:srgbClr val="FFFFFF"/>
    <a:srgbClr val="800000"/>
    <a:srgbClr val="0000FF"/>
    <a:srgbClr val="CC3300"/>
    <a:srgbClr val="008000"/>
    <a:srgbClr val="FF0000"/>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064"/>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C6906E-EC67-423D-95A8-2BFE5E0C816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8022A9-484A-4F70-A4E7-63B555A17C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38D403-7798-44BD-8587-DACBBC77AC9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74966DB-56DB-4B00-91FF-3D5E3A8EDAF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A933D6-46AC-4FE5-BE5E-F23CBA56D68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068F12-E5E3-41CB-80FD-0E9263F2EE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FBABEE4-54CE-4BEA-8F79-FBB5537B665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6960DCB-BE6E-4CD4-B80C-E354C05F7FB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63409A4-1ABB-4902-B1F0-64ABFC0B6BD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B43DA57-F95B-48A8-847A-250B0781257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6CC4AF-745A-4064-A054-8118E83F126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DD3D0EA1-81A1-4B7F-809A-8A60E7A5D7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479925" y="3105150"/>
            <a:ext cx="184150" cy="647700"/>
          </a:xfrm>
          <a:prstGeom prst="rect">
            <a:avLst/>
          </a:prstGeom>
          <a:noFill/>
          <a:ln w="9525">
            <a:noFill/>
            <a:miter lim="800000"/>
            <a:headEnd/>
            <a:tailEnd/>
          </a:ln>
        </p:spPr>
        <p:txBody>
          <a:bodyPr wrap="none" anchor="ctr">
            <a:spAutoFit/>
          </a:bodyPr>
          <a:lstStyle/>
          <a:p>
            <a:endParaRPr lang="en-US">
              <a:latin typeface="Arial" charset="0"/>
            </a:endParaRPr>
          </a:p>
        </p:txBody>
      </p:sp>
      <p:sp>
        <p:nvSpPr>
          <p:cNvPr id="2051" name="Rectangle 3"/>
          <p:cNvSpPr>
            <a:spLocks noChangeArrowheads="1"/>
          </p:cNvSpPr>
          <p:nvPr/>
        </p:nvSpPr>
        <p:spPr bwMode="auto">
          <a:xfrm>
            <a:off x="4632325" y="3257550"/>
            <a:ext cx="184150" cy="647700"/>
          </a:xfrm>
          <a:prstGeom prst="rect">
            <a:avLst/>
          </a:prstGeom>
          <a:noFill/>
          <a:ln w="9525">
            <a:noFill/>
            <a:miter lim="800000"/>
            <a:headEnd/>
            <a:tailEnd/>
          </a:ln>
        </p:spPr>
        <p:txBody>
          <a:bodyPr wrap="none" anchor="ctr">
            <a:spAutoFit/>
          </a:bodyPr>
          <a:lstStyle/>
          <a:p>
            <a:endParaRPr lang="en-US">
              <a:latin typeface="Arial" charset="0"/>
            </a:endParaRPr>
          </a:p>
        </p:txBody>
      </p:sp>
      <p:pic>
        <p:nvPicPr>
          <p:cNvPr id="2052" name="Picture 4" descr="Graphic"/>
          <p:cNvPicPr>
            <a:picLocks noChangeAspect="1" noChangeArrowheads="1"/>
          </p:cNvPicPr>
          <p:nvPr/>
        </p:nvPicPr>
        <p:blipFill>
          <a:blip r:embed="rId3"/>
          <a:srcRect/>
          <a:stretch>
            <a:fillRect/>
          </a:stretch>
        </p:blipFill>
        <p:spPr bwMode="auto">
          <a:xfrm>
            <a:off x="817563" y="1295400"/>
            <a:ext cx="7172325" cy="122238"/>
          </a:xfrm>
          <a:prstGeom prst="rect">
            <a:avLst/>
          </a:prstGeom>
          <a:noFill/>
          <a:ln w="9525">
            <a:noFill/>
            <a:miter lim="800000"/>
            <a:headEnd/>
            <a:tailEnd/>
          </a:ln>
        </p:spPr>
      </p:pic>
      <p:sp>
        <p:nvSpPr>
          <p:cNvPr id="2053" name="Text Box 8"/>
          <p:cNvSpPr txBox="1">
            <a:spLocks noChangeArrowheads="1"/>
          </p:cNvSpPr>
          <p:nvPr/>
        </p:nvSpPr>
        <p:spPr bwMode="auto">
          <a:xfrm>
            <a:off x="1295400" y="2667000"/>
            <a:ext cx="6705600" cy="823913"/>
          </a:xfrm>
          <a:prstGeom prst="rect">
            <a:avLst/>
          </a:prstGeom>
          <a:noFill/>
          <a:ln w="38100" cmpd="dbl" algn="ctr">
            <a:noFill/>
            <a:miter lim="800000"/>
            <a:headEnd/>
            <a:tailEnd/>
          </a:ln>
        </p:spPr>
        <p:txBody>
          <a:bodyPr>
            <a:spAutoFit/>
          </a:bodyPr>
          <a:lstStyle/>
          <a:p>
            <a:pPr>
              <a:spcBef>
                <a:spcPct val="50000"/>
              </a:spcBef>
            </a:pPr>
            <a:r>
              <a:rPr lang="en-US" sz="4800" b="1">
                <a:solidFill>
                  <a:srgbClr val="FF00FF"/>
                </a:solidFill>
                <a:latin typeface="Arial" charset="0"/>
              </a:rPr>
              <a:t>TẬP LÀM VĂN  5</a:t>
            </a:r>
          </a:p>
        </p:txBody>
      </p:sp>
      <p:grpSp>
        <p:nvGrpSpPr>
          <p:cNvPr id="2054" name="Group 10"/>
          <p:cNvGrpSpPr>
            <a:grpSpLocks/>
          </p:cNvGrpSpPr>
          <p:nvPr/>
        </p:nvGrpSpPr>
        <p:grpSpPr bwMode="auto">
          <a:xfrm>
            <a:off x="76200" y="0"/>
            <a:ext cx="8991600" cy="6705600"/>
            <a:chOff x="48" y="0"/>
            <a:chExt cx="5664" cy="4224"/>
          </a:xfrm>
        </p:grpSpPr>
        <p:sp>
          <p:nvSpPr>
            <p:cNvPr id="2057" name="Line 11"/>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2058" name="Line 12"/>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2059" name="Line 13"/>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2060" name="Line 14"/>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2061" name="Group 15"/>
            <p:cNvGrpSpPr>
              <a:grpSpLocks/>
            </p:cNvGrpSpPr>
            <p:nvPr/>
          </p:nvGrpSpPr>
          <p:grpSpPr bwMode="auto">
            <a:xfrm>
              <a:off x="48" y="0"/>
              <a:ext cx="5664" cy="4224"/>
              <a:chOff x="48" y="0"/>
              <a:chExt cx="5664" cy="4272"/>
            </a:xfrm>
          </p:grpSpPr>
          <p:pic>
            <p:nvPicPr>
              <p:cNvPr id="2062" name="Picture 16" descr="BAR01"/>
              <p:cNvPicPr>
                <a:picLocks noChangeAspect="1" noChangeArrowheads="1"/>
              </p:cNvPicPr>
              <p:nvPr/>
            </p:nvPicPr>
            <p:blipFill>
              <a:blip r:embed="rId4"/>
              <a:srcRect/>
              <a:stretch>
                <a:fillRect/>
              </a:stretch>
            </p:blipFill>
            <p:spPr bwMode="auto">
              <a:xfrm>
                <a:off x="336" y="4032"/>
                <a:ext cx="5088" cy="240"/>
              </a:xfrm>
              <a:prstGeom prst="rect">
                <a:avLst/>
              </a:prstGeom>
              <a:noFill/>
              <a:ln w="9525">
                <a:noFill/>
                <a:miter lim="800000"/>
                <a:headEnd/>
                <a:tailEnd/>
              </a:ln>
            </p:spPr>
          </p:pic>
          <p:pic>
            <p:nvPicPr>
              <p:cNvPr id="2063" name="Picture 17" descr="BAR01"/>
              <p:cNvPicPr>
                <a:picLocks noChangeAspect="1" noChangeArrowheads="1"/>
              </p:cNvPicPr>
              <p:nvPr/>
            </p:nvPicPr>
            <p:blipFill>
              <a:blip r:embed="rId5"/>
              <a:srcRect/>
              <a:stretch>
                <a:fillRect/>
              </a:stretch>
            </p:blipFill>
            <p:spPr bwMode="auto">
              <a:xfrm>
                <a:off x="336" y="48"/>
                <a:ext cx="5088" cy="240"/>
              </a:xfrm>
              <a:prstGeom prst="rect">
                <a:avLst/>
              </a:prstGeom>
              <a:noFill/>
              <a:ln w="9525">
                <a:noFill/>
                <a:miter lim="800000"/>
                <a:headEnd/>
                <a:tailEnd/>
              </a:ln>
            </p:spPr>
          </p:pic>
          <p:sp>
            <p:nvSpPr>
              <p:cNvPr id="81938" name="AutoShape 18"/>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1939" name="AutoShape 19"/>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1940" name="AutoShape 20"/>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1941" name="AutoShape 21"/>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
        <p:nvSpPr>
          <p:cNvPr id="2055" name="Text Box 22"/>
          <p:cNvSpPr txBox="1">
            <a:spLocks noChangeArrowheads="1"/>
          </p:cNvSpPr>
          <p:nvPr/>
        </p:nvSpPr>
        <p:spPr bwMode="auto">
          <a:xfrm>
            <a:off x="450850" y="3794125"/>
            <a:ext cx="8153400" cy="701675"/>
          </a:xfrm>
          <a:prstGeom prst="rect">
            <a:avLst/>
          </a:prstGeom>
          <a:noFill/>
          <a:ln w="38100" cmpd="dbl" algn="ctr">
            <a:noFill/>
            <a:miter lim="800000"/>
            <a:headEnd/>
            <a:tailEnd/>
          </a:ln>
        </p:spPr>
        <p:txBody>
          <a:bodyPr>
            <a:spAutoFit/>
          </a:bodyPr>
          <a:lstStyle/>
          <a:p>
            <a:pPr>
              <a:spcBef>
                <a:spcPct val="50000"/>
              </a:spcBef>
            </a:pPr>
            <a:r>
              <a:rPr lang="en-US" sz="4000" b="1">
                <a:solidFill>
                  <a:srgbClr val="0000FF"/>
                </a:solidFill>
                <a:latin typeface="Arial" charset="0"/>
              </a:rPr>
              <a:t>TẬP VIẾT ĐOẠN ĐỐI THOẠI</a:t>
            </a:r>
          </a:p>
        </p:txBody>
      </p:sp>
      <p:sp>
        <p:nvSpPr>
          <p:cNvPr id="2056" name="Text Box 23"/>
          <p:cNvSpPr txBox="1">
            <a:spLocks noChangeArrowheads="1"/>
          </p:cNvSpPr>
          <p:nvPr/>
        </p:nvSpPr>
        <p:spPr bwMode="auto">
          <a:xfrm>
            <a:off x="2438400" y="4343400"/>
            <a:ext cx="4648200" cy="457200"/>
          </a:xfrm>
          <a:prstGeom prst="rect">
            <a:avLst/>
          </a:prstGeom>
          <a:noFill/>
          <a:ln w="38100" cmpd="dbl" algn="ctr">
            <a:noFill/>
            <a:miter lim="800000"/>
            <a:headEnd/>
            <a:tailEnd/>
          </a:ln>
        </p:spPr>
        <p:txBody>
          <a:bodyPr>
            <a:spAutoFit/>
          </a:bodyPr>
          <a:lstStyle/>
          <a:p>
            <a:pPr>
              <a:spcBef>
                <a:spcPct val="50000"/>
              </a:spcBef>
            </a:pPr>
            <a:r>
              <a:rPr lang="en-US" sz="2400" b="1">
                <a:solidFill>
                  <a:srgbClr val="0000FF"/>
                </a:solidFill>
                <a:latin typeface="Arial" charset="0"/>
              </a:rPr>
              <a:t>(TUẦN 29)</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4"/>
          <p:cNvGrpSpPr>
            <a:grpSpLocks/>
          </p:cNvGrpSpPr>
          <p:nvPr/>
        </p:nvGrpSpPr>
        <p:grpSpPr bwMode="auto">
          <a:xfrm>
            <a:off x="76200" y="0"/>
            <a:ext cx="8991600" cy="6705600"/>
            <a:chOff x="48" y="0"/>
            <a:chExt cx="5664" cy="4224"/>
          </a:xfrm>
        </p:grpSpPr>
        <p:sp>
          <p:nvSpPr>
            <p:cNvPr id="3078" name="Line 5"/>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3079" name="Line 6"/>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3080" name="Line 7"/>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3081" name="Line 8"/>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3082" name="Group 9"/>
            <p:cNvGrpSpPr>
              <a:grpSpLocks/>
            </p:cNvGrpSpPr>
            <p:nvPr/>
          </p:nvGrpSpPr>
          <p:grpSpPr bwMode="auto">
            <a:xfrm>
              <a:off x="48" y="0"/>
              <a:ext cx="5664" cy="4224"/>
              <a:chOff x="48" y="0"/>
              <a:chExt cx="5664" cy="4272"/>
            </a:xfrm>
          </p:grpSpPr>
          <p:pic>
            <p:nvPicPr>
              <p:cNvPr id="3083" name="Picture 10"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3084" name="Picture 11"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3980" name="AutoShape 12"/>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3981" name="AutoShape 13"/>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3982" name="AutoShape 14"/>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3983" name="AutoShape 15"/>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
        <p:nvSpPr>
          <p:cNvPr id="83985" name="Text Box 17"/>
          <p:cNvSpPr txBox="1">
            <a:spLocks noChangeArrowheads="1"/>
          </p:cNvSpPr>
          <p:nvPr/>
        </p:nvSpPr>
        <p:spPr bwMode="auto">
          <a:xfrm>
            <a:off x="533400" y="457200"/>
            <a:ext cx="8153400" cy="1066800"/>
          </a:xfrm>
          <a:prstGeom prst="rect">
            <a:avLst/>
          </a:prstGeom>
          <a:noFill/>
          <a:ln w="9525">
            <a:noFill/>
            <a:miter lim="800000"/>
            <a:headEnd/>
            <a:tailEnd/>
          </a:ln>
        </p:spPr>
        <p:txBody>
          <a:bodyPr>
            <a:spAutoFit/>
          </a:bodyPr>
          <a:lstStyle/>
          <a:p>
            <a:pPr algn="just">
              <a:spcBef>
                <a:spcPct val="50000"/>
              </a:spcBef>
            </a:pPr>
            <a:r>
              <a:rPr lang="en-US" sz="3200" u="sng">
                <a:solidFill>
                  <a:srgbClr val="FF0000"/>
                </a:solidFill>
                <a:latin typeface="Arial" charset="0"/>
              </a:rPr>
              <a:t>Bài 1:</a:t>
            </a:r>
            <a:r>
              <a:rPr lang="en-US" sz="3200">
                <a:solidFill>
                  <a:srgbClr val="FF0000"/>
                </a:solidFill>
                <a:latin typeface="Arial" charset="0"/>
              </a:rPr>
              <a:t> Đọc lại một trong hai phần sau đây của truyện Một vụ đắm tàu:</a:t>
            </a:r>
          </a:p>
        </p:txBody>
      </p:sp>
      <p:sp>
        <p:nvSpPr>
          <p:cNvPr id="83986" name="Text Box 18"/>
          <p:cNvSpPr txBox="1">
            <a:spLocks noChangeArrowheads="1"/>
          </p:cNvSpPr>
          <p:nvPr/>
        </p:nvSpPr>
        <p:spPr bwMode="auto">
          <a:xfrm>
            <a:off x="495300" y="1752600"/>
            <a:ext cx="8153400" cy="15700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latin typeface="Arial" charset="0"/>
              </a:rPr>
              <a:t>a) Phần I, từ đầu đến </a:t>
            </a:r>
            <a:r>
              <a:rPr lang="en-US" sz="3200" i="1">
                <a:solidFill>
                  <a:srgbClr val="0000FF"/>
                </a:solidFill>
                <a:latin typeface="Arial" charset="0"/>
              </a:rPr>
              <a:t>gỡ chiếc khăn quàng đỏ trên mái tóc băng cho bạn</a:t>
            </a:r>
            <a:r>
              <a:rPr lang="en-US" sz="3200">
                <a:solidFill>
                  <a:srgbClr val="0000FF"/>
                </a:solidFill>
                <a:latin typeface="Arial" charset="0"/>
              </a:rPr>
              <a:t>. Có thể đặt tên phần này là </a:t>
            </a:r>
            <a:r>
              <a:rPr lang="en-US" sz="3200" i="1">
                <a:solidFill>
                  <a:srgbClr val="008000"/>
                </a:solidFill>
                <a:latin typeface="Arial" charset="0"/>
              </a:rPr>
              <a:t>Làm quen</a:t>
            </a:r>
            <a:r>
              <a:rPr lang="en-US" sz="3200">
                <a:solidFill>
                  <a:srgbClr val="0000FF"/>
                </a:solidFill>
                <a:latin typeface="Arial" charset="0"/>
              </a:rPr>
              <a:t> hoặc </a:t>
            </a:r>
            <a:r>
              <a:rPr lang="en-US" sz="3200" i="1">
                <a:solidFill>
                  <a:srgbClr val="008000"/>
                </a:solidFill>
                <a:latin typeface="Arial" charset="0"/>
              </a:rPr>
              <a:t>Giu-li-ét-ta.</a:t>
            </a:r>
          </a:p>
        </p:txBody>
      </p:sp>
      <p:sp>
        <p:nvSpPr>
          <p:cNvPr id="83987" name="Text Box 19"/>
          <p:cNvSpPr txBox="1">
            <a:spLocks noChangeArrowheads="1"/>
          </p:cNvSpPr>
          <p:nvPr/>
        </p:nvSpPr>
        <p:spPr bwMode="auto">
          <a:xfrm>
            <a:off x="495300" y="3810000"/>
            <a:ext cx="8153400" cy="15700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latin typeface="Arial" charset="0"/>
              </a:rPr>
              <a:t>b) Phần II, từ </a:t>
            </a:r>
            <a:r>
              <a:rPr lang="en-US" sz="3200" i="1">
                <a:solidFill>
                  <a:srgbClr val="0000FF"/>
                </a:solidFill>
                <a:latin typeface="Arial" charset="0"/>
              </a:rPr>
              <a:t>Cơn bão dữ dội bất ngờ nổi lên</a:t>
            </a:r>
            <a:r>
              <a:rPr lang="en-US" sz="3200">
                <a:solidFill>
                  <a:srgbClr val="0000FF"/>
                </a:solidFill>
                <a:latin typeface="Arial" charset="0"/>
              </a:rPr>
              <a:t> đến hết. Có thể đặt tên phần này là </a:t>
            </a:r>
            <a:r>
              <a:rPr lang="en-US" sz="3200" i="1">
                <a:solidFill>
                  <a:srgbClr val="008000"/>
                </a:solidFill>
                <a:latin typeface="Arial" charset="0"/>
              </a:rPr>
              <a:t>Cơn bão</a:t>
            </a:r>
            <a:r>
              <a:rPr lang="en-US" sz="3200">
                <a:solidFill>
                  <a:srgbClr val="0000FF"/>
                </a:solidFill>
                <a:latin typeface="Arial" charset="0"/>
              </a:rPr>
              <a:t> hoặc </a:t>
            </a:r>
            <a:r>
              <a:rPr lang="en-US" sz="3200" i="1">
                <a:solidFill>
                  <a:srgbClr val="008000"/>
                </a:solidFill>
                <a:latin typeface="Arial" charset="0"/>
              </a:rPr>
              <a:t>Ma-ri-ô.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3985"/>
                                        </p:tgtEl>
                                        <p:attrNameLst>
                                          <p:attrName>style.visibility</p:attrName>
                                        </p:attrNameLst>
                                      </p:cBhvr>
                                      <p:to>
                                        <p:strVal val="visible"/>
                                      </p:to>
                                    </p:set>
                                    <p:animEffect transition="in" filter="box(in)">
                                      <p:cBhvr>
                                        <p:cTn id="7" dur="500"/>
                                        <p:tgtEl>
                                          <p:spTgt spid="839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3986"/>
                                        </p:tgtEl>
                                        <p:attrNameLst>
                                          <p:attrName>style.visibility</p:attrName>
                                        </p:attrNameLst>
                                      </p:cBhvr>
                                      <p:to>
                                        <p:strVal val="visible"/>
                                      </p:to>
                                    </p:set>
                                    <p:animEffect transition="in" filter="box(in)">
                                      <p:cBhvr>
                                        <p:cTn id="12" dur="500"/>
                                        <p:tgtEl>
                                          <p:spTgt spid="839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3987"/>
                                        </p:tgtEl>
                                        <p:attrNameLst>
                                          <p:attrName>style.visibility</p:attrName>
                                        </p:attrNameLst>
                                      </p:cBhvr>
                                      <p:to>
                                        <p:strVal val="visible"/>
                                      </p:to>
                                    </p:set>
                                    <p:animEffect transition="in" filter="box(in)">
                                      <p:cBhvr>
                                        <p:cTn id="17" dur="500"/>
                                        <p:tgtEl>
                                          <p:spTgt spid="83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85" grpId="0"/>
      <p:bldP spid="83986" grpId="0"/>
      <p:bldP spid="8398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Text Box 4"/>
          <p:cNvSpPr txBox="1">
            <a:spLocks noChangeArrowheads="1"/>
          </p:cNvSpPr>
          <p:nvPr/>
        </p:nvSpPr>
        <p:spPr bwMode="auto">
          <a:xfrm>
            <a:off x="533400" y="1905000"/>
            <a:ext cx="8153400" cy="3478213"/>
          </a:xfrm>
          <a:prstGeom prst="rect">
            <a:avLst/>
          </a:prstGeom>
          <a:noFill/>
          <a:ln w="9525">
            <a:noFill/>
            <a:miter lim="800000"/>
            <a:headEnd/>
            <a:tailEnd/>
          </a:ln>
        </p:spPr>
        <p:txBody>
          <a:bodyPr>
            <a:spAutoFit/>
          </a:bodyPr>
          <a:lstStyle/>
          <a:p>
            <a:pPr algn="just">
              <a:spcBef>
                <a:spcPct val="50000"/>
              </a:spcBef>
            </a:pPr>
            <a:r>
              <a:rPr lang="en-US" sz="4400" u="sng">
                <a:solidFill>
                  <a:srgbClr val="FF0000"/>
                </a:solidFill>
                <a:latin typeface="Arial" charset="0"/>
              </a:rPr>
              <a:t>Bài 1:</a:t>
            </a:r>
            <a:r>
              <a:rPr lang="en-US" sz="4400">
                <a:solidFill>
                  <a:srgbClr val="FF0000"/>
                </a:solidFill>
                <a:latin typeface="Arial" charset="0"/>
              </a:rPr>
              <a:t> Em hãy cùng các bạn trong nhóm viết tiếp một số lời đối thoại để chuyển một trong hai phần nói trên thành màn kịch theo gợi ý sau:</a:t>
            </a:r>
          </a:p>
        </p:txBody>
      </p:sp>
      <p:grpSp>
        <p:nvGrpSpPr>
          <p:cNvPr id="4099" name="Group 5"/>
          <p:cNvGrpSpPr>
            <a:grpSpLocks/>
          </p:cNvGrpSpPr>
          <p:nvPr/>
        </p:nvGrpSpPr>
        <p:grpSpPr bwMode="auto">
          <a:xfrm>
            <a:off x="76200" y="0"/>
            <a:ext cx="8991600" cy="6705600"/>
            <a:chOff x="48" y="0"/>
            <a:chExt cx="5664" cy="4224"/>
          </a:xfrm>
        </p:grpSpPr>
        <p:sp>
          <p:nvSpPr>
            <p:cNvPr id="4100" name="Line 6"/>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4101" name="Line 7"/>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4102" name="Line 8"/>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4103" name="Line 9"/>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4104" name="Group 10"/>
            <p:cNvGrpSpPr>
              <a:grpSpLocks/>
            </p:cNvGrpSpPr>
            <p:nvPr/>
          </p:nvGrpSpPr>
          <p:grpSpPr bwMode="auto">
            <a:xfrm>
              <a:off x="48" y="0"/>
              <a:ext cx="5664" cy="4224"/>
              <a:chOff x="48" y="0"/>
              <a:chExt cx="5664" cy="4272"/>
            </a:xfrm>
          </p:grpSpPr>
          <p:pic>
            <p:nvPicPr>
              <p:cNvPr id="4105" name="Picture 11"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4106" name="Picture 12"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5005" name="AutoShape 13"/>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5006" name="AutoShape 14"/>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5007" name="AutoShape 15"/>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5008" name="AutoShape 16"/>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4996"/>
                                        </p:tgtEl>
                                        <p:attrNameLst>
                                          <p:attrName>style.visibility</p:attrName>
                                        </p:attrNameLst>
                                      </p:cBhvr>
                                      <p:to>
                                        <p:strVal val="visible"/>
                                      </p:to>
                                    </p:set>
                                    <p:animEffect transition="in" filter="box(in)">
                                      <p:cBhvr>
                                        <p:cTn id="7" dur="500"/>
                                        <p:tgtEl>
                                          <p:spTgt spid="84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4"/>
          <p:cNvGrpSpPr>
            <a:grpSpLocks/>
          </p:cNvGrpSpPr>
          <p:nvPr/>
        </p:nvGrpSpPr>
        <p:grpSpPr bwMode="auto">
          <a:xfrm>
            <a:off x="-228600" y="0"/>
            <a:ext cx="9601200" cy="6705600"/>
            <a:chOff x="48" y="0"/>
            <a:chExt cx="5664" cy="4224"/>
          </a:xfrm>
        </p:grpSpPr>
        <p:sp>
          <p:nvSpPr>
            <p:cNvPr id="5134" name="Line 5"/>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5135" name="Line 6"/>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5136" name="Line 7"/>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5137" name="Line 8"/>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5138" name="Group 9"/>
            <p:cNvGrpSpPr>
              <a:grpSpLocks/>
            </p:cNvGrpSpPr>
            <p:nvPr/>
          </p:nvGrpSpPr>
          <p:grpSpPr bwMode="auto">
            <a:xfrm>
              <a:off x="48" y="0"/>
              <a:ext cx="5664" cy="4224"/>
              <a:chOff x="48" y="0"/>
              <a:chExt cx="5664" cy="4272"/>
            </a:xfrm>
          </p:grpSpPr>
          <p:pic>
            <p:nvPicPr>
              <p:cNvPr id="5139" name="Picture 10"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5140" name="Picture 11"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6028" name="AutoShape 12"/>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6029" name="AutoShape 13"/>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6030" name="AutoShape 14"/>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6031" name="AutoShape 15"/>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grpSp>
      </p:grpSp>
      <p:sp>
        <p:nvSpPr>
          <p:cNvPr id="86032" name="Text Box 16"/>
          <p:cNvSpPr txBox="1">
            <a:spLocks noChangeArrowheads="1"/>
          </p:cNvSpPr>
          <p:nvPr/>
        </p:nvSpPr>
        <p:spPr bwMode="auto">
          <a:xfrm>
            <a:off x="533400" y="304800"/>
            <a:ext cx="2133600" cy="523875"/>
          </a:xfrm>
          <a:prstGeom prst="rect">
            <a:avLst/>
          </a:prstGeom>
          <a:noFill/>
          <a:ln w="9525">
            <a:noFill/>
            <a:miter lim="800000"/>
            <a:headEnd/>
            <a:tailEnd/>
          </a:ln>
        </p:spPr>
        <p:txBody>
          <a:bodyPr>
            <a:spAutoFit/>
          </a:bodyPr>
          <a:lstStyle/>
          <a:p>
            <a:pPr>
              <a:spcBef>
                <a:spcPct val="50000"/>
              </a:spcBef>
            </a:pPr>
            <a:r>
              <a:rPr lang="en-US" sz="2800" u="sng">
                <a:solidFill>
                  <a:srgbClr val="0000FF"/>
                </a:solidFill>
                <a:latin typeface="Arial" charset="0"/>
              </a:rPr>
              <a:t>Màn 1 </a:t>
            </a:r>
          </a:p>
        </p:txBody>
      </p:sp>
      <p:sp>
        <p:nvSpPr>
          <p:cNvPr id="86033" name="Text Box 17"/>
          <p:cNvSpPr txBox="1">
            <a:spLocks noChangeArrowheads="1"/>
          </p:cNvSpPr>
          <p:nvPr/>
        </p:nvSpPr>
        <p:spPr bwMode="auto">
          <a:xfrm>
            <a:off x="3505200" y="457200"/>
            <a:ext cx="2133600" cy="523875"/>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Giu-li-ét-ta</a:t>
            </a:r>
            <a:r>
              <a:rPr lang="en-US" sz="2800" u="sng">
                <a:solidFill>
                  <a:srgbClr val="0000FF"/>
                </a:solidFill>
                <a:latin typeface="Arial" charset="0"/>
              </a:rPr>
              <a:t> </a:t>
            </a:r>
          </a:p>
        </p:txBody>
      </p:sp>
      <p:sp>
        <p:nvSpPr>
          <p:cNvPr id="86034" name="Text Box 18"/>
          <p:cNvSpPr txBox="1">
            <a:spLocks noChangeArrowheads="1"/>
          </p:cNvSpPr>
          <p:nvPr/>
        </p:nvSpPr>
        <p:spPr bwMode="auto">
          <a:xfrm>
            <a:off x="0" y="990600"/>
            <a:ext cx="21336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Nhân vật:</a:t>
            </a:r>
            <a:r>
              <a:rPr lang="en-US" sz="2000" b="1" u="sng">
                <a:solidFill>
                  <a:srgbClr val="FF0000"/>
                </a:solidFill>
                <a:latin typeface="Arial" charset="0"/>
              </a:rPr>
              <a:t> </a:t>
            </a:r>
          </a:p>
        </p:txBody>
      </p:sp>
      <p:sp>
        <p:nvSpPr>
          <p:cNvPr id="86035" name="Text Box 19"/>
          <p:cNvSpPr txBox="1">
            <a:spLocks noChangeArrowheads="1"/>
          </p:cNvSpPr>
          <p:nvPr/>
        </p:nvSpPr>
        <p:spPr bwMode="auto">
          <a:xfrm>
            <a:off x="1752600" y="990600"/>
            <a:ext cx="6858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Giu-li-ét-ta, Ma-ri-ô, một vài hành khách và thủy thủ.</a:t>
            </a:r>
            <a:r>
              <a:rPr lang="en-US" sz="2000" u="sng">
                <a:solidFill>
                  <a:srgbClr val="0000FF"/>
                </a:solidFill>
                <a:latin typeface="Arial" charset="0"/>
              </a:rPr>
              <a:t> </a:t>
            </a:r>
          </a:p>
        </p:txBody>
      </p:sp>
      <p:sp>
        <p:nvSpPr>
          <p:cNvPr id="86036" name="Text Box 20"/>
          <p:cNvSpPr txBox="1">
            <a:spLocks noChangeArrowheads="1"/>
          </p:cNvSpPr>
          <p:nvPr/>
        </p:nvSpPr>
        <p:spPr bwMode="auto">
          <a:xfrm>
            <a:off x="-152400" y="1447800"/>
            <a:ext cx="21336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Cảnh trí:</a:t>
            </a:r>
            <a:r>
              <a:rPr lang="en-US" sz="2000" b="1" u="sng">
                <a:solidFill>
                  <a:srgbClr val="FF0000"/>
                </a:solidFill>
                <a:latin typeface="Arial" charset="0"/>
              </a:rPr>
              <a:t> </a:t>
            </a:r>
          </a:p>
        </p:txBody>
      </p:sp>
      <p:sp>
        <p:nvSpPr>
          <p:cNvPr id="86037" name="Text Box 21"/>
          <p:cNvSpPr txBox="1">
            <a:spLocks noChangeArrowheads="1"/>
          </p:cNvSpPr>
          <p:nvPr/>
        </p:nvSpPr>
        <p:spPr bwMode="auto">
          <a:xfrm>
            <a:off x="1600200" y="1447800"/>
            <a:ext cx="7239000" cy="1323975"/>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Buổi chiều tối, trên boong một chiếc tàu thủy đang chạy giữa đại dương, Giu-li-ét-ta đang đứng tựa vào lan can, nhìn ra biển. Xung quanh em, một vài hành khách và thủy thủ đang trò chuyện với nhau về biển, về thời tiết hoặc về con tàu.</a:t>
            </a:r>
            <a:endParaRPr lang="en-US" sz="2000" u="sng">
              <a:solidFill>
                <a:srgbClr val="0000FF"/>
              </a:solidFill>
              <a:latin typeface="Arial" charset="0"/>
            </a:endParaRPr>
          </a:p>
        </p:txBody>
      </p:sp>
      <p:sp>
        <p:nvSpPr>
          <p:cNvPr id="86038" name="Text Box 22"/>
          <p:cNvSpPr txBox="1">
            <a:spLocks noChangeArrowheads="1"/>
          </p:cNvSpPr>
          <p:nvPr/>
        </p:nvSpPr>
        <p:spPr bwMode="auto">
          <a:xfrm>
            <a:off x="-76200" y="3352800"/>
            <a:ext cx="29718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Gợi ý lời đối thoại:</a:t>
            </a:r>
            <a:r>
              <a:rPr lang="en-US" sz="2000" b="1" u="sng">
                <a:solidFill>
                  <a:srgbClr val="FF0000"/>
                </a:solidFill>
                <a:latin typeface="Arial" charset="0"/>
              </a:rPr>
              <a:t> </a:t>
            </a:r>
          </a:p>
        </p:txBody>
      </p:sp>
      <p:sp>
        <p:nvSpPr>
          <p:cNvPr id="86041" name="Text Box 25"/>
          <p:cNvSpPr txBox="1">
            <a:spLocks noChangeArrowheads="1"/>
          </p:cNvSpPr>
          <p:nvPr/>
        </p:nvSpPr>
        <p:spPr bwMode="auto">
          <a:xfrm>
            <a:off x="1524000" y="3733800"/>
            <a:ext cx="7239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Giu-li-ét-ta và Ma-ri-ô chào nhau, làm quen với nhau.</a:t>
            </a:r>
            <a:endParaRPr lang="en-US" sz="2000" u="sng">
              <a:solidFill>
                <a:srgbClr val="0000FF"/>
              </a:solidFill>
              <a:latin typeface="Arial" charset="0"/>
            </a:endParaRPr>
          </a:p>
        </p:txBody>
      </p:sp>
      <p:sp>
        <p:nvSpPr>
          <p:cNvPr id="86042" name="Text Box 26"/>
          <p:cNvSpPr txBox="1">
            <a:spLocks noChangeArrowheads="1"/>
          </p:cNvSpPr>
          <p:nvPr/>
        </p:nvSpPr>
        <p:spPr bwMode="auto">
          <a:xfrm>
            <a:off x="1524000" y="4114800"/>
            <a:ext cx="7239000" cy="708025"/>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Từng bạn kể về mình, về gia đình, về mục đích của chuyến đi.</a:t>
            </a:r>
            <a:endParaRPr lang="en-US" sz="2000" u="sng">
              <a:solidFill>
                <a:srgbClr val="0000FF"/>
              </a:solidFill>
              <a:latin typeface="Arial" charset="0"/>
            </a:endParaRPr>
          </a:p>
        </p:txBody>
      </p:sp>
      <p:sp>
        <p:nvSpPr>
          <p:cNvPr id="86043" name="Text Box 27"/>
          <p:cNvSpPr txBox="1">
            <a:spLocks noChangeArrowheads="1"/>
          </p:cNvSpPr>
          <p:nvPr/>
        </p:nvSpPr>
        <p:spPr bwMode="auto">
          <a:xfrm>
            <a:off x="1524000" y="4826000"/>
            <a:ext cx="7239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Hai bạn chia tay, hẹn ngày mai gặp lại.</a:t>
            </a:r>
            <a:endParaRPr lang="en-US" sz="2000" u="sng">
              <a:solidFill>
                <a:srgbClr val="0000FF"/>
              </a:solidFill>
              <a:latin typeface="Arial" charset="0"/>
            </a:endParaRPr>
          </a:p>
        </p:txBody>
      </p:sp>
      <p:sp>
        <p:nvSpPr>
          <p:cNvPr id="86045" name="Text Box 29"/>
          <p:cNvSpPr txBox="1">
            <a:spLocks noChangeArrowheads="1"/>
          </p:cNvSpPr>
          <p:nvPr/>
        </p:nvSpPr>
        <p:spPr bwMode="auto">
          <a:xfrm>
            <a:off x="1524000" y="5334000"/>
            <a:ext cx="7239000" cy="708025"/>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Giu-li-ét-ta kêu lên thì thầy bạn bị xô ngã và an ủi bạn khi băng bó cho bạn.</a:t>
            </a:r>
            <a:endParaRPr lang="en-US" sz="2000" u="sng">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6032"/>
                                        </p:tgtEl>
                                        <p:attrNameLst>
                                          <p:attrName>style.visibility</p:attrName>
                                        </p:attrNameLst>
                                      </p:cBhvr>
                                      <p:to>
                                        <p:strVal val="visible"/>
                                      </p:to>
                                    </p:set>
                                    <p:animEffect transition="in" filter="box(in)">
                                      <p:cBhvr>
                                        <p:cTn id="7" dur="500"/>
                                        <p:tgtEl>
                                          <p:spTgt spid="8603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6033"/>
                                        </p:tgtEl>
                                        <p:attrNameLst>
                                          <p:attrName>style.visibility</p:attrName>
                                        </p:attrNameLst>
                                      </p:cBhvr>
                                      <p:to>
                                        <p:strVal val="visible"/>
                                      </p:to>
                                    </p:set>
                                    <p:animEffect transition="in" filter="box(in)">
                                      <p:cBhvr>
                                        <p:cTn id="10" dur="500"/>
                                        <p:tgtEl>
                                          <p:spTgt spid="8603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86034"/>
                                        </p:tgtEl>
                                        <p:attrNameLst>
                                          <p:attrName>style.visibility</p:attrName>
                                        </p:attrNameLst>
                                      </p:cBhvr>
                                      <p:to>
                                        <p:strVal val="visible"/>
                                      </p:to>
                                    </p:set>
                                    <p:animEffect transition="in" filter="box(in)">
                                      <p:cBhvr>
                                        <p:cTn id="15" dur="500"/>
                                        <p:tgtEl>
                                          <p:spTgt spid="86034"/>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6035"/>
                                        </p:tgtEl>
                                        <p:attrNameLst>
                                          <p:attrName>style.visibility</p:attrName>
                                        </p:attrNameLst>
                                      </p:cBhvr>
                                      <p:to>
                                        <p:strVal val="visible"/>
                                      </p:to>
                                    </p:set>
                                    <p:animEffect transition="in" filter="box(in)">
                                      <p:cBhvr>
                                        <p:cTn id="18" dur="500"/>
                                        <p:tgtEl>
                                          <p:spTgt spid="8603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86036"/>
                                        </p:tgtEl>
                                        <p:attrNameLst>
                                          <p:attrName>style.visibility</p:attrName>
                                        </p:attrNameLst>
                                      </p:cBhvr>
                                      <p:to>
                                        <p:strVal val="visible"/>
                                      </p:to>
                                    </p:set>
                                    <p:animEffect transition="in" filter="box(in)">
                                      <p:cBhvr>
                                        <p:cTn id="23" dur="500"/>
                                        <p:tgtEl>
                                          <p:spTgt spid="86036"/>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86037"/>
                                        </p:tgtEl>
                                        <p:attrNameLst>
                                          <p:attrName>style.visibility</p:attrName>
                                        </p:attrNameLst>
                                      </p:cBhvr>
                                      <p:to>
                                        <p:strVal val="visible"/>
                                      </p:to>
                                    </p:set>
                                    <p:animEffect transition="in" filter="box(in)">
                                      <p:cBhvr>
                                        <p:cTn id="26" dur="500"/>
                                        <p:tgtEl>
                                          <p:spTgt spid="8603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86038"/>
                                        </p:tgtEl>
                                        <p:attrNameLst>
                                          <p:attrName>style.visibility</p:attrName>
                                        </p:attrNameLst>
                                      </p:cBhvr>
                                      <p:to>
                                        <p:strVal val="visible"/>
                                      </p:to>
                                    </p:set>
                                    <p:animEffect transition="in" filter="box(in)">
                                      <p:cBhvr>
                                        <p:cTn id="31" dur="500"/>
                                        <p:tgtEl>
                                          <p:spTgt spid="86038"/>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86041"/>
                                        </p:tgtEl>
                                        <p:attrNameLst>
                                          <p:attrName>style.visibility</p:attrName>
                                        </p:attrNameLst>
                                      </p:cBhvr>
                                      <p:to>
                                        <p:strVal val="visible"/>
                                      </p:to>
                                    </p:set>
                                    <p:animEffect transition="in" filter="box(in)">
                                      <p:cBhvr>
                                        <p:cTn id="34" dur="500"/>
                                        <p:tgtEl>
                                          <p:spTgt spid="86041"/>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86043"/>
                                        </p:tgtEl>
                                        <p:attrNameLst>
                                          <p:attrName>style.visibility</p:attrName>
                                        </p:attrNameLst>
                                      </p:cBhvr>
                                      <p:to>
                                        <p:strVal val="visible"/>
                                      </p:to>
                                    </p:set>
                                    <p:animEffect transition="in" filter="box(in)">
                                      <p:cBhvr>
                                        <p:cTn id="37" dur="500"/>
                                        <p:tgtEl>
                                          <p:spTgt spid="86043"/>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6042"/>
                                        </p:tgtEl>
                                        <p:attrNameLst>
                                          <p:attrName>style.visibility</p:attrName>
                                        </p:attrNameLst>
                                      </p:cBhvr>
                                      <p:to>
                                        <p:strVal val="visible"/>
                                      </p:to>
                                    </p:set>
                                    <p:animEffect transition="in" filter="box(in)">
                                      <p:cBhvr>
                                        <p:cTn id="40" dur="500"/>
                                        <p:tgtEl>
                                          <p:spTgt spid="8604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86045"/>
                                        </p:tgtEl>
                                        <p:attrNameLst>
                                          <p:attrName>style.visibility</p:attrName>
                                        </p:attrNameLst>
                                      </p:cBhvr>
                                      <p:to>
                                        <p:strVal val="visible"/>
                                      </p:to>
                                    </p:set>
                                    <p:animEffect transition="in" filter="box(in)">
                                      <p:cBhvr>
                                        <p:cTn id="43" dur="500"/>
                                        <p:tgtEl>
                                          <p:spTgt spid="86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32" grpId="0"/>
      <p:bldP spid="86033" grpId="0"/>
      <p:bldP spid="86034" grpId="0"/>
      <p:bldP spid="86035" grpId="0"/>
      <p:bldP spid="86036" grpId="0"/>
      <p:bldP spid="86037" grpId="0"/>
      <p:bldP spid="86038" grpId="0"/>
      <p:bldP spid="86041" grpId="0"/>
      <p:bldP spid="86042" grpId="0"/>
      <p:bldP spid="86043" grpId="0"/>
      <p:bldP spid="860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4"/>
          <p:cNvGrpSpPr>
            <a:grpSpLocks/>
          </p:cNvGrpSpPr>
          <p:nvPr/>
        </p:nvGrpSpPr>
        <p:grpSpPr bwMode="auto">
          <a:xfrm>
            <a:off x="-292100" y="76200"/>
            <a:ext cx="9677400" cy="6705600"/>
            <a:chOff x="48" y="0"/>
            <a:chExt cx="5664" cy="4224"/>
          </a:xfrm>
        </p:grpSpPr>
        <p:sp>
          <p:nvSpPr>
            <p:cNvPr id="6161" name="Line 5"/>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6162" name="Line 6"/>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6163" name="Line 7"/>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6164" name="Line 8"/>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6165" name="Group 9"/>
            <p:cNvGrpSpPr>
              <a:grpSpLocks/>
            </p:cNvGrpSpPr>
            <p:nvPr/>
          </p:nvGrpSpPr>
          <p:grpSpPr bwMode="auto">
            <a:xfrm>
              <a:off x="48" y="0"/>
              <a:ext cx="5664" cy="4224"/>
              <a:chOff x="48" y="0"/>
              <a:chExt cx="5664" cy="4272"/>
            </a:xfrm>
          </p:grpSpPr>
          <p:pic>
            <p:nvPicPr>
              <p:cNvPr id="6166" name="Picture 10"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6167" name="Picture 11"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7052" name="AutoShape 12"/>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7053" name="AutoShape 13"/>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7054" name="AutoShape 14"/>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87055" name="AutoShape 15"/>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
        <p:nvSpPr>
          <p:cNvPr id="87056" name="Text Box 16"/>
          <p:cNvSpPr txBox="1">
            <a:spLocks noChangeArrowheads="1"/>
          </p:cNvSpPr>
          <p:nvPr/>
        </p:nvSpPr>
        <p:spPr bwMode="auto">
          <a:xfrm>
            <a:off x="-76200" y="914400"/>
            <a:ext cx="1752600"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Ma-ri-ô:</a:t>
            </a:r>
            <a:r>
              <a:rPr lang="en-US" sz="2400" u="sng">
                <a:solidFill>
                  <a:srgbClr val="0000FF"/>
                </a:solidFill>
                <a:latin typeface="Arial" charset="0"/>
              </a:rPr>
              <a:t> </a:t>
            </a:r>
          </a:p>
        </p:txBody>
      </p:sp>
      <p:sp>
        <p:nvSpPr>
          <p:cNvPr id="87057" name="Text Box 17"/>
          <p:cNvSpPr txBox="1">
            <a:spLocks noChangeArrowheads="1"/>
          </p:cNvSpPr>
          <p:nvPr/>
        </p:nvSpPr>
        <p:spPr bwMode="auto">
          <a:xfrm>
            <a:off x="1828800" y="914400"/>
            <a:ext cx="7086600" cy="830263"/>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latin typeface="Arial" charset="0"/>
              </a:rPr>
              <a:t>- (Bước đến bên Giu-li-ét-ta) Xin lỗi. Mình có làm phiền cậu không ?</a:t>
            </a:r>
            <a:endParaRPr lang="en-US" sz="2400" u="sng">
              <a:solidFill>
                <a:srgbClr val="0000FF"/>
              </a:solidFill>
              <a:latin typeface="Arial" charset="0"/>
            </a:endParaRPr>
          </a:p>
        </p:txBody>
      </p:sp>
      <p:sp>
        <p:nvSpPr>
          <p:cNvPr id="87058" name="Text Box 18"/>
          <p:cNvSpPr txBox="1">
            <a:spLocks noChangeArrowheads="1"/>
          </p:cNvSpPr>
          <p:nvPr/>
        </p:nvSpPr>
        <p:spPr bwMode="auto">
          <a:xfrm>
            <a:off x="76200" y="1752600"/>
            <a:ext cx="17526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latin typeface="Arial" charset="0"/>
              </a:rPr>
              <a:t>Giu-li-ét-ta:</a:t>
            </a:r>
            <a:r>
              <a:rPr lang="en-US" sz="2400" u="sng">
                <a:solidFill>
                  <a:srgbClr val="FF0000"/>
                </a:solidFill>
                <a:latin typeface="Arial" charset="0"/>
              </a:rPr>
              <a:t> </a:t>
            </a:r>
          </a:p>
        </p:txBody>
      </p:sp>
      <p:sp>
        <p:nvSpPr>
          <p:cNvPr id="87059" name="Text Box 19"/>
          <p:cNvSpPr txBox="1">
            <a:spLocks noChangeArrowheads="1"/>
          </p:cNvSpPr>
          <p:nvPr/>
        </p:nvSpPr>
        <p:spPr bwMode="auto">
          <a:xfrm>
            <a:off x="1905000" y="1768475"/>
            <a:ext cx="7086600" cy="1200150"/>
          </a:xfrm>
          <a:prstGeom prst="rect">
            <a:avLst/>
          </a:prstGeom>
          <a:noFill/>
          <a:ln w="9525">
            <a:noFill/>
            <a:miter lim="800000"/>
            <a:headEnd/>
            <a:tailEnd/>
          </a:ln>
        </p:spPr>
        <p:txBody>
          <a:bodyPr>
            <a:spAutoFit/>
          </a:bodyPr>
          <a:lstStyle/>
          <a:p>
            <a:pPr algn="just">
              <a:spcBef>
                <a:spcPct val="50000"/>
              </a:spcBef>
            </a:pPr>
            <a:r>
              <a:rPr lang="en-US" sz="2400">
                <a:solidFill>
                  <a:srgbClr val="FF0000"/>
                </a:solidFill>
                <a:latin typeface="Arial" charset="0"/>
              </a:rPr>
              <a:t>- (Vui vẻ) Ồ không, không ! Mình đang nghĩ xung quanh chỉ toàn người lớn, chẳng biết nói chuyện với ai. Cậu tên là gì ?</a:t>
            </a:r>
            <a:endParaRPr lang="en-US" sz="2400" u="sng">
              <a:solidFill>
                <a:srgbClr val="FF0000"/>
              </a:solidFill>
              <a:latin typeface="Arial" charset="0"/>
            </a:endParaRPr>
          </a:p>
        </p:txBody>
      </p:sp>
      <p:sp>
        <p:nvSpPr>
          <p:cNvPr id="87060" name="Text Box 20"/>
          <p:cNvSpPr txBox="1">
            <a:spLocks noChangeArrowheads="1"/>
          </p:cNvSpPr>
          <p:nvPr/>
        </p:nvSpPr>
        <p:spPr bwMode="auto">
          <a:xfrm>
            <a:off x="152400" y="3505200"/>
            <a:ext cx="17526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latin typeface="Arial" charset="0"/>
              </a:rPr>
              <a:t>Giu-li-ét-ta:</a:t>
            </a:r>
            <a:r>
              <a:rPr lang="en-US" sz="2400" u="sng">
                <a:solidFill>
                  <a:srgbClr val="FF0000"/>
                </a:solidFill>
                <a:latin typeface="Arial" charset="0"/>
              </a:rPr>
              <a:t> </a:t>
            </a:r>
          </a:p>
        </p:txBody>
      </p:sp>
      <p:sp>
        <p:nvSpPr>
          <p:cNvPr id="87061" name="Text Box 21"/>
          <p:cNvSpPr txBox="1">
            <a:spLocks noChangeArrowheads="1"/>
          </p:cNvSpPr>
          <p:nvPr/>
        </p:nvSpPr>
        <p:spPr bwMode="auto">
          <a:xfrm>
            <a:off x="-76200" y="2819400"/>
            <a:ext cx="1752600"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Ma-ri-ô:</a:t>
            </a:r>
            <a:r>
              <a:rPr lang="en-US" sz="2400" u="sng">
                <a:solidFill>
                  <a:srgbClr val="0000FF"/>
                </a:solidFill>
                <a:latin typeface="Arial" charset="0"/>
              </a:rPr>
              <a:t> </a:t>
            </a:r>
          </a:p>
        </p:txBody>
      </p:sp>
      <p:sp>
        <p:nvSpPr>
          <p:cNvPr id="87062" name="Text Box 22"/>
          <p:cNvSpPr txBox="1">
            <a:spLocks noChangeArrowheads="1"/>
          </p:cNvSpPr>
          <p:nvPr/>
        </p:nvSpPr>
        <p:spPr bwMode="auto">
          <a:xfrm>
            <a:off x="1828800" y="2895600"/>
            <a:ext cx="7086600" cy="457200"/>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latin typeface="Arial" charset="0"/>
              </a:rPr>
              <a:t>- Mình là Ma-ri-ô. 12 tuổi. Còn cậu ?</a:t>
            </a:r>
            <a:endParaRPr lang="en-US" sz="2400" u="sng">
              <a:solidFill>
                <a:srgbClr val="0000FF"/>
              </a:solidFill>
              <a:latin typeface="Arial" charset="0"/>
            </a:endParaRPr>
          </a:p>
        </p:txBody>
      </p:sp>
      <p:sp>
        <p:nvSpPr>
          <p:cNvPr id="87063" name="Text Box 23"/>
          <p:cNvSpPr txBox="1">
            <a:spLocks noChangeArrowheads="1"/>
          </p:cNvSpPr>
          <p:nvPr/>
        </p:nvSpPr>
        <p:spPr bwMode="auto">
          <a:xfrm>
            <a:off x="1828800" y="3505200"/>
            <a:ext cx="4648200" cy="457200"/>
          </a:xfrm>
          <a:prstGeom prst="rect">
            <a:avLst/>
          </a:prstGeom>
          <a:noFill/>
          <a:ln w="9525">
            <a:noFill/>
            <a:miter lim="800000"/>
            <a:headEnd/>
            <a:tailEnd/>
          </a:ln>
        </p:spPr>
        <p:txBody>
          <a:bodyPr>
            <a:spAutoFit/>
          </a:bodyPr>
          <a:lstStyle/>
          <a:p>
            <a:pPr algn="just">
              <a:spcBef>
                <a:spcPct val="50000"/>
              </a:spcBef>
            </a:pPr>
            <a:r>
              <a:rPr lang="en-US" sz="2400">
                <a:solidFill>
                  <a:srgbClr val="FF0000"/>
                </a:solidFill>
                <a:latin typeface="Arial" charset="0"/>
              </a:rPr>
              <a:t>- Mình Giu-li-ét-ta. Cũng12 tuổi. </a:t>
            </a:r>
            <a:endParaRPr lang="en-US" sz="2400" u="sng">
              <a:solidFill>
                <a:srgbClr val="FF0000"/>
              </a:solidFill>
              <a:latin typeface="Arial" charset="0"/>
            </a:endParaRPr>
          </a:p>
        </p:txBody>
      </p:sp>
      <p:sp>
        <p:nvSpPr>
          <p:cNvPr id="87064" name="Text Box 24"/>
          <p:cNvSpPr txBox="1">
            <a:spLocks noChangeArrowheads="1"/>
          </p:cNvSpPr>
          <p:nvPr/>
        </p:nvSpPr>
        <p:spPr bwMode="auto">
          <a:xfrm>
            <a:off x="0" y="4038600"/>
            <a:ext cx="1752600"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Ma-ri-ô:</a:t>
            </a:r>
            <a:r>
              <a:rPr lang="en-US" sz="2400" u="sng">
                <a:solidFill>
                  <a:srgbClr val="0000FF"/>
                </a:solidFill>
                <a:latin typeface="Arial" charset="0"/>
              </a:rPr>
              <a:t> </a:t>
            </a:r>
          </a:p>
        </p:txBody>
      </p:sp>
      <p:sp>
        <p:nvSpPr>
          <p:cNvPr id="87065" name="Text Box 25"/>
          <p:cNvSpPr txBox="1">
            <a:spLocks noChangeArrowheads="1"/>
          </p:cNvSpPr>
          <p:nvPr/>
        </p:nvSpPr>
        <p:spPr bwMode="auto">
          <a:xfrm>
            <a:off x="1828800" y="4114800"/>
            <a:ext cx="6705600" cy="830263"/>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latin typeface="Arial" charset="0"/>
              </a:rPr>
              <a:t>- Cậu có vẻ lớn hơn tuổi đấy ! Cậu đi cùng bố mẹ à ?</a:t>
            </a:r>
            <a:endParaRPr lang="en-US" sz="2400" u="sng">
              <a:solidFill>
                <a:srgbClr val="0000FF"/>
              </a:solidFill>
              <a:latin typeface="Arial" charset="0"/>
            </a:endParaRPr>
          </a:p>
        </p:txBody>
      </p:sp>
      <p:sp>
        <p:nvSpPr>
          <p:cNvPr id="87067" name="Text Box 27"/>
          <p:cNvSpPr txBox="1">
            <a:spLocks noChangeArrowheads="1"/>
          </p:cNvSpPr>
          <p:nvPr/>
        </p:nvSpPr>
        <p:spPr bwMode="auto">
          <a:xfrm>
            <a:off x="228600" y="4724400"/>
            <a:ext cx="17526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latin typeface="Arial" charset="0"/>
              </a:rPr>
              <a:t>Giu-li-ét-ta:</a:t>
            </a:r>
            <a:r>
              <a:rPr lang="en-US" sz="2400" u="sng">
                <a:solidFill>
                  <a:srgbClr val="FF0000"/>
                </a:solidFill>
                <a:latin typeface="Arial" charset="0"/>
              </a:rPr>
              <a:t> </a:t>
            </a:r>
          </a:p>
        </p:txBody>
      </p:sp>
      <p:sp>
        <p:nvSpPr>
          <p:cNvPr id="87068" name="Text Box 28"/>
          <p:cNvSpPr txBox="1">
            <a:spLocks noChangeArrowheads="1"/>
          </p:cNvSpPr>
          <p:nvPr/>
        </p:nvSpPr>
        <p:spPr bwMode="auto">
          <a:xfrm>
            <a:off x="1371600" y="4572000"/>
            <a:ext cx="1752600" cy="641350"/>
          </a:xfrm>
          <a:prstGeom prst="rect">
            <a:avLst/>
          </a:prstGeom>
          <a:noFill/>
          <a:ln w="9525">
            <a:noFill/>
            <a:miter lim="800000"/>
            <a:headEnd/>
            <a:tailEnd/>
          </a:ln>
        </p:spPr>
        <p:txBody>
          <a:bodyPr>
            <a:spAutoFit/>
          </a:bodyPr>
          <a:lstStyle/>
          <a:p>
            <a:pPr>
              <a:spcBef>
                <a:spcPct val="50000"/>
              </a:spcBef>
            </a:pPr>
            <a:r>
              <a:rPr lang="en-US">
                <a:solidFill>
                  <a:srgbClr val="FF0000"/>
                </a:solidFill>
                <a:latin typeface="Arial" charset="0"/>
              </a:rPr>
              <a:t>…</a:t>
            </a:r>
            <a:r>
              <a:rPr lang="en-US" u="sng">
                <a:solidFill>
                  <a:srgbClr val="FF0000"/>
                </a:solidFill>
                <a:latin typeface="Arial" charset="0"/>
              </a:rPr>
              <a:t> </a:t>
            </a:r>
          </a:p>
        </p:txBody>
      </p:sp>
      <p:sp>
        <p:nvSpPr>
          <p:cNvPr id="87069" name="Text Box 29"/>
          <p:cNvSpPr txBox="1">
            <a:spLocks noChangeArrowheads="1"/>
          </p:cNvSpPr>
          <p:nvPr/>
        </p:nvSpPr>
        <p:spPr bwMode="auto">
          <a:xfrm>
            <a:off x="-304800" y="5149850"/>
            <a:ext cx="1752600" cy="6413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a:t>
            </a:r>
            <a:r>
              <a:rPr lang="en-US" u="sng">
                <a:solidFill>
                  <a:srgbClr val="0000FF"/>
                </a:solidFill>
                <a:latin typeface="Arial" charset="0"/>
              </a:rPr>
              <a:t> </a:t>
            </a:r>
          </a:p>
        </p:txBody>
      </p:sp>
      <p:sp>
        <p:nvSpPr>
          <p:cNvPr id="87070" name="Text Box 30"/>
          <p:cNvSpPr txBox="1">
            <a:spLocks noChangeArrowheads="1"/>
          </p:cNvSpPr>
          <p:nvPr/>
        </p:nvSpPr>
        <p:spPr bwMode="auto">
          <a:xfrm>
            <a:off x="1371600" y="5181600"/>
            <a:ext cx="1752600" cy="6413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a:t>
            </a:r>
            <a:r>
              <a:rPr lang="en-US" u="sng">
                <a:solidFill>
                  <a:srgbClr val="0000FF"/>
                </a:solidFill>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7056"/>
                                        </p:tgtEl>
                                        <p:attrNameLst>
                                          <p:attrName>style.visibility</p:attrName>
                                        </p:attrNameLst>
                                      </p:cBhvr>
                                      <p:to>
                                        <p:strVal val="visible"/>
                                      </p:to>
                                    </p:set>
                                    <p:animEffect transition="in" filter="box(in)">
                                      <p:cBhvr>
                                        <p:cTn id="7" dur="500"/>
                                        <p:tgtEl>
                                          <p:spTgt spid="8705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7057"/>
                                        </p:tgtEl>
                                        <p:attrNameLst>
                                          <p:attrName>style.visibility</p:attrName>
                                        </p:attrNameLst>
                                      </p:cBhvr>
                                      <p:to>
                                        <p:strVal val="visible"/>
                                      </p:to>
                                    </p:set>
                                    <p:animEffect transition="in" filter="box(in)">
                                      <p:cBhvr>
                                        <p:cTn id="10" dur="500"/>
                                        <p:tgtEl>
                                          <p:spTgt spid="8705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87059"/>
                                        </p:tgtEl>
                                        <p:attrNameLst>
                                          <p:attrName>style.visibility</p:attrName>
                                        </p:attrNameLst>
                                      </p:cBhvr>
                                      <p:to>
                                        <p:strVal val="visible"/>
                                      </p:to>
                                    </p:set>
                                    <p:animEffect transition="in" filter="box(in)">
                                      <p:cBhvr>
                                        <p:cTn id="13" dur="500"/>
                                        <p:tgtEl>
                                          <p:spTgt spid="87059"/>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87058"/>
                                        </p:tgtEl>
                                        <p:attrNameLst>
                                          <p:attrName>style.visibility</p:attrName>
                                        </p:attrNameLst>
                                      </p:cBhvr>
                                      <p:to>
                                        <p:strVal val="visible"/>
                                      </p:to>
                                    </p:set>
                                    <p:animEffect transition="in" filter="box(in)">
                                      <p:cBhvr>
                                        <p:cTn id="16" dur="500"/>
                                        <p:tgtEl>
                                          <p:spTgt spid="87058"/>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87061"/>
                                        </p:tgtEl>
                                        <p:attrNameLst>
                                          <p:attrName>style.visibility</p:attrName>
                                        </p:attrNameLst>
                                      </p:cBhvr>
                                      <p:to>
                                        <p:strVal val="visible"/>
                                      </p:to>
                                    </p:set>
                                    <p:animEffect transition="in" filter="box(in)">
                                      <p:cBhvr>
                                        <p:cTn id="19" dur="500"/>
                                        <p:tgtEl>
                                          <p:spTgt spid="87061"/>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87062"/>
                                        </p:tgtEl>
                                        <p:attrNameLst>
                                          <p:attrName>style.visibility</p:attrName>
                                        </p:attrNameLst>
                                      </p:cBhvr>
                                      <p:to>
                                        <p:strVal val="visible"/>
                                      </p:to>
                                    </p:set>
                                    <p:animEffect transition="in" filter="box(in)">
                                      <p:cBhvr>
                                        <p:cTn id="22" dur="500"/>
                                        <p:tgtEl>
                                          <p:spTgt spid="87062"/>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87063"/>
                                        </p:tgtEl>
                                        <p:attrNameLst>
                                          <p:attrName>style.visibility</p:attrName>
                                        </p:attrNameLst>
                                      </p:cBhvr>
                                      <p:to>
                                        <p:strVal val="visible"/>
                                      </p:to>
                                    </p:set>
                                    <p:animEffect transition="in" filter="box(in)">
                                      <p:cBhvr>
                                        <p:cTn id="25" dur="500"/>
                                        <p:tgtEl>
                                          <p:spTgt spid="87063"/>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87060"/>
                                        </p:tgtEl>
                                        <p:attrNameLst>
                                          <p:attrName>style.visibility</p:attrName>
                                        </p:attrNameLst>
                                      </p:cBhvr>
                                      <p:to>
                                        <p:strVal val="visible"/>
                                      </p:to>
                                    </p:set>
                                    <p:animEffect transition="in" filter="box(in)">
                                      <p:cBhvr>
                                        <p:cTn id="28" dur="500"/>
                                        <p:tgtEl>
                                          <p:spTgt spid="87060"/>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87064"/>
                                        </p:tgtEl>
                                        <p:attrNameLst>
                                          <p:attrName>style.visibility</p:attrName>
                                        </p:attrNameLst>
                                      </p:cBhvr>
                                      <p:to>
                                        <p:strVal val="visible"/>
                                      </p:to>
                                    </p:set>
                                    <p:animEffect transition="in" filter="box(in)">
                                      <p:cBhvr>
                                        <p:cTn id="31" dur="500"/>
                                        <p:tgtEl>
                                          <p:spTgt spid="8706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87068"/>
                                        </p:tgtEl>
                                        <p:attrNameLst>
                                          <p:attrName>style.visibility</p:attrName>
                                        </p:attrNameLst>
                                      </p:cBhvr>
                                      <p:to>
                                        <p:strVal val="visible"/>
                                      </p:to>
                                    </p:set>
                                    <p:animEffect transition="in" filter="box(in)">
                                      <p:cBhvr>
                                        <p:cTn id="34" dur="500"/>
                                        <p:tgtEl>
                                          <p:spTgt spid="8706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87067"/>
                                        </p:tgtEl>
                                        <p:attrNameLst>
                                          <p:attrName>style.visibility</p:attrName>
                                        </p:attrNameLst>
                                      </p:cBhvr>
                                      <p:to>
                                        <p:strVal val="visible"/>
                                      </p:to>
                                    </p:set>
                                    <p:animEffect transition="in" filter="box(in)">
                                      <p:cBhvr>
                                        <p:cTn id="37" dur="500"/>
                                        <p:tgtEl>
                                          <p:spTgt spid="87067"/>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7069"/>
                                        </p:tgtEl>
                                        <p:attrNameLst>
                                          <p:attrName>style.visibility</p:attrName>
                                        </p:attrNameLst>
                                      </p:cBhvr>
                                      <p:to>
                                        <p:strVal val="visible"/>
                                      </p:to>
                                    </p:set>
                                    <p:animEffect transition="in" filter="box(in)">
                                      <p:cBhvr>
                                        <p:cTn id="40" dur="500"/>
                                        <p:tgtEl>
                                          <p:spTgt spid="87069"/>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87070"/>
                                        </p:tgtEl>
                                        <p:attrNameLst>
                                          <p:attrName>style.visibility</p:attrName>
                                        </p:attrNameLst>
                                      </p:cBhvr>
                                      <p:to>
                                        <p:strVal val="visible"/>
                                      </p:to>
                                    </p:set>
                                    <p:animEffect transition="in" filter="box(in)">
                                      <p:cBhvr>
                                        <p:cTn id="43" dur="500"/>
                                        <p:tgtEl>
                                          <p:spTgt spid="87070"/>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87065"/>
                                        </p:tgtEl>
                                        <p:attrNameLst>
                                          <p:attrName>style.visibility</p:attrName>
                                        </p:attrNameLst>
                                      </p:cBhvr>
                                      <p:to>
                                        <p:strVal val="visible"/>
                                      </p:to>
                                    </p:set>
                                    <p:animEffect transition="in" filter="box(in)">
                                      <p:cBhvr>
                                        <p:cTn id="46" dur="500"/>
                                        <p:tgtEl>
                                          <p:spTgt spid="87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56" grpId="0"/>
      <p:bldP spid="87057" grpId="0"/>
      <p:bldP spid="87058" grpId="0"/>
      <p:bldP spid="87059" grpId="0"/>
      <p:bldP spid="87060" grpId="0"/>
      <p:bldP spid="87061" grpId="0"/>
      <p:bldP spid="87062" grpId="0"/>
      <p:bldP spid="87063" grpId="0"/>
      <p:bldP spid="87064" grpId="0"/>
      <p:bldP spid="87065" grpId="0"/>
      <p:bldP spid="87067" grpId="0"/>
      <p:bldP spid="87068" grpId="0"/>
      <p:bldP spid="87069" grpId="0"/>
      <p:bldP spid="870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2"/>
          <p:cNvGrpSpPr>
            <a:grpSpLocks/>
          </p:cNvGrpSpPr>
          <p:nvPr/>
        </p:nvGrpSpPr>
        <p:grpSpPr bwMode="auto">
          <a:xfrm>
            <a:off x="-228600" y="-76200"/>
            <a:ext cx="9601200" cy="6705600"/>
            <a:chOff x="48" y="0"/>
            <a:chExt cx="5664" cy="4224"/>
          </a:xfrm>
        </p:grpSpPr>
        <p:sp>
          <p:nvSpPr>
            <p:cNvPr id="7183" name="Line 3"/>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7184" name="Line 4"/>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7185" name="Line 5"/>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7186" name="Line 6"/>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7187" name="Group 7"/>
            <p:cNvGrpSpPr>
              <a:grpSpLocks/>
            </p:cNvGrpSpPr>
            <p:nvPr/>
          </p:nvGrpSpPr>
          <p:grpSpPr bwMode="auto">
            <a:xfrm>
              <a:off x="48" y="0"/>
              <a:ext cx="5664" cy="4224"/>
              <a:chOff x="48" y="0"/>
              <a:chExt cx="5664" cy="4272"/>
            </a:xfrm>
          </p:grpSpPr>
          <p:pic>
            <p:nvPicPr>
              <p:cNvPr id="7188" name="Picture 8"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7189" name="Picture 9"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9098" name="AutoShape 10"/>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9099" name="AutoShape 11"/>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9100" name="AutoShape 12"/>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9101" name="AutoShape 13"/>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grpSp>
      </p:grpSp>
      <p:sp>
        <p:nvSpPr>
          <p:cNvPr id="89102" name="Text Box 14"/>
          <p:cNvSpPr txBox="1">
            <a:spLocks noChangeArrowheads="1"/>
          </p:cNvSpPr>
          <p:nvPr/>
        </p:nvSpPr>
        <p:spPr bwMode="auto">
          <a:xfrm>
            <a:off x="533400" y="152400"/>
            <a:ext cx="2133600" cy="523875"/>
          </a:xfrm>
          <a:prstGeom prst="rect">
            <a:avLst/>
          </a:prstGeom>
          <a:noFill/>
          <a:ln w="9525">
            <a:noFill/>
            <a:miter lim="800000"/>
            <a:headEnd/>
            <a:tailEnd/>
          </a:ln>
        </p:spPr>
        <p:txBody>
          <a:bodyPr>
            <a:spAutoFit/>
          </a:bodyPr>
          <a:lstStyle/>
          <a:p>
            <a:pPr>
              <a:spcBef>
                <a:spcPct val="50000"/>
              </a:spcBef>
            </a:pPr>
            <a:r>
              <a:rPr lang="en-US" sz="2800" u="sng">
                <a:solidFill>
                  <a:srgbClr val="0000FF"/>
                </a:solidFill>
                <a:latin typeface="Arial" charset="0"/>
              </a:rPr>
              <a:t>Màn 2 </a:t>
            </a:r>
          </a:p>
        </p:txBody>
      </p:sp>
      <p:sp>
        <p:nvSpPr>
          <p:cNvPr id="89103" name="Text Box 15"/>
          <p:cNvSpPr txBox="1">
            <a:spLocks noChangeArrowheads="1"/>
          </p:cNvSpPr>
          <p:nvPr/>
        </p:nvSpPr>
        <p:spPr bwMode="auto">
          <a:xfrm>
            <a:off x="3505200" y="258763"/>
            <a:ext cx="2133600" cy="523875"/>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Ma-ri-ô</a:t>
            </a:r>
            <a:endParaRPr lang="en-US" sz="2800" u="sng">
              <a:solidFill>
                <a:srgbClr val="0000FF"/>
              </a:solidFill>
              <a:latin typeface="Arial" charset="0"/>
            </a:endParaRPr>
          </a:p>
        </p:txBody>
      </p:sp>
      <p:sp>
        <p:nvSpPr>
          <p:cNvPr id="89104" name="Text Box 16"/>
          <p:cNvSpPr txBox="1">
            <a:spLocks noChangeArrowheads="1"/>
          </p:cNvSpPr>
          <p:nvPr/>
        </p:nvSpPr>
        <p:spPr bwMode="auto">
          <a:xfrm>
            <a:off x="0" y="762000"/>
            <a:ext cx="21336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Nhân vật:</a:t>
            </a:r>
            <a:r>
              <a:rPr lang="en-US" sz="2000" b="1" u="sng">
                <a:solidFill>
                  <a:srgbClr val="FF0000"/>
                </a:solidFill>
                <a:latin typeface="Arial" charset="0"/>
              </a:rPr>
              <a:t> </a:t>
            </a:r>
          </a:p>
        </p:txBody>
      </p:sp>
      <p:sp>
        <p:nvSpPr>
          <p:cNvPr id="89105" name="Text Box 17"/>
          <p:cNvSpPr txBox="1">
            <a:spLocks noChangeArrowheads="1"/>
          </p:cNvSpPr>
          <p:nvPr/>
        </p:nvSpPr>
        <p:spPr bwMode="auto">
          <a:xfrm>
            <a:off x="1752600" y="685800"/>
            <a:ext cx="6858000" cy="769938"/>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Ma-ri-ô, </a:t>
            </a:r>
            <a:r>
              <a:rPr lang="en-US" sz="2400">
                <a:solidFill>
                  <a:srgbClr val="0000FF"/>
                </a:solidFill>
                <a:latin typeface="Arial" charset="0"/>
              </a:rPr>
              <a:t>Giu-li-ét-ta,</a:t>
            </a:r>
            <a:r>
              <a:rPr lang="en-US" sz="2000">
                <a:solidFill>
                  <a:srgbClr val="0000FF"/>
                </a:solidFill>
                <a:latin typeface="Arial" charset="0"/>
              </a:rPr>
              <a:t> một số phụ nữ, trẻ em và một thủy thủ.</a:t>
            </a:r>
            <a:r>
              <a:rPr lang="en-US" sz="2000" u="sng">
                <a:solidFill>
                  <a:srgbClr val="0000FF"/>
                </a:solidFill>
                <a:latin typeface="Arial" charset="0"/>
              </a:rPr>
              <a:t> </a:t>
            </a:r>
          </a:p>
        </p:txBody>
      </p:sp>
      <p:sp>
        <p:nvSpPr>
          <p:cNvPr id="89106" name="Text Box 18"/>
          <p:cNvSpPr txBox="1">
            <a:spLocks noChangeArrowheads="1"/>
          </p:cNvSpPr>
          <p:nvPr/>
        </p:nvSpPr>
        <p:spPr bwMode="auto">
          <a:xfrm>
            <a:off x="-152400" y="1447800"/>
            <a:ext cx="21336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Cảnh trí:</a:t>
            </a:r>
            <a:r>
              <a:rPr lang="en-US" sz="2000" b="1" u="sng">
                <a:solidFill>
                  <a:srgbClr val="FF0000"/>
                </a:solidFill>
                <a:latin typeface="Arial" charset="0"/>
              </a:rPr>
              <a:t> </a:t>
            </a:r>
          </a:p>
        </p:txBody>
      </p:sp>
      <p:sp>
        <p:nvSpPr>
          <p:cNvPr id="89107" name="Text Box 19"/>
          <p:cNvSpPr txBox="1">
            <a:spLocks noChangeArrowheads="1"/>
          </p:cNvSpPr>
          <p:nvPr/>
        </p:nvSpPr>
        <p:spPr bwMode="auto">
          <a:xfrm>
            <a:off x="1600200" y="1524000"/>
            <a:ext cx="7239000" cy="16319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Ban đêm, cơn bão dữ dội. Những đợt sóng khủng khiếp phá thủng thân tàu. Con tàu đang chìm dần, nước tràn ngập các bao lơn. Ma-ri-ô và Giu-li-ét-ta hai tay ôm chặt cột buồm, khiếp sợ nhìn mặt biển. Chiếc xuồng cuối cùng được thả xuống biển.</a:t>
            </a:r>
            <a:endParaRPr lang="en-US" sz="2000" u="sng">
              <a:solidFill>
                <a:srgbClr val="0000FF"/>
              </a:solidFill>
              <a:latin typeface="Arial" charset="0"/>
            </a:endParaRPr>
          </a:p>
        </p:txBody>
      </p:sp>
      <p:sp>
        <p:nvSpPr>
          <p:cNvPr id="89108" name="Text Box 20"/>
          <p:cNvSpPr txBox="1">
            <a:spLocks noChangeArrowheads="1"/>
          </p:cNvSpPr>
          <p:nvPr/>
        </p:nvSpPr>
        <p:spPr bwMode="auto">
          <a:xfrm>
            <a:off x="-76200" y="3276600"/>
            <a:ext cx="2971800" cy="400050"/>
          </a:xfrm>
          <a:prstGeom prst="rect">
            <a:avLst/>
          </a:prstGeom>
          <a:noFill/>
          <a:ln w="9525">
            <a:noFill/>
            <a:miter lim="800000"/>
            <a:headEnd/>
            <a:tailEnd/>
          </a:ln>
        </p:spPr>
        <p:txBody>
          <a:bodyPr>
            <a:spAutoFit/>
          </a:bodyPr>
          <a:lstStyle/>
          <a:p>
            <a:pPr>
              <a:spcBef>
                <a:spcPct val="50000"/>
              </a:spcBef>
            </a:pPr>
            <a:r>
              <a:rPr lang="en-US" sz="2000" b="1">
                <a:solidFill>
                  <a:srgbClr val="FF0000"/>
                </a:solidFill>
                <a:latin typeface="Arial" charset="0"/>
              </a:rPr>
              <a:t>Gợi ý lời đối thoại:</a:t>
            </a:r>
            <a:r>
              <a:rPr lang="en-US" sz="2000" b="1" u="sng">
                <a:solidFill>
                  <a:srgbClr val="FF0000"/>
                </a:solidFill>
                <a:latin typeface="Arial" charset="0"/>
              </a:rPr>
              <a:t> </a:t>
            </a:r>
          </a:p>
        </p:txBody>
      </p:sp>
      <p:sp>
        <p:nvSpPr>
          <p:cNvPr id="89109" name="Text Box 21"/>
          <p:cNvSpPr txBox="1">
            <a:spLocks noChangeArrowheads="1"/>
          </p:cNvSpPr>
          <p:nvPr/>
        </p:nvSpPr>
        <p:spPr bwMode="auto">
          <a:xfrm>
            <a:off x="1524000" y="3505200"/>
            <a:ext cx="7239000" cy="708025"/>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Trong cơn bão, Giu-li-ét-ta và Ma-ri-ô sợ hãi nhắc nhau: “Cẩn thận !”</a:t>
            </a:r>
            <a:endParaRPr lang="en-US" sz="2000" u="sng">
              <a:solidFill>
                <a:srgbClr val="0000FF"/>
              </a:solidFill>
              <a:latin typeface="Arial" charset="0"/>
            </a:endParaRPr>
          </a:p>
        </p:txBody>
      </p:sp>
      <p:sp>
        <p:nvSpPr>
          <p:cNvPr id="89110" name="Text Box 22"/>
          <p:cNvSpPr txBox="1">
            <a:spLocks noChangeArrowheads="1"/>
          </p:cNvSpPr>
          <p:nvPr/>
        </p:nvSpPr>
        <p:spPr bwMode="auto">
          <a:xfrm>
            <a:off x="1524000" y="4191000"/>
            <a:ext cx="7239000" cy="708025"/>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Một người kêu lên : “Còn một chỗ đấy ! Chỗ cho đứa nhỏ thôi ! Xuống mau !”</a:t>
            </a:r>
            <a:endParaRPr lang="en-US" sz="2000" u="sng">
              <a:solidFill>
                <a:srgbClr val="0000FF"/>
              </a:solidFill>
              <a:latin typeface="Arial" charset="0"/>
            </a:endParaRPr>
          </a:p>
        </p:txBody>
      </p:sp>
      <p:sp>
        <p:nvSpPr>
          <p:cNvPr id="89111" name="Text Box 23"/>
          <p:cNvSpPr txBox="1">
            <a:spLocks noChangeArrowheads="1"/>
          </p:cNvSpPr>
          <p:nvPr/>
        </p:nvSpPr>
        <p:spPr bwMode="auto">
          <a:xfrm>
            <a:off x="1524000" y="4876800"/>
            <a:ext cx="7239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Ma-ri-ô nhường chỗ cho Giu-li-ét-ta, thả bạn xuống nước.</a:t>
            </a:r>
            <a:endParaRPr lang="en-US" sz="2000" u="sng">
              <a:solidFill>
                <a:srgbClr val="0000FF"/>
              </a:solidFill>
              <a:latin typeface="Arial" charset="0"/>
            </a:endParaRPr>
          </a:p>
        </p:txBody>
      </p:sp>
      <p:sp>
        <p:nvSpPr>
          <p:cNvPr id="89112" name="Text Box 24"/>
          <p:cNvSpPr txBox="1">
            <a:spLocks noChangeArrowheads="1"/>
          </p:cNvSpPr>
          <p:nvPr/>
        </p:nvSpPr>
        <p:spPr bwMode="auto">
          <a:xfrm>
            <a:off x="1371600" y="5807075"/>
            <a:ext cx="7620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Giu-li-ét-ta bật khóc nức nở, vẫy tay nói lời vĩnh biệt bạn.</a:t>
            </a:r>
            <a:endParaRPr lang="en-US" sz="2000" u="sng">
              <a:solidFill>
                <a:srgbClr val="0000FF"/>
              </a:solidFill>
              <a:latin typeface="Arial" charset="0"/>
            </a:endParaRPr>
          </a:p>
        </p:txBody>
      </p:sp>
      <p:sp>
        <p:nvSpPr>
          <p:cNvPr id="89113" name="Text Box 25"/>
          <p:cNvSpPr txBox="1">
            <a:spLocks noChangeArrowheads="1"/>
          </p:cNvSpPr>
          <p:nvPr/>
        </p:nvSpPr>
        <p:spPr bwMode="auto">
          <a:xfrm>
            <a:off x="1524000" y="5486400"/>
            <a:ext cx="7239000" cy="400050"/>
          </a:xfrm>
          <a:prstGeom prst="rect">
            <a:avLst/>
          </a:prstGeom>
          <a:noFill/>
          <a:ln w="9525">
            <a:noFill/>
            <a:miter lim="800000"/>
            <a:headEnd/>
            <a:tailEnd/>
          </a:ln>
        </p:spPr>
        <p:txBody>
          <a:bodyPr>
            <a:spAutoFit/>
          </a:bodyPr>
          <a:lstStyle/>
          <a:p>
            <a:pPr algn="just">
              <a:spcBef>
                <a:spcPct val="50000"/>
              </a:spcBef>
            </a:pPr>
            <a:r>
              <a:rPr lang="en-US" sz="2000">
                <a:solidFill>
                  <a:srgbClr val="0000FF"/>
                </a:solidFill>
                <a:latin typeface="Arial" charset="0"/>
              </a:rPr>
              <a:t>- Mọi người bảo nhau kéo Giu-li-ét-ta lên xuồng.</a:t>
            </a:r>
            <a:endParaRPr lang="en-US" sz="2000" u="sng">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9102"/>
                                        </p:tgtEl>
                                        <p:attrNameLst>
                                          <p:attrName>style.visibility</p:attrName>
                                        </p:attrNameLst>
                                      </p:cBhvr>
                                      <p:to>
                                        <p:strVal val="visible"/>
                                      </p:to>
                                    </p:set>
                                    <p:animEffect transition="in" filter="box(in)">
                                      <p:cBhvr>
                                        <p:cTn id="7" dur="500"/>
                                        <p:tgtEl>
                                          <p:spTgt spid="8910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9103"/>
                                        </p:tgtEl>
                                        <p:attrNameLst>
                                          <p:attrName>style.visibility</p:attrName>
                                        </p:attrNameLst>
                                      </p:cBhvr>
                                      <p:to>
                                        <p:strVal val="visible"/>
                                      </p:to>
                                    </p:set>
                                    <p:animEffect transition="in" filter="box(in)">
                                      <p:cBhvr>
                                        <p:cTn id="10" dur="500"/>
                                        <p:tgtEl>
                                          <p:spTgt spid="8910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89104"/>
                                        </p:tgtEl>
                                        <p:attrNameLst>
                                          <p:attrName>style.visibility</p:attrName>
                                        </p:attrNameLst>
                                      </p:cBhvr>
                                      <p:to>
                                        <p:strVal val="visible"/>
                                      </p:to>
                                    </p:set>
                                    <p:animEffect transition="in" filter="box(in)">
                                      <p:cBhvr>
                                        <p:cTn id="15" dur="500"/>
                                        <p:tgtEl>
                                          <p:spTgt spid="89104"/>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9105"/>
                                        </p:tgtEl>
                                        <p:attrNameLst>
                                          <p:attrName>style.visibility</p:attrName>
                                        </p:attrNameLst>
                                      </p:cBhvr>
                                      <p:to>
                                        <p:strVal val="visible"/>
                                      </p:to>
                                    </p:set>
                                    <p:animEffect transition="in" filter="box(in)">
                                      <p:cBhvr>
                                        <p:cTn id="18" dur="500"/>
                                        <p:tgtEl>
                                          <p:spTgt spid="8910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89106"/>
                                        </p:tgtEl>
                                        <p:attrNameLst>
                                          <p:attrName>style.visibility</p:attrName>
                                        </p:attrNameLst>
                                      </p:cBhvr>
                                      <p:to>
                                        <p:strVal val="visible"/>
                                      </p:to>
                                    </p:set>
                                    <p:animEffect transition="in" filter="box(in)">
                                      <p:cBhvr>
                                        <p:cTn id="23" dur="500"/>
                                        <p:tgtEl>
                                          <p:spTgt spid="89106"/>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89107"/>
                                        </p:tgtEl>
                                        <p:attrNameLst>
                                          <p:attrName>style.visibility</p:attrName>
                                        </p:attrNameLst>
                                      </p:cBhvr>
                                      <p:to>
                                        <p:strVal val="visible"/>
                                      </p:to>
                                    </p:set>
                                    <p:animEffect transition="in" filter="box(in)">
                                      <p:cBhvr>
                                        <p:cTn id="26" dur="500"/>
                                        <p:tgtEl>
                                          <p:spTgt spid="891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89108"/>
                                        </p:tgtEl>
                                        <p:attrNameLst>
                                          <p:attrName>style.visibility</p:attrName>
                                        </p:attrNameLst>
                                      </p:cBhvr>
                                      <p:to>
                                        <p:strVal val="visible"/>
                                      </p:to>
                                    </p:set>
                                    <p:animEffect transition="in" filter="box(in)">
                                      <p:cBhvr>
                                        <p:cTn id="31" dur="500"/>
                                        <p:tgtEl>
                                          <p:spTgt spid="89108"/>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89109"/>
                                        </p:tgtEl>
                                        <p:attrNameLst>
                                          <p:attrName>style.visibility</p:attrName>
                                        </p:attrNameLst>
                                      </p:cBhvr>
                                      <p:to>
                                        <p:strVal val="visible"/>
                                      </p:to>
                                    </p:set>
                                    <p:animEffect transition="in" filter="box(in)">
                                      <p:cBhvr>
                                        <p:cTn id="34" dur="500"/>
                                        <p:tgtEl>
                                          <p:spTgt spid="89109"/>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89111"/>
                                        </p:tgtEl>
                                        <p:attrNameLst>
                                          <p:attrName>style.visibility</p:attrName>
                                        </p:attrNameLst>
                                      </p:cBhvr>
                                      <p:to>
                                        <p:strVal val="visible"/>
                                      </p:to>
                                    </p:set>
                                    <p:animEffect transition="in" filter="box(in)">
                                      <p:cBhvr>
                                        <p:cTn id="37" dur="500"/>
                                        <p:tgtEl>
                                          <p:spTgt spid="89111"/>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9110"/>
                                        </p:tgtEl>
                                        <p:attrNameLst>
                                          <p:attrName>style.visibility</p:attrName>
                                        </p:attrNameLst>
                                      </p:cBhvr>
                                      <p:to>
                                        <p:strVal val="visible"/>
                                      </p:to>
                                    </p:set>
                                    <p:animEffect transition="in" filter="box(in)">
                                      <p:cBhvr>
                                        <p:cTn id="40" dur="500"/>
                                        <p:tgtEl>
                                          <p:spTgt spid="89110"/>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89112"/>
                                        </p:tgtEl>
                                        <p:attrNameLst>
                                          <p:attrName>style.visibility</p:attrName>
                                        </p:attrNameLst>
                                      </p:cBhvr>
                                      <p:to>
                                        <p:strVal val="visible"/>
                                      </p:to>
                                    </p:set>
                                    <p:animEffect transition="in" filter="box(in)">
                                      <p:cBhvr>
                                        <p:cTn id="43" dur="500"/>
                                        <p:tgtEl>
                                          <p:spTgt spid="89112"/>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89113"/>
                                        </p:tgtEl>
                                        <p:attrNameLst>
                                          <p:attrName>style.visibility</p:attrName>
                                        </p:attrNameLst>
                                      </p:cBhvr>
                                      <p:to>
                                        <p:strVal val="visible"/>
                                      </p:to>
                                    </p:set>
                                    <p:animEffect transition="in" filter="box(in)">
                                      <p:cBhvr>
                                        <p:cTn id="46" dur="500"/>
                                        <p:tgtEl>
                                          <p:spTgt spid="89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02" grpId="0"/>
      <p:bldP spid="89103" grpId="0"/>
      <p:bldP spid="89104" grpId="0"/>
      <p:bldP spid="89105" grpId="0"/>
      <p:bldP spid="89106" grpId="0"/>
      <p:bldP spid="89107" grpId="0"/>
      <p:bldP spid="89108" grpId="0"/>
      <p:bldP spid="89109" grpId="0"/>
      <p:bldP spid="89110" grpId="0"/>
      <p:bldP spid="89111" grpId="0"/>
      <p:bldP spid="89112" grpId="0"/>
      <p:bldP spid="891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4"/>
          <p:cNvGrpSpPr>
            <a:grpSpLocks/>
          </p:cNvGrpSpPr>
          <p:nvPr/>
        </p:nvGrpSpPr>
        <p:grpSpPr bwMode="auto">
          <a:xfrm>
            <a:off x="-228600" y="0"/>
            <a:ext cx="9601200" cy="6705600"/>
            <a:chOff x="48" y="0"/>
            <a:chExt cx="5664" cy="4224"/>
          </a:xfrm>
        </p:grpSpPr>
        <p:sp>
          <p:nvSpPr>
            <p:cNvPr id="8205" name="Line 5"/>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8206" name="Line 6"/>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8207" name="Line 7"/>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8208" name="Line 8"/>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8209" name="Group 9"/>
            <p:cNvGrpSpPr>
              <a:grpSpLocks/>
            </p:cNvGrpSpPr>
            <p:nvPr/>
          </p:nvGrpSpPr>
          <p:grpSpPr bwMode="auto">
            <a:xfrm>
              <a:off x="48" y="0"/>
              <a:ext cx="5664" cy="4224"/>
              <a:chOff x="48" y="0"/>
              <a:chExt cx="5664" cy="4272"/>
            </a:xfrm>
          </p:grpSpPr>
          <p:pic>
            <p:nvPicPr>
              <p:cNvPr id="8210" name="Picture 10"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8211" name="Picture 11"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88076" name="AutoShape 12"/>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8077" name="AutoShape 13"/>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8078" name="AutoShape 14"/>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sp>
            <p:nvSpPr>
              <p:cNvPr id="88079" name="AutoShape 15"/>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3200">
                  <a:latin typeface="Arial"/>
                </a:endParaRPr>
              </a:p>
            </p:txBody>
          </p:sp>
        </p:grpSp>
      </p:grpSp>
      <p:sp>
        <p:nvSpPr>
          <p:cNvPr id="88080" name="Text Box 16"/>
          <p:cNvSpPr txBox="1">
            <a:spLocks noChangeArrowheads="1"/>
          </p:cNvSpPr>
          <p:nvPr/>
        </p:nvSpPr>
        <p:spPr bwMode="auto">
          <a:xfrm>
            <a:off x="-76200" y="685800"/>
            <a:ext cx="1752600" cy="4619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Ma-ri-ô:</a:t>
            </a:r>
            <a:r>
              <a:rPr lang="en-US" sz="2400" u="sng">
                <a:solidFill>
                  <a:srgbClr val="0000FF"/>
                </a:solidFill>
                <a:latin typeface="Arial" charset="0"/>
              </a:rPr>
              <a:t> </a:t>
            </a:r>
          </a:p>
        </p:txBody>
      </p:sp>
      <p:sp>
        <p:nvSpPr>
          <p:cNvPr id="88081" name="Text Box 17"/>
          <p:cNvSpPr txBox="1">
            <a:spLocks noChangeArrowheads="1"/>
          </p:cNvSpPr>
          <p:nvPr/>
        </p:nvSpPr>
        <p:spPr bwMode="auto">
          <a:xfrm>
            <a:off x="1600200" y="685800"/>
            <a:ext cx="7239000" cy="461963"/>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latin typeface="Arial" charset="0"/>
              </a:rPr>
              <a:t>- (Hét to) Giu-li-ét-ta ! Cẩn thận ! Giữ chặt nhé !</a:t>
            </a:r>
            <a:endParaRPr lang="en-US" sz="2400" u="sng">
              <a:solidFill>
                <a:srgbClr val="0000FF"/>
              </a:solidFill>
              <a:latin typeface="Arial" charset="0"/>
            </a:endParaRPr>
          </a:p>
        </p:txBody>
      </p:sp>
      <p:sp>
        <p:nvSpPr>
          <p:cNvPr id="88082" name="Text Box 18"/>
          <p:cNvSpPr txBox="1">
            <a:spLocks noChangeArrowheads="1"/>
          </p:cNvSpPr>
          <p:nvPr/>
        </p:nvSpPr>
        <p:spPr bwMode="auto">
          <a:xfrm>
            <a:off x="76200" y="1447800"/>
            <a:ext cx="1752600" cy="400050"/>
          </a:xfrm>
          <a:prstGeom prst="rect">
            <a:avLst/>
          </a:prstGeom>
          <a:noFill/>
          <a:ln w="9525">
            <a:noFill/>
            <a:miter lim="800000"/>
            <a:headEnd/>
            <a:tailEnd/>
          </a:ln>
        </p:spPr>
        <p:txBody>
          <a:bodyPr>
            <a:spAutoFit/>
          </a:bodyPr>
          <a:lstStyle/>
          <a:p>
            <a:pPr>
              <a:spcBef>
                <a:spcPct val="50000"/>
              </a:spcBef>
            </a:pPr>
            <a:r>
              <a:rPr lang="en-US" sz="2000">
                <a:solidFill>
                  <a:srgbClr val="FF0000"/>
                </a:solidFill>
                <a:latin typeface="Arial" charset="0"/>
              </a:rPr>
              <a:t>Giu-li-ét-ta:</a:t>
            </a:r>
            <a:r>
              <a:rPr lang="en-US" sz="2000" u="sng">
                <a:solidFill>
                  <a:srgbClr val="FF0000"/>
                </a:solidFill>
                <a:latin typeface="Arial" charset="0"/>
              </a:rPr>
              <a:t> </a:t>
            </a:r>
          </a:p>
        </p:txBody>
      </p:sp>
      <p:sp>
        <p:nvSpPr>
          <p:cNvPr id="88084" name="Text Box 20"/>
          <p:cNvSpPr txBox="1">
            <a:spLocks noChangeArrowheads="1"/>
          </p:cNvSpPr>
          <p:nvPr/>
        </p:nvSpPr>
        <p:spPr bwMode="auto">
          <a:xfrm>
            <a:off x="1676400" y="1447800"/>
            <a:ext cx="7239000" cy="830263"/>
          </a:xfrm>
          <a:prstGeom prst="rect">
            <a:avLst/>
          </a:prstGeom>
          <a:noFill/>
          <a:ln w="9525">
            <a:noFill/>
            <a:miter lim="800000"/>
            <a:headEnd/>
            <a:tailEnd/>
          </a:ln>
        </p:spPr>
        <p:txBody>
          <a:bodyPr>
            <a:spAutoFit/>
          </a:bodyPr>
          <a:lstStyle/>
          <a:p>
            <a:pPr algn="just">
              <a:spcBef>
                <a:spcPct val="50000"/>
              </a:spcBef>
            </a:pPr>
            <a:r>
              <a:rPr lang="en-US" sz="2400">
                <a:solidFill>
                  <a:srgbClr val="FF0000"/>
                </a:solidFill>
                <a:latin typeface="Arial" charset="0"/>
              </a:rPr>
              <a:t>- (Hét to đáp lại) Ma-ri-ô ! Tàu đang chìm. Mình sợ lắm !</a:t>
            </a:r>
            <a:endParaRPr lang="en-US" sz="2400" u="sng">
              <a:solidFill>
                <a:srgbClr val="FF0000"/>
              </a:solidFill>
              <a:latin typeface="Arial" charset="0"/>
            </a:endParaRPr>
          </a:p>
        </p:txBody>
      </p:sp>
      <p:sp>
        <p:nvSpPr>
          <p:cNvPr id="88085" name="Text Box 21"/>
          <p:cNvSpPr txBox="1">
            <a:spLocks noChangeArrowheads="1"/>
          </p:cNvSpPr>
          <p:nvPr/>
        </p:nvSpPr>
        <p:spPr bwMode="auto">
          <a:xfrm>
            <a:off x="0" y="3733800"/>
            <a:ext cx="2743200" cy="400050"/>
          </a:xfrm>
          <a:prstGeom prst="rect">
            <a:avLst/>
          </a:prstGeom>
          <a:noFill/>
          <a:ln w="9525">
            <a:noFill/>
            <a:miter lim="800000"/>
            <a:headEnd/>
            <a:tailEnd/>
          </a:ln>
        </p:spPr>
        <p:txBody>
          <a:bodyPr>
            <a:spAutoFit/>
          </a:bodyPr>
          <a:lstStyle/>
          <a:p>
            <a:pPr>
              <a:spcBef>
                <a:spcPct val="50000"/>
              </a:spcBef>
            </a:pPr>
            <a:r>
              <a:rPr lang="en-US" sz="2000">
                <a:solidFill>
                  <a:srgbClr val="008000"/>
                </a:solidFill>
                <a:latin typeface="Arial" charset="0"/>
              </a:rPr>
              <a:t>Người dưới xuồng:</a:t>
            </a:r>
          </a:p>
        </p:txBody>
      </p:sp>
      <p:sp>
        <p:nvSpPr>
          <p:cNvPr id="88086" name="Text Box 22"/>
          <p:cNvSpPr txBox="1">
            <a:spLocks noChangeArrowheads="1"/>
          </p:cNvSpPr>
          <p:nvPr/>
        </p:nvSpPr>
        <p:spPr bwMode="auto">
          <a:xfrm>
            <a:off x="1676400" y="2514600"/>
            <a:ext cx="7086600" cy="830263"/>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latin typeface="Arial" charset="0"/>
              </a:rPr>
              <a:t>- (Hét to)  Đừng sợ, Giu-li-ét-ta ! Trông kìa, có một chiếc xuồng !</a:t>
            </a:r>
            <a:endParaRPr lang="en-US" sz="2400" u="sng">
              <a:solidFill>
                <a:srgbClr val="0000FF"/>
              </a:solidFill>
              <a:latin typeface="Arial" charset="0"/>
            </a:endParaRPr>
          </a:p>
        </p:txBody>
      </p:sp>
      <p:sp>
        <p:nvSpPr>
          <p:cNvPr id="88087" name="Text Box 23"/>
          <p:cNvSpPr txBox="1">
            <a:spLocks noChangeArrowheads="1"/>
          </p:cNvSpPr>
          <p:nvPr/>
        </p:nvSpPr>
        <p:spPr bwMode="auto">
          <a:xfrm>
            <a:off x="0" y="2590800"/>
            <a:ext cx="1752600" cy="4619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Ma-ri-ô:</a:t>
            </a:r>
            <a:r>
              <a:rPr lang="en-US" sz="2400" u="sng">
                <a:solidFill>
                  <a:srgbClr val="0000FF"/>
                </a:solidFill>
                <a:latin typeface="Arial" charset="0"/>
              </a:rPr>
              <a:t> </a:t>
            </a:r>
          </a:p>
        </p:txBody>
      </p:sp>
      <p:sp>
        <p:nvSpPr>
          <p:cNvPr id="88088" name="Text Box 24"/>
          <p:cNvSpPr txBox="1">
            <a:spLocks noChangeArrowheads="1"/>
          </p:cNvSpPr>
          <p:nvPr/>
        </p:nvSpPr>
        <p:spPr bwMode="auto">
          <a:xfrm>
            <a:off x="2286000" y="3489325"/>
            <a:ext cx="1752600" cy="646113"/>
          </a:xfrm>
          <a:prstGeom prst="rect">
            <a:avLst/>
          </a:prstGeom>
          <a:noFill/>
          <a:ln w="9525">
            <a:noFill/>
            <a:miter lim="800000"/>
            <a:headEnd/>
            <a:tailEnd/>
          </a:ln>
        </p:spPr>
        <p:txBody>
          <a:bodyPr>
            <a:spAutoFit/>
          </a:bodyPr>
          <a:lstStyle/>
          <a:p>
            <a:pPr>
              <a:spcBef>
                <a:spcPct val="50000"/>
              </a:spcBef>
            </a:pPr>
            <a:r>
              <a:rPr lang="en-US">
                <a:solidFill>
                  <a:srgbClr val="008000"/>
                </a:solidFill>
                <a:latin typeface="Arial" charset="0"/>
              </a:rPr>
              <a:t>…</a:t>
            </a:r>
            <a:r>
              <a:rPr lang="en-US" u="sng">
                <a:solidFill>
                  <a:srgbClr val="008000"/>
                </a:solidFill>
                <a:latin typeface="Arial" charset="0"/>
              </a:rPr>
              <a:t> </a:t>
            </a:r>
          </a:p>
        </p:txBody>
      </p:sp>
      <p:sp>
        <p:nvSpPr>
          <p:cNvPr id="88089" name="Text Box 25"/>
          <p:cNvSpPr txBox="1">
            <a:spLocks noChangeArrowheads="1"/>
          </p:cNvSpPr>
          <p:nvPr/>
        </p:nvSpPr>
        <p:spPr bwMode="auto">
          <a:xfrm>
            <a:off x="304800" y="4175125"/>
            <a:ext cx="1752600" cy="646113"/>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a:t>
            </a:r>
            <a:r>
              <a:rPr lang="en-US" u="sng">
                <a:solidFill>
                  <a:srgbClr val="0000FF"/>
                </a:solidFill>
                <a:latin typeface="Arial" charset="0"/>
              </a:rPr>
              <a:t> </a:t>
            </a:r>
          </a:p>
        </p:txBody>
      </p:sp>
      <p:sp>
        <p:nvSpPr>
          <p:cNvPr id="88090" name="Text Box 26"/>
          <p:cNvSpPr txBox="1">
            <a:spLocks noChangeArrowheads="1"/>
          </p:cNvSpPr>
          <p:nvPr/>
        </p:nvSpPr>
        <p:spPr bwMode="auto">
          <a:xfrm>
            <a:off x="2286000" y="4251325"/>
            <a:ext cx="1752600" cy="646113"/>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a:t>
            </a:r>
            <a:r>
              <a:rPr lang="en-US" u="sng">
                <a:solidFill>
                  <a:srgbClr val="0000FF"/>
                </a:solidFill>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8080"/>
                                        </p:tgtEl>
                                        <p:attrNameLst>
                                          <p:attrName>style.visibility</p:attrName>
                                        </p:attrNameLst>
                                      </p:cBhvr>
                                      <p:to>
                                        <p:strVal val="visible"/>
                                      </p:to>
                                    </p:set>
                                    <p:animEffect transition="in" filter="box(in)">
                                      <p:cBhvr>
                                        <p:cTn id="7" dur="500"/>
                                        <p:tgtEl>
                                          <p:spTgt spid="8808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8081"/>
                                        </p:tgtEl>
                                        <p:attrNameLst>
                                          <p:attrName>style.visibility</p:attrName>
                                        </p:attrNameLst>
                                      </p:cBhvr>
                                      <p:to>
                                        <p:strVal val="visible"/>
                                      </p:to>
                                    </p:set>
                                    <p:animEffect transition="in" filter="box(in)">
                                      <p:cBhvr>
                                        <p:cTn id="10" dur="500"/>
                                        <p:tgtEl>
                                          <p:spTgt spid="88081"/>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88082"/>
                                        </p:tgtEl>
                                        <p:attrNameLst>
                                          <p:attrName>style.visibility</p:attrName>
                                        </p:attrNameLst>
                                      </p:cBhvr>
                                      <p:to>
                                        <p:strVal val="visible"/>
                                      </p:to>
                                    </p:set>
                                    <p:animEffect transition="in" filter="box(in)">
                                      <p:cBhvr>
                                        <p:cTn id="13" dur="500"/>
                                        <p:tgtEl>
                                          <p:spTgt spid="8808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88084"/>
                                        </p:tgtEl>
                                        <p:attrNameLst>
                                          <p:attrName>style.visibility</p:attrName>
                                        </p:attrNameLst>
                                      </p:cBhvr>
                                      <p:to>
                                        <p:strVal val="visible"/>
                                      </p:to>
                                    </p:set>
                                    <p:animEffect transition="in" filter="box(in)">
                                      <p:cBhvr>
                                        <p:cTn id="16" dur="500"/>
                                        <p:tgtEl>
                                          <p:spTgt spid="8808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88085"/>
                                        </p:tgtEl>
                                        <p:attrNameLst>
                                          <p:attrName>style.visibility</p:attrName>
                                        </p:attrNameLst>
                                      </p:cBhvr>
                                      <p:to>
                                        <p:strVal val="visible"/>
                                      </p:to>
                                    </p:set>
                                    <p:animEffect transition="in" filter="box(in)">
                                      <p:cBhvr>
                                        <p:cTn id="21" dur="500"/>
                                        <p:tgtEl>
                                          <p:spTgt spid="88085"/>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88086"/>
                                        </p:tgtEl>
                                        <p:attrNameLst>
                                          <p:attrName>style.visibility</p:attrName>
                                        </p:attrNameLst>
                                      </p:cBhvr>
                                      <p:to>
                                        <p:strVal val="visible"/>
                                      </p:to>
                                    </p:set>
                                    <p:animEffect transition="in" filter="box(in)">
                                      <p:cBhvr>
                                        <p:cTn id="24" dur="500"/>
                                        <p:tgtEl>
                                          <p:spTgt spid="8808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88087"/>
                                        </p:tgtEl>
                                        <p:attrNameLst>
                                          <p:attrName>style.visibility</p:attrName>
                                        </p:attrNameLst>
                                      </p:cBhvr>
                                      <p:to>
                                        <p:strVal val="visible"/>
                                      </p:to>
                                    </p:set>
                                    <p:animEffect transition="in" filter="box(in)">
                                      <p:cBhvr>
                                        <p:cTn id="29" dur="500"/>
                                        <p:tgtEl>
                                          <p:spTgt spid="88087"/>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88088"/>
                                        </p:tgtEl>
                                        <p:attrNameLst>
                                          <p:attrName>style.visibility</p:attrName>
                                        </p:attrNameLst>
                                      </p:cBhvr>
                                      <p:to>
                                        <p:strVal val="visible"/>
                                      </p:to>
                                    </p:set>
                                    <p:animEffect transition="in" filter="box(in)">
                                      <p:cBhvr>
                                        <p:cTn id="32" dur="500"/>
                                        <p:tgtEl>
                                          <p:spTgt spid="88088"/>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88089"/>
                                        </p:tgtEl>
                                        <p:attrNameLst>
                                          <p:attrName>style.visibility</p:attrName>
                                        </p:attrNameLst>
                                      </p:cBhvr>
                                      <p:to>
                                        <p:strVal val="visible"/>
                                      </p:to>
                                    </p:set>
                                    <p:animEffect transition="in" filter="box(in)">
                                      <p:cBhvr>
                                        <p:cTn id="35" dur="500"/>
                                        <p:tgtEl>
                                          <p:spTgt spid="8808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88090"/>
                                        </p:tgtEl>
                                        <p:attrNameLst>
                                          <p:attrName>style.visibility</p:attrName>
                                        </p:attrNameLst>
                                      </p:cBhvr>
                                      <p:to>
                                        <p:strVal val="visible"/>
                                      </p:to>
                                    </p:set>
                                    <p:animEffect transition="in" filter="box(in)">
                                      <p:cBhvr>
                                        <p:cTn id="38" dur="500"/>
                                        <p:tgtEl>
                                          <p:spTgt spid="88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80" grpId="0"/>
      <p:bldP spid="88081" grpId="0"/>
      <p:bldP spid="88082" grpId="0"/>
      <p:bldP spid="88084" grpId="0"/>
      <p:bldP spid="88085" grpId="0"/>
      <p:bldP spid="88086" grpId="0"/>
      <p:bldP spid="88087" grpId="0"/>
      <p:bldP spid="88088" grpId="0"/>
      <p:bldP spid="88089" grpId="0"/>
      <p:bldP spid="8809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Text Box 4"/>
          <p:cNvSpPr txBox="1">
            <a:spLocks noChangeArrowheads="1"/>
          </p:cNvSpPr>
          <p:nvPr/>
        </p:nvSpPr>
        <p:spPr bwMode="auto">
          <a:xfrm>
            <a:off x="609600" y="1600200"/>
            <a:ext cx="7848600" cy="2654300"/>
          </a:xfrm>
          <a:prstGeom prst="rect">
            <a:avLst/>
          </a:prstGeom>
          <a:noFill/>
          <a:ln w="9525">
            <a:noFill/>
            <a:miter lim="800000"/>
            <a:headEnd/>
            <a:tailEnd/>
          </a:ln>
        </p:spPr>
        <p:txBody>
          <a:bodyPr>
            <a:spAutoFit/>
          </a:bodyPr>
          <a:lstStyle/>
          <a:p>
            <a:pPr>
              <a:spcBef>
                <a:spcPct val="50000"/>
              </a:spcBef>
            </a:pPr>
            <a:r>
              <a:rPr lang="en-US" sz="4800" u="sng">
                <a:solidFill>
                  <a:srgbClr val="0000FF"/>
                </a:solidFill>
                <a:latin typeface="Arial" charset="0"/>
              </a:rPr>
              <a:t>Bài 3: </a:t>
            </a:r>
          </a:p>
          <a:p>
            <a:pPr>
              <a:spcBef>
                <a:spcPct val="50000"/>
              </a:spcBef>
            </a:pPr>
            <a:r>
              <a:rPr lang="en-US" sz="4800">
                <a:solidFill>
                  <a:srgbClr val="0000FF"/>
                </a:solidFill>
                <a:latin typeface="Arial" charset="0"/>
              </a:rPr>
              <a:t> Phân vai đọc lại (hoặc diễn thử) màn kịch trên.</a:t>
            </a:r>
            <a:r>
              <a:rPr lang="en-US" sz="4800" u="sng">
                <a:solidFill>
                  <a:srgbClr val="0000FF"/>
                </a:solidFill>
                <a:latin typeface="Arial" charset="0"/>
              </a:rPr>
              <a:t> </a:t>
            </a:r>
          </a:p>
        </p:txBody>
      </p:sp>
      <p:grpSp>
        <p:nvGrpSpPr>
          <p:cNvPr id="9219" name="Group 5"/>
          <p:cNvGrpSpPr>
            <a:grpSpLocks/>
          </p:cNvGrpSpPr>
          <p:nvPr/>
        </p:nvGrpSpPr>
        <p:grpSpPr bwMode="auto">
          <a:xfrm>
            <a:off x="-152400" y="0"/>
            <a:ext cx="9372600" cy="6705600"/>
            <a:chOff x="48" y="0"/>
            <a:chExt cx="5664" cy="4224"/>
          </a:xfrm>
        </p:grpSpPr>
        <p:sp>
          <p:nvSpPr>
            <p:cNvPr id="9220" name="Line 6"/>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9221" name="Line 7"/>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9222" name="Line 8"/>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9223" name="Line 9"/>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9224" name="Group 10"/>
            <p:cNvGrpSpPr>
              <a:grpSpLocks/>
            </p:cNvGrpSpPr>
            <p:nvPr/>
          </p:nvGrpSpPr>
          <p:grpSpPr bwMode="auto">
            <a:xfrm>
              <a:off x="48" y="0"/>
              <a:ext cx="5664" cy="4224"/>
              <a:chOff x="48" y="0"/>
              <a:chExt cx="5664" cy="4272"/>
            </a:xfrm>
          </p:grpSpPr>
          <p:pic>
            <p:nvPicPr>
              <p:cNvPr id="9225" name="Picture 11"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9226" name="Picture 12"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90125" name="AutoShape 13"/>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0126" name="AutoShape 14"/>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0127" name="AutoShape 15"/>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0128" name="AutoShape 16"/>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0116"/>
                                        </p:tgtEl>
                                        <p:attrNameLst>
                                          <p:attrName>style.visibility</p:attrName>
                                        </p:attrNameLst>
                                      </p:cBhvr>
                                      <p:to>
                                        <p:strVal val="visible"/>
                                      </p:to>
                                    </p:set>
                                    <p:animEffect transition="in" filter="box(in)">
                                      <p:cBhvr>
                                        <p:cTn id="7" dur="500"/>
                                        <p:tgtEl>
                                          <p:spTgt spid="90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2488</TotalTime>
  <Words>608</Words>
  <Application>Microsoft Office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Times New Roman</vt:lpstr>
      <vt:lpstr>Arial</vt:lpstr>
      <vt:lpstr>Calibri</vt:lpstr>
      <vt:lpstr>Default Design</vt:lpstr>
      <vt:lpstr>Slide 1</vt:lpstr>
      <vt:lpstr>Slide 2</vt:lpstr>
      <vt:lpstr>Slide 3</vt:lpstr>
      <vt:lpstr>Slide 4</vt:lpstr>
      <vt:lpstr>Slide 5</vt:lpstr>
      <vt:lpstr>Slide 6</vt:lpstr>
      <vt:lpstr>Slide 7</vt:lpstr>
      <vt:lpstr>Slide 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GIAÏO AÏN MÄN TOAÏN LÅÏP 5</dc:title>
  <dc:creator>User</dc:creator>
  <cp:lastModifiedBy>CSTeam</cp:lastModifiedBy>
  <cp:revision>448</cp:revision>
  <dcterms:created xsi:type="dcterms:W3CDTF">2007-10-23T12:57:28Z</dcterms:created>
  <dcterms:modified xsi:type="dcterms:W3CDTF">2016-06-30T03:27:49Z</dcterms:modified>
</cp:coreProperties>
</file>