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8" r:id="rId3"/>
    <p:sldId id="289" r:id="rId4"/>
    <p:sldId id="275" r:id="rId5"/>
    <p:sldId id="257" r:id="rId6"/>
    <p:sldId id="258" r:id="rId7"/>
    <p:sldId id="284" r:id="rId8"/>
    <p:sldId id="280" r:id="rId9"/>
    <p:sldId id="259" r:id="rId10"/>
    <p:sldId id="260" r:id="rId11"/>
    <p:sldId id="276" r:id="rId12"/>
    <p:sldId id="277" r:id="rId13"/>
    <p:sldId id="278" r:id="rId14"/>
    <p:sldId id="279" r:id="rId15"/>
    <p:sldId id="261" r:id="rId16"/>
    <p:sldId id="263" r:id="rId17"/>
    <p:sldId id="287" r:id="rId18"/>
    <p:sldId id="285" r:id="rId19"/>
    <p:sldId id="262" r:id="rId20"/>
    <p:sldId id="264" r:id="rId21"/>
    <p:sldId id="266" r:id="rId22"/>
    <p:sldId id="283" r:id="rId23"/>
    <p:sldId id="282" r:id="rId24"/>
    <p:sldId id="281" r:id="rId25"/>
    <p:sldId id="270" r:id="rId26"/>
    <p:sldId id="271" r:id="rId27"/>
    <p:sldId id="272" r:id="rId28"/>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6F9"/>
    <a:srgbClr val="FBD8BB"/>
    <a:srgbClr val="CAE8AA"/>
    <a:srgbClr val="5BD4FF"/>
    <a:srgbClr val="25C6FF"/>
    <a:srgbClr val="FFDB69"/>
    <a:srgbClr val="BEE395"/>
    <a:srgbClr val="A9DA74"/>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87722" autoAdjust="0"/>
  </p:normalViewPr>
  <p:slideViewPr>
    <p:cSldViewPr>
      <p:cViewPr varScale="1">
        <p:scale>
          <a:sx n="80" d="100"/>
          <a:sy n="80" d="100"/>
        </p:scale>
        <p:origin x="39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Từ khó có thể likhác nhau theo vùng miền, GV linh động HD học sinh tìm thêm.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cầm sách đọc chứ đừng nhìn trên màn hình nhé! Sau này nó khai thác SGK thường bị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4051157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3309397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cầm sách đọc chứ đừng nhìn trên màn hình nhé! Sau này nó khai thác SGK thường bị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766782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nhìn</a:t>
            </a:r>
            <a:r>
              <a:rPr lang="en-US" baseline="0" smtClean="0"/>
              <a:t> sách đọc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2192141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hướng</a:t>
            </a:r>
            <a:r>
              <a:rPr lang="en-US" baseline="0" smtClean="0"/>
              <a:t> dẫn hs viết chữ hoa V. GV hỏi để khai thác cho HS hiểu kĩ thuật viết (chữ đầu câu viết hoa, cuối câu có dấu chấm, khoảng cách các chữ bằng 1 con chữ o…). Khuyến cáo: Nên đọc cho HS viết hoặc hs tự viết chứ GV đừng cho HS nhìn chép nhé. Nó sẽ chậm phát triển kĩ năng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1/26/2022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6.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28700" y="2412173"/>
            <a:ext cx="7239000" cy="1150177"/>
            <a:chOff x="1143000" y="2412173"/>
            <a:chExt cx="6553201" cy="1150177"/>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SINH NHẬT CỦA VOI CON</a:t>
              </a:r>
              <a:endParaRPr lang="en-US" sz="36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smtClean="0">
                <a:solidFill>
                  <a:srgbClr val="00863D"/>
                </a:solidFill>
                <a:latin typeface="Arial Rounded MT Bold" pitchFamily="34" charset="0"/>
                <a:ea typeface="Arial-Rounded" pitchFamily="34" charset="0"/>
                <a:cs typeface="Times New Roman" pitchFamily="18" charset="0"/>
              </a:rPr>
              <a:t>1</a:t>
            </a:r>
            <a:endParaRPr lang="en-US" sz="6600" b="1">
              <a:solidFill>
                <a:srgbClr val="00863D"/>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TÔI VÀ CÁC BẠN</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036638" y="2434696"/>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5</a:t>
            </a:r>
            <a:endParaRPr lang="en-US" sz="3200" b="1">
              <a:solidFill>
                <a:schemeClr val="bg1"/>
              </a:solidFill>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27963" y="4358964"/>
            <a:ext cx="7773005"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Em hãy tìm từ khó đọc, khó hiểu trong bài.</a:t>
            </a:r>
            <a:endParaRPr lang="en-US" sz="3200">
              <a:latin typeface="Arial-Rounded" pitchFamily="34" charset="0"/>
              <a:ea typeface="Arial-Rounded" pitchFamily="34" charset="0"/>
              <a:cs typeface="Arial-Rounded" pitchFamily="34" charset="0"/>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2983"/>
          <a:stretch/>
        </p:blipFill>
        <p:spPr bwMode="auto">
          <a:xfrm>
            <a:off x="583262" y="332250"/>
            <a:ext cx="8507412" cy="38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H="1">
            <a:off x="2144575" y="2549390"/>
            <a:ext cx="10304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848600" y="2952750"/>
            <a:ext cx="10321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116284" y="3729264"/>
            <a:ext cx="5624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659788" y="2952750"/>
            <a:ext cx="10667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078629" y="2952750"/>
            <a:ext cx="16073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5"/>
          <p:cNvSpPr>
            <a:spLocks noGrp="1"/>
          </p:cNvSpPr>
          <p:nvPr>
            <p:ph type="title"/>
          </p:nvPr>
        </p:nvSpPr>
        <p:spPr>
          <a:xfrm>
            <a:off x="4191000" y="1230653"/>
            <a:ext cx="4743450" cy="3183541"/>
          </a:xfrm>
        </p:spPr>
        <p:txBody>
          <a:bodyPr/>
          <a:lstStyle/>
          <a:p>
            <a:pPr algn="just"/>
            <a:r>
              <a:rPr lang="en-US" b="1" smtClean="0">
                <a:solidFill>
                  <a:srgbClr val="FF0000"/>
                </a:solidFill>
                <a:latin typeface="Arial-Rounded" pitchFamily="34" charset="0"/>
                <a:ea typeface="Arial-Rounded" pitchFamily="34" charset="0"/>
                <a:cs typeface="Arial-Rounded" pitchFamily="34" charset="0"/>
              </a:rPr>
              <a:t>Ngoạm</a:t>
            </a:r>
            <a:r>
              <a:rPr lang="en-US" smtClean="0">
                <a:solidFill>
                  <a:schemeClr val="tx1"/>
                </a:solidFill>
                <a:latin typeface="Arial-Rounded" pitchFamily="34" charset="0"/>
                <a:ea typeface="Arial-Rounded" pitchFamily="34" charset="0"/>
                <a:cs typeface="Arial-Rounded" pitchFamily="34" charset="0"/>
              </a:rPr>
              <a:t>:</a:t>
            </a:r>
            <a:r>
              <a:rPr lang="en-US" b="1" smtClean="0">
                <a:solidFill>
                  <a:srgbClr val="FF0000"/>
                </a:solidFill>
                <a:latin typeface="Arial-Rounded" pitchFamily="34" charset="0"/>
                <a:ea typeface="Arial-Rounded" pitchFamily="34" charset="0"/>
                <a:cs typeface="Arial-Rounded" pitchFamily="34" charset="0"/>
              </a:rPr>
              <a:t> </a:t>
            </a:r>
            <a:r>
              <a:rPr lang="en-US" smtClean="0">
                <a:latin typeface="Arial-Rounded" pitchFamily="34" charset="0"/>
                <a:ea typeface="Arial-Rounded" pitchFamily="34" charset="0"/>
                <a:cs typeface="Arial-Rounded" pitchFamily="34" charset="0"/>
              </a:rPr>
              <a:t>cắn hoặc giữ miếng to bằng cách mở rộng miệng.</a:t>
            </a:r>
            <a:endParaRPr lang="en-US">
              <a:latin typeface="Arial-Rounded" pitchFamily="34" charset="0"/>
              <a:ea typeface="Arial-Rounded" pitchFamily="34" charset="0"/>
              <a:cs typeface="Arial-Rounded" pitchFamily="34"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06416"/>
            <a:ext cx="3676650" cy="579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4309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ail Shake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35364"/>
            <a:ext cx="457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hake Your Tail Feathers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733549"/>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bbyrendelés.hu Az Ország Legnépszerűbb ajándékáruháza: Animált képek  vegyes | Lustige videos, Lustige bilder, Urlaub lusti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4604" y="1497238"/>
            <a:ext cx="2286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895475" y="331558"/>
            <a:ext cx="4743450" cy="1143001"/>
          </a:xfrm>
        </p:spPr>
        <p:txBody>
          <a:bodyPr/>
          <a:lstStyle/>
          <a:p>
            <a:r>
              <a:rPr lang="en-US" b="1" smtClean="0">
                <a:solidFill>
                  <a:srgbClr val="FF0000"/>
                </a:solidFill>
                <a:latin typeface="Arial-Rounded" pitchFamily="34" charset="0"/>
                <a:ea typeface="Arial-Rounded" pitchFamily="34" charset="0"/>
                <a:cs typeface="Arial-Rounded" pitchFamily="34" charset="0"/>
              </a:rPr>
              <a:t>ngúc ngoắc</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6119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90700"/>
            <a:ext cx="3581400" cy="857250"/>
          </a:xfrm>
        </p:spPr>
        <p:txBody>
          <a:bodyPr>
            <a:normAutofit/>
          </a:bodyPr>
          <a:lstStyle/>
          <a:p>
            <a:r>
              <a:rPr lang="en-US" sz="4800" smtClean="0">
                <a:solidFill>
                  <a:srgbClr val="FF0000"/>
                </a:solidFill>
                <a:latin typeface="Arial-Rounded" pitchFamily="34" charset="0"/>
                <a:ea typeface="Arial-Rounded" pitchFamily="34" charset="0"/>
                <a:cs typeface="Arial-Rounded" pitchFamily="34" charset="0"/>
              </a:rPr>
              <a:t>mỏ khoằm</a:t>
            </a:r>
            <a:endParaRPr lang="en-US" sz="4800">
              <a:solidFill>
                <a:srgbClr val="FF0000"/>
              </a:solidFill>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491" b="10547"/>
          <a:stretch/>
        </p:blipFill>
        <p:spPr>
          <a:xfrm>
            <a:off x="3733800" y="292100"/>
            <a:ext cx="3505200" cy="4486656"/>
          </a:xfrm>
          <a:prstGeom prst="rect">
            <a:avLst/>
          </a:prstGeom>
        </p:spPr>
      </p:pic>
    </p:spTree>
    <p:extLst>
      <p:ext uri="{BB962C8B-B14F-4D97-AF65-F5344CB8AC3E}">
        <p14:creationId xmlns:p14="http://schemas.microsoft.com/office/powerpoint/2010/main" val="33488169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05979"/>
            <a:ext cx="8229600" cy="857250"/>
          </a:xfrm>
        </p:spPr>
        <p:txBody>
          <a:bodyPr>
            <a:normAutofit/>
          </a:bodyPr>
          <a:lstStyle/>
          <a:p>
            <a:r>
              <a:rPr lang="en-US" sz="4800" smtClean="0">
                <a:solidFill>
                  <a:srgbClr val="FF0000"/>
                </a:solidFill>
                <a:latin typeface="Arial-Rounded" pitchFamily="34" charset="0"/>
                <a:ea typeface="Arial-Rounded" pitchFamily="34" charset="0"/>
                <a:cs typeface="Arial-Rounded" pitchFamily="34" charset="0"/>
              </a:rPr>
              <a:t>huơ vòi</a:t>
            </a:r>
            <a:endParaRPr lang="en-US" sz="4800">
              <a:solidFill>
                <a:srgbClr val="FF0000"/>
              </a:solidFill>
              <a:latin typeface="Arial-Rounded" pitchFamily="34" charset="0"/>
              <a:ea typeface="Arial-Rounded" pitchFamily="34" charset="0"/>
              <a:cs typeface="Arial-Rounded" pitchFamily="34" charset="0"/>
            </a:endParaRPr>
          </a:p>
        </p:txBody>
      </p:sp>
      <p:pic>
        <p:nvPicPr>
          <p:cNvPr id="9218" name="Picture 2" descr="Elephant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09750"/>
            <a:ext cx="3524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lephant cell animation dat tongue GIF - Find on GIF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141186"/>
            <a:ext cx="4537075" cy="371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69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62" y="332250"/>
            <a:ext cx="8507412" cy="4405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86000" y="4324350"/>
            <a:ext cx="4235060"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a:t>
            </a:r>
            <a:r>
              <a:rPr lang="en-US" sz="3200" smtClean="0">
                <a:latin typeface="Arial-Rounded" pitchFamily="34" charset="0"/>
                <a:ea typeface="Arial-Rounded" pitchFamily="34" charset="0"/>
                <a:cs typeface="Arial-Rounded" pitchFamily="34" charset="0"/>
              </a:rPr>
              <a:t>câu lần 1</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Luyện đọc câu dài:</a:t>
            </a:r>
            <a:endParaRPr lang="en-US" sz="3200" b="1">
              <a:latin typeface="Arial-Rounded" pitchFamily="34" charset="0"/>
              <a:ea typeface="Arial-Rounded" pitchFamily="34" charset="0"/>
              <a:cs typeface="Arial-Rounded" pitchFamily="34" charset="0"/>
            </a:endParaRPr>
          </a:p>
        </p:txBody>
      </p:sp>
      <p:sp>
        <p:nvSpPr>
          <p:cNvPr id="4" name="TextBox 3"/>
          <p:cNvSpPr txBox="1"/>
          <p:nvPr/>
        </p:nvSpPr>
        <p:spPr>
          <a:xfrm>
            <a:off x="457200" y="3181350"/>
            <a:ext cx="8382000" cy="1077218"/>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Vẹt mỏ khoằm thay mặt các bạn nói những lời chúc tốt đẹp.</a:t>
            </a:r>
          </a:p>
        </p:txBody>
      </p:sp>
      <p:cxnSp>
        <p:nvCxnSpPr>
          <p:cNvPr id="5" name="Straight Connector 4"/>
          <p:cNvCxnSpPr/>
          <p:nvPr/>
        </p:nvCxnSpPr>
        <p:spPr>
          <a:xfrm flipH="1">
            <a:off x="3200400" y="327220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400800" y="329993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1866927"/>
            <a:ext cx="8382000" cy="1077218"/>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Khỉ vàng và sóc nâu tặng voi tiết mục “ngúc ngoắc đuôi”.</a:t>
            </a:r>
            <a:endParaRPr lang="en-US" sz="3200" b="1">
              <a:latin typeface="Arial-Rounded" pitchFamily="34" charset="0"/>
              <a:ea typeface="Arial-Rounded" pitchFamily="34" charset="0"/>
              <a:cs typeface="Arial-Rounded" pitchFamily="34" charset="0"/>
            </a:endParaRPr>
          </a:p>
        </p:txBody>
      </p:sp>
      <p:grpSp>
        <p:nvGrpSpPr>
          <p:cNvPr id="2" name="Group 1"/>
          <p:cNvGrpSpPr/>
          <p:nvPr/>
        </p:nvGrpSpPr>
        <p:grpSpPr>
          <a:xfrm>
            <a:off x="2807278" y="3725155"/>
            <a:ext cx="98712" cy="425225"/>
            <a:chOff x="2225388" y="3725155"/>
            <a:chExt cx="98712" cy="425225"/>
          </a:xfrm>
        </p:grpSpPr>
        <p:cxnSp>
          <p:nvCxnSpPr>
            <p:cNvPr id="8" name="Straight Connector 7"/>
            <p:cNvCxnSpPr/>
            <p:nvPr/>
          </p:nvCxnSpPr>
          <p:spPr>
            <a:xfrm flipH="1">
              <a:off x="2225388"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286000"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H="1">
            <a:off x="4419600" y="198031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658100" y="198030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788228" y="2410731"/>
            <a:ext cx="107372" cy="425225"/>
            <a:chOff x="1524000" y="2410731"/>
            <a:chExt cx="107372" cy="425225"/>
          </a:xfrm>
        </p:grpSpPr>
        <p:cxnSp>
          <p:nvCxnSpPr>
            <p:cNvPr id="19" name="Straight Connector 18"/>
            <p:cNvCxnSpPr/>
            <p:nvPr/>
          </p:nvCxnSpPr>
          <p:spPr>
            <a:xfrm flipH="1">
              <a:off x="1524000" y="241073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593272" y="241073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1+#ppt_w/2"/>
                                          </p:val>
                                        </p:tav>
                                        <p:tav tm="100000">
                                          <p:val>
                                            <p:strVal val="#ppt_x"/>
                                          </p:val>
                                        </p:tav>
                                      </p:tavLst>
                                    </p:anim>
                                    <p:anim calcmode="lin" valueType="num">
                                      <p:cBhvr additive="base">
                                        <p:cTn id="25"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62" y="332250"/>
            <a:ext cx="8507412" cy="4405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38400" y="4445114"/>
            <a:ext cx="4235060"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a:t>
            </a:r>
            <a:r>
              <a:rPr lang="en-US" sz="3200" smtClean="0">
                <a:latin typeface="Arial-Rounded" pitchFamily="34" charset="0"/>
                <a:ea typeface="Arial-Rounded" pitchFamily="34" charset="0"/>
                <a:cs typeface="Arial-Rounded" pitchFamily="34" charset="0"/>
              </a:rPr>
              <a:t>câu lần 2</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0447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62" y="332250"/>
            <a:ext cx="8507412" cy="4405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1798601" y="4372111"/>
            <a:ext cx="4745181"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Bài tập đọc có mấy đoạn?</a:t>
            </a:r>
            <a:endParaRPr lang="en-US" sz="3200">
              <a:latin typeface="Arial-Rounded" pitchFamily="34" charset="0"/>
              <a:ea typeface="Arial-Rounded" pitchFamily="34" charset="0"/>
              <a:cs typeface="Arial-Rounded" pitchFamily="34"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944" y="616307"/>
            <a:ext cx="527050" cy="269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817" y="3140435"/>
            <a:ext cx="5270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31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1+#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500"/>
                                        <p:tgtEl>
                                          <p:spTgt spid="307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039798" y="4375021"/>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đoạn</a:t>
            </a:r>
            <a:endParaRPr lang="en-US" sz="3200">
              <a:latin typeface="Arial-Rounded" pitchFamily="34" charset="0"/>
              <a:ea typeface="Arial-Rounded" pitchFamily="34" charset="0"/>
              <a:cs typeface="Arial-Rounded" pitchFamily="34" charset="0"/>
            </a:endParaRPr>
          </a:p>
        </p:txBody>
      </p:sp>
      <p:sp>
        <p:nvSpPr>
          <p:cNvPr id="10" name="TextBox 9"/>
          <p:cNvSpPr txBox="1"/>
          <p:nvPr/>
        </p:nvSpPr>
        <p:spPr>
          <a:xfrm>
            <a:off x="3031777" y="4363992"/>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toàn bài</a:t>
            </a:r>
            <a:endParaRPr lang="en-US" sz="3200">
              <a:latin typeface="Arial-Rounded" pitchFamily="34" charset="0"/>
              <a:ea typeface="Arial-Rounded" pitchFamily="34" charset="0"/>
              <a:cs typeface="Arial-Rounded"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1127"/>
            <a:ext cx="8507412" cy="4405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0"/>
            <a:ext cx="5143500" cy="5143500"/>
          </a:xfrm>
          <a:prstGeom prst="rect">
            <a:avLst/>
          </a:prstGeom>
        </p:spPr>
      </p:pic>
    </p:spTree>
    <p:extLst>
      <p:ext uri="{BB962C8B-B14F-4D97-AF65-F5344CB8AC3E}">
        <p14:creationId xmlns:p14="http://schemas.microsoft.com/office/powerpoint/2010/main" val="633870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03098" y="4192586"/>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Thi đua</a:t>
            </a:r>
            <a:endParaRPr lang="en-US" sz="3200">
              <a:latin typeface="Arial-Rounded" pitchFamily="34" charset="0"/>
              <a:ea typeface="Arial-Rounded" pitchFamily="34" charset="0"/>
              <a:cs typeface="Arial-Rounded" pitchFamily="34" charset="0"/>
            </a:endParaRP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25001"/>
          <a:stretch/>
        </p:blipFill>
        <p:spPr bwMode="auto">
          <a:xfrm>
            <a:off x="76200" y="3181351"/>
            <a:ext cx="3810000"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29" y="180706"/>
            <a:ext cx="7570138" cy="3919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3</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7" y="445959"/>
            <a:ext cx="22028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Trả lời câu hỏi</a:t>
            </a:r>
            <a:endParaRPr lang="en-US" sz="2400" b="1">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45959"/>
            <a:ext cx="6934200" cy="359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30777" y="4266294"/>
            <a:ext cx="8283864"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Những bạn nào đến mừng sinh nhật voi con?</a:t>
            </a:r>
            <a:endParaRPr lang="en-US" sz="3200">
              <a:latin typeface="Arial-Rounded" pitchFamily="34" charset="0"/>
              <a:ea typeface="Arial-Rounded" pitchFamily="34" charset="0"/>
              <a:cs typeface="Arial-Rounded" pitchFamily="34" charset="0"/>
            </a:endParaRPr>
          </a:p>
        </p:txBody>
      </p:sp>
      <p:sp>
        <p:nvSpPr>
          <p:cNvPr id="10" name="TextBox 9"/>
          <p:cNvSpPr txBox="1"/>
          <p:nvPr/>
        </p:nvSpPr>
        <p:spPr>
          <a:xfrm>
            <a:off x="328964" y="4258131"/>
            <a:ext cx="8283864"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Voi con làm gì để cảm ơn các bạn?</a:t>
            </a:r>
            <a:endParaRPr lang="en-US" sz="3200">
              <a:latin typeface="Arial-Rounded" pitchFamily="34" charset="0"/>
              <a:ea typeface="Arial-Rounded" pitchFamily="34" charset="0"/>
              <a:cs typeface="Arial-Rounded" pitchFamily="34" charset="0"/>
            </a:endParaRPr>
          </a:p>
        </p:txBody>
      </p:sp>
      <p:sp>
        <p:nvSpPr>
          <p:cNvPr id="11" name="TextBox 10"/>
          <p:cNvSpPr txBox="1"/>
          <p:nvPr/>
        </p:nvSpPr>
        <p:spPr>
          <a:xfrm>
            <a:off x="352548" y="4256319"/>
            <a:ext cx="8283864"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Sinh nhật của voi con như thế nào?</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1+#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0"/>
            <a:ext cx="5143500" cy="5143500"/>
          </a:xfrm>
          <a:prstGeom prst="rect">
            <a:avLst/>
          </a:prstGeom>
        </p:spPr>
      </p:pic>
    </p:spTree>
    <p:extLst>
      <p:ext uri="{BB962C8B-B14F-4D97-AF65-F5344CB8AC3E}">
        <p14:creationId xmlns:p14="http://schemas.microsoft.com/office/powerpoint/2010/main" val="932599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7955" y="699826"/>
            <a:ext cx="10459910" cy="3743847"/>
          </a:xfrm>
          <a:prstGeom prst="rect">
            <a:avLst/>
          </a:prstGeom>
        </p:spPr>
      </p:pic>
    </p:spTree>
    <p:extLst>
      <p:ext uri="{BB962C8B-B14F-4D97-AF65-F5344CB8AC3E}">
        <p14:creationId xmlns:p14="http://schemas.microsoft.com/office/powerpoint/2010/main" val="159265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91968"/>
            <a:ext cx="9144000" cy="3559563"/>
          </a:xfrm>
          <a:prstGeom prst="rect">
            <a:avLst/>
          </a:prstGeom>
        </p:spPr>
      </p:pic>
    </p:spTree>
    <p:extLst>
      <p:ext uri="{BB962C8B-B14F-4D97-AF65-F5344CB8AC3E}">
        <p14:creationId xmlns:p14="http://schemas.microsoft.com/office/powerpoint/2010/main" val="1394113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4</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7" y="445959"/>
            <a:ext cx="6622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Viết vào vở câu trả lời cho câu hỏi b ở mục </a:t>
            </a:r>
            <a:r>
              <a:rPr lang="en-US" sz="2400" b="1" smtClean="0">
                <a:latin typeface="Arial Rounded MT Bold" pitchFamily="34" charset="0"/>
                <a:ea typeface="Arial-Rounded" pitchFamily="34" charset="0"/>
                <a:cs typeface="Arial-Rounded" pitchFamily="34" charset="0"/>
              </a:rPr>
              <a:t>3</a:t>
            </a:r>
            <a:endParaRPr lang="en-US" sz="2400" b="1">
              <a:latin typeface="Arial Rounded MT Bold" pitchFamily="34" charset="0"/>
              <a:ea typeface="Arial-Rounded" pitchFamily="34" charset="0"/>
              <a:cs typeface="Arial-Rounded" pitchFamily="34" charset="0"/>
            </a:endParaRPr>
          </a:p>
        </p:txBody>
      </p:sp>
      <p:sp>
        <p:nvSpPr>
          <p:cNvPr id="5" name="Rectangle 4"/>
          <p:cNvSpPr/>
          <p:nvPr/>
        </p:nvSpPr>
        <p:spPr>
          <a:xfrm>
            <a:off x="457200" y="1200150"/>
            <a:ext cx="8153400" cy="646331"/>
          </a:xfrm>
          <a:prstGeom prst="rect">
            <a:avLst/>
          </a:prstGeom>
        </p:spPr>
        <p:txBody>
          <a:bodyPr wrap="square">
            <a:spAutoFit/>
          </a:bodyPr>
          <a:lstStyle/>
          <a:p>
            <a:pPr algn="ctr"/>
            <a:r>
              <a:rPr lang="en-US" sz="3600" smtClean="0">
                <a:latin typeface="Arial-Rounded" pitchFamily="34" charset="0"/>
                <a:ea typeface="Arial-Rounded" pitchFamily="34" charset="0"/>
                <a:cs typeface="Arial-Rounded" pitchFamily="34" charset="0"/>
              </a:rPr>
              <a:t>Voi con (…) để cảm ơn các bạn.</a:t>
            </a:r>
            <a:endParaRPr lang="en-US" sz="3600">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77" y="2266950"/>
            <a:ext cx="9144000" cy="2685922"/>
          </a:xfrm>
          <a:prstGeom prst="rect">
            <a:avLst/>
          </a:prstGeom>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581150"/>
            <a:ext cx="2971800" cy="646331"/>
          </a:xfrm>
          <a:prstGeom prst="rect">
            <a:avLst/>
          </a:prstGeom>
          <a:solidFill>
            <a:srgbClr val="EBF6F9"/>
          </a:solidFill>
        </p:spPr>
        <p:txBody>
          <a:bodyPr wrap="square" rtlCol="0">
            <a:spAutoFit/>
          </a:bodyPr>
          <a:lstStyle/>
          <a:p>
            <a:pPr algn="ctr"/>
            <a:r>
              <a:rPr lang="en-US" sz="3600" b="1" smtClean="0">
                <a:latin typeface="Arial-Rounded" pitchFamily="34" charset="0"/>
                <a:ea typeface="Arial-Rounded" pitchFamily="34" charset="0"/>
                <a:cs typeface="Arial-Rounded" pitchFamily="34" charset="0"/>
              </a:rPr>
              <a:t>Củng cố</a:t>
            </a: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295400" y="133350"/>
            <a:ext cx="6705600" cy="954107"/>
          </a:xfrm>
          <a:prstGeom prst="rect">
            <a:avLst/>
          </a:prstGeom>
          <a:solidFill>
            <a:schemeClr val="accent5">
              <a:lumMod val="20000"/>
              <a:lumOff val="80000"/>
            </a:schemeClr>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Dặn dò: + Luyện đọc: </a:t>
            </a:r>
            <a:r>
              <a:rPr lang="en-US" sz="2800" b="1" i="1" smtClean="0">
                <a:latin typeface="Arial-Rounded" pitchFamily="34" charset="0"/>
                <a:ea typeface="Arial-Rounded" pitchFamily="34" charset="0"/>
                <a:cs typeface="Arial-Rounded" pitchFamily="34" charset="0"/>
              </a:rPr>
              <a:t>Sinh nhật của voi con</a:t>
            </a:r>
          </a:p>
          <a:p>
            <a:pPr algn="ctr"/>
            <a:r>
              <a:rPr lang="en-US" sz="2800" b="1" smtClean="0">
                <a:latin typeface="Arial-Rounded" pitchFamily="34" charset="0"/>
                <a:ea typeface="Arial-Rounded" pitchFamily="34" charset="0"/>
                <a:cs typeface="Arial-Rounded" pitchFamily="34" charset="0"/>
              </a:rPr>
              <a:t>      + Xem bài trang 20, trang 21.</a:t>
            </a: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532" y="0"/>
            <a:ext cx="7070936" cy="5143500"/>
          </a:xfrm>
          <a:prstGeom prst="rect">
            <a:avLst/>
          </a:prstGeom>
        </p:spPr>
      </p:pic>
    </p:spTree>
    <p:extLst>
      <p:ext uri="{BB962C8B-B14F-4D97-AF65-F5344CB8AC3E}">
        <p14:creationId xmlns:p14="http://schemas.microsoft.com/office/powerpoint/2010/main" val="4192468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940" y="313639"/>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07999"/>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167107"/>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965787" y="3140956"/>
            <a:ext cx="904010" cy="1690688"/>
          </a:xfrm>
          <a:prstGeom prst="rect">
            <a:avLst/>
          </a:prstGeom>
        </p:spPr>
      </p:pic>
      <p:sp>
        <p:nvSpPr>
          <p:cNvPr id="2" name="Title 1"/>
          <p:cNvSpPr>
            <a:spLocks noGrp="1"/>
          </p:cNvSpPr>
          <p:nvPr>
            <p:ph type="title"/>
          </p:nvPr>
        </p:nvSpPr>
        <p:spPr>
          <a:xfrm>
            <a:off x="2286000" y="1534427"/>
            <a:ext cx="4572000"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09550" y="641669"/>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1</a:t>
            </a:r>
            <a:endParaRPr lang="en-US" sz="2800" b="1">
              <a:solidFill>
                <a:schemeClr val="bg1"/>
              </a:solidFill>
              <a:latin typeface="Arial Rounded MT Bold" pitchFamily="34" charset="0"/>
              <a:cs typeface="Times New Roman" pitchFamily="18" charset="0"/>
            </a:endParaRPr>
          </a:p>
        </p:txBody>
      </p:sp>
      <p:sp>
        <p:nvSpPr>
          <p:cNvPr id="17" name="TextBox 16"/>
          <p:cNvSpPr txBox="1"/>
          <p:nvPr/>
        </p:nvSpPr>
        <p:spPr>
          <a:xfrm>
            <a:off x="876300" y="730965"/>
            <a:ext cx="7391400"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Quan sát tranh và nói về những con vật trong tranh</a:t>
            </a:r>
            <a:endParaRPr lang="en-US" sz="2400" b="1">
              <a:latin typeface="Arial-Rounded" pitchFamily="34" charset="0"/>
              <a:ea typeface="Arial-Rounded" pitchFamily="34" charset="0"/>
              <a:cs typeface="Arial-Rounded" pitchFamily="34" charset="0"/>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91" t="21484" r="27306" b="21875"/>
          <a:stretch/>
        </p:blipFill>
        <p:spPr bwMode="auto">
          <a:xfrm>
            <a:off x="1981200" y="1251269"/>
            <a:ext cx="4914900" cy="349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Đọc</a:t>
            </a:r>
            <a:endParaRPr lang="en-US" sz="2800" b="1">
              <a:latin typeface="Arial-Rounded" pitchFamily="34" charset="0"/>
              <a:ea typeface="Arial-Rounded" pitchFamily="34" charset="0"/>
              <a:cs typeface="Arial-Rounded" pitchFamily="34" charset="0"/>
            </a:endParaRPr>
          </a:p>
        </p:txBody>
      </p:sp>
      <p:sp>
        <p:nvSpPr>
          <p:cNvPr id="4" name="TextBox 3"/>
          <p:cNvSpPr txBox="1"/>
          <p:nvPr/>
        </p:nvSpPr>
        <p:spPr>
          <a:xfrm>
            <a:off x="1295400" y="438188"/>
            <a:ext cx="5947064" cy="523208"/>
          </a:xfrm>
          <a:prstGeom prst="rect">
            <a:avLst/>
          </a:prstGeom>
          <a:no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Sinh nhật của voi con</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152401" y="918654"/>
            <a:ext cx="8839199" cy="4031861"/>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80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Voi con vui ơi là vui. Nó huơ vòi mấy vòng để cảm ơn các bạn.</a:t>
            </a:r>
          </a:p>
          <a:p>
            <a:pPr algn="just"/>
            <a:r>
              <a:rPr lang="en-US" sz="280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                           					 (Lâm Anh)</a:t>
            </a:r>
            <a:endParaRPr lang="en-US" sz="28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590550"/>
            <a:ext cx="5410200" cy="4154971"/>
          </a:xfrm>
          <a:prstGeom prst="rect">
            <a:avLst/>
          </a:prstGeom>
          <a:noFill/>
        </p:spPr>
        <p:txBody>
          <a:bodyPr wrap="square" lIns="91428" tIns="45714" rIns="91428" bIns="45714" rtlCol="0">
            <a:spAutoFit/>
          </a:bodyPr>
          <a:lstStyle/>
          <a:p>
            <a:pPr algn="ctr"/>
            <a:r>
              <a:rPr lang="en-US" sz="6600" smtClean="0">
                <a:solidFill>
                  <a:srgbClr val="FF0000"/>
                </a:solidFill>
                <a:latin typeface="Arial-Rounded" pitchFamily="34" charset="0"/>
                <a:ea typeface="Arial-Rounded" pitchFamily="34" charset="0"/>
                <a:cs typeface="Arial-Rounded" pitchFamily="34" charset="0"/>
              </a:rPr>
              <a:t>oam   	</a:t>
            </a:r>
            <a:endParaRPr lang="en-US" sz="6600" smtClean="0">
              <a:solidFill>
                <a:srgbClr val="FF0000"/>
              </a:solidFill>
              <a:latin typeface="Arial-Rounded" pitchFamily="34" charset="0"/>
              <a:ea typeface="Arial-Rounded" pitchFamily="34" charset="0"/>
              <a:cs typeface="Arial-Rounded" pitchFamily="34" charset="0"/>
            </a:endParaRPr>
          </a:p>
          <a:p>
            <a:pPr algn="ctr"/>
            <a:r>
              <a:rPr lang="en-US" sz="6600" smtClean="0">
                <a:solidFill>
                  <a:srgbClr val="FF0000"/>
                </a:solidFill>
                <a:latin typeface="Arial-Rounded" pitchFamily="34" charset="0"/>
                <a:ea typeface="Arial-Rounded" pitchFamily="34" charset="0"/>
                <a:cs typeface="Arial-Rounded" pitchFamily="34" charset="0"/>
              </a:rPr>
              <a:t>oăc     	 </a:t>
            </a:r>
          </a:p>
          <a:p>
            <a:pPr algn="ctr"/>
            <a:r>
              <a:rPr lang="en-US" sz="6600" smtClean="0">
                <a:solidFill>
                  <a:srgbClr val="FF0000"/>
                </a:solidFill>
                <a:latin typeface="Arial-Rounded" pitchFamily="34" charset="0"/>
                <a:ea typeface="Arial-Rounded" pitchFamily="34" charset="0"/>
                <a:cs typeface="Arial-Rounded" pitchFamily="34" charset="0"/>
              </a:rPr>
              <a:t>oăm   </a:t>
            </a:r>
            <a:r>
              <a:rPr lang="en-US" sz="6600" smtClean="0">
                <a:solidFill>
                  <a:srgbClr val="FF0000"/>
                </a:solidFill>
                <a:latin typeface="Arial-Rounded" pitchFamily="34" charset="0"/>
                <a:ea typeface="Arial-Rounded" pitchFamily="34" charset="0"/>
                <a:cs typeface="Arial-Rounded" pitchFamily="34" charset="0"/>
              </a:rPr>
              <a:t>	</a:t>
            </a:r>
          </a:p>
          <a:p>
            <a:pPr algn="ctr"/>
            <a:r>
              <a:rPr lang="en-US" sz="6600" smtClean="0">
                <a:solidFill>
                  <a:srgbClr val="FF0000"/>
                </a:solidFill>
                <a:latin typeface="Arial-Rounded" pitchFamily="34" charset="0"/>
                <a:ea typeface="Arial-Rounded" pitchFamily="34" charset="0"/>
                <a:cs typeface="Arial-Rounded" pitchFamily="34" charset="0"/>
              </a:rPr>
              <a:t>uơ       </a:t>
            </a:r>
            <a:r>
              <a:rPr lang="en-US" sz="6600" smtClean="0">
                <a:latin typeface="Arial-Rounded" pitchFamily="34" charset="0"/>
                <a:ea typeface="Arial-Rounded" pitchFamily="34" charset="0"/>
                <a:cs typeface="Arial-Rounded" pitchFamily="34" charset="0"/>
              </a:rPr>
              <a:t>	</a:t>
            </a:r>
            <a:endParaRPr lang="en-US" sz="66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549403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514350"/>
            <a:ext cx="5410200" cy="4154971"/>
          </a:xfrm>
          <a:prstGeom prst="rect">
            <a:avLst/>
          </a:prstGeom>
          <a:noFill/>
        </p:spPr>
        <p:txBody>
          <a:bodyPr wrap="square" lIns="91428" tIns="45714" rIns="91428" bIns="45714" rtlCol="0">
            <a:spAutoFit/>
          </a:bodyPr>
          <a:lstStyle/>
          <a:p>
            <a:r>
              <a:rPr lang="en-US" sz="6600">
                <a:latin typeface="Arial-Rounded" pitchFamily="34" charset="0"/>
                <a:ea typeface="Arial-Rounded" pitchFamily="34" charset="0"/>
                <a:cs typeface="Arial-Rounded" pitchFamily="34" charset="0"/>
              </a:rPr>
              <a:t>n</a:t>
            </a:r>
            <a:r>
              <a:rPr lang="en-US" sz="6600" smtClean="0">
                <a:latin typeface="Arial-Rounded" pitchFamily="34" charset="0"/>
                <a:ea typeface="Arial-Rounded" pitchFamily="34" charset="0"/>
                <a:cs typeface="Arial-Rounded" pitchFamily="34" charset="0"/>
              </a:rPr>
              <a:t>g</a:t>
            </a:r>
            <a:r>
              <a:rPr lang="en-US" sz="6600" smtClean="0">
                <a:solidFill>
                  <a:srgbClr val="FF0000"/>
                </a:solidFill>
                <a:latin typeface="Arial-Rounded" pitchFamily="34" charset="0"/>
                <a:ea typeface="Arial-Rounded" pitchFamily="34" charset="0"/>
                <a:cs typeface="Arial-Rounded" pitchFamily="34" charset="0"/>
              </a:rPr>
              <a:t>oạm</a:t>
            </a:r>
          </a:p>
          <a:p>
            <a:r>
              <a:rPr lang="en-US" sz="6600" smtClean="0">
                <a:latin typeface="Arial-Rounded" pitchFamily="34" charset="0"/>
                <a:ea typeface="Arial-Rounded" pitchFamily="34" charset="0"/>
                <a:cs typeface="Arial-Rounded" pitchFamily="34" charset="0"/>
              </a:rPr>
              <a:t>ngúc ng</a:t>
            </a:r>
            <a:r>
              <a:rPr lang="en-US" sz="6600" smtClean="0">
                <a:solidFill>
                  <a:srgbClr val="FF0000"/>
                </a:solidFill>
                <a:latin typeface="Arial-Rounded" pitchFamily="34" charset="0"/>
                <a:ea typeface="Arial-Rounded" pitchFamily="34" charset="0"/>
                <a:cs typeface="Arial-Rounded" pitchFamily="34" charset="0"/>
              </a:rPr>
              <a:t>oắc</a:t>
            </a:r>
          </a:p>
          <a:p>
            <a:r>
              <a:rPr lang="en-US" sz="6600" smtClean="0">
                <a:latin typeface="Arial-Rounded" pitchFamily="34" charset="0"/>
                <a:ea typeface="Arial-Rounded" pitchFamily="34" charset="0"/>
                <a:cs typeface="Arial-Rounded" pitchFamily="34" charset="0"/>
              </a:rPr>
              <a:t>mỏ kh</a:t>
            </a:r>
            <a:r>
              <a:rPr lang="en-US" sz="6600" smtClean="0">
                <a:solidFill>
                  <a:srgbClr val="FF0000"/>
                </a:solidFill>
                <a:latin typeface="Arial-Rounded" pitchFamily="34" charset="0"/>
                <a:ea typeface="Arial-Rounded" pitchFamily="34" charset="0"/>
                <a:cs typeface="Arial-Rounded" pitchFamily="34" charset="0"/>
              </a:rPr>
              <a:t>oằm</a:t>
            </a:r>
          </a:p>
          <a:p>
            <a:r>
              <a:rPr lang="en-US" sz="6600" smtClean="0">
                <a:latin typeface="Arial-Rounded" pitchFamily="34" charset="0"/>
                <a:ea typeface="Arial-Rounded" pitchFamily="34" charset="0"/>
                <a:cs typeface="Arial-Rounded" pitchFamily="34" charset="0"/>
              </a:rPr>
              <a:t>h</a:t>
            </a:r>
            <a:r>
              <a:rPr lang="en-US" sz="6600" smtClean="0">
                <a:solidFill>
                  <a:srgbClr val="FF0000"/>
                </a:solidFill>
                <a:latin typeface="Arial-Rounded" pitchFamily="34" charset="0"/>
                <a:ea typeface="Arial-Rounded" pitchFamily="34" charset="0"/>
                <a:cs typeface="Arial-Rounded" pitchFamily="34" charset="0"/>
              </a:rPr>
              <a:t>uơ</a:t>
            </a:r>
            <a:r>
              <a:rPr lang="en-US" sz="6600" smtClean="0">
                <a:latin typeface="Arial-Rounded" pitchFamily="34" charset="0"/>
                <a:ea typeface="Arial-Rounded" pitchFamily="34" charset="0"/>
                <a:cs typeface="Arial-Rounded" pitchFamily="34" charset="0"/>
              </a:rPr>
              <a:t> vòi</a:t>
            </a:r>
            <a:endParaRPr lang="en-US" sz="66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7940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62" y="332250"/>
            <a:ext cx="8507412" cy="4405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05001" y="4404013"/>
            <a:ext cx="4343400"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Bài tập đọc có mấy câu?</a:t>
            </a:r>
            <a:endParaRPr lang="en-US" sz="3200">
              <a:latin typeface="Arial-Rounded" pitchFamily="34" charset="0"/>
              <a:ea typeface="Arial-Rounded" pitchFamily="34" charset="0"/>
              <a:cs typeface="Arial-Rounded" pitchFamily="34" charset="0"/>
            </a:endParaRPr>
          </a:p>
        </p:txBody>
      </p:sp>
      <p:sp>
        <p:nvSpPr>
          <p:cNvPr id="7" name="Oval 6"/>
          <p:cNvSpPr/>
          <p:nvPr/>
        </p:nvSpPr>
        <p:spPr>
          <a:xfrm>
            <a:off x="1597315" y="763826"/>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1</a:t>
            </a:r>
            <a:endParaRPr lang="en-US">
              <a:solidFill>
                <a:schemeClr val="tx1"/>
              </a:solidFill>
              <a:latin typeface="Arial Rounded MT Bold" pitchFamily="34" charset="0"/>
            </a:endParaRPr>
          </a:p>
        </p:txBody>
      </p:sp>
      <p:sp>
        <p:nvSpPr>
          <p:cNvPr id="15" name="Oval 14"/>
          <p:cNvSpPr/>
          <p:nvPr/>
        </p:nvSpPr>
        <p:spPr>
          <a:xfrm>
            <a:off x="730250" y="1272209"/>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2</a:t>
            </a:r>
            <a:endParaRPr lang="en-US">
              <a:solidFill>
                <a:schemeClr val="tx1"/>
              </a:solidFill>
              <a:latin typeface="Arial Rounded MT Bold" pitchFamily="34" charset="0"/>
            </a:endParaRPr>
          </a:p>
        </p:txBody>
      </p:sp>
      <p:sp>
        <p:nvSpPr>
          <p:cNvPr id="16" name="Oval 15"/>
          <p:cNvSpPr/>
          <p:nvPr/>
        </p:nvSpPr>
        <p:spPr>
          <a:xfrm>
            <a:off x="7315200" y="1297609"/>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3</a:t>
            </a:r>
            <a:endParaRPr lang="en-US">
              <a:solidFill>
                <a:schemeClr val="tx1"/>
              </a:solidFill>
              <a:latin typeface="Arial Rounded MT Bold" pitchFamily="34" charset="0"/>
            </a:endParaRPr>
          </a:p>
        </p:txBody>
      </p:sp>
      <p:sp>
        <p:nvSpPr>
          <p:cNvPr id="17" name="Oval 16"/>
          <p:cNvSpPr/>
          <p:nvPr/>
        </p:nvSpPr>
        <p:spPr>
          <a:xfrm>
            <a:off x="5486400" y="1657350"/>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4</a:t>
            </a:r>
            <a:endParaRPr lang="en-US">
              <a:solidFill>
                <a:schemeClr val="tx1"/>
              </a:solidFill>
              <a:latin typeface="Arial Rounded MT Bold" pitchFamily="34" charset="0"/>
            </a:endParaRPr>
          </a:p>
        </p:txBody>
      </p:sp>
      <p:sp>
        <p:nvSpPr>
          <p:cNvPr id="18" name="Oval 17"/>
          <p:cNvSpPr/>
          <p:nvPr/>
        </p:nvSpPr>
        <p:spPr>
          <a:xfrm>
            <a:off x="533400" y="2131559"/>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5</a:t>
            </a:r>
            <a:endParaRPr lang="en-US">
              <a:solidFill>
                <a:schemeClr val="tx1"/>
              </a:solidFill>
              <a:latin typeface="Arial Rounded MT Bold" pitchFamily="34" charset="0"/>
            </a:endParaRPr>
          </a:p>
        </p:txBody>
      </p:sp>
      <p:sp>
        <p:nvSpPr>
          <p:cNvPr id="19" name="Oval 18"/>
          <p:cNvSpPr/>
          <p:nvPr/>
        </p:nvSpPr>
        <p:spPr>
          <a:xfrm>
            <a:off x="6367319" y="2088335"/>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6</a:t>
            </a:r>
            <a:endParaRPr lang="en-US">
              <a:solidFill>
                <a:schemeClr val="tx1"/>
              </a:solidFill>
              <a:latin typeface="Arial Rounded MT Bold" pitchFamily="34" charset="0"/>
            </a:endParaRPr>
          </a:p>
        </p:txBody>
      </p:sp>
      <p:sp>
        <p:nvSpPr>
          <p:cNvPr id="20" name="Oval 19"/>
          <p:cNvSpPr/>
          <p:nvPr/>
        </p:nvSpPr>
        <p:spPr>
          <a:xfrm>
            <a:off x="6659419" y="2490104"/>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7</a:t>
            </a:r>
            <a:endParaRPr lang="en-US">
              <a:solidFill>
                <a:schemeClr val="tx1"/>
              </a:solidFill>
              <a:latin typeface="Arial Rounded MT Bold" pitchFamily="34" charset="0"/>
            </a:endParaRPr>
          </a:p>
        </p:txBody>
      </p:sp>
      <p:sp>
        <p:nvSpPr>
          <p:cNvPr id="21" name="Oval 20"/>
          <p:cNvSpPr/>
          <p:nvPr/>
        </p:nvSpPr>
        <p:spPr>
          <a:xfrm>
            <a:off x="1543050" y="3255565"/>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8</a:t>
            </a:r>
            <a:endParaRPr lang="en-US">
              <a:solidFill>
                <a:schemeClr val="tx1"/>
              </a:solidFill>
              <a:latin typeface="Arial Rounded MT Bold" pitchFamily="34" charset="0"/>
            </a:endParaRPr>
          </a:p>
        </p:txBody>
      </p:sp>
      <p:sp>
        <p:nvSpPr>
          <p:cNvPr id="23" name="Oval 22"/>
          <p:cNvSpPr/>
          <p:nvPr/>
        </p:nvSpPr>
        <p:spPr>
          <a:xfrm>
            <a:off x="4532168" y="3635735"/>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9</a:t>
            </a:r>
            <a:endParaRPr lang="en-US">
              <a:solidFill>
                <a:schemeClr val="tx1"/>
              </a:solidFill>
              <a:latin typeface="Arial Rounded MT Bol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6" grpId="0" animBg="1"/>
      <p:bldP spid="17" grpId="0" animBg="1"/>
      <p:bldP spid="18" grpId="0" animBg="1"/>
      <p:bldP spid="19" grpId="0" animBg="1"/>
      <p:bldP spid="20" grpId="0" animBg="1"/>
      <p:bldP spid="21"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938</TotalTime>
  <Words>394</Words>
  <Application>Microsoft Office PowerPoint</Application>
  <PresentationFormat>On-screen Show (16:9)</PresentationFormat>
  <Paragraphs>70</Paragraphs>
  <Slides>27</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 Rounded MT Bold</vt:lpstr>
      <vt:lpstr>Arial-Rounded</vt:lpstr>
      <vt:lpstr>Calibri</vt:lpstr>
      <vt:lpstr>Times New Roman</vt:lpstr>
      <vt:lpstr>Office Theme</vt:lpstr>
      <vt:lpstr>PowerPoint Presentation</vt:lpstr>
      <vt:lpstr>PowerPoint Presentation</vt:lpstr>
      <vt:lpstr>PowerPoint Presentation</vt:lpstr>
      <vt:lpstr>Ôn và khởi động</vt:lpstr>
      <vt:lpstr>PowerPoint Presentation</vt:lpstr>
      <vt:lpstr>PowerPoint Presentation</vt:lpstr>
      <vt:lpstr>PowerPoint Presentation</vt:lpstr>
      <vt:lpstr>PowerPoint Presentation</vt:lpstr>
      <vt:lpstr>PowerPoint Presentation</vt:lpstr>
      <vt:lpstr>PowerPoint Presentation</vt:lpstr>
      <vt:lpstr>Ngoạm: cắn hoặc giữ miếng to bằng cách mở rộng miệng.</vt:lpstr>
      <vt:lpstr>ngúc ngoắc</vt:lpstr>
      <vt:lpstr>mỏ khoằm</vt:lpstr>
      <vt:lpstr>huơ vòi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LanHuong</cp:lastModifiedBy>
  <cp:revision>100</cp:revision>
  <dcterms:created xsi:type="dcterms:W3CDTF">2020-12-08T15:48:47Z</dcterms:created>
  <dcterms:modified xsi:type="dcterms:W3CDTF">2022-01-26T13:48:47Z</dcterms:modified>
</cp:coreProperties>
</file>