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79" r:id="rId3"/>
    <p:sldId id="277" r:id="rId4"/>
    <p:sldId id="273" r:id="rId5"/>
    <p:sldId id="258" r:id="rId6"/>
    <p:sldId id="284" r:id="rId7"/>
    <p:sldId id="283" r:id="rId8"/>
    <p:sldId id="260" r:id="rId9"/>
    <p:sldId id="276" r:id="rId10"/>
    <p:sldId id="261" r:id="rId11"/>
    <p:sldId id="263" r:id="rId12"/>
    <p:sldId id="262" r:id="rId13"/>
    <p:sldId id="275" r:id="rId14"/>
    <p:sldId id="264" r:id="rId15"/>
    <p:sldId id="266" r:id="rId16"/>
    <p:sldId id="267" r:id="rId17"/>
    <p:sldId id="268" r:id="rId18"/>
    <p:sldId id="285" r:id="rId19"/>
    <p:sldId id="280" r:id="rId20"/>
    <p:sldId id="270" r:id="rId21"/>
    <p:sldId id="282" r:id="rId22"/>
    <p:sldId id="281" r:id="rId23"/>
    <p:sldId id="271" r:id="rId24"/>
    <p:sldId id="272" r:id="rId25"/>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Hoa đoàn</a:t>
            </a:r>
            <a:r>
              <a:rPr lang="en-US" baseline="0" smtClean="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2/23/2022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887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7838" y="4400550"/>
            <a:ext cx="5186996"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 y="43067"/>
            <a:ext cx="9215328" cy="46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Hôm nay cô giáo cho lớp vẽ những gì yêu thích.</a:t>
            </a:r>
          </a:p>
        </p:txBody>
      </p:sp>
      <p:cxnSp>
        <p:nvCxnSpPr>
          <p:cNvPr id="5" name="Straight Connector 4"/>
          <p:cNvCxnSpPr/>
          <p:nvPr/>
        </p:nvCxnSpPr>
        <p:spPr>
          <a:xfrm flipH="1">
            <a:off x="2133600" y="18132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Chúng tôi treo bức tranh ở góc sáng tạo của </a:t>
            </a:r>
            <a:r>
              <a:rPr lang="en-US" sz="3200" smtClean="0">
                <a:latin typeface="Arial-Rounded" pitchFamily="34" charset="0"/>
                <a:ea typeface="Arial-Rounded" pitchFamily="34" charset="0"/>
                <a:cs typeface="Arial-Rounded" pitchFamily="34" charset="0"/>
              </a:rPr>
              <a:t>lớp.</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2188935"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740901" y="320976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610600" y="179465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330370" y="17998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Bài đọc có mấy </a:t>
            </a:r>
            <a:r>
              <a:rPr lang="en-US" sz="3200">
                <a:latin typeface="Arial-Rounded" pitchFamily="34" charset="0"/>
                <a:ea typeface="Arial-Rounded" pitchFamily="34" charset="0"/>
                <a:cs typeface="Arial-Rounded" pitchFamily="34" charset="0"/>
              </a:rPr>
              <a:t>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1" y="162455"/>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9485" y="666750"/>
            <a:ext cx="8748486" cy="857250"/>
          </a:xfrm>
        </p:spPr>
        <p:txBody>
          <a:bodyPr>
            <a:normAutofit/>
          </a:bodyPr>
          <a:lstStyle/>
          <a:p>
            <a:pPr algn="just"/>
            <a:r>
              <a:rPr lang="en-US" smtClean="0">
                <a:solidFill>
                  <a:srgbClr val="FF0000"/>
                </a:solidFill>
                <a:latin typeface="Arial-Rounded" pitchFamily="34" charset="0"/>
                <a:ea typeface="Arial-Rounded" pitchFamily="34" charset="0"/>
                <a:cs typeface="Arial-Rounded" pitchFamily="34" charset="0"/>
              </a:rPr>
              <a:t>Tỉ mỉ</a:t>
            </a:r>
            <a:r>
              <a:rPr lang="en-US" smtClean="0">
                <a:latin typeface="Arial-Rounded" pitchFamily="34" charset="0"/>
                <a:ea typeface="Arial-Rounded" pitchFamily="34" charset="0"/>
                <a:cs typeface="Arial-Rounded" pitchFamily="34" charset="0"/>
              </a:rPr>
              <a:t>: kĩ càng từng cái rất nhỏ.</a:t>
            </a:r>
            <a:endParaRPr lang="en-US">
              <a:latin typeface="Arial-Rounded" pitchFamily="34" charset="0"/>
              <a:ea typeface="Arial-Rounded" pitchFamily="34" charset="0"/>
              <a:cs typeface="Arial-Rounded" pitchFamily="34" charset="0"/>
            </a:endParaRPr>
          </a:p>
        </p:txBody>
      </p:sp>
      <p:sp>
        <p:nvSpPr>
          <p:cNvPr id="4" name="Title 1"/>
          <p:cNvSpPr txBox="1">
            <a:spLocks/>
          </p:cNvSpPr>
          <p:nvPr/>
        </p:nvSpPr>
        <p:spPr>
          <a:xfrm>
            <a:off x="228600" y="1581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Nắn nót</a:t>
            </a:r>
            <a:r>
              <a:rPr lang="en-US" smtClean="0">
                <a:latin typeface="Arial-Rounded" pitchFamily="34" charset="0"/>
                <a:ea typeface="Arial-Rounded" pitchFamily="34" charset="0"/>
                <a:cs typeface="Arial-Rounded" pitchFamily="34" charset="0"/>
              </a:rPr>
              <a:t>: làm cẩn thận từng tí cho đẹp, cho chuẩn.</a:t>
            </a:r>
            <a:endParaRPr lang="en-US">
              <a:latin typeface="Arial-Rounded" pitchFamily="34" charset="0"/>
              <a:ea typeface="Arial-Rounded" pitchFamily="34" charset="0"/>
              <a:cs typeface="Arial-Rounded" pitchFamily="34" charset="0"/>
            </a:endParaRPr>
          </a:p>
        </p:txBody>
      </p:sp>
      <p:sp>
        <p:nvSpPr>
          <p:cNvPr id="5" name="Title 1"/>
          <p:cNvSpPr txBox="1">
            <a:spLocks/>
          </p:cNvSpPr>
          <p:nvPr/>
        </p:nvSpPr>
        <p:spPr>
          <a:xfrm>
            <a:off x="228600" y="29527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Sáng tạo</a:t>
            </a:r>
            <a:r>
              <a:rPr lang="en-US" smtClean="0">
                <a:latin typeface="Arial-Rounded" pitchFamily="34" charset="0"/>
                <a:ea typeface="Arial-Rounded" pitchFamily="34" charset="0"/>
                <a:cs typeface="Arial-Rounded" pitchFamily="34" charset="0"/>
              </a:rPr>
              <a:t>: có cách làm mới.</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5858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27"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2028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1815809"/>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129008" y="3858986"/>
            <a:ext cx="7453746"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Hôm nay cô giáo cho cả lớp làm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34163" y="3858985"/>
            <a:ext cx="7648591"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Các bạn trong lớp vẽ </a:t>
            </a:r>
            <a:r>
              <a:rPr lang="en-US" sz="3200" smtClean="0">
                <a:latin typeface="Arial-Rounded" pitchFamily="34" charset="0"/>
                <a:ea typeface="Arial-Rounded" pitchFamily="34" charset="0"/>
                <a:cs typeface="Arial-Rounded" pitchFamily="34" charset="0"/>
              </a:rPr>
              <a:t>những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895350"/>
            <a:ext cx="8575964" cy="3108471"/>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83735" y="4556990"/>
            <a:ext cx="96012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Bông hoa của bạn Hà vẽ có mấy cánh hoa. Lớp </a:t>
            </a:r>
            <a:r>
              <a:rPr lang="en-US" sz="2400" smtClean="0">
                <a:latin typeface="Arial-Rounded" pitchFamily="34" charset="0"/>
                <a:ea typeface="Arial-Rounded" pitchFamily="34" charset="0"/>
                <a:cs typeface="Arial-Rounded" pitchFamily="34" charset="0"/>
              </a:rPr>
              <a:t>của bạn nhỏ có mấy tổ?</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60218" y="455699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Hà vẽ ai ở giữa bông hoa?</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228600" y="4592106"/>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Bức tranh bông hoa bốn cánh được đặt tên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
            </a:r>
            <a:r>
              <a:rPr lang="en-US" smtClean="0"/>
              <a:t>hụy hoa</a:t>
            </a:r>
            <a:endParaRPr lang="en-US"/>
          </a:p>
        </p:txBody>
      </p:sp>
      <p:pic>
        <p:nvPicPr>
          <p:cNvPr id="3" name="Picture 2"/>
          <p:cNvPicPr>
            <a:picLocks noChangeAspect="1"/>
          </p:cNvPicPr>
          <p:nvPr/>
        </p:nvPicPr>
        <p:blipFill>
          <a:blip r:embed="rId2"/>
          <a:stretch>
            <a:fillRect/>
          </a:stretch>
        </p:blipFill>
        <p:spPr>
          <a:xfrm>
            <a:off x="457200" y="1031326"/>
            <a:ext cx="4800600" cy="3896591"/>
          </a:xfrm>
          <a:prstGeom prst="rect">
            <a:avLst/>
          </a:prstGeom>
        </p:spPr>
      </p:pic>
    </p:spTree>
    <p:extLst>
      <p:ext uri="{BB962C8B-B14F-4D97-AF65-F5344CB8AC3E}">
        <p14:creationId xmlns:p14="http://schemas.microsoft.com/office/powerpoint/2010/main" val="2980661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3200" smtClean="0">
                <a:latin typeface="Arial-Rounded" pitchFamily="34" charset="0"/>
                <a:ea typeface="Arial-Rounded" pitchFamily="34" charset="0"/>
                <a:cs typeface="Arial-Rounded" pitchFamily="34" charset="0"/>
              </a:rPr>
              <a:t>Theo em, có thể đặt tên nào khác cho bức tranh?</a:t>
            </a:r>
            <a:endParaRPr lang="en-US" sz="32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3" y="1976664"/>
            <a:ext cx="7779657" cy="857250"/>
          </a:xfrm>
        </p:spPr>
        <p:txBody>
          <a:bodyPr>
            <a:noAutofit/>
          </a:bodyPr>
          <a:lstStyle/>
          <a:p>
            <a:pPr algn="just"/>
            <a:r>
              <a:rPr lang="en-US" sz="3200" smtClean="0">
                <a:latin typeface="Arial-Rounded" pitchFamily="34" charset="0"/>
                <a:ea typeface="Arial-Rounded" pitchFamily="34" charset="0"/>
                <a:cs typeface="Arial-Rounded" pitchFamily="34" charset="0"/>
              </a:rPr>
              <a:t>Học thuộc lòng hai khổ thơ đầu bài thơ </a:t>
            </a:r>
            <a:r>
              <a:rPr lang="en-US" sz="3200" i="1" smtClean="0">
                <a:latin typeface="Arial-Rounded" pitchFamily="34" charset="0"/>
                <a:ea typeface="Arial-Rounded" pitchFamily="34" charset="0"/>
                <a:cs typeface="Arial-Rounded" pitchFamily="34" charset="0"/>
              </a:rPr>
              <a:t>Đi học</a:t>
            </a:r>
            <a:endParaRPr lang="en-US" sz="3200">
              <a:latin typeface="Arial-Rounded" pitchFamily="34" charset="0"/>
              <a:ea typeface="Arial-Rounded" pitchFamily="34" charset="0"/>
              <a:cs typeface="Arial-Rounded" pitchFamily="34" charset="0"/>
            </a:endParaRPr>
          </a:p>
        </p:txBody>
      </p:sp>
      <p:sp>
        <p:nvSpPr>
          <p:cNvPr id="5" name="Title 1"/>
          <p:cNvSpPr txBox="1">
            <a:spLocks/>
          </p:cNvSpPr>
          <p:nvPr/>
        </p:nvSpPr>
        <p:spPr>
          <a:xfrm>
            <a:off x="1059543" y="666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Tìm trong bài </a:t>
            </a:r>
            <a:r>
              <a:rPr lang="en-US" sz="3200" i="1" smtClean="0">
                <a:latin typeface="Arial-Rounded" pitchFamily="34" charset="0"/>
                <a:ea typeface="Arial-Rounded" pitchFamily="34" charset="0"/>
                <a:cs typeface="Arial-Rounded" pitchFamily="34" charset="0"/>
              </a:rPr>
              <a:t>Đi học </a:t>
            </a:r>
            <a:r>
              <a:rPr lang="en-US" sz="3200" smtClean="0">
                <a:latin typeface="Arial-Rounded" pitchFamily="34" charset="0"/>
                <a:ea typeface="Arial-Rounded" pitchFamily="34" charset="0"/>
                <a:cs typeface="Arial-Rounded" pitchFamily="34" charset="0"/>
              </a:rPr>
              <a:t>2</a:t>
            </a:r>
            <a:r>
              <a:rPr lang="en-US" sz="3200" i="1" smtClean="0">
                <a:latin typeface="Arial-Rounded" pitchFamily="34" charset="0"/>
                <a:ea typeface="Arial-Rounded" pitchFamily="34" charset="0"/>
                <a:cs typeface="Arial-Rounded" pitchFamily="34" charset="0"/>
              </a:rPr>
              <a:t> </a:t>
            </a:r>
            <a:r>
              <a:rPr lang="en-US" sz="3200" smtClean="0">
                <a:latin typeface="Arial-Rounded" pitchFamily="34" charset="0"/>
                <a:ea typeface="Arial-Rounded" pitchFamily="34" charset="0"/>
                <a:cs typeface="Arial-Rounded" pitchFamily="34" charset="0"/>
              </a:rPr>
              <a:t>tiếng cùng vần với nhau</a:t>
            </a:r>
            <a:endParaRPr lang="en-US" sz="3200">
              <a:latin typeface="Arial-Rounded" pitchFamily="34" charset="0"/>
              <a:ea typeface="Arial-Rounded" pitchFamily="34" charset="0"/>
              <a:cs typeface="Arial-Rounded" pitchFamily="34"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2"/>
          <a:stretch/>
        </p:blipFill>
        <p:spPr bwMode="auto">
          <a:xfrm>
            <a:off x="-6590" y="1970938"/>
            <a:ext cx="1012369" cy="8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95" y="619465"/>
            <a:ext cx="949356" cy="8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57034"/>
            <a:ext cx="1685925" cy="136696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197" y="1533071"/>
            <a:ext cx="1685925" cy="1366966"/>
          </a:xfrm>
          <a:prstGeom prst="rect">
            <a:avLst/>
          </a:prstGeom>
        </p:spPr>
      </p:pic>
    </p:spTree>
    <p:extLst>
      <p:ext uri="{BB962C8B-B14F-4D97-AF65-F5344CB8AC3E}">
        <p14:creationId xmlns:p14="http://schemas.microsoft.com/office/powerpoint/2010/main" val="13593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8"/>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01023" y="3971178"/>
              <a:ext cx="7951354"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 Bức Ǉraζ có Ό˘ đặt Ιłn δác </a:t>
              </a:r>
              <a:r>
                <a:rPr lang="vi-VN" sz="3200" b="1" smtClean="0">
                  <a:solidFill>
                    <a:srgbClr val="7030A0"/>
                  </a:solidFill>
                  <a:latin typeface="HP001 4 hàng" pitchFamily="34" charset="0"/>
                  <a:ea typeface="Arial-Rounded" pitchFamily="34" charset="0"/>
                  <a:cs typeface="Arial-Rounded" pitchFamily="34" charset="0"/>
                </a:rPr>
                <a:t>là</a:t>
              </a:r>
              <a:r>
                <a:rPr lang="en-US" sz="3200" b="1" smtClean="0">
                  <a:solidFill>
                    <a:srgbClr val="7030A0"/>
                  </a:solidFill>
                  <a:latin typeface="HP001 4 hàng" pitchFamily="34" charset="0"/>
                  <a:ea typeface="Arial-Rounded" pitchFamily="34" charset="0"/>
                  <a:cs typeface="Arial-Rounded" pitchFamily="34" charset="0"/>
                </a:rPr>
                <a:t>… </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66224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533589" y="1193799"/>
            <a:ext cx="5923270" cy="523147"/>
          </a:xfrm>
          <a:prstGeom prst="rect">
            <a:avLst/>
          </a:prstGeom>
        </p:spPr>
        <p:txBody>
          <a:bodyPr wrap="none" lIns="91367" tIns="45684" rIns="91367" bIns="45684">
            <a:spAutoFit/>
          </a:bodyPr>
          <a:lstStyle/>
          <a:p>
            <a:pPr algn="ctr"/>
            <a:r>
              <a:rPr lang="en-US" sz="2800">
                <a:latin typeface="Arial-Rounded" pitchFamily="34" charset="0"/>
                <a:ea typeface="Arial-Rounded" pitchFamily="34" charset="0"/>
                <a:cs typeface="Arial-Rounded" pitchFamily="34" charset="0"/>
              </a:rPr>
              <a:t>a. </a:t>
            </a:r>
            <a:r>
              <a:rPr lang="en-US" sz="2800" smtClean="0">
                <a:latin typeface="Arial-Rounded" pitchFamily="34" charset="0"/>
                <a:ea typeface="Arial-Rounded" pitchFamily="34" charset="0"/>
                <a:cs typeface="Arial-Rounded" pitchFamily="34" charset="0"/>
              </a:rPr>
              <a:t>Bức tranh có thể đặt tên khác là </a:t>
            </a:r>
            <a:r>
              <a:rPr lang="en-US" sz="2800">
                <a:latin typeface="Arial-Rounded" pitchFamily="34" charset="0"/>
                <a:ea typeface="Arial-Rounded" pitchFamily="34" charset="0"/>
                <a:cs typeface="Arial-Rounded" pitchFamily="34" charset="0"/>
              </a:rPr>
              <a:t>(…).</a:t>
            </a:r>
          </a:p>
        </p:txBody>
      </p:sp>
      <p:cxnSp>
        <p:nvCxnSpPr>
          <p:cNvPr id="11" name="Straight Arrow Connector 10"/>
          <p:cNvCxnSpPr/>
          <p:nvPr/>
        </p:nvCxnSpPr>
        <p:spPr>
          <a:xfrm>
            <a:off x="189950" y="285091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89732" y="204979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722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578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61925"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14737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87484" y="2133442"/>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194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11760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3675"/>
            <a:ext cx="9144000" cy="3976150"/>
          </a:xfrm>
          <a:prstGeom prst="rect">
            <a:avLst/>
          </a:prstGeom>
        </p:spPr>
      </p:pic>
    </p:spTree>
    <p:extLst>
      <p:ext uri="{BB962C8B-B14F-4D97-AF65-F5344CB8AC3E}">
        <p14:creationId xmlns:p14="http://schemas.microsoft.com/office/powerpoint/2010/main" val="2254394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361" y="1657350"/>
            <a:ext cx="9441242" cy="2147323"/>
            <a:chOff x="155313" y="3503807"/>
            <a:chExt cx="9441242" cy="214732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13" y="3503807"/>
              <a:ext cx="9020175"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4889" y="3969971"/>
              <a:ext cx="903166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 Bức Ǉraζ có Ό˘ đặt Ιłn δác </a:t>
              </a:r>
              <a:r>
                <a:rPr lang="vi-VN" sz="3200" b="1" smtClean="0">
                  <a:solidFill>
                    <a:srgbClr val="7030A0"/>
                  </a:solidFill>
                  <a:latin typeface="HP001 4 hàng" pitchFamily="34" charset="0"/>
                  <a:ea typeface="Arial-Rounded" pitchFamily="34" charset="0"/>
                  <a:cs typeface="Arial-Rounded" pitchFamily="34" charset="0"/>
                </a:rPr>
                <a:t>là</a:t>
              </a:r>
              <a:r>
                <a:rPr lang="en-US" sz="3200" b="1" smtClean="0">
                  <a:solidFill>
                    <a:srgbClr val="7030A0"/>
                  </a:solidFill>
                  <a:latin typeface="HP001 4 hàng" pitchFamily="34" charset="0"/>
                  <a:ea typeface="Arial-Rounded" pitchFamily="34" charset="0"/>
                  <a:cs typeface="Arial-Rounded" pitchFamily="34" charset="0"/>
                </a:rPr>
                <a:t> Hoa đoàn kết. </a:t>
              </a:r>
              <a:endParaRPr lang="en-US" sz="32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1106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2"/>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505862" y="742950"/>
            <a:ext cx="6705600" cy="1200256"/>
          </a:xfrm>
          <a:prstGeom prst="rect">
            <a:avLst/>
          </a:prstGeom>
          <a:noFill/>
          <a:ln>
            <a:noFill/>
          </a:ln>
        </p:spPr>
        <p:txBody>
          <a:bodyPr wrap="square" lIns="91367" tIns="45684" rIns="91367" bIns="45684"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                      </a:t>
            </a:r>
            <a:r>
              <a:rPr lang="en-US" sz="2400" b="1" smtClean="0">
                <a:solidFill>
                  <a:schemeClr val="bg1"/>
                </a:solidFill>
                <a:latin typeface="HP001 Kieu 2 5H" pitchFamily="34" charset="0"/>
                <a:ea typeface="Arial-Rounded" pitchFamily="34" charset="0"/>
                <a:cs typeface="Arial-Rounded" pitchFamily="34" charset="0"/>
              </a:rPr>
              <a:t>Dặn </a:t>
            </a:r>
            <a:r>
              <a:rPr lang="en-US" sz="2400" b="1">
                <a:solidFill>
                  <a:schemeClr val="bg1"/>
                </a:solidFill>
                <a:latin typeface="HP001 Kieu 2 5H" pitchFamily="34" charset="0"/>
                <a:ea typeface="Arial-Rounded" pitchFamily="34" charset="0"/>
                <a:cs typeface="Arial-Rounded" pitchFamily="34" charset="0"/>
              </a:rPr>
              <a:t>dò</a:t>
            </a:r>
            <a:r>
              <a:rPr lang="en-US" sz="2400" b="1" smtClean="0">
                <a:solidFill>
                  <a:schemeClr val="bg1"/>
                </a:solidFill>
                <a:latin typeface="HP001 Kieu 2 5H" pitchFamily="34" charset="0"/>
                <a:ea typeface="Arial-Rounded" pitchFamily="34" charset="0"/>
                <a:cs typeface="Arial-Rounded" pitchFamily="34" charset="0"/>
              </a:rPr>
              <a:t>:</a:t>
            </a:r>
          </a:p>
          <a:p>
            <a:pPr algn="just"/>
            <a:r>
              <a:rPr lang="en-US" sz="2400" b="1" smtClean="0">
                <a:solidFill>
                  <a:schemeClr val="bg1"/>
                </a:solidFill>
                <a:latin typeface="HP001 Kieu 2 5H" pitchFamily="34" charset="0"/>
                <a:ea typeface="Arial-Rounded" pitchFamily="34" charset="0"/>
                <a:cs typeface="Arial-Rounded" pitchFamily="34" charset="0"/>
              </a:rPr>
              <a:t>+ Ôn bài: </a:t>
            </a:r>
            <a:r>
              <a:rPr lang="en-US" sz="2400" b="1" i="1">
                <a:solidFill>
                  <a:schemeClr val="bg1"/>
                </a:solidFill>
                <a:latin typeface="HP001 Kieu 2 5H" pitchFamily="34" charset="0"/>
                <a:ea typeface="Arial-Rounded" pitchFamily="34" charset="0"/>
                <a:cs typeface="Arial-Rounded" pitchFamily="34" charset="0"/>
              </a:rPr>
              <a:t>H</a:t>
            </a:r>
            <a:r>
              <a:rPr lang="en-US" sz="2400" b="1" i="1" smtClean="0">
                <a:solidFill>
                  <a:schemeClr val="bg1"/>
                </a:solidFill>
                <a:latin typeface="HP001 Kieu 2 5H" pitchFamily="34" charset="0"/>
                <a:ea typeface="Arial-Rounded" pitchFamily="34" charset="0"/>
                <a:cs typeface="Arial-Rounded" pitchFamily="34" charset="0"/>
              </a:rPr>
              <a:t>oa yêu thương  </a:t>
            </a:r>
            <a:r>
              <a:rPr lang="en-US" sz="2400" b="1" smtClean="0">
                <a:solidFill>
                  <a:schemeClr val="bg1"/>
                </a:solidFill>
                <a:latin typeface="HP001 Kieu 2 5H" pitchFamily="34" charset="0"/>
                <a:ea typeface="Arial-Rounded" pitchFamily="34" charset="0"/>
                <a:cs typeface="Arial-Rounded" pitchFamily="34" charset="0"/>
              </a:rPr>
              <a:t>trang 50, 51</a:t>
            </a:r>
            <a:endParaRPr lang="en-US" sz="2400" b="1" i="1">
              <a:solidFill>
                <a:schemeClr val="bg1"/>
              </a:solidFill>
              <a:latin typeface="HP001 Kieu 2 5H" pitchFamily="34" charset="0"/>
              <a:ea typeface="Arial-Rounded" pitchFamily="34" charset="0"/>
              <a:cs typeface="Arial-Rounded" pitchFamily="34" charset="0"/>
            </a:endParaRPr>
          </a:p>
          <a:p>
            <a:pPr algn="just"/>
            <a:r>
              <a:rPr lang="en-US" sz="2400" b="1" smtClean="0">
                <a:solidFill>
                  <a:schemeClr val="bg1"/>
                </a:solidFill>
                <a:latin typeface="HP001 Kieu 2 5H" pitchFamily="34" charset="0"/>
                <a:ea typeface="Arial-Rounded" pitchFamily="34" charset="0"/>
                <a:cs typeface="Arial-Rounded" pitchFamily="34" charset="0"/>
              </a:rPr>
              <a:t>+ </a:t>
            </a:r>
            <a:r>
              <a:rPr lang="en-US" sz="2400" b="1">
                <a:solidFill>
                  <a:schemeClr val="bg1"/>
                </a:solidFill>
                <a:latin typeface="HP001 Kieu 2 5H" pitchFamily="34" charset="0"/>
                <a:ea typeface="Arial-Rounded" pitchFamily="34" charset="0"/>
                <a:cs typeface="Arial-Rounded" pitchFamily="34" charset="0"/>
              </a:rPr>
              <a:t>Xem bài trang </a:t>
            </a:r>
            <a:r>
              <a:rPr lang="en-US" sz="2400" b="1" smtClean="0">
                <a:solidFill>
                  <a:schemeClr val="bg1"/>
                </a:solidFill>
                <a:latin typeface="HP001 Kieu 2 5H" pitchFamily="34" charset="0"/>
                <a:ea typeface="Arial-Rounded" pitchFamily="34" charset="0"/>
                <a:cs typeface="Arial-Rounded" pitchFamily="34" charset="0"/>
              </a:rPr>
              <a:t>52, </a:t>
            </a:r>
            <a:r>
              <a:rPr lang="en-US" sz="2400" b="1">
                <a:solidFill>
                  <a:schemeClr val="bg1"/>
                </a:solidFill>
                <a:latin typeface="HP001 Kieu 2 5H" pitchFamily="34" charset="0"/>
                <a:ea typeface="Arial-Rounded" pitchFamily="34" charset="0"/>
                <a:cs typeface="Arial-Rounded" pitchFamily="34" charset="0"/>
              </a:rPr>
              <a:t>trang </a:t>
            </a:r>
            <a:r>
              <a:rPr lang="en-US" sz="2400" b="1" smtClean="0">
                <a:solidFill>
                  <a:schemeClr val="bg1"/>
                </a:solidFill>
                <a:latin typeface="HP001 Kieu 2 5H" pitchFamily="34" charset="0"/>
                <a:ea typeface="Arial-Rounded" pitchFamily="34" charset="0"/>
                <a:cs typeface="Arial-Rounded" pitchFamily="34" charset="0"/>
              </a:rPr>
              <a:t>53.</a:t>
            </a:r>
            <a:endParaRPr lang="en-US" sz="2400" b="1">
              <a:solidFill>
                <a:schemeClr val="bg1"/>
              </a:solidFill>
              <a:latin typeface="HP001 Kieu 2 5H"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HOA YÊU THƯƠNG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Nói về việc làm của cô giáo trong tranh</a:t>
            </a:r>
          </a:p>
          <a:p>
            <a:pPr marL="457200" indent="-457200" algn="just">
              <a:buAutoNum type="alphaLcPeriod"/>
            </a:pPr>
            <a:r>
              <a:rPr lang="en-US" sz="2400" smtClean="0">
                <a:latin typeface="Arial-Rounded" pitchFamily="34" charset="0"/>
                <a:ea typeface="Arial-Rounded" pitchFamily="34" charset="0"/>
                <a:cs typeface="Arial-Rounded"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a:p>
            <a:pPr algn="just"/>
            <a:r>
              <a:rPr lang="en-US" sz="2500" smtClean="0">
                <a:latin typeface="Arial-Rounded" pitchFamily="34" charset="0"/>
                <a:ea typeface="Arial-Rounded" pitchFamily="34" charset="0"/>
                <a:cs typeface="Arial-Rounded" pitchFamily="34" charset="0"/>
              </a:rPr>
              <a:t>			                                                          (Phạm Thủy)</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7600" y="1504950"/>
            <a:ext cx="2781660" cy="1569660"/>
          </a:xfrm>
          <a:prstGeom prst="rect">
            <a:avLst/>
          </a:prstGeom>
        </p:spPr>
        <p:txBody>
          <a:bodyPr wrap="square">
            <a:spAutoFit/>
          </a:bodyPr>
          <a:lstStyle/>
          <a:p>
            <a:r>
              <a:rPr lang="en-US" sz="9600">
                <a:solidFill>
                  <a:srgbClr val="FF0000"/>
                </a:solidFill>
                <a:latin typeface="Arial-Rounded" pitchFamily="34" charset="0"/>
                <a:ea typeface="Arial-Rounded" pitchFamily="34" charset="0"/>
                <a:cs typeface="Arial-Rounded" pitchFamily="34" charset="0"/>
              </a:rPr>
              <a:t>oay</a:t>
            </a:r>
            <a:endParaRPr lang="en-US" sz="9600"/>
          </a:p>
        </p:txBody>
      </p:sp>
    </p:spTree>
    <p:extLst>
      <p:ext uri="{BB962C8B-B14F-4D97-AF65-F5344CB8AC3E}">
        <p14:creationId xmlns:p14="http://schemas.microsoft.com/office/powerpoint/2010/main" val="338803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4" y="819150"/>
            <a:ext cx="8229600" cy="857250"/>
          </a:xfrm>
          <a:ln>
            <a:noFill/>
          </a:ln>
        </p:spPr>
        <p:txBody>
          <a:bodyPr>
            <a:noAutofit/>
          </a:bodyPr>
          <a:lstStyle/>
          <a:p>
            <a:r>
              <a:rPr lang="en-US" sz="5400" smtClean="0">
                <a:solidFill>
                  <a:srgbClr val="FF0000"/>
                </a:solidFill>
                <a:latin typeface="Arial-Rounded" pitchFamily="34" charset="0"/>
                <a:ea typeface="Arial-Rounded" pitchFamily="34" charset="0"/>
                <a:cs typeface="Arial-Rounded" pitchFamily="34" charset="0"/>
              </a:rPr>
              <a:t>oay        </a:t>
            </a:r>
            <a:r>
              <a:rPr lang="en-US" sz="5400" smtClean="0">
                <a:latin typeface="Arial-Rounded" pitchFamily="34" charset="0"/>
                <a:ea typeface="Arial-Rounded" pitchFamily="34" charset="0"/>
                <a:cs typeface="Arial-Rounded" pitchFamily="34" charset="0"/>
              </a:rPr>
              <a:t> hí hoáy</a:t>
            </a:r>
            <a:endParaRPr lang="en-US" sz="5400">
              <a:latin typeface="Arial-Rounded" pitchFamily="34" charset="0"/>
              <a:ea typeface="Arial-Rounded" pitchFamily="34" charset="0"/>
              <a:cs typeface="Arial-Rounded" pitchFamily="34" charset="0"/>
            </a:endParaRPr>
          </a:p>
        </p:txBody>
      </p:sp>
      <p:cxnSp>
        <p:nvCxnSpPr>
          <p:cNvPr id="4" name="Straight Arrow Connector 3"/>
          <p:cNvCxnSpPr/>
          <p:nvPr/>
        </p:nvCxnSpPr>
        <p:spPr>
          <a:xfrm>
            <a:off x="3526968" y="1337977"/>
            <a:ext cx="914400" cy="0"/>
          </a:xfrm>
          <a:prstGeom prst="straightConnector1">
            <a:avLst/>
          </a:prstGeom>
          <a:ln w="38100">
            <a:solidFill>
              <a:srgbClr val="8F45C7"/>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39484" y="3105150"/>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5400" smtClean="0">
                <a:solidFill>
                  <a:srgbClr val="FF0000"/>
                </a:solidFill>
                <a:latin typeface="Arial-Rounded" pitchFamily="34" charset="0"/>
                <a:ea typeface="Arial-Rounded" pitchFamily="34" charset="0"/>
                <a:cs typeface="Arial-Rounded" pitchFamily="34" charset="0"/>
              </a:rPr>
              <a:t>Hí hoáy</a:t>
            </a:r>
            <a:r>
              <a:rPr lang="en-US" sz="5400" smtClean="0">
                <a:latin typeface="Arial-Rounded" pitchFamily="34" charset="0"/>
                <a:ea typeface="Arial-Rounded" pitchFamily="34" charset="0"/>
                <a:cs typeface="Arial-Rounded" pitchFamily="34" charset="0"/>
              </a:rPr>
              <a:t>: chăm chú và luôn tay làm việc gì đó.</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9500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454</Words>
  <Application>Microsoft Office PowerPoint</Application>
  <PresentationFormat>On-screen Show (16:9)</PresentationFormat>
  <Paragraphs>65</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Rounded MT Bold</vt:lpstr>
      <vt:lpstr>Arial-Rounded</vt:lpstr>
      <vt:lpstr>Calibri</vt:lpstr>
      <vt:lpstr>HP001 4 hàng</vt:lpstr>
      <vt:lpstr>HP001 Kieu 2 5H</vt:lpstr>
      <vt:lpstr>Times New Roman</vt:lpstr>
      <vt:lpstr>Office Theme</vt:lpstr>
      <vt:lpstr>Ôn và khởi động</vt:lpstr>
      <vt:lpstr>Học thuộc lòng hai khổ thơ đầu bài thơ Đi học</vt:lpstr>
      <vt:lpstr>PowerPoint Presentation</vt:lpstr>
      <vt:lpstr>PowerPoint Presentation</vt:lpstr>
      <vt:lpstr>PowerPoint Presentation</vt:lpstr>
      <vt:lpstr>PowerPoint Presentation</vt:lpstr>
      <vt:lpstr>oay         hí hoáy</vt:lpstr>
      <vt:lpstr>PowerPoint Presentation</vt:lpstr>
      <vt:lpstr>PowerPoint Presentation</vt:lpstr>
      <vt:lpstr>PowerPoint Presentation</vt:lpstr>
      <vt:lpstr>PowerPoint Presentation</vt:lpstr>
      <vt:lpstr>PowerPoint Presentation</vt:lpstr>
      <vt:lpstr>Tỉ mỉ: kĩ càng từng cái rất nhỏ.</vt:lpstr>
      <vt:lpstr>PowerPoint Presentation</vt:lpstr>
      <vt:lpstr>PowerPoint Presentation</vt:lpstr>
      <vt:lpstr>PowerPoint Presentation</vt:lpstr>
      <vt:lpstr>PowerPoint Presentation</vt:lpstr>
      <vt:lpstr>nhụy hoa</vt:lpstr>
      <vt:lpstr>Theo em, có thể đặt tên nào khác cho bức tranh?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133</cp:revision>
  <dcterms:created xsi:type="dcterms:W3CDTF">2020-12-08T15:48:47Z</dcterms:created>
  <dcterms:modified xsi:type="dcterms:W3CDTF">2022-02-23T13:50:59Z</dcterms:modified>
</cp:coreProperties>
</file>