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av" ContentType="audio/wav"/>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04" r:id="rId2"/>
    <p:sldId id="305" r:id="rId3"/>
    <p:sldId id="306" r:id="rId4"/>
    <p:sldId id="303" r:id="rId5"/>
    <p:sldId id="273" r:id="rId6"/>
    <p:sldId id="290" r:id="rId7"/>
    <p:sldId id="295" r:id="rId8"/>
    <p:sldId id="258" r:id="rId9"/>
    <p:sldId id="266" r:id="rId10"/>
    <p:sldId id="291" r:id="rId11"/>
    <p:sldId id="296" r:id="rId12"/>
    <p:sldId id="270" r:id="rId13"/>
    <p:sldId id="297" r:id="rId14"/>
    <p:sldId id="272" r:id="rId15"/>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980"/>
    <a:srgbClr val="FD0B95"/>
    <a:srgbClr val="FDBBE5"/>
    <a:srgbClr val="FD2BA3"/>
    <a:srgbClr val="FEA8D9"/>
    <a:srgbClr val="FEDEF3"/>
    <a:srgbClr val="F7BFCC"/>
    <a:srgbClr val="FE8ACC"/>
    <a:srgbClr val="FECEED"/>
    <a:srgbClr val="FD49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72" autoAdjust="0"/>
  </p:normalViewPr>
  <p:slideViewPr>
    <p:cSldViewPr>
      <p:cViewPr>
        <p:scale>
          <a:sx n="66" d="100"/>
          <a:sy n="66" d="100"/>
        </p:scale>
        <p:origin x="-966" y="-51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3/8/2021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chủ</a:t>
            </a:r>
            <a:r>
              <a:rPr lang="en-US" baseline="0" smtClean="0"/>
              <a:t> động HD HS nắm quy tắc chính tả cơ bản.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2617205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hướng</a:t>
            </a:r>
            <a:r>
              <a:rPr lang="en-US" baseline="0" smtClean="0"/>
              <a:t> dẫn hs đồ chữ hoa K.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3/8/2021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3/8/2021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3/8/2021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3/8/2021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3/8/2021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media" Target="../media/media4.mp4"/><Relationship Id="rId7" Type="http://schemas.openxmlformats.org/officeDocument/2006/relationships/image" Target="../media/image19.png"/><Relationship Id="rId2" Type="http://schemas.openxmlformats.org/officeDocument/2006/relationships/video" Target="../media/media3.mp4"/><Relationship Id="rId1" Type="http://schemas.microsoft.com/office/2007/relationships/media" Target="../media/media3.mp4"/><Relationship Id="rId6" Type="http://schemas.openxmlformats.org/officeDocument/2006/relationships/image" Target="../media/image18.png"/><Relationship Id="rId5" Type="http://schemas.openxmlformats.org/officeDocument/2006/relationships/slideLayout" Target="../slideLayouts/slideLayout4.xml"/><Relationship Id="rId4" Type="http://schemas.openxmlformats.org/officeDocument/2006/relationships/video" Target="../media/media4.mp4"/></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0.png"/><Relationship Id="rId5" Type="http://schemas.openxmlformats.org/officeDocument/2006/relationships/audio" Target="../media/audio2.wav"/><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media" Target="../media/media3.mp4"/><Relationship Id="rId7" Type="http://schemas.openxmlformats.org/officeDocument/2006/relationships/image" Target="../media/image13.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12.png"/><Relationship Id="rId5" Type="http://schemas.openxmlformats.org/officeDocument/2006/relationships/slideLayout" Target="../slideLayouts/slideLayout4.xml"/><Relationship Id="rId4" Type="http://schemas.openxmlformats.org/officeDocument/2006/relationships/video" Target="../media/media3.mp4"/></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12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2913" y="1982788"/>
            <a:ext cx="5718175"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09828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5900" y="353540"/>
            <a:ext cx="8724900" cy="4351810"/>
            <a:chOff x="190500" y="133350"/>
            <a:chExt cx="8724900" cy="435181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388"/>
            <a:stretch/>
          </p:blipFill>
          <p:spPr bwMode="auto">
            <a:xfrm>
              <a:off x="190500" y="2404505"/>
              <a:ext cx="8724900" cy="208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 y="133350"/>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Rectangle 4"/>
          <p:cNvSpPr/>
          <p:nvPr/>
        </p:nvSpPr>
        <p:spPr>
          <a:xfrm>
            <a:off x="838200" y="831850"/>
            <a:ext cx="9067800" cy="630942"/>
          </a:xfrm>
          <a:prstGeom prst="rect">
            <a:avLst/>
          </a:prstGeom>
        </p:spPr>
        <p:txBody>
          <a:bodyPr wrap="square">
            <a:spAutoFit/>
          </a:bodyPr>
          <a:lstStyle/>
          <a:p>
            <a:pPr algn="just"/>
            <a:r>
              <a:rPr lang="en-US" sz="3500" b="1">
                <a:solidFill>
                  <a:srgbClr val="7030A0"/>
                </a:solidFill>
                <a:latin typeface="HP001 5 hàng" pitchFamily="34" charset="0"/>
              </a:rPr>
              <a:t>MŎ hį, sĀ </a:t>
            </a:r>
            <a:r>
              <a:rPr lang="el-GR" sz="3500" b="1">
                <a:solidFill>
                  <a:srgbClr val="7030A0"/>
                </a:solidFill>
                <a:latin typeface="HP001 5 hàng" pitchFamily="34" charset="0"/>
              </a:rPr>
              <a:t>Α</a:t>
            </a:r>
            <a:r>
              <a:rPr lang="en-US" sz="3500" b="1">
                <a:solidFill>
                  <a:srgbClr val="7030A0"/>
                </a:solidFill>
                <a:latin typeface="HP001 5 hàng" pitchFamily="34" charset="0"/>
              </a:rPr>
              <a:t>Ğn </a:t>
            </a:r>
            <a:r>
              <a:rPr lang="el-GR" sz="3500" b="1">
                <a:solidFill>
                  <a:srgbClr val="7030A0"/>
                </a:solidFill>
                <a:latin typeface="HP001 5 hàng" pitchFamily="34" charset="0"/>
              </a:rPr>
              <a:t>κ</a:t>
            </a:r>
            <a:r>
              <a:rPr lang="en-US" sz="3500" b="1">
                <a:solidFill>
                  <a:srgbClr val="7030A0"/>
                </a:solidFill>
                <a:latin typeface="HP001 5 hàng" pitchFamily="34" charset="0"/>
              </a:rPr>
              <a:t>ật. Chú </a:t>
            </a:r>
            <a:r>
              <a:rPr lang="el-GR" sz="3500" b="1">
                <a:solidFill>
                  <a:srgbClr val="7030A0"/>
                </a:solidFill>
                <a:latin typeface="HP001 5 hàng" pitchFamily="34" charset="0"/>
              </a:rPr>
              <a:t>χ≠ </a:t>
            </a:r>
            <a:r>
              <a:rPr lang="en-US" sz="3500" b="1">
                <a:solidFill>
                  <a:srgbClr val="7030A0"/>
                </a:solidFill>
                <a:latin typeface="HP001 5 hàng" pitchFamily="34" charset="0"/>
              </a:rPr>
              <a:t>h</a:t>
            </a:r>
            <a:r>
              <a:rPr lang="en-US" sz="3500" b="1">
                <a:solidFill>
                  <a:srgbClr val="7030A0"/>
                </a:solidFill>
                <a:latin typeface="HP001 5 hàng" pitchFamily="34" charset="0"/>
              </a:rPr>
              <a:t>♪</a:t>
            </a:r>
            <a:r>
              <a:rPr lang="en-US" sz="3500" b="1" smtClean="0">
                <a:solidFill>
                  <a:srgbClr val="7030A0"/>
                </a:solidFill>
                <a:latin typeface="HP001 5 hàng" pitchFamily="34" charset="0"/>
              </a:rPr>
              <a:t>ng</a:t>
            </a:r>
            <a:endParaRPr lang="en-US" sz="3500" b="1">
              <a:solidFill>
                <a:srgbClr val="7030A0"/>
              </a:solidFill>
              <a:latin typeface="HP001 4 hàng" pitchFamily="34" charset="0"/>
            </a:endParaRPr>
          </a:p>
        </p:txBody>
      </p:sp>
      <p:sp>
        <p:nvSpPr>
          <p:cNvPr id="8" name="Rectangle 7"/>
          <p:cNvSpPr/>
          <p:nvPr/>
        </p:nvSpPr>
        <p:spPr>
          <a:xfrm>
            <a:off x="165100" y="1534408"/>
            <a:ext cx="9067800" cy="630942"/>
          </a:xfrm>
          <a:prstGeom prst="rect">
            <a:avLst/>
          </a:prstGeom>
        </p:spPr>
        <p:txBody>
          <a:bodyPr wrap="square">
            <a:spAutoFit/>
          </a:bodyPr>
          <a:lstStyle/>
          <a:p>
            <a:pPr algn="just"/>
            <a:r>
              <a:rPr lang="en-US" sz="3500" b="1">
                <a:solidFill>
                  <a:srgbClr val="7030A0"/>
                </a:solidFill>
                <a:latin typeface="HP001 5 hàng" pitchFamily="34" charset="0"/>
              </a:rPr>
              <a:t>hō xin </a:t>
            </a:r>
            <a:r>
              <a:rPr lang="en-US" sz="3500" b="1">
                <a:solidFill>
                  <a:srgbClr val="7030A0"/>
                </a:solidFill>
                <a:latin typeface="HP001 5 hàng" pitchFamily="34" charset="0"/>
              </a:rPr>
              <a:t>cứu </a:t>
            </a:r>
            <a:r>
              <a:rPr lang="en-US" sz="3500" b="1" smtClean="0">
                <a:solidFill>
                  <a:srgbClr val="7030A0"/>
                </a:solidFill>
                <a:latin typeface="HP001 5 hàng" pitchFamily="34" charset="0"/>
              </a:rPr>
              <a:t>giúp. Các </a:t>
            </a:r>
            <a:r>
              <a:rPr lang="en-US" sz="3500" b="1">
                <a:solidFill>
                  <a:srgbClr val="7030A0"/>
                </a:solidFill>
                <a:latin typeface="HP001 5 hàng" pitchFamily="34" charset="0"/>
              </a:rPr>
              <a:t>bác wŪg dân w</a:t>
            </a:r>
            <a:r>
              <a:rPr lang="el-GR" sz="3500" b="1">
                <a:solidFill>
                  <a:srgbClr val="7030A0"/>
                </a:solidFill>
                <a:latin typeface="HP001 5 hàng" pitchFamily="34" charset="0"/>
              </a:rPr>
              <a:t>θ</a:t>
            </a:r>
            <a:r>
              <a:rPr lang="en-US" sz="3500" b="1">
                <a:solidFill>
                  <a:srgbClr val="7030A0"/>
                </a:solidFill>
                <a:latin typeface="HP001 5 hàng" pitchFamily="34" charset="0"/>
              </a:rPr>
              <a:t>ĩ</a:t>
            </a:r>
            <a:endParaRPr lang="en-US" sz="3500" b="1">
              <a:solidFill>
                <a:srgbClr val="7030A0"/>
              </a:solidFill>
              <a:latin typeface="HP001 4 hàng" pitchFamily="34" charset="0"/>
            </a:endParaRPr>
          </a:p>
        </p:txBody>
      </p:sp>
      <p:sp>
        <p:nvSpPr>
          <p:cNvPr id="9" name="Rectangle 8"/>
          <p:cNvSpPr/>
          <p:nvPr/>
        </p:nvSpPr>
        <p:spPr>
          <a:xfrm>
            <a:off x="152400" y="2205822"/>
            <a:ext cx="9067800" cy="630942"/>
          </a:xfrm>
          <a:prstGeom prst="rect">
            <a:avLst/>
          </a:prstGeom>
        </p:spPr>
        <p:txBody>
          <a:bodyPr wrap="square">
            <a:spAutoFit/>
          </a:bodyPr>
          <a:lstStyle/>
          <a:p>
            <a:pPr algn="just"/>
            <a:r>
              <a:rPr lang="en-US" sz="3500" b="1">
                <a:solidFill>
                  <a:srgbClr val="7030A0"/>
                </a:solidFill>
                <a:latin typeface="HP001 5 hàng" pitchFamily="34" charset="0"/>
              </a:rPr>
              <a:t>là </a:t>
            </a:r>
            <a:r>
              <a:rPr lang="el-GR" sz="3500" b="1">
                <a:solidFill>
                  <a:srgbClr val="7030A0"/>
                </a:solidFill>
                <a:latin typeface="HP001 5 hàng" pitchFamily="34" charset="0"/>
              </a:rPr>
              <a:t>ε</a:t>
            </a:r>
            <a:r>
              <a:rPr lang="en-US" sz="3500" b="1">
                <a:solidFill>
                  <a:srgbClr val="7030A0"/>
                </a:solidFill>
                <a:latin typeface="HP001 5 hàng" pitchFamily="34" charset="0"/>
              </a:rPr>
              <a:t>ú wĀ dĒ, </a:t>
            </a:r>
            <a:r>
              <a:rPr lang="el-GR" sz="3500" b="1">
                <a:solidFill>
                  <a:srgbClr val="7030A0"/>
                </a:solidFill>
                <a:latin typeface="HP001 5 hàng" pitchFamily="34" charset="0"/>
              </a:rPr>
              <a:t>Ζ</a:t>
            </a:r>
            <a:r>
              <a:rPr lang="en-US" sz="3500" b="1">
                <a:solidFill>
                  <a:srgbClr val="7030A0"/>
                </a:solidFill>
                <a:latin typeface="HP001 5 hàng" pitchFamily="34" charset="0"/>
              </a:rPr>
              <a:t>łn vẫn </a:t>
            </a:r>
            <a:r>
              <a:rPr lang="el-GR" sz="3500" b="1">
                <a:solidFill>
                  <a:srgbClr val="7030A0"/>
                </a:solidFill>
                <a:latin typeface="HP001 5 hàng" pitchFamily="34" charset="0"/>
              </a:rPr>
              <a:t>κ</a:t>
            </a:r>
            <a:r>
              <a:rPr lang="en-US" sz="3500" b="1">
                <a:solidFill>
                  <a:srgbClr val="7030A0"/>
                </a:solidFill>
                <a:latin typeface="HP001 5 hàng" pitchFamily="34" charset="0"/>
              </a:rPr>
              <a:t>ản </a:t>
            </a:r>
            <a:r>
              <a:rPr lang="el-GR" sz="3500" b="1">
                <a:solidFill>
                  <a:srgbClr val="7030A0"/>
                </a:solidFill>
                <a:latin typeface="HP001 5 hàng" pitchFamily="34" charset="0"/>
              </a:rPr>
              <a:t>ηΗ</a:t>
            </a:r>
            <a:r>
              <a:rPr lang="en-US" sz="3500" b="1">
                <a:solidFill>
                  <a:srgbClr val="7030A0"/>
                </a:solidFill>
                <a:latin typeface="HP001 5 hàng" pitchFamily="34" charset="0"/>
              </a:rPr>
              <a:t>łn </a:t>
            </a:r>
            <a:r>
              <a:rPr lang="en-US" sz="3500" b="1" smtClean="0">
                <a:solidFill>
                  <a:srgbClr val="7030A0"/>
                </a:solidFill>
                <a:latin typeface="HP001 5 hàng" pitchFamily="34" charset="0"/>
              </a:rPr>
              <a:t>làm</a:t>
            </a:r>
            <a:endParaRPr lang="en-US" sz="3500" b="1">
              <a:solidFill>
                <a:srgbClr val="7030A0"/>
              </a:solidFill>
              <a:latin typeface="HP001 5 hàng" pitchFamily="34" charset="0"/>
            </a:endParaRPr>
          </a:p>
        </p:txBody>
      </p:sp>
      <p:sp>
        <p:nvSpPr>
          <p:cNvPr id="2" name="Rectangle 1"/>
          <p:cNvSpPr/>
          <p:nvPr/>
        </p:nvSpPr>
        <p:spPr>
          <a:xfrm>
            <a:off x="152400" y="2876550"/>
            <a:ext cx="907621" cy="630942"/>
          </a:xfrm>
          <a:prstGeom prst="rect">
            <a:avLst/>
          </a:prstGeom>
        </p:spPr>
        <p:txBody>
          <a:bodyPr wrap="none">
            <a:spAutoFit/>
          </a:bodyPr>
          <a:lstStyle/>
          <a:p>
            <a:r>
              <a:rPr lang="el-GR" sz="3500" b="1">
                <a:solidFill>
                  <a:srgbClr val="7030A0"/>
                </a:solidFill>
                <a:latin typeface="HP001 5 hàng" pitchFamily="34" charset="0"/>
              </a:rPr>
              <a:t>νμ</a:t>
            </a:r>
            <a:r>
              <a:rPr lang="en-US" sz="3500" b="1">
                <a:solidFill>
                  <a:srgbClr val="7030A0"/>
                </a:solidFill>
                <a:latin typeface="HP001 5 hàng" pitchFamily="34" charset="0"/>
              </a:rPr>
              <a:t>İc.</a:t>
            </a:r>
            <a:endParaRPr lang="en-US" sz="3500"/>
          </a:p>
        </p:txBody>
      </p:sp>
    </p:spTree>
    <p:extLst>
      <p:ext uri="{BB962C8B-B14F-4D97-AF65-F5344CB8AC3E}">
        <p14:creationId xmlns:p14="http://schemas.microsoft.com/office/powerpoint/2010/main" val="384307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mp4">
            <a:hlinkClick r:id="" action="ppaction://media"/>
          </p:cNvPr>
          <p:cNvPicPr>
            <a:picLocks noGrp="1" noChangeAspect="1"/>
          </p:cNvPicPr>
          <p:nvPr>
            <p:ph sz="half" idx="2"/>
            <a:videoFile r:link="rId2"/>
            <p:extLst>
              <p:ext uri="{DAA4B4D4-6D71-4841-9C94-3DE7FCFB9230}">
                <p14:media xmlns:p14="http://schemas.microsoft.com/office/powerpoint/2010/main" r:embed="rId1"/>
              </p:ext>
            </p:extLst>
          </p:nvPr>
        </p:nvPicPr>
        <p:blipFill>
          <a:blip r:embed="rId6"/>
          <a:stretch>
            <a:fillRect/>
          </a:stretch>
        </p:blipFill>
        <p:spPr>
          <a:xfrm>
            <a:off x="4495800" y="297089"/>
            <a:ext cx="4841875" cy="4841875"/>
          </a:xfrm>
        </p:spPr>
      </p:pic>
      <p:pic>
        <p:nvPicPr>
          <p:cNvPr id="3" name="M.mp4">
            <a:hlinkClick r:id="" action="ppaction://media"/>
          </p:cNvPr>
          <p:cNvPicPr>
            <a:picLocks noGrp="1" noChangeAspect="1"/>
          </p:cNvPicPr>
          <p:nvPr>
            <p:ph sz="half" idx="1"/>
            <a:videoFile r:link="rId4"/>
            <p:extLst>
              <p:ext uri="{DAA4B4D4-6D71-4841-9C94-3DE7FCFB9230}">
                <p14:media xmlns:p14="http://schemas.microsoft.com/office/powerpoint/2010/main" r:embed="rId3"/>
              </p:ext>
            </p:extLst>
          </p:nvPr>
        </p:nvPicPr>
        <p:blipFill>
          <a:blip r:embed="rId7"/>
          <a:stretch>
            <a:fillRect/>
          </a:stretch>
        </p:blipFill>
        <p:spPr>
          <a:xfrm>
            <a:off x="-23308" y="301906"/>
            <a:ext cx="4818062" cy="4818062"/>
          </a:xfrm>
        </p:spPr>
      </p:pic>
    </p:spTree>
    <p:extLst>
      <p:ext uri="{BB962C8B-B14F-4D97-AF65-F5344CB8AC3E}">
        <p14:creationId xmlns:p14="http://schemas.microsoft.com/office/powerpoint/2010/main" val="31885860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video>
              <p:cMediaNode vol="80000">
                <p:cTn id="13" fill="hold" display="0">
                  <p:stCondLst>
                    <p:cond delay="indefinite"/>
                  </p:stCondLst>
                </p:cTn>
                <p:tgtEl>
                  <p:spTgt spid="3"/>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2730" y="89808"/>
            <a:ext cx="8241170" cy="523087"/>
          </a:xfrm>
          <a:prstGeom prst="rect">
            <a:avLst/>
          </a:prstGeom>
          <a:noFill/>
        </p:spPr>
        <p:txBody>
          <a:bodyPr wrap="square" lIns="91305" tIns="45654" rIns="91305" bIns="45654" rtlCol="0">
            <a:spAutoFit/>
          </a:bodyPr>
          <a:lstStyle/>
          <a:p>
            <a:pPr algn="just"/>
            <a:r>
              <a:rPr lang="en-US" sz="2800" b="1" smtClean="0">
                <a:latin typeface="Arial" pitchFamily="34" charset="0"/>
                <a:ea typeface="Arial-Rounded" pitchFamily="34" charset="0"/>
                <a:cs typeface="Arial" pitchFamily="34" charset="0"/>
              </a:rPr>
              <a:t>Chọn dấu thanh phù hợp thay cho </a:t>
            </a:r>
            <a:r>
              <a:rPr lang="en-US" sz="2800" b="1" smtClean="0">
                <a:latin typeface="Arial" pitchFamily="34" charset="0"/>
                <a:ea typeface="Arial-Rounded" pitchFamily="34" charset="0"/>
                <a:cs typeface="Arial" pitchFamily="34" charset="0"/>
              </a:rPr>
              <a:t>ô trống</a:t>
            </a:r>
            <a:endParaRPr lang="en-US" sz="2800" b="1">
              <a:latin typeface="Arial" pitchFamily="34" charset="0"/>
              <a:ea typeface="Arial-Rounded" pitchFamily="34" charset="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80" y="1460"/>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TextBox 40"/>
          <p:cNvSpPr txBox="1"/>
          <p:nvPr/>
        </p:nvSpPr>
        <p:spPr>
          <a:xfrm>
            <a:off x="533400" y="1853676"/>
            <a:ext cx="2230272" cy="707874"/>
          </a:xfrm>
          <a:prstGeom prst="rect">
            <a:avLst/>
          </a:prstGeom>
          <a:noFill/>
        </p:spPr>
        <p:txBody>
          <a:bodyPr wrap="square" lIns="91428" tIns="45714" rIns="91428" bIns="45714" rtlCol="0">
            <a:spAutoFit/>
          </a:bodyPr>
          <a:lstStyle/>
          <a:p>
            <a:pPr algn="ctr"/>
            <a:r>
              <a:rPr lang="en-US" sz="4000" smtClean="0">
                <a:latin typeface="Arial" pitchFamily="34" charset="0"/>
                <a:ea typeface="Arial-Rounded" pitchFamily="34" charset="0"/>
                <a:cs typeface="Arial" pitchFamily="34" charset="0"/>
              </a:rPr>
              <a:t>bày trò</a:t>
            </a:r>
            <a:endParaRPr lang="en-US" sz="4000" i="1">
              <a:latin typeface="Arial" pitchFamily="34" charset="0"/>
              <a:ea typeface="Arial-Rounded" pitchFamily="34" charset="0"/>
              <a:cs typeface="Arial" pitchFamily="34" charset="0"/>
            </a:endParaRPr>
          </a:p>
        </p:txBody>
      </p:sp>
      <p:sp>
        <p:nvSpPr>
          <p:cNvPr id="42" name="TextBox 41"/>
          <p:cNvSpPr txBox="1"/>
          <p:nvPr/>
        </p:nvSpPr>
        <p:spPr>
          <a:xfrm>
            <a:off x="2914811" y="1853676"/>
            <a:ext cx="2888673" cy="707874"/>
          </a:xfrm>
          <a:prstGeom prst="rect">
            <a:avLst/>
          </a:prstGeom>
          <a:noFill/>
        </p:spPr>
        <p:txBody>
          <a:bodyPr wrap="square" lIns="91428" tIns="45714" rIns="91428" bIns="45714" rtlCol="0">
            <a:spAutoFit/>
          </a:bodyPr>
          <a:lstStyle/>
          <a:p>
            <a:pPr algn="ctr"/>
            <a:r>
              <a:rPr lang="en-US" sz="4000" smtClean="0">
                <a:latin typeface="Arial" pitchFamily="34" charset="0"/>
                <a:ea typeface="Arial-Rounded" pitchFamily="34" charset="0"/>
                <a:cs typeface="Arial" pitchFamily="34" charset="0"/>
              </a:rPr>
              <a:t>bài  học</a:t>
            </a:r>
            <a:endParaRPr lang="en-US" sz="4000" i="1">
              <a:latin typeface="Arial" pitchFamily="34" charset="0"/>
              <a:ea typeface="Arial-Rounded" pitchFamily="34" charset="0"/>
              <a:cs typeface="Arial" pitchFamily="34" charset="0"/>
            </a:endParaRPr>
          </a:p>
        </p:txBody>
      </p:sp>
      <p:sp>
        <p:nvSpPr>
          <p:cNvPr id="23" name="TextBox 22"/>
          <p:cNvSpPr txBox="1"/>
          <p:nvPr/>
        </p:nvSpPr>
        <p:spPr>
          <a:xfrm>
            <a:off x="189646" y="895350"/>
            <a:ext cx="8241170" cy="707753"/>
          </a:xfrm>
          <a:prstGeom prst="rect">
            <a:avLst/>
          </a:prstGeom>
          <a:noFill/>
        </p:spPr>
        <p:txBody>
          <a:bodyPr wrap="square" lIns="91305" tIns="45654" rIns="91305" bIns="45654" rtlCol="0">
            <a:spAutoFit/>
          </a:bodyPr>
          <a:lstStyle/>
          <a:p>
            <a:pPr algn="just"/>
            <a:r>
              <a:rPr lang="en-US" sz="4000" smtClean="0">
                <a:latin typeface="Arial" pitchFamily="34" charset="0"/>
                <a:ea typeface="Arial-Rounded" pitchFamily="34" charset="0"/>
                <a:cs typeface="Arial" pitchFamily="34" charset="0"/>
              </a:rPr>
              <a:t>a. </a:t>
            </a:r>
            <a:r>
              <a:rPr lang="en-US" sz="4000" i="1" smtClean="0">
                <a:latin typeface="Arial" pitchFamily="34" charset="0"/>
                <a:ea typeface="Arial-Rounded" pitchFamily="34" charset="0"/>
                <a:cs typeface="Arial" pitchFamily="34" charset="0"/>
              </a:rPr>
              <a:t>ai </a:t>
            </a:r>
            <a:r>
              <a:rPr lang="en-US" sz="4000" smtClean="0">
                <a:latin typeface="Arial" pitchFamily="34" charset="0"/>
                <a:ea typeface="Arial-Rounded" pitchFamily="34" charset="0"/>
                <a:cs typeface="Arial" pitchFamily="34" charset="0"/>
              </a:rPr>
              <a:t>hay </a:t>
            </a:r>
            <a:r>
              <a:rPr lang="en-US" sz="4000" i="1" smtClean="0">
                <a:latin typeface="Arial" pitchFamily="34" charset="0"/>
                <a:ea typeface="Arial-Rounded" pitchFamily="34" charset="0"/>
                <a:cs typeface="Arial" pitchFamily="34" charset="0"/>
              </a:rPr>
              <a:t>ay?</a:t>
            </a:r>
            <a:r>
              <a:rPr lang="en-US" sz="4000" smtClean="0">
                <a:latin typeface="Arial" pitchFamily="34" charset="0"/>
                <a:ea typeface="Arial-Rounded" pitchFamily="34" charset="0"/>
                <a:cs typeface="Arial" pitchFamily="34" charset="0"/>
              </a:rPr>
              <a:t> </a:t>
            </a:r>
            <a:endParaRPr lang="en-US" sz="4000">
              <a:latin typeface="Arial" pitchFamily="34" charset="0"/>
              <a:ea typeface="Arial-Rounded" pitchFamily="34" charset="0"/>
              <a:cs typeface="Arial" pitchFamily="34" charset="0"/>
            </a:endParaRPr>
          </a:p>
        </p:txBody>
      </p:sp>
      <p:sp>
        <p:nvSpPr>
          <p:cNvPr id="24" name="TextBox 23"/>
          <p:cNvSpPr txBox="1"/>
          <p:nvPr/>
        </p:nvSpPr>
        <p:spPr>
          <a:xfrm>
            <a:off x="189646" y="2894293"/>
            <a:ext cx="8241170" cy="707753"/>
          </a:xfrm>
          <a:prstGeom prst="rect">
            <a:avLst/>
          </a:prstGeom>
          <a:noFill/>
        </p:spPr>
        <p:txBody>
          <a:bodyPr wrap="square" lIns="91305" tIns="45654" rIns="91305" bIns="45654" rtlCol="0">
            <a:spAutoFit/>
          </a:bodyPr>
          <a:lstStyle/>
          <a:p>
            <a:pPr algn="just"/>
            <a:r>
              <a:rPr lang="en-US" sz="4000" smtClean="0">
                <a:latin typeface="Arial" pitchFamily="34" charset="0"/>
                <a:ea typeface="Arial-Rounded" pitchFamily="34" charset="0"/>
                <a:cs typeface="Arial" pitchFamily="34" charset="0"/>
              </a:rPr>
              <a:t>b. </a:t>
            </a:r>
            <a:r>
              <a:rPr lang="en-US" sz="4000" i="1" smtClean="0">
                <a:latin typeface="Arial" pitchFamily="34" charset="0"/>
                <a:ea typeface="Arial-Rounded" pitchFamily="34" charset="0"/>
                <a:cs typeface="Arial" pitchFamily="34" charset="0"/>
              </a:rPr>
              <a:t>iêc </a:t>
            </a:r>
            <a:r>
              <a:rPr lang="en-US" sz="4000" smtClean="0">
                <a:latin typeface="Arial" pitchFamily="34" charset="0"/>
                <a:ea typeface="Arial-Rounded" pitchFamily="34" charset="0"/>
                <a:cs typeface="Arial" pitchFamily="34" charset="0"/>
              </a:rPr>
              <a:t>hay </a:t>
            </a:r>
            <a:r>
              <a:rPr lang="en-US" sz="4000" i="1" smtClean="0">
                <a:latin typeface="Arial" pitchFamily="34" charset="0"/>
                <a:ea typeface="Arial-Rounded" pitchFamily="34" charset="0"/>
                <a:cs typeface="Arial" pitchFamily="34" charset="0"/>
              </a:rPr>
              <a:t>iêt?</a:t>
            </a:r>
            <a:r>
              <a:rPr lang="en-US" sz="4000" smtClean="0">
                <a:latin typeface="Arial" pitchFamily="34" charset="0"/>
                <a:ea typeface="Arial-Rounded" pitchFamily="34" charset="0"/>
                <a:cs typeface="Arial" pitchFamily="34" charset="0"/>
              </a:rPr>
              <a:t> </a:t>
            </a:r>
            <a:endParaRPr lang="en-US" sz="4000">
              <a:latin typeface="Arial" pitchFamily="34" charset="0"/>
              <a:ea typeface="Arial-Rounded" pitchFamily="34" charset="0"/>
              <a:cs typeface="Arial" pitchFamily="34" charset="0"/>
            </a:endParaRPr>
          </a:p>
        </p:txBody>
      </p:sp>
      <p:sp>
        <p:nvSpPr>
          <p:cNvPr id="25" name="TextBox 24"/>
          <p:cNvSpPr txBox="1"/>
          <p:nvPr/>
        </p:nvSpPr>
        <p:spPr>
          <a:xfrm>
            <a:off x="5686453" y="1853676"/>
            <a:ext cx="2888673" cy="707874"/>
          </a:xfrm>
          <a:prstGeom prst="rect">
            <a:avLst/>
          </a:prstGeom>
          <a:noFill/>
        </p:spPr>
        <p:txBody>
          <a:bodyPr wrap="square" lIns="91428" tIns="45714" rIns="91428" bIns="45714" rtlCol="0">
            <a:spAutoFit/>
          </a:bodyPr>
          <a:lstStyle/>
          <a:p>
            <a:pPr algn="ctr"/>
            <a:r>
              <a:rPr lang="en-US" sz="4000" smtClean="0">
                <a:latin typeface="Arial" pitchFamily="34" charset="0"/>
                <a:ea typeface="Arial-Rounded" pitchFamily="34" charset="0"/>
                <a:cs typeface="Arial" pitchFamily="34" charset="0"/>
              </a:rPr>
              <a:t>chạy trốn</a:t>
            </a:r>
            <a:endParaRPr lang="en-US" sz="4000" i="1">
              <a:latin typeface="Arial" pitchFamily="34" charset="0"/>
              <a:ea typeface="Arial-Rounded" pitchFamily="34" charset="0"/>
              <a:cs typeface="Arial" pitchFamily="34" charset="0"/>
            </a:endParaRPr>
          </a:p>
        </p:txBody>
      </p:sp>
      <p:sp>
        <p:nvSpPr>
          <p:cNvPr id="5" name="Rectangle 4"/>
          <p:cNvSpPr/>
          <p:nvPr/>
        </p:nvSpPr>
        <p:spPr>
          <a:xfrm>
            <a:off x="1160125" y="1989883"/>
            <a:ext cx="520685" cy="52068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778788" y="1989883"/>
            <a:ext cx="520685" cy="52068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533400" y="3714750"/>
            <a:ext cx="2230272" cy="707874"/>
          </a:xfrm>
          <a:prstGeom prst="rect">
            <a:avLst/>
          </a:prstGeom>
          <a:noFill/>
        </p:spPr>
        <p:txBody>
          <a:bodyPr wrap="square" lIns="91428" tIns="45714" rIns="91428" bIns="45714" rtlCol="0">
            <a:spAutoFit/>
          </a:bodyPr>
          <a:lstStyle/>
          <a:p>
            <a:pPr algn="ctr"/>
            <a:r>
              <a:rPr lang="en-US" sz="4000" smtClean="0">
                <a:latin typeface="Arial" pitchFamily="34" charset="0"/>
                <a:ea typeface="Arial-Rounded" pitchFamily="34" charset="0"/>
                <a:cs typeface="Arial" pitchFamily="34" charset="0"/>
              </a:rPr>
              <a:t>việc làm</a:t>
            </a:r>
            <a:endParaRPr lang="en-US" sz="4000" i="1">
              <a:latin typeface="Arial" pitchFamily="34" charset="0"/>
              <a:ea typeface="Arial-Rounded" pitchFamily="34" charset="0"/>
              <a:cs typeface="Arial" pitchFamily="34" charset="0"/>
            </a:endParaRPr>
          </a:p>
        </p:txBody>
      </p:sp>
      <p:sp>
        <p:nvSpPr>
          <p:cNvPr id="31" name="TextBox 30"/>
          <p:cNvSpPr txBox="1"/>
          <p:nvPr/>
        </p:nvSpPr>
        <p:spPr>
          <a:xfrm>
            <a:off x="2914811" y="3714750"/>
            <a:ext cx="2888673" cy="707874"/>
          </a:xfrm>
          <a:prstGeom prst="rect">
            <a:avLst/>
          </a:prstGeom>
          <a:noFill/>
        </p:spPr>
        <p:txBody>
          <a:bodyPr wrap="square" lIns="91428" tIns="45714" rIns="91428" bIns="45714" rtlCol="0">
            <a:spAutoFit/>
          </a:bodyPr>
          <a:lstStyle/>
          <a:p>
            <a:pPr algn="ctr"/>
            <a:r>
              <a:rPr lang="en-US" sz="4000" smtClean="0">
                <a:latin typeface="Arial" pitchFamily="34" charset="0"/>
                <a:ea typeface="Arial-Rounded" pitchFamily="34" charset="0"/>
                <a:cs typeface="Arial" pitchFamily="34" charset="0"/>
              </a:rPr>
              <a:t>tạm biệt</a:t>
            </a:r>
            <a:endParaRPr lang="en-US" sz="4000" i="1">
              <a:latin typeface="Arial" pitchFamily="34" charset="0"/>
              <a:ea typeface="Arial-Rounded" pitchFamily="34" charset="0"/>
              <a:cs typeface="Arial" pitchFamily="34" charset="0"/>
            </a:endParaRPr>
          </a:p>
        </p:txBody>
      </p:sp>
      <p:sp>
        <p:nvSpPr>
          <p:cNvPr id="32" name="TextBox 31"/>
          <p:cNvSpPr txBox="1"/>
          <p:nvPr/>
        </p:nvSpPr>
        <p:spPr>
          <a:xfrm>
            <a:off x="5686453" y="3714750"/>
            <a:ext cx="2888673" cy="707874"/>
          </a:xfrm>
          <a:prstGeom prst="rect">
            <a:avLst/>
          </a:prstGeom>
          <a:noFill/>
        </p:spPr>
        <p:txBody>
          <a:bodyPr wrap="square" lIns="91428" tIns="45714" rIns="91428" bIns="45714" rtlCol="0">
            <a:spAutoFit/>
          </a:bodyPr>
          <a:lstStyle/>
          <a:p>
            <a:pPr algn="ctr"/>
            <a:r>
              <a:rPr lang="en-US" sz="4000" smtClean="0">
                <a:latin typeface="Arial" pitchFamily="34" charset="0"/>
                <a:ea typeface="Arial-Rounded" pitchFamily="34" charset="0"/>
                <a:cs typeface="Arial" pitchFamily="34" charset="0"/>
              </a:rPr>
              <a:t>rạp xiếc</a:t>
            </a:r>
            <a:endParaRPr lang="en-US" sz="4000" i="1">
              <a:latin typeface="Arial" pitchFamily="34" charset="0"/>
              <a:ea typeface="Arial-Rounded" pitchFamily="34" charset="0"/>
              <a:cs typeface="Arial" pitchFamily="34" charset="0"/>
            </a:endParaRPr>
          </a:p>
        </p:txBody>
      </p:sp>
      <p:grpSp>
        <p:nvGrpSpPr>
          <p:cNvPr id="7" name="Group 6"/>
          <p:cNvGrpSpPr/>
          <p:nvPr/>
        </p:nvGrpSpPr>
        <p:grpSpPr>
          <a:xfrm>
            <a:off x="6608778" y="1989883"/>
            <a:ext cx="542201" cy="874628"/>
            <a:chOff x="6608778" y="1989883"/>
            <a:chExt cx="542201" cy="874628"/>
          </a:xfrm>
        </p:grpSpPr>
        <p:sp>
          <p:nvSpPr>
            <p:cNvPr id="29" name="Rectangle 28"/>
            <p:cNvSpPr/>
            <p:nvPr/>
          </p:nvSpPr>
          <p:spPr>
            <a:xfrm>
              <a:off x="6630294" y="1989883"/>
              <a:ext cx="520685" cy="52068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608778" y="2156625"/>
              <a:ext cx="314510" cy="707886"/>
            </a:xfrm>
            <a:prstGeom prst="rect">
              <a:avLst/>
            </a:prstGeom>
            <a:noFill/>
          </p:spPr>
          <p:txBody>
            <a:bodyPr wrap="none" rtlCol="0">
              <a:spAutoFit/>
            </a:bodyPr>
            <a:lstStyle/>
            <a:p>
              <a:r>
                <a:rPr lang="en-US" sz="4000" smtClean="0"/>
                <a:t>·</a:t>
              </a:r>
              <a:endParaRPr lang="en-US" sz="4000"/>
            </a:p>
          </p:txBody>
        </p:sp>
      </p:grpSp>
      <p:sp>
        <p:nvSpPr>
          <p:cNvPr id="35" name="Rectangle 34"/>
          <p:cNvSpPr/>
          <p:nvPr/>
        </p:nvSpPr>
        <p:spPr>
          <a:xfrm>
            <a:off x="1014097" y="3754554"/>
            <a:ext cx="630029" cy="52068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745022" y="3740353"/>
            <a:ext cx="630029" cy="52068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7379748" y="3892753"/>
            <a:ext cx="630029" cy="52068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28"/>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grpId="0" nodeType="clickEffect">
                                  <p:stCondLst>
                                    <p:cond delay="0"/>
                                  </p:stCondLst>
                                  <p:childTnLst>
                                    <p:anim calcmode="lin" valueType="num">
                                      <p:cBhvr additive="base">
                                        <p:cTn id="13" dur="500"/>
                                        <p:tgtEl>
                                          <p:spTgt spid="28"/>
                                        </p:tgtEl>
                                        <p:attrNameLst>
                                          <p:attrName>ppt_x</p:attrName>
                                        </p:attrNameLst>
                                      </p:cBhvr>
                                      <p:tavLst>
                                        <p:tav tm="0">
                                          <p:val>
                                            <p:strVal val="ppt_x"/>
                                          </p:val>
                                        </p:tav>
                                        <p:tav tm="100000">
                                          <p:val>
                                            <p:strVal val="ppt_x"/>
                                          </p:val>
                                        </p:tav>
                                      </p:tavLst>
                                    </p:anim>
                                    <p:anim calcmode="lin" valueType="num">
                                      <p:cBhvr additive="base">
                                        <p:cTn id="14" dur="500"/>
                                        <p:tgtEl>
                                          <p:spTgt spid="28"/>
                                        </p:tgtEl>
                                        <p:attrNameLst>
                                          <p:attrName>ppt_y</p:attrName>
                                        </p:attrNameLst>
                                      </p:cBhvr>
                                      <p:tavLst>
                                        <p:tav tm="0">
                                          <p:val>
                                            <p:strVal val="ppt_y"/>
                                          </p:val>
                                        </p:tav>
                                        <p:tav tm="100000">
                                          <p:val>
                                            <p:strVal val="1+ppt_h/2"/>
                                          </p:val>
                                        </p:tav>
                                      </p:tavLst>
                                    </p:anim>
                                    <p:set>
                                      <p:cBhvr>
                                        <p:cTn id="15"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7"/>
                                        </p:tgtEl>
                                        <p:attrNameLst>
                                          <p:attrName>ppt_x</p:attrName>
                                        </p:attrNameLst>
                                      </p:cBhvr>
                                      <p:tavLst>
                                        <p:tav tm="0">
                                          <p:val>
                                            <p:strVal val="ppt_x"/>
                                          </p:val>
                                        </p:tav>
                                        <p:tav tm="100000">
                                          <p:val>
                                            <p:strVal val="ppt_x"/>
                                          </p:val>
                                        </p:tav>
                                      </p:tavLst>
                                    </p:anim>
                                    <p:anim calcmode="lin" valueType="num">
                                      <p:cBhvr additive="base">
                                        <p:cTn id="21" dur="500"/>
                                        <p:tgtEl>
                                          <p:spTgt spid="7"/>
                                        </p:tgtEl>
                                        <p:attrNameLst>
                                          <p:attrName>ppt_y</p:attrName>
                                        </p:attrNameLst>
                                      </p:cBhvr>
                                      <p:tavLst>
                                        <p:tav tm="0">
                                          <p:val>
                                            <p:strVal val="ppt_y"/>
                                          </p:val>
                                        </p:tav>
                                        <p:tav tm="100000">
                                          <p:val>
                                            <p:strVal val="1+ppt_h/2"/>
                                          </p:val>
                                        </p:tav>
                                      </p:tavLst>
                                    </p:anim>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3" restart="whenNotActive" fill="hold" evtFilter="cancelBubble" nodeType="interactiveSeq">
                <p:stCondLst>
                  <p:cond evt="onClick" delay="0">
                    <p:tgtEl>
                      <p:spTgt spid="35"/>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grpId="0" nodeType="clickEffect">
                                  <p:stCondLst>
                                    <p:cond delay="0"/>
                                  </p:stCondLst>
                                  <p:childTnLst>
                                    <p:anim calcmode="lin" valueType="num">
                                      <p:cBhvr additive="base">
                                        <p:cTn id="27" dur="500"/>
                                        <p:tgtEl>
                                          <p:spTgt spid="35"/>
                                        </p:tgtEl>
                                        <p:attrNameLst>
                                          <p:attrName>ppt_x</p:attrName>
                                        </p:attrNameLst>
                                      </p:cBhvr>
                                      <p:tavLst>
                                        <p:tav tm="0">
                                          <p:val>
                                            <p:strVal val="ppt_x"/>
                                          </p:val>
                                        </p:tav>
                                        <p:tav tm="100000">
                                          <p:val>
                                            <p:strVal val="ppt_x"/>
                                          </p:val>
                                        </p:tav>
                                      </p:tavLst>
                                    </p:anim>
                                    <p:anim calcmode="lin" valueType="num">
                                      <p:cBhvr additive="base">
                                        <p:cTn id="28" dur="500"/>
                                        <p:tgtEl>
                                          <p:spTgt spid="35"/>
                                        </p:tgtEl>
                                        <p:attrNameLst>
                                          <p:attrName>ppt_y</p:attrName>
                                        </p:attrNameLst>
                                      </p:cBhvr>
                                      <p:tavLst>
                                        <p:tav tm="0">
                                          <p:val>
                                            <p:strVal val="ppt_y"/>
                                          </p:val>
                                        </p:tav>
                                        <p:tav tm="100000">
                                          <p:val>
                                            <p:strVal val="1+ppt_h/2"/>
                                          </p:val>
                                        </p:tav>
                                      </p:tavLst>
                                    </p:anim>
                                    <p:set>
                                      <p:cBhvr>
                                        <p:cTn id="29"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30" restart="whenNotActive" fill="hold" evtFilter="cancelBubble" nodeType="interactiveSeq">
                <p:stCondLst>
                  <p:cond evt="onClick" delay="0">
                    <p:tgtEl>
                      <p:spTgt spid="36"/>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grpId="0" nodeType="clickEffect">
                                  <p:stCondLst>
                                    <p:cond delay="0"/>
                                  </p:stCondLst>
                                  <p:childTnLst>
                                    <p:anim calcmode="lin" valueType="num">
                                      <p:cBhvr additive="base">
                                        <p:cTn id="34" dur="500"/>
                                        <p:tgtEl>
                                          <p:spTgt spid="36"/>
                                        </p:tgtEl>
                                        <p:attrNameLst>
                                          <p:attrName>ppt_x</p:attrName>
                                        </p:attrNameLst>
                                      </p:cBhvr>
                                      <p:tavLst>
                                        <p:tav tm="0">
                                          <p:val>
                                            <p:strVal val="ppt_x"/>
                                          </p:val>
                                        </p:tav>
                                        <p:tav tm="100000">
                                          <p:val>
                                            <p:strVal val="ppt_x"/>
                                          </p:val>
                                        </p:tav>
                                      </p:tavLst>
                                    </p:anim>
                                    <p:anim calcmode="lin" valueType="num">
                                      <p:cBhvr additive="base">
                                        <p:cTn id="35" dur="500"/>
                                        <p:tgtEl>
                                          <p:spTgt spid="36"/>
                                        </p:tgtEl>
                                        <p:attrNameLst>
                                          <p:attrName>ppt_y</p:attrName>
                                        </p:attrNameLst>
                                      </p:cBhvr>
                                      <p:tavLst>
                                        <p:tav tm="0">
                                          <p:val>
                                            <p:strVal val="ppt_y"/>
                                          </p:val>
                                        </p:tav>
                                        <p:tav tm="100000">
                                          <p:val>
                                            <p:strVal val="1+ppt_h/2"/>
                                          </p:val>
                                        </p:tav>
                                      </p:tavLst>
                                    </p:anim>
                                    <p:set>
                                      <p:cBhvr>
                                        <p:cTn id="36"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37" restart="whenNotActive" fill="hold" evtFilter="cancelBubble" nodeType="interactiveSeq">
                <p:stCondLst>
                  <p:cond evt="onClick" delay="0">
                    <p:tgtEl>
                      <p:spTgt spid="37"/>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grpId="0" nodeType="clickEffect">
                                  <p:stCondLst>
                                    <p:cond delay="0"/>
                                  </p:stCondLst>
                                  <p:childTnLst>
                                    <p:anim calcmode="lin" valueType="num">
                                      <p:cBhvr additive="base">
                                        <p:cTn id="41" dur="500"/>
                                        <p:tgtEl>
                                          <p:spTgt spid="37"/>
                                        </p:tgtEl>
                                        <p:attrNameLst>
                                          <p:attrName>ppt_x</p:attrName>
                                        </p:attrNameLst>
                                      </p:cBhvr>
                                      <p:tavLst>
                                        <p:tav tm="0">
                                          <p:val>
                                            <p:strVal val="ppt_x"/>
                                          </p:val>
                                        </p:tav>
                                        <p:tav tm="100000">
                                          <p:val>
                                            <p:strVal val="ppt_x"/>
                                          </p:val>
                                        </p:tav>
                                      </p:tavLst>
                                    </p:anim>
                                    <p:anim calcmode="lin" valueType="num">
                                      <p:cBhvr additive="base">
                                        <p:cTn id="42" dur="500"/>
                                        <p:tgtEl>
                                          <p:spTgt spid="37"/>
                                        </p:tgtEl>
                                        <p:attrNameLst>
                                          <p:attrName>ppt_y</p:attrName>
                                        </p:attrNameLst>
                                      </p:cBhvr>
                                      <p:tavLst>
                                        <p:tav tm="0">
                                          <p:val>
                                            <p:strVal val="ppt_y"/>
                                          </p:val>
                                        </p:tav>
                                        <p:tav tm="100000">
                                          <p:val>
                                            <p:strVal val="1+ppt_h/2"/>
                                          </p:val>
                                        </p:tav>
                                      </p:tavLst>
                                    </p:anim>
                                    <p:set>
                                      <p:cBhvr>
                                        <p:cTn id="43"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childTnLst>
        </p:cTn>
      </p:par>
    </p:tnLst>
    <p:bldLst>
      <p:bldP spid="5" grpId="0" animBg="1"/>
      <p:bldP spid="28" grpId="0" animBg="1"/>
      <p:bldP spid="35" grpId="0" animBg="1"/>
      <p:bldP spid="36"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2730" y="216417"/>
            <a:ext cx="8241170" cy="953974"/>
          </a:xfrm>
          <a:prstGeom prst="rect">
            <a:avLst/>
          </a:prstGeom>
          <a:noFill/>
        </p:spPr>
        <p:txBody>
          <a:bodyPr wrap="square" lIns="91305" tIns="45654" rIns="91305" bIns="45654" rtlCol="0">
            <a:spAutoFit/>
          </a:bodyPr>
          <a:lstStyle/>
          <a:p>
            <a:pPr algn="just"/>
            <a:r>
              <a:rPr lang="en-US" sz="2800" b="1" smtClean="0">
                <a:latin typeface="Arial" pitchFamily="34" charset="0"/>
                <a:ea typeface="Arial-Rounded" pitchFamily="34" charset="0"/>
                <a:cs typeface="Arial" pitchFamily="34" charset="0"/>
              </a:rPr>
              <a:t>Quan sát tranh và dùng từ ngữ trong khung để nói theo tranh</a:t>
            </a:r>
            <a:endParaRPr lang="en-US" sz="2800" b="1" i="1">
              <a:latin typeface="Arial" pitchFamily="34" charset="0"/>
              <a:ea typeface="Arial-Rounded" pitchFamily="34" charset="0"/>
              <a:cs typeface="Arial"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81" y="130589"/>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423270" y="1173133"/>
            <a:ext cx="6191714" cy="523087"/>
          </a:xfrm>
          <a:prstGeom prst="rect">
            <a:avLst/>
          </a:prstGeom>
          <a:noFill/>
          <a:ln>
            <a:solidFill>
              <a:srgbClr val="FF2980"/>
            </a:solidFill>
          </a:ln>
        </p:spPr>
        <p:txBody>
          <a:bodyPr wrap="square" lIns="91305" tIns="45654" rIns="91305" bIns="45654" rtlCol="0">
            <a:spAutoFit/>
          </a:bodyPr>
          <a:lstStyle/>
          <a:p>
            <a:pPr algn="just"/>
            <a:r>
              <a:rPr lang="en-US" sz="2800" smtClean="0">
                <a:latin typeface="Arial" pitchFamily="34" charset="0"/>
                <a:ea typeface="Arial-Rounded" pitchFamily="34" charset="0"/>
                <a:cs typeface="Arial" pitchFamily="34" charset="0"/>
              </a:rPr>
              <a:t>	nông dân	chú bé	giúp</a:t>
            </a:r>
            <a:endParaRPr lang="en-US" sz="2800">
              <a:latin typeface="Arial" pitchFamily="34" charset="0"/>
              <a:ea typeface="Arial-Rounded" pitchFamily="34" charset="0"/>
              <a:cs typeface="Arial" pitchFamily="34" charset="0"/>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983" t="23188" r="26041" b="24404"/>
          <a:stretch/>
        </p:blipFill>
        <p:spPr bwMode="auto">
          <a:xfrm>
            <a:off x="1992262" y="1885950"/>
            <a:ext cx="5053730" cy="2979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01970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smtClean="0">
                <a:solidFill>
                  <a:schemeClr val="tx1"/>
                </a:solidFill>
                <a:latin typeface="Arial" pitchFamily="34" charset="0"/>
                <a:cs typeface="Arial" pitchFamily="34" charset="0"/>
              </a:rPr>
              <a:t>Xem </a:t>
            </a:r>
            <a:r>
              <a:rPr lang="en-US" sz="3200">
                <a:solidFill>
                  <a:schemeClr val="tx1"/>
                </a:solidFill>
                <a:latin typeface="Arial" pitchFamily="34" charset="0"/>
                <a:cs typeface="Arial" pitchFamily="34" charset="0"/>
              </a:rPr>
              <a:t>lại </a:t>
            </a:r>
            <a:r>
              <a:rPr lang="en-US" sz="3200" smtClean="0">
                <a:solidFill>
                  <a:schemeClr val="tx1"/>
                </a:solidFill>
                <a:latin typeface="Arial" pitchFamily="34" charset="0"/>
                <a:cs typeface="Arial" pitchFamily="34" charset="0"/>
              </a:rPr>
              <a:t>bài</a:t>
            </a:r>
            <a:r>
              <a:rPr lang="en-US" sz="3200">
                <a:solidFill>
                  <a:schemeClr val="tx1"/>
                </a:solidFill>
                <a:latin typeface="Arial" pitchFamily="34" charset="0"/>
                <a:cs typeface="Arial" pitchFamily="34" charset="0"/>
              </a:rPr>
              <a:t> </a:t>
            </a:r>
            <a:r>
              <a:rPr lang="en-US" sz="3200" smtClean="0">
                <a:solidFill>
                  <a:schemeClr val="tx1"/>
                </a:solidFill>
                <a:latin typeface="Arial" pitchFamily="34" charset="0"/>
                <a:cs typeface="Arial" pitchFamily="34" charset="0"/>
              </a:rPr>
              <a:t>từ trang </a:t>
            </a:r>
            <a:r>
              <a:rPr lang="en-US" sz="3200" smtClean="0">
                <a:solidFill>
                  <a:schemeClr val="tx1"/>
                </a:solidFill>
                <a:latin typeface="Arial" pitchFamily="34" charset="0"/>
                <a:cs typeface="Arial" pitchFamily="34" charset="0"/>
              </a:rPr>
              <a:t>94 </a:t>
            </a:r>
            <a:r>
              <a:rPr lang="en-US" sz="3200" smtClean="0">
                <a:solidFill>
                  <a:schemeClr val="tx1"/>
                </a:solidFill>
                <a:latin typeface="Arial" pitchFamily="34" charset="0"/>
                <a:cs typeface="Arial" pitchFamily="34" charset="0"/>
              </a:rPr>
              <a:t>đến trang </a:t>
            </a:r>
            <a:r>
              <a:rPr lang="en-US" sz="3200" smtClean="0">
                <a:solidFill>
                  <a:schemeClr val="tx1"/>
                </a:solidFill>
                <a:latin typeface="Arial" pitchFamily="34" charset="0"/>
                <a:cs typeface="Arial" pitchFamily="34" charset="0"/>
              </a:rPr>
              <a:t>97.</a:t>
            </a:r>
            <a:endParaRPr lang="en-US" sz="3200">
              <a:solidFill>
                <a:schemeClr val="tx1"/>
              </a:solidFill>
              <a:latin typeface="Arial" pitchFamily="34" charset="0"/>
              <a:cs typeface="Arial" pitchFamily="34" charset="0"/>
            </a:endParaRPr>
          </a:p>
          <a:p>
            <a:pPr marL="457138" indent="-457138" algn="just">
              <a:buFontTx/>
              <a:buChar char="-"/>
            </a:pPr>
            <a:r>
              <a:rPr lang="en-US" sz="3200">
                <a:solidFill>
                  <a:schemeClr val="tx1"/>
                </a:solidFill>
                <a:latin typeface="Arial" pitchFamily="34" charset="0"/>
                <a:cs typeface="Arial" pitchFamily="34" charset="0"/>
              </a:rPr>
              <a:t>Chuẩn bị bài mới </a:t>
            </a:r>
            <a:r>
              <a:rPr lang="en-US" sz="3200" i="1" smtClean="0">
                <a:solidFill>
                  <a:schemeClr val="tx1"/>
                </a:solidFill>
                <a:latin typeface="Arial" pitchFamily="34" charset="0"/>
                <a:cs typeface="Arial" pitchFamily="34" charset="0"/>
              </a:rPr>
              <a:t>Tiếng vọng của núi</a:t>
            </a:r>
            <a:r>
              <a:rPr lang="en-US" sz="3200" smtClean="0">
                <a:solidFill>
                  <a:schemeClr val="tx1"/>
                </a:solidFill>
                <a:latin typeface="Arial" pitchFamily="34" charset="0"/>
                <a:cs typeface="Arial" pitchFamily="34" charset="0"/>
              </a:rPr>
              <a:t> </a:t>
            </a:r>
            <a:r>
              <a:rPr lang="en-US" sz="3200">
                <a:solidFill>
                  <a:schemeClr val="tx1"/>
                </a:solidFill>
                <a:latin typeface="Arial" pitchFamily="34" charset="0"/>
                <a:cs typeface="Arial" pitchFamily="34" charset="0"/>
              </a:rPr>
              <a:t>(trang </a:t>
            </a:r>
            <a:r>
              <a:rPr lang="en-US" sz="3200" smtClean="0">
                <a:solidFill>
                  <a:schemeClr val="tx1"/>
                </a:solidFill>
                <a:latin typeface="Arial" pitchFamily="34" charset="0"/>
                <a:cs typeface="Arial" pitchFamily="34" charset="0"/>
              </a:rPr>
              <a:t>98).</a:t>
            </a:r>
            <a:endParaRPr lang="en-US" sz="32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28600" y="133350"/>
            <a:ext cx="8686800" cy="1255101"/>
          </a:xfrm>
          <a:prstGeom prst="rect">
            <a:avLst/>
          </a:prstGeom>
          <a:solidFill>
            <a:schemeClr val="accent6">
              <a:lumMod val="20000"/>
              <a:lumOff val="80000"/>
            </a:schemeClr>
          </a:solidFill>
        </p:spPr>
        <p:txBody>
          <a:bodyPr vert="horz" lIns="91305" tIns="45654" rIns="91305" bIns="45654" rtlCol="0" anchor="ctr">
            <a:normAutofit fontScale="67500" lnSpcReduction="20000"/>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a:latin typeface="Arial" pitchFamily="34" charset="0"/>
                <a:cs typeface="Arial" pitchFamily="34" charset="0"/>
              </a:rPr>
              <a:t>Em hãy chọn từ ngữ thích hợp để nói về tính cách của chú bé trong câu chuyện </a:t>
            </a:r>
            <a:r>
              <a:rPr lang="en-US" i="1">
                <a:latin typeface="Arial" pitchFamily="34" charset="0"/>
                <a:cs typeface="Arial" pitchFamily="34" charset="0"/>
              </a:rPr>
              <a:t>Chú bé chăn cừu</a:t>
            </a:r>
            <a:endParaRPr lang="en-US">
              <a:solidFill>
                <a:srgbClr val="002060"/>
              </a:solidFill>
              <a:latin typeface="Arial" pitchFamily="34" charset="0"/>
              <a:cs typeface="Arial" pitchFamily="34" charset="0"/>
            </a:endParaRPr>
          </a:p>
        </p:txBody>
      </p:sp>
      <p:sp>
        <p:nvSpPr>
          <p:cNvPr id="4" name="Title 1"/>
          <p:cNvSpPr txBox="1">
            <a:spLocks/>
          </p:cNvSpPr>
          <p:nvPr/>
        </p:nvSpPr>
        <p:spPr>
          <a:xfrm>
            <a:off x="2285999" y="1657350"/>
            <a:ext cx="5109935" cy="85725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mtClean="0">
                <a:solidFill>
                  <a:srgbClr val="002060"/>
                </a:solidFill>
                <a:latin typeface="Arial" pitchFamily="34" charset="0"/>
                <a:cs typeface="Arial" pitchFamily="34" charset="0"/>
              </a:rPr>
              <a:t>A. Ngoan ngoãn</a:t>
            </a:r>
            <a:endParaRPr lang="en-US">
              <a:solidFill>
                <a:srgbClr val="002060"/>
              </a:solidFill>
              <a:latin typeface="Arial" pitchFamily="34" charset="0"/>
              <a:cs typeface="Arial" pitchFamily="34" charset="0"/>
            </a:endParaRPr>
          </a:p>
        </p:txBody>
      </p:sp>
      <p:sp>
        <p:nvSpPr>
          <p:cNvPr id="5" name="Title 1"/>
          <p:cNvSpPr txBox="1">
            <a:spLocks/>
          </p:cNvSpPr>
          <p:nvPr/>
        </p:nvSpPr>
        <p:spPr>
          <a:xfrm>
            <a:off x="2285999" y="2514600"/>
            <a:ext cx="5109935" cy="85725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mtClean="0">
                <a:solidFill>
                  <a:srgbClr val="002060"/>
                </a:solidFill>
                <a:latin typeface="Arial" pitchFamily="34" charset="0"/>
                <a:cs typeface="Arial" pitchFamily="34" charset="0"/>
              </a:rPr>
              <a:t>B. Không thật thà</a:t>
            </a:r>
            <a:endParaRPr lang="en-US">
              <a:solidFill>
                <a:srgbClr val="002060"/>
              </a:solidFill>
              <a:latin typeface="Arial" pitchFamily="34" charset="0"/>
              <a:cs typeface="Arial" pitchFamily="34" charset="0"/>
            </a:endParaRPr>
          </a:p>
        </p:txBody>
      </p:sp>
      <p:sp>
        <p:nvSpPr>
          <p:cNvPr id="6" name="Title 1"/>
          <p:cNvSpPr txBox="1">
            <a:spLocks/>
          </p:cNvSpPr>
          <p:nvPr/>
        </p:nvSpPr>
        <p:spPr>
          <a:xfrm>
            <a:off x="2285999" y="3105150"/>
            <a:ext cx="6858001" cy="1548245"/>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mtClean="0">
                <a:solidFill>
                  <a:srgbClr val="002060"/>
                </a:solidFill>
                <a:latin typeface="Arial" pitchFamily="34" charset="0"/>
                <a:cs typeface="Arial" pitchFamily="34" charset="0"/>
              </a:rPr>
              <a:t>A. Tôn trọng người khác</a:t>
            </a:r>
            <a:endParaRPr lang="en-US">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415286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5"/>
                                        </p:tgtEl>
                                        <p:attrNameLst>
                                          <p:attrName>style.color</p:attrName>
                                        </p:attrNameLst>
                                      </p:cBhvr>
                                      <p:to>
                                        <p:clrVal>
                                          <a:srgbClr val="FF0000"/>
                                        </p:clrVal>
                                      </p:to>
                                    </p:set>
                                    <p:set>
                                      <p:cBhvr>
                                        <p:cTn id="7" dur="500" fill="hold"/>
                                        <p:tgtEl>
                                          <p:spTgt spid="5"/>
                                        </p:tgtEl>
                                        <p:attrNameLst>
                                          <p:attrName>fillcolor</p:attrName>
                                        </p:attrNameLst>
                                      </p:cBhvr>
                                      <p:to>
                                        <p:clrVal>
                                          <a:srgbClr val="FF0000"/>
                                        </p:clrVal>
                                      </p:to>
                                    </p:set>
                                    <p:set>
                                      <p:cBhvr>
                                        <p:cTn id="8" dur="500" fill="hold"/>
                                        <p:tgtEl>
                                          <p:spTgt spid="5"/>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28600" y="133350"/>
            <a:ext cx="8686800" cy="1255101"/>
          </a:xfrm>
          <a:prstGeom prst="rect">
            <a:avLst/>
          </a:prstGeom>
          <a:solidFill>
            <a:schemeClr val="accent6">
              <a:lumMod val="20000"/>
              <a:lumOff val="80000"/>
            </a:schemeClr>
          </a:solidFill>
        </p:spPr>
        <p:txBody>
          <a:bodyPr vert="horz" lIns="91305" tIns="45654" rIns="91305" bIns="45654" rtlCol="0" anchor="ctr">
            <a:normAutofit fontScale="90000" lnSpcReduction="10000"/>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mtClean="0">
                <a:latin typeface="Arial" pitchFamily="34" charset="0"/>
                <a:cs typeface="Arial" pitchFamily="34" charset="0"/>
              </a:rPr>
              <a:t>Câu chuyện </a:t>
            </a:r>
            <a:r>
              <a:rPr lang="en-US" i="1">
                <a:latin typeface="Arial" pitchFamily="34" charset="0"/>
                <a:cs typeface="Arial" pitchFamily="34" charset="0"/>
              </a:rPr>
              <a:t>Chú bé chăn </a:t>
            </a:r>
            <a:r>
              <a:rPr lang="en-US" i="1" smtClean="0">
                <a:latin typeface="Arial" pitchFamily="34" charset="0"/>
                <a:cs typeface="Arial" pitchFamily="34" charset="0"/>
              </a:rPr>
              <a:t>cừu </a:t>
            </a:r>
            <a:r>
              <a:rPr lang="en-US" smtClean="0">
                <a:latin typeface="Arial" pitchFamily="34" charset="0"/>
                <a:cs typeface="Arial" pitchFamily="34" charset="0"/>
              </a:rPr>
              <a:t>khuyên em điều gì?</a:t>
            </a:r>
            <a:endParaRPr lang="en-US">
              <a:solidFill>
                <a:srgbClr val="002060"/>
              </a:solidFill>
              <a:latin typeface="Arial" pitchFamily="34" charset="0"/>
              <a:cs typeface="Arial" pitchFamily="34" charset="0"/>
            </a:endParaRPr>
          </a:p>
        </p:txBody>
      </p:sp>
      <p:sp>
        <p:nvSpPr>
          <p:cNvPr id="4" name="Title 1"/>
          <p:cNvSpPr txBox="1">
            <a:spLocks/>
          </p:cNvSpPr>
          <p:nvPr/>
        </p:nvSpPr>
        <p:spPr>
          <a:xfrm>
            <a:off x="173182" y="1657350"/>
            <a:ext cx="7980218" cy="857250"/>
          </a:xfrm>
          <a:prstGeom prst="rect">
            <a:avLst/>
          </a:prstGeom>
        </p:spPr>
        <p:txBody>
          <a:bodyPr vert="horz" lIns="91305" tIns="45654" rIns="91305" bIns="45654" rtlCol="0" anchor="ctr">
            <a:normAutofit fontScale="900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3600" smtClean="0">
                <a:solidFill>
                  <a:srgbClr val="002060"/>
                </a:solidFill>
                <a:latin typeface="Arial" pitchFamily="34" charset="0"/>
                <a:cs typeface="Arial" pitchFamily="34" charset="0"/>
              </a:rPr>
              <a:t>A. </a:t>
            </a:r>
            <a:r>
              <a:rPr lang="en-US" sz="3600" smtClean="0">
                <a:solidFill>
                  <a:srgbClr val="002060"/>
                </a:solidFill>
                <a:latin typeface="Arial" pitchFamily="34" charset="0"/>
                <a:cs typeface="Arial" pitchFamily="34" charset="0"/>
              </a:rPr>
              <a:t>Có thể lấy người khác để làm trò đùa.</a:t>
            </a:r>
            <a:endParaRPr lang="en-US" sz="3600">
              <a:solidFill>
                <a:srgbClr val="002060"/>
              </a:solidFill>
              <a:latin typeface="Arial" pitchFamily="34" charset="0"/>
              <a:cs typeface="Arial" pitchFamily="34" charset="0"/>
            </a:endParaRPr>
          </a:p>
        </p:txBody>
      </p:sp>
      <p:sp>
        <p:nvSpPr>
          <p:cNvPr id="5" name="Title 1"/>
          <p:cNvSpPr txBox="1">
            <a:spLocks/>
          </p:cNvSpPr>
          <p:nvPr/>
        </p:nvSpPr>
        <p:spPr>
          <a:xfrm>
            <a:off x="173183" y="3771900"/>
            <a:ext cx="7980218" cy="857250"/>
          </a:xfrm>
          <a:prstGeom prst="rect">
            <a:avLst/>
          </a:prstGeom>
        </p:spPr>
        <p:txBody>
          <a:bodyPr vert="horz" lIns="91305" tIns="45654" rIns="91305" bIns="45654" rtlCol="0" anchor="ctr">
            <a:normAutofit fontScale="82500" lnSpcReduction="200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3600" smtClean="0">
                <a:solidFill>
                  <a:srgbClr val="002060"/>
                </a:solidFill>
                <a:latin typeface="Arial" pitchFamily="34" charset="0"/>
                <a:cs typeface="Arial" pitchFamily="34" charset="0"/>
              </a:rPr>
              <a:t>C. Không nên nói dối, nói dối mọi người sẽ mất niềm tin ở mình.</a:t>
            </a:r>
            <a:endParaRPr lang="en-US" sz="3600">
              <a:solidFill>
                <a:srgbClr val="002060"/>
              </a:solidFill>
              <a:latin typeface="Arial" pitchFamily="34" charset="0"/>
              <a:cs typeface="Arial" pitchFamily="34" charset="0"/>
            </a:endParaRPr>
          </a:p>
        </p:txBody>
      </p:sp>
      <p:sp>
        <p:nvSpPr>
          <p:cNvPr id="6" name="Title 1"/>
          <p:cNvSpPr txBox="1">
            <a:spLocks/>
          </p:cNvSpPr>
          <p:nvPr/>
        </p:nvSpPr>
        <p:spPr>
          <a:xfrm>
            <a:off x="152400" y="2724150"/>
            <a:ext cx="8839200" cy="838200"/>
          </a:xfrm>
          <a:prstGeom prst="rect">
            <a:avLst/>
          </a:prstGeom>
        </p:spPr>
        <p:txBody>
          <a:bodyPr vert="horz" lIns="91305" tIns="45654" rIns="91305" bIns="45654" rtlCol="0" anchor="ctr">
            <a:normAutofit fontScale="82500" lnSpcReduction="200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3600" smtClean="0">
                <a:solidFill>
                  <a:srgbClr val="002060"/>
                </a:solidFill>
                <a:latin typeface="Arial" pitchFamily="34" charset="0"/>
                <a:cs typeface="Arial" pitchFamily="34" charset="0"/>
              </a:rPr>
              <a:t>B. Không nên nói dối nhưng nói dối một lần thì không sao.</a:t>
            </a:r>
            <a:endParaRPr lang="en-US" sz="360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4035456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5"/>
                                        </p:tgtEl>
                                        <p:attrNameLst>
                                          <p:attrName>style.color</p:attrName>
                                        </p:attrNameLst>
                                      </p:cBhvr>
                                      <p:to>
                                        <p:clrVal>
                                          <a:srgbClr val="FF0000"/>
                                        </p:clrVal>
                                      </p:to>
                                    </p:set>
                                    <p:set>
                                      <p:cBhvr>
                                        <p:cTn id="7" dur="500" fill="hold"/>
                                        <p:tgtEl>
                                          <p:spTgt spid="5"/>
                                        </p:tgtEl>
                                        <p:attrNameLst>
                                          <p:attrName>fillcolor</p:attrName>
                                        </p:attrNameLst>
                                      </p:cBhvr>
                                      <p:to>
                                        <p:clrVal>
                                          <a:srgbClr val="FF0000"/>
                                        </p:clrVal>
                                      </p:to>
                                    </p:set>
                                    <p:set>
                                      <p:cBhvr>
                                        <p:cTn id="8" dur="500" fill="hold"/>
                                        <p:tgtEl>
                                          <p:spTgt spid="5"/>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8"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DBBE5"/>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sp>
        <p:nvSpPr>
          <p:cNvPr id="18" name="Flowchart: Document 17"/>
          <p:cNvSpPr/>
          <p:nvPr/>
        </p:nvSpPr>
        <p:spPr>
          <a:xfrm>
            <a:off x="-43198"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grpSp>
        <p:nvGrpSpPr>
          <p:cNvPr id="2" name="Group 1"/>
          <p:cNvGrpSpPr/>
          <p:nvPr/>
        </p:nvGrpSpPr>
        <p:grpSpPr>
          <a:xfrm>
            <a:off x="2400655" y="2152118"/>
            <a:ext cx="58289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FD49B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3"/>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D0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796910" y="5314950"/>
            <a:ext cx="1341530" cy="1107862"/>
          </a:xfrm>
          <a:prstGeom prst="rect">
            <a:avLst/>
          </a:prstGeom>
          <a:noFill/>
        </p:spPr>
        <p:txBody>
          <a:bodyPr wrap="square" lIns="91305" tIns="45654" rIns="91305" bIns="45654" rtlCol="0">
            <a:spAutoFit/>
          </a:bodyPr>
          <a:lstStyle/>
          <a:p>
            <a:pPr algn="ctr"/>
            <a:r>
              <a:rPr lang="en-US" sz="6600" b="1">
                <a:solidFill>
                  <a:srgbClr val="0070C0"/>
                </a:solidFill>
                <a:latin typeface="Arial Rounded MT Bold" pitchFamily="34" charset="0"/>
                <a:ea typeface="Arial-Rounded" pitchFamily="34" charset="0"/>
                <a:cs typeface="Times New Roman" pitchFamily="18" charset="0"/>
              </a:rPr>
              <a:t>5</a:t>
            </a:r>
          </a:p>
        </p:txBody>
      </p:sp>
      <p:sp>
        <p:nvSpPr>
          <p:cNvPr id="22" name="TextBox 21"/>
          <p:cNvSpPr txBox="1"/>
          <p:nvPr/>
        </p:nvSpPr>
        <p:spPr>
          <a:xfrm>
            <a:off x="2979618" y="5605171"/>
            <a:ext cx="4303698" cy="646197"/>
          </a:xfrm>
          <a:prstGeom prst="rect">
            <a:avLst/>
          </a:prstGeom>
          <a:noFill/>
        </p:spPr>
        <p:txBody>
          <a:bodyPr wrap="square" lIns="91305" tIns="45654" rIns="91305" bIns="45654" rtlCol="0">
            <a:spAutoFit/>
          </a:bodyPr>
          <a:lstStyle/>
          <a:p>
            <a:pPr algn="ctr"/>
            <a:r>
              <a:rPr lang="en-US" sz="3600" b="1" smtClean="0">
                <a:ln w="12700">
                  <a:solidFill>
                    <a:srgbClr val="FD0B95"/>
                  </a:solidFill>
                </a:ln>
                <a:solidFill>
                  <a:srgbClr val="FD0B95"/>
                </a:solidFill>
                <a:latin typeface="Arial-Rounded" pitchFamily="34" charset="0"/>
                <a:ea typeface="Arial-Rounded" pitchFamily="34" charset="0"/>
                <a:cs typeface="Arial-Rounded" pitchFamily="34" charset="0"/>
              </a:rPr>
              <a:t>CHÚ BÉ CHĂN CỪU</a:t>
            </a:r>
            <a:endParaRPr lang="en-US" sz="3600" b="1">
              <a:ln w="12700">
                <a:solidFill>
                  <a:srgbClr val="FD0B95"/>
                </a:solidFill>
              </a:ln>
              <a:solidFill>
                <a:srgbClr val="FD0B95"/>
              </a:solidFill>
              <a:latin typeface="Arial-Rounded" pitchFamily="34" charset="0"/>
              <a:ea typeface="Arial-Rounded" pitchFamily="34" charset="0"/>
              <a:cs typeface="Arial-Rounded" pitchFamily="34" charset="0"/>
            </a:endParaRPr>
          </a:p>
        </p:txBody>
      </p:sp>
      <p:sp>
        <p:nvSpPr>
          <p:cNvPr id="27" name="TextBox 26"/>
          <p:cNvSpPr txBox="1"/>
          <p:nvPr/>
        </p:nvSpPr>
        <p:spPr>
          <a:xfrm>
            <a:off x="7188579" y="5297394"/>
            <a:ext cx="990600" cy="953974"/>
          </a:xfrm>
          <a:prstGeom prst="rect">
            <a:avLst/>
          </a:prstGeom>
          <a:noFill/>
        </p:spPr>
        <p:txBody>
          <a:bodyPr wrap="square" lIns="91305" tIns="45654" rIns="91305" bIns="45654"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4</a:t>
            </a:r>
            <a:endParaRPr lang="en-US" sz="3200" b="1">
              <a:solidFill>
                <a:schemeClr val="bg1"/>
              </a:solidFill>
              <a:latin typeface="Arial Rounded MT Bold" pitchFamily="34" charset="0"/>
              <a:ea typeface="Arial-Rounded" pitchFamily="34" charset="0"/>
              <a:cs typeface="Times New Roman" pitchFamily="18"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25" y="-104733"/>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3187" y="212767"/>
            <a:ext cx="81518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3243" y="2192868"/>
            <a:ext cx="4303713"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8257" y="2076980"/>
            <a:ext cx="99377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3352800" y="3249476"/>
            <a:ext cx="3108788" cy="2214686"/>
            <a:chOff x="3758364" y="3249476"/>
            <a:chExt cx="3108788" cy="2214686"/>
          </a:xfrm>
        </p:grpSpPr>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b="15802"/>
            <a:stretch/>
          </p:blipFill>
          <p:spPr>
            <a:xfrm>
              <a:off x="3758364" y="3272367"/>
              <a:ext cx="1854154" cy="1504950"/>
            </a:xfrm>
            <a:prstGeom prst="rect">
              <a:avLst/>
            </a:prstGeom>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15099" y="3249476"/>
              <a:ext cx="2052053" cy="2214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587301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843319"/>
            <a:ext cx="8915400" cy="1343381"/>
          </a:xfrm>
          <a:prstGeom prst="rect">
            <a:avLst/>
          </a:prstGeom>
          <a:solidFill>
            <a:srgbClr val="FED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62000" y="260747"/>
            <a:ext cx="7962900" cy="476920"/>
          </a:xfrm>
          <a:prstGeom prst="rect">
            <a:avLst/>
          </a:prstGeom>
          <a:noFill/>
        </p:spPr>
        <p:txBody>
          <a:bodyPr wrap="square" lIns="91305" tIns="45654" rIns="91305" bIns="45654" rtlCol="0">
            <a:spAutoFit/>
          </a:bodyPr>
          <a:lstStyle/>
          <a:p>
            <a:pPr algn="just"/>
            <a:r>
              <a:rPr lang="en-US" sz="2500" b="1" smtClean="0">
                <a:latin typeface="Arial" pitchFamily="34" charset="0"/>
                <a:ea typeface="Arial-Rounded" pitchFamily="34" charset="0"/>
                <a:cs typeface="Arial" pitchFamily="34" charset="0"/>
              </a:rPr>
              <a:t>Chọn từ ngữ để hoàn thiện câu và viết câu vào vở</a:t>
            </a:r>
            <a:endParaRPr lang="en-US" sz="2500" b="1">
              <a:latin typeface="Arial" pitchFamily="34" charset="0"/>
              <a:ea typeface="Arial-Rounded" pitchFamily="34" charset="0"/>
              <a:cs typeface="Arial" pitchFamily="34" charset="0"/>
            </a:endParaRPr>
          </a:p>
        </p:txBody>
      </p:sp>
      <p:sp>
        <p:nvSpPr>
          <p:cNvPr id="8" name="Rectangle 7"/>
          <p:cNvSpPr/>
          <p:nvPr/>
        </p:nvSpPr>
        <p:spPr>
          <a:xfrm>
            <a:off x="0" y="501015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9" name="Rectangle 8"/>
          <p:cNvSpPr/>
          <p:nvPr/>
        </p:nvSpPr>
        <p:spPr>
          <a:xfrm>
            <a:off x="0" y="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10" name="Oval 9"/>
          <p:cNvSpPr/>
          <p:nvPr/>
        </p:nvSpPr>
        <p:spPr>
          <a:xfrm>
            <a:off x="152400" y="174925"/>
            <a:ext cx="609600" cy="609600"/>
          </a:xfrm>
          <a:prstGeom prst="ellipse">
            <a:avLst/>
          </a:prstGeom>
          <a:solidFill>
            <a:srgbClr val="FF298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smtClean="0">
                <a:solidFill>
                  <a:schemeClr val="bg1"/>
                </a:solidFill>
                <a:latin typeface="Arial Rounded MT Bold" pitchFamily="34" charset="0"/>
                <a:cs typeface="Times New Roman" pitchFamily="18" charset="0"/>
              </a:rPr>
              <a:t>5</a:t>
            </a:r>
            <a:endParaRPr lang="en-US" sz="2800" b="1">
              <a:solidFill>
                <a:schemeClr val="bg1"/>
              </a:solidFill>
              <a:latin typeface="Arial Rounded MT Bold" pitchFamily="34" charset="0"/>
              <a:cs typeface="Times New Roman" pitchFamily="18" charset="0"/>
            </a:endParaRPr>
          </a:p>
        </p:txBody>
      </p:sp>
      <p:sp>
        <p:nvSpPr>
          <p:cNvPr id="15" name="TextBox 14"/>
          <p:cNvSpPr txBox="1"/>
          <p:nvPr/>
        </p:nvSpPr>
        <p:spPr>
          <a:xfrm>
            <a:off x="152400" y="2571750"/>
            <a:ext cx="8686800" cy="584642"/>
          </a:xfrm>
          <a:prstGeom prst="rect">
            <a:avLst/>
          </a:prstGeom>
          <a:noFill/>
        </p:spPr>
        <p:txBody>
          <a:bodyPr wrap="square" lIns="91305" tIns="45654" rIns="91305" bIns="45654" rtlCol="0">
            <a:spAutoFit/>
          </a:bodyPr>
          <a:lstStyle/>
          <a:p>
            <a:pPr algn="just"/>
            <a:r>
              <a:rPr lang="en-US" sz="3200" b="1" smtClean="0">
                <a:latin typeface="Arial" pitchFamily="34" charset="0"/>
                <a:ea typeface="Arial-Rounded" pitchFamily="34" charset="0"/>
                <a:cs typeface="Arial" pitchFamily="34" charset="0"/>
              </a:rPr>
              <a:t>a. </a:t>
            </a:r>
            <a:r>
              <a:rPr lang="en-US" sz="3200" b="1" smtClean="0">
                <a:latin typeface="Arial" pitchFamily="34" charset="0"/>
                <a:ea typeface="Arial-Rounded" pitchFamily="34" charset="0"/>
                <a:cs typeface="Arial" pitchFamily="34" charset="0"/>
              </a:rPr>
              <a:t>Nhiều người </a:t>
            </a:r>
            <a:r>
              <a:rPr lang="en-US" sz="3200" b="1" smtClean="0">
                <a:latin typeface="Arial" pitchFamily="34" charset="0"/>
                <a:ea typeface="Arial-Rounded" pitchFamily="34" charset="0"/>
                <a:cs typeface="Arial" pitchFamily="34" charset="0"/>
              </a:rPr>
              <a:t>(……….….) vì có đám cháy.</a:t>
            </a:r>
            <a:endParaRPr lang="en-US" sz="3200" b="1">
              <a:latin typeface="Arial" pitchFamily="34" charset="0"/>
              <a:ea typeface="Arial-Rounded" pitchFamily="34" charset="0"/>
              <a:cs typeface="Arial" pitchFamily="34" charset="0"/>
            </a:endParaRPr>
          </a:p>
        </p:txBody>
      </p:sp>
      <p:sp>
        <p:nvSpPr>
          <p:cNvPr id="16" name="TextBox 15"/>
          <p:cNvSpPr txBox="1"/>
          <p:nvPr/>
        </p:nvSpPr>
        <p:spPr>
          <a:xfrm>
            <a:off x="190500" y="3574829"/>
            <a:ext cx="8686800" cy="584642"/>
          </a:xfrm>
          <a:prstGeom prst="rect">
            <a:avLst/>
          </a:prstGeom>
          <a:noFill/>
        </p:spPr>
        <p:txBody>
          <a:bodyPr wrap="square" lIns="91305" tIns="45654" rIns="91305" bIns="45654" rtlCol="0">
            <a:spAutoFit/>
          </a:bodyPr>
          <a:lstStyle/>
          <a:p>
            <a:pPr algn="just"/>
            <a:r>
              <a:rPr lang="en-US" sz="3200" b="1" smtClean="0">
                <a:latin typeface="Arial" pitchFamily="34" charset="0"/>
                <a:ea typeface="Arial-Rounded" pitchFamily="34" charset="0"/>
                <a:cs typeface="Arial" pitchFamily="34" charset="0"/>
              </a:rPr>
              <a:t>b. </a:t>
            </a:r>
            <a:r>
              <a:rPr lang="en-US" sz="3200" b="1" smtClean="0">
                <a:latin typeface="Arial" pitchFamily="34" charset="0"/>
                <a:ea typeface="Arial-Rounded" pitchFamily="34" charset="0"/>
                <a:cs typeface="Arial" pitchFamily="34" charset="0"/>
              </a:rPr>
              <a:t>Các bác (..…….…..) đang làm việc.</a:t>
            </a:r>
            <a:endParaRPr lang="en-US" sz="3200" b="1">
              <a:latin typeface="Arial" pitchFamily="34" charset="0"/>
              <a:ea typeface="Arial-Rounded" pitchFamily="34" charset="0"/>
              <a:cs typeface="Arial" pitchFamily="34" charset="0"/>
            </a:endParaRPr>
          </a:p>
        </p:txBody>
      </p:sp>
      <p:sp>
        <p:nvSpPr>
          <p:cNvPr id="17" name="TextBox 16"/>
          <p:cNvSpPr txBox="1"/>
          <p:nvPr/>
        </p:nvSpPr>
        <p:spPr>
          <a:xfrm>
            <a:off x="762000" y="1601937"/>
            <a:ext cx="3581400" cy="584763"/>
          </a:xfrm>
          <a:prstGeom prst="rect">
            <a:avLst/>
          </a:prstGeom>
          <a:solidFill>
            <a:srgbClr val="B9EDFF"/>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tiếng kêu cứu</a:t>
            </a:r>
            <a:endParaRPr lang="en-US" sz="3200" b="1">
              <a:latin typeface="Arial" pitchFamily="34" charset="0"/>
              <a:ea typeface="Arial-Rounded" pitchFamily="34" charset="0"/>
              <a:cs typeface="Arial" pitchFamily="34" charset="0"/>
            </a:endParaRPr>
          </a:p>
        </p:txBody>
      </p:sp>
      <p:sp>
        <p:nvSpPr>
          <p:cNvPr id="18" name="TextBox 17"/>
          <p:cNvSpPr txBox="1"/>
          <p:nvPr/>
        </p:nvSpPr>
        <p:spPr>
          <a:xfrm>
            <a:off x="5105400" y="1601937"/>
            <a:ext cx="3048000" cy="584763"/>
          </a:xfrm>
          <a:prstGeom prst="rect">
            <a:avLst/>
          </a:prstGeom>
          <a:solidFill>
            <a:srgbClr val="B9EDFF"/>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thản nhiên</a:t>
            </a:r>
            <a:endParaRPr lang="en-US" sz="3200" b="1">
              <a:latin typeface="Arial" pitchFamily="34" charset="0"/>
              <a:ea typeface="Arial-Rounded" pitchFamily="34" charset="0"/>
              <a:cs typeface="Arial" pitchFamily="34" charset="0"/>
            </a:endParaRPr>
          </a:p>
        </p:txBody>
      </p:sp>
      <p:sp>
        <p:nvSpPr>
          <p:cNvPr id="19" name="TextBox 18"/>
          <p:cNvSpPr txBox="1"/>
          <p:nvPr/>
        </p:nvSpPr>
        <p:spPr>
          <a:xfrm>
            <a:off x="536862" y="852536"/>
            <a:ext cx="2173845" cy="584763"/>
          </a:xfrm>
          <a:prstGeom prst="rect">
            <a:avLst/>
          </a:prstGeom>
          <a:solidFill>
            <a:srgbClr val="B9EDFF"/>
          </a:solidFill>
          <a:ln>
            <a:noFill/>
          </a:ln>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nông dân</a:t>
            </a:r>
            <a:endParaRPr lang="en-US" sz="3200" b="1">
              <a:latin typeface="Arial" pitchFamily="34" charset="0"/>
              <a:ea typeface="Arial-Rounded" pitchFamily="34" charset="0"/>
              <a:cs typeface="Arial" pitchFamily="34" charset="0"/>
            </a:endParaRPr>
          </a:p>
        </p:txBody>
      </p:sp>
      <p:pic>
        <p:nvPicPr>
          <p:cNvPr id="20" name="Hieu-ung-am-thanh-oh-nooo-www_nhacchuongvui_com.mp3">
            <a:hlinkClick r:id="" action="ppaction://media"/>
          </p:cNvPr>
          <p:cNvPicPr>
            <a:picLocks noChangeAspect="1"/>
          </p:cNvPicPr>
          <p:nvPr>
            <a:audioFile r:link="rId1"/>
            <p:extLst>
              <p:ext uri="{DAA4B4D4-6D71-4841-9C94-3DE7FCFB9230}">
                <p14:media xmlns:p14="http://schemas.microsoft.com/office/powerpoint/2010/main" r:embed="rId2">
                  <p14:trim end="1213.8521"/>
                </p14:media>
              </p:ext>
            </p:extLst>
          </p:nvPr>
        </p:nvPicPr>
        <p:blipFill>
          <a:blip r:embed="rId6"/>
          <a:stretch>
            <a:fillRect/>
          </a:stretch>
        </p:blipFill>
        <p:spPr>
          <a:xfrm>
            <a:off x="9906000" y="975070"/>
            <a:ext cx="609600" cy="609600"/>
          </a:xfrm>
          <a:prstGeom prst="rect">
            <a:avLst/>
          </a:prstGeom>
        </p:spPr>
      </p:pic>
      <p:sp>
        <p:nvSpPr>
          <p:cNvPr id="14" name="TextBox 13"/>
          <p:cNvSpPr txBox="1"/>
          <p:nvPr/>
        </p:nvSpPr>
        <p:spPr>
          <a:xfrm>
            <a:off x="3543301" y="839343"/>
            <a:ext cx="2286000" cy="584763"/>
          </a:xfrm>
          <a:prstGeom prst="rect">
            <a:avLst/>
          </a:prstGeom>
          <a:solidFill>
            <a:srgbClr val="B9EDFF"/>
          </a:solidFill>
          <a:ln>
            <a:noFill/>
          </a:ln>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hoảng hốt</a:t>
            </a:r>
            <a:endParaRPr lang="en-US" sz="32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19821153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11022E-16 3.30349E-7 L -0.0375 0.3393 " pathEditMode="relative" rAng="0" ptsTypes="AA">
                                      <p:cBhvr>
                                        <p:cTn id="6" dur="2000" fill="hold"/>
                                        <p:tgtEl>
                                          <p:spTgt spid="14"/>
                                        </p:tgtEl>
                                        <p:attrNameLst>
                                          <p:attrName>ppt_x</p:attrName>
                                          <p:attrName>ppt_y</p:attrName>
                                        </p:attrNameLst>
                                      </p:cBhvr>
                                      <p:rCtr x="-1875" y="16950"/>
                                    </p:animMotion>
                                  </p:childTnLst>
                                  <p:subTnLst>
                                    <p:audio>
                                      <p:cMediaNode vol="100000">
                                        <p:cTn display="0" masterRel="sameClick">
                                          <p:stCondLst>
                                            <p:cond evt="begin" delay="0">
                                              <p:tn val="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4"/>
                  </p:tgtEl>
                </p:cond>
              </p:nextCondLst>
            </p:seq>
            <p:seq concurrent="1" nextAc="seek">
              <p:cTn id="7" restart="whenNotActive" fill="hold" evtFilter="cancelBubble" nodeType="interactiveSeq">
                <p:stCondLst>
                  <p:cond evt="onClick" delay="0">
                    <p:tgtEl>
                      <p:spTgt spid="17"/>
                    </p:tgtEl>
                  </p:cond>
                </p:stCondLst>
                <p:endSync evt="end" delay="0">
                  <p:rtn val="all"/>
                </p:endSync>
                <p:childTnLst>
                  <p:par>
                    <p:cTn id="8" fill="hold">
                      <p:stCondLst>
                        <p:cond delay="0"/>
                      </p:stCondLst>
                      <p:childTnLst>
                        <p:par>
                          <p:cTn id="9" fill="hold">
                            <p:stCondLst>
                              <p:cond delay="0"/>
                            </p:stCondLst>
                            <p:childTnLst>
                              <p:par>
                                <p:cTn id="10" presetID="32" presetClass="emph" presetSubtype="0" fill="hold" grpId="0" nodeType="clickEffect">
                                  <p:stCondLst>
                                    <p:cond delay="0"/>
                                  </p:stCondLst>
                                  <p:childTnLst>
                                    <p:animRot by="120000">
                                      <p:cBhvr>
                                        <p:cTn id="11" dur="100" fill="hold">
                                          <p:stCondLst>
                                            <p:cond delay="0"/>
                                          </p:stCondLst>
                                        </p:cTn>
                                        <p:tgtEl>
                                          <p:spTgt spid="17"/>
                                        </p:tgtEl>
                                        <p:attrNameLst>
                                          <p:attrName>r</p:attrName>
                                        </p:attrNameLst>
                                      </p:cBhvr>
                                    </p:animRot>
                                    <p:animRot by="-240000">
                                      <p:cBhvr>
                                        <p:cTn id="12" dur="200" fill="hold">
                                          <p:stCondLst>
                                            <p:cond delay="200"/>
                                          </p:stCondLst>
                                        </p:cTn>
                                        <p:tgtEl>
                                          <p:spTgt spid="17"/>
                                        </p:tgtEl>
                                        <p:attrNameLst>
                                          <p:attrName>r</p:attrName>
                                        </p:attrNameLst>
                                      </p:cBhvr>
                                    </p:animRot>
                                    <p:animRot by="240000">
                                      <p:cBhvr>
                                        <p:cTn id="13" dur="200" fill="hold">
                                          <p:stCondLst>
                                            <p:cond delay="400"/>
                                          </p:stCondLst>
                                        </p:cTn>
                                        <p:tgtEl>
                                          <p:spTgt spid="17"/>
                                        </p:tgtEl>
                                        <p:attrNameLst>
                                          <p:attrName>r</p:attrName>
                                        </p:attrNameLst>
                                      </p:cBhvr>
                                    </p:animRot>
                                    <p:animRot by="-240000">
                                      <p:cBhvr>
                                        <p:cTn id="14" dur="200" fill="hold">
                                          <p:stCondLst>
                                            <p:cond delay="600"/>
                                          </p:stCondLst>
                                        </p:cTn>
                                        <p:tgtEl>
                                          <p:spTgt spid="17"/>
                                        </p:tgtEl>
                                        <p:attrNameLst>
                                          <p:attrName>r</p:attrName>
                                        </p:attrNameLst>
                                      </p:cBhvr>
                                    </p:animRot>
                                    <p:animRot by="120000">
                                      <p:cBhvr>
                                        <p:cTn id="15" dur="200" fill="hold">
                                          <p:stCondLst>
                                            <p:cond delay="800"/>
                                          </p:stCondLst>
                                        </p:cTn>
                                        <p:tgtEl>
                                          <p:spTgt spid="17"/>
                                        </p:tgtEl>
                                        <p:attrNameLst>
                                          <p:attrName>r</p:attrName>
                                        </p:attrNameLst>
                                      </p:cBhvr>
                                    </p:animRot>
                                  </p:childTnLst>
                                  <p:subTnLst>
                                    <p:audio>
                                      <p:cMediaNode>
                                        <p:cTn display="0" masterRel="sameClick">
                                          <p:stCondLst>
                                            <p:cond evt="begin" delay="0">
                                              <p:tn val="10"/>
                                            </p:cond>
                                          </p:stCondLst>
                                          <p:endCondLst>
                                            <p:cond evt="onStopAudio" delay="0">
                                              <p:tgtEl>
                                                <p:sldTgt/>
                                              </p:tgtEl>
                                            </p:cond>
                                          </p:endCondLst>
                                        </p:cTn>
                                        <p:tgtEl>
                                          <p:sndTgt r:embed="rId5" name="hammer.wav"/>
                                        </p:tgtEl>
                                      </p:cMediaNode>
                                    </p:audio>
                                  </p:subTnLst>
                                </p:cTn>
                              </p:par>
                              <p:par>
                                <p:cTn id="16" presetID="1" presetClass="mediacall" presetSubtype="0" fill="hold" nodeType="withEffect">
                                  <p:stCondLst>
                                    <p:cond delay="0"/>
                                  </p:stCondLst>
                                  <p:childTnLst>
                                    <p:cmd type="call" cmd="playFrom(0.0)">
                                      <p:cBhvr>
                                        <p:cTn id="17" dur="1659" fill="hold"/>
                                        <p:tgtEl>
                                          <p:spTgt spid="20"/>
                                        </p:tgtEl>
                                      </p:cBhvr>
                                    </p:cmd>
                                  </p:childTnLst>
                                </p:cTn>
                              </p:par>
                            </p:childTnLst>
                          </p:cTn>
                        </p:par>
                      </p:childTnLst>
                    </p:cTn>
                  </p:par>
                </p:childTnLst>
              </p:cTn>
              <p:nextCondLst>
                <p:cond evt="onClick" delay="0">
                  <p:tgtEl>
                    <p:spTgt spid="17"/>
                  </p:tgtEl>
                </p:cond>
              </p:nextCondLst>
            </p:seq>
            <p:seq concurrent="1" nextAc="seek">
              <p:cTn id="18" restart="whenNotActive" fill="hold" evtFilter="cancelBubble" nodeType="interactiveSeq">
                <p:stCondLst>
                  <p:cond evt="onClick" delay="0">
                    <p:tgtEl>
                      <p:spTgt spid="18"/>
                    </p:tgtEl>
                  </p:cond>
                </p:stCondLst>
                <p:endSync evt="end" delay="0">
                  <p:rtn val="all"/>
                </p:endSync>
                <p:childTnLst>
                  <p:par>
                    <p:cTn id="19" fill="hold">
                      <p:stCondLst>
                        <p:cond delay="0"/>
                      </p:stCondLst>
                      <p:childTnLst>
                        <p:par>
                          <p:cTn id="20" fill="hold">
                            <p:stCondLst>
                              <p:cond delay="0"/>
                            </p:stCondLst>
                            <p:childTnLst>
                              <p:par>
                                <p:cTn id="21" presetID="32" presetClass="emph" presetSubtype="0" fill="hold" grpId="0" nodeType="clickEffect">
                                  <p:stCondLst>
                                    <p:cond delay="0"/>
                                  </p:stCondLst>
                                  <p:childTnLst>
                                    <p:animRot by="120000">
                                      <p:cBhvr>
                                        <p:cTn id="22" dur="100" fill="hold">
                                          <p:stCondLst>
                                            <p:cond delay="0"/>
                                          </p:stCondLst>
                                        </p:cTn>
                                        <p:tgtEl>
                                          <p:spTgt spid="18"/>
                                        </p:tgtEl>
                                        <p:attrNameLst>
                                          <p:attrName>r</p:attrName>
                                        </p:attrNameLst>
                                      </p:cBhvr>
                                    </p:animRot>
                                    <p:animRot by="-240000">
                                      <p:cBhvr>
                                        <p:cTn id="23" dur="200" fill="hold">
                                          <p:stCondLst>
                                            <p:cond delay="200"/>
                                          </p:stCondLst>
                                        </p:cTn>
                                        <p:tgtEl>
                                          <p:spTgt spid="18"/>
                                        </p:tgtEl>
                                        <p:attrNameLst>
                                          <p:attrName>r</p:attrName>
                                        </p:attrNameLst>
                                      </p:cBhvr>
                                    </p:animRot>
                                    <p:animRot by="240000">
                                      <p:cBhvr>
                                        <p:cTn id="24" dur="200" fill="hold">
                                          <p:stCondLst>
                                            <p:cond delay="400"/>
                                          </p:stCondLst>
                                        </p:cTn>
                                        <p:tgtEl>
                                          <p:spTgt spid="18"/>
                                        </p:tgtEl>
                                        <p:attrNameLst>
                                          <p:attrName>r</p:attrName>
                                        </p:attrNameLst>
                                      </p:cBhvr>
                                    </p:animRot>
                                    <p:animRot by="-240000">
                                      <p:cBhvr>
                                        <p:cTn id="25" dur="200" fill="hold">
                                          <p:stCondLst>
                                            <p:cond delay="600"/>
                                          </p:stCondLst>
                                        </p:cTn>
                                        <p:tgtEl>
                                          <p:spTgt spid="18"/>
                                        </p:tgtEl>
                                        <p:attrNameLst>
                                          <p:attrName>r</p:attrName>
                                        </p:attrNameLst>
                                      </p:cBhvr>
                                    </p:animRot>
                                    <p:animRot by="120000">
                                      <p:cBhvr>
                                        <p:cTn id="26" dur="200" fill="hold">
                                          <p:stCondLst>
                                            <p:cond delay="800"/>
                                          </p:stCondLst>
                                        </p:cTn>
                                        <p:tgtEl>
                                          <p:spTgt spid="18"/>
                                        </p:tgtEl>
                                        <p:attrNameLst>
                                          <p:attrName>r</p:attrName>
                                        </p:attrNameLst>
                                      </p:cBhvr>
                                    </p:animRot>
                                  </p:childTnLst>
                                  <p:subTnLst>
                                    <p:audio>
                                      <p:cMediaNode>
                                        <p:cTn display="0" masterRel="sameClick">
                                          <p:stCondLst>
                                            <p:cond evt="begin" delay="0">
                                              <p:tn val="21"/>
                                            </p:cond>
                                          </p:stCondLst>
                                          <p:endCondLst>
                                            <p:cond evt="onStopAudio" delay="0">
                                              <p:tgtEl>
                                                <p:sldTgt/>
                                              </p:tgtEl>
                                            </p:cond>
                                          </p:endCondLst>
                                        </p:cTn>
                                        <p:tgtEl>
                                          <p:sndTgt r:embed="rId5" name="hammer.wav"/>
                                        </p:tgtEl>
                                      </p:cMediaNode>
                                    </p:audio>
                                  </p:subTnLst>
                                </p:cTn>
                              </p:par>
                              <p:par>
                                <p:cTn id="27" presetID="1" presetClass="mediacall" presetSubtype="0" fill="hold" nodeType="withEffect">
                                  <p:stCondLst>
                                    <p:cond delay="0"/>
                                  </p:stCondLst>
                                  <p:childTnLst>
                                    <p:cmd type="call" cmd="playFrom(0.0)">
                                      <p:cBhvr>
                                        <p:cTn id="28" dur="1659" fill="hold"/>
                                        <p:tgtEl>
                                          <p:spTgt spid="20"/>
                                        </p:tgtEl>
                                      </p:cBhvr>
                                    </p:cmd>
                                  </p:childTnLst>
                                </p:cTn>
                              </p:par>
                            </p:childTnLst>
                          </p:cTn>
                        </p:par>
                      </p:childTnLst>
                    </p:cTn>
                  </p:par>
                </p:childTnLst>
              </p:cTn>
              <p:nextCondLst>
                <p:cond evt="onClick" delay="0">
                  <p:tgtEl>
                    <p:spTgt spid="18"/>
                  </p:tgtEl>
                </p:cond>
              </p:nextCondLst>
            </p:seq>
            <p:seq concurrent="1" nextAc="seek">
              <p:cTn id="29" restart="whenNotActive" fill="hold" evtFilter="cancelBubble" nodeType="interactiveSeq">
                <p:stCondLst>
                  <p:cond evt="onClick" delay="0">
                    <p:tgtEl>
                      <p:spTgt spid="19"/>
                    </p:tgtEl>
                  </p:cond>
                </p:stCondLst>
                <p:endSync evt="end" delay="0">
                  <p:rtn val="all"/>
                </p:endSync>
                <p:childTnLst>
                  <p:par>
                    <p:cTn id="30" fill="hold">
                      <p:stCondLst>
                        <p:cond delay="0"/>
                      </p:stCondLst>
                      <p:childTnLst>
                        <p:par>
                          <p:cTn id="31" fill="hold">
                            <p:stCondLst>
                              <p:cond delay="0"/>
                            </p:stCondLst>
                            <p:childTnLst>
                              <p:par>
                                <p:cTn id="32" presetID="42" presetClass="path" presetSubtype="0" accel="50000" decel="50000" fill="hold" grpId="0" nodeType="clickEffect">
                                  <p:stCondLst>
                                    <p:cond delay="0"/>
                                  </p:stCondLst>
                                  <p:childTnLst>
                                    <p:animMotion origin="layout" path="M -4.16667E-6 4.32232E-7 L 0.1974 0.52948 " pathEditMode="relative" rAng="0" ptsTypes="AA">
                                      <p:cBhvr>
                                        <p:cTn id="33" dur="2000" fill="hold"/>
                                        <p:tgtEl>
                                          <p:spTgt spid="19"/>
                                        </p:tgtEl>
                                        <p:attrNameLst>
                                          <p:attrName>ppt_x</p:attrName>
                                          <p:attrName>ppt_y</p:attrName>
                                        </p:attrNameLst>
                                      </p:cBhvr>
                                      <p:rCtr x="9861" y="26459"/>
                                    </p:animMotion>
                                  </p:childTnLst>
                                  <p:subTnLst>
                                    <p:audio>
                                      <p:cMediaNode vol="100000">
                                        <p:cTn display="0" masterRel="sameClick">
                                          <p:stCondLst>
                                            <p:cond evt="begin" delay="0">
                                              <p:tn val="32"/>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9"/>
                  </p:tgtEl>
                </p:cond>
              </p:nextCondLst>
            </p:seq>
            <p:audio>
              <p:cMediaNode vol="100000">
                <p:cTn id="34" fill="hold" display="0">
                  <p:stCondLst>
                    <p:cond delay="indefinite"/>
                  </p:stCondLst>
                  <p:endCondLst>
                    <p:cond evt="onStopAudio" delay="0">
                      <p:tgtEl>
                        <p:sldTgt/>
                      </p:tgtEl>
                    </p:cond>
                  </p:endCondLst>
                </p:cTn>
                <p:tgtEl>
                  <p:spTgt spid="20"/>
                </p:tgtEl>
              </p:cMediaNode>
            </p:audio>
          </p:childTnLst>
        </p:cTn>
      </p:par>
    </p:tnLst>
    <p:bldLst>
      <p:bldP spid="17" grpId="0" animBg="1"/>
      <p:bldP spid="18" grpId="0" animBg="1"/>
      <p:bldP spid="19"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5900" y="353540"/>
            <a:ext cx="8724900" cy="4351810"/>
            <a:chOff x="190500" y="133350"/>
            <a:chExt cx="8724900" cy="4351810"/>
          </a:xfrm>
        </p:grpSpPr>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88"/>
            <a:stretch/>
          </p:blipFill>
          <p:spPr bwMode="auto">
            <a:xfrm>
              <a:off x="190500" y="2404505"/>
              <a:ext cx="8724900" cy="208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 y="133350"/>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Rectangle 4"/>
          <p:cNvSpPr/>
          <p:nvPr/>
        </p:nvSpPr>
        <p:spPr>
          <a:xfrm>
            <a:off x="838200" y="831850"/>
            <a:ext cx="9067800" cy="630942"/>
          </a:xfrm>
          <a:prstGeom prst="rect">
            <a:avLst/>
          </a:prstGeom>
        </p:spPr>
        <p:txBody>
          <a:bodyPr wrap="square">
            <a:spAutoFit/>
          </a:bodyPr>
          <a:lstStyle/>
          <a:p>
            <a:pPr algn="just"/>
            <a:r>
              <a:rPr lang="en-US" sz="3500" b="1" smtClean="0">
                <a:solidFill>
                  <a:srgbClr val="7030A0"/>
                </a:solidFill>
                <a:latin typeface="HP001 5 hàng" pitchFamily="34" charset="0"/>
              </a:rPr>
              <a:t>a. </a:t>
            </a:r>
            <a:r>
              <a:rPr lang="vi-VN" sz="3500" b="1">
                <a:solidFill>
                  <a:srgbClr val="7030A0"/>
                </a:solidFill>
                <a:latin typeface="HP001 5 hàng" pitchFamily="34" charset="0"/>
              </a:rPr>
              <a:t>Nǖ</a:t>
            </a:r>
            <a:r>
              <a:rPr lang="el-GR" sz="3500" b="1">
                <a:solidFill>
                  <a:srgbClr val="7030A0"/>
                </a:solidFill>
                <a:latin typeface="HP001 5 hàng" pitchFamily="34" charset="0"/>
              </a:rPr>
              <a:t>Ηϛ</a:t>
            </a:r>
            <a:r>
              <a:rPr lang="vi-VN" sz="3500" b="1">
                <a:solidFill>
                  <a:srgbClr val="7030A0"/>
                </a:solidFill>
                <a:latin typeface="HP001 5 hàng" pitchFamily="34" charset="0"/>
              </a:rPr>
              <a:t>u wgưƟ h♪ng hō </a:t>
            </a:r>
            <a:r>
              <a:rPr lang="el-GR" sz="3500" b="1">
                <a:solidFill>
                  <a:srgbClr val="7030A0"/>
                </a:solidFill>
                <a:latin typeface="HP001 5 hàng" pitchFamily="34" charset="0"/>
              </a:rPr>
              <a:t>ν</a:t>
            </a:r>
            <a:r>
              <a:rPr lang="vi-VN" sz="3500" b="1">
                <a:solidFill>
                  <a:srgbClr val="7030A0"/>
                </a:solidFill>
                <a:latin typeface="HP001 5 hàng" pitchFamily="34" charset="0"/>
              </a:rPr>
              <a:t>Ű </a:t>
            </a:r>
            <a:r>
              <a:rPr lang="vi-VN" sz="3500" b="1">
                <a:solidFill>
                  <a:srgbClr val="7030A0"/>
                </a:solidFill>
                <a:latin typeface="HP001 5 hàng" pitchFamily="34" charset="0"/>
              </a:rPr>
              <a:t>có </a:t>
            </a:r>
            <a:r>
              <a:rPr lang="vi-VN" sz="3500" b="1" smtClean="0">
                <a:solidFill>
                  <a:srgbClr val="7030A0"/>
                </a:solidFill>
                <a:latin typeface="HP001 5 hàng" pitchFamily="34" charset="0"/>
              </a:rPr>
              <a:t>đám</a:t>
            </a:r>
            <a:endParaRPr lang="en-US" sz="3500" b="1">
              <a:solidFill>
                <a:srgbClr val="7030A0"/>
              </a:solidFill>
              <a:latin typeface="HP001 4 hàng" pitchFamily="34" charset="0"/>
            </a:endParaRPr>
          </a:p>
        </p:txBody>
      </p:sp>
      <p:sp>
        <p:nvSpPr>
          <p:cNvPr id="8" name="Rectangle 7"/>
          <p:cNvSpPr/>
          <p:nvPr/>
        </p:nvSpPr>
        <p:spPr>
          <a:xfrm>
            <a:off x="165100" y="1534408"/>
            <a:ext cx="9067800" cy="630942"/>
          </a:xfrm>
          <a:prstGeom prst="rect">
            <a:avLst/>
          </a:prstGeom>
        </p:spPr>
        <p:txBody>
          <a:bodyPr wrap="square">
            <a:spAutoFit/>
          </a:bodyPr>
          <a:lstStyle/>
          <a:p>
            <a:pPr algn="just"/>
            <a:r>
              <a:rPr lang="el-GR" sz="3500" b="1" smtClean="0">
                <a:solidFill>
                  <a:srgbClr val="7030A0"/>
                </a:solidFill>
                <a:latin typeface="HP001 5 hàng" pitchFamily="34" charset="0"/>
              </a:rPr>
              <a:t>ε</a:t>
            </a:r>
            <a:r>
              <a:rPr lang="vi-VN" sz="3500" b="1" smtClean="0">
                <a:solidFill>
                  <a:srgbClr val="7030A0"/>
                </a:solidFill>
                <a:latin typeface="HP001 5 hàng" pitchFamily="34" charset="0"/>
              </a:rPr>
              <a:t>áy</a:t>
            </a:r>
            <a:r>
              <a:rPr lang="en-US" sz="3500" b="1" smtClean="0">
                <a:solidFill>
                  <a:srgbClr val="7030A0"/>
                </a:solidFill>
                <a:latin typeface="HP001 5 hàng" pitchFamily="34" charset="0"/>
              </a:rPr>
              <a:t>.</a:t>
            </a:r>
            <a:endParaRPr lang="en-US" sz="3500" b="1">
              <a:solidFill>
                <a:srgbClr val="7030A0"/>
              </a:solidFill>
              <a:latin typeface="HP001 4 hàng" pitchFamily="34" charset="0"/>
            </a:endParaRPr>
          </a:p>
        </p:txBody>
      </p:sp>
      <p:sp>
        <p:nvSpPr>
          <p:cNvPr id="9" name="Rectangle 8"/>
          <p:cNvSpPr/>
          <p:nvPr/>
        </p:nvSpPr>
        <p:spPr>
          <a:xfrm>
            <a:off x="840014" y="2228850"/>
            <a:ext cx="9067800" cy="630942"/>
          </a:xfrm>
          <a:prstGeom prst="rect">
            <a:avLst/>
          </a:prstGeom>
        </p:spPr>
        <p:txBody>
          <a:bodyPr wrap="square">
            <a:spAutoFit/>
          </a:bodyPr>
          <a:lstStyle/>
          <a:p>
            <a:pPr algn="just"/>
            <a:r>
              <a:rPr lang="en-US" sz="3500" b="1" smtClean="0">
                <a:solidFill>
                  <a:srgbClr val="7030A0"/>
                </a:solidFill>
                <a:latin typeface="HP001 5 hàng" pitchFamily="34" charset="0"/>
              </a:rPr>
              <a:t>b. </a:t>
            </a:r>
            <a:r>
              <a:rPr lang="vi-VN" sz="3500" b="1">
                <a:solidFill>
                  <a:srgbClr val="7030A0"/>
                </a:solidFill>
                <a:latin typeface="HP001 5 hàng" pitchFamily="34" charset="0"/>
              </a:rPr>
              <a:t>Các bác wŪg dân đang làm </a:t>
            </a:r>
            <a:r>
              <a:rPr lang="el-GR" sz="3500" b="1">
                <a:solidFill>
                  <a:srgbClr val="7030A0"/>
                </a:solidFill>
                <a:latin typeface="HP001 5 hàng" pitchFamily="34" charset="0"/>
              </a:rPr>
              <a:t>νμ</a:t>
            </a:r>
            <a:r>
              <a:rPr lang="vi-VN" sz="3500" b="1" smtClean="0">
                <a:solidFill>
                  <a:srgbClr val="7030A0"/>
                </a:solidFill>
                <a:latin typeface="HP001 5 hàng" pitchFamily="34" charset="0"/>
              </a:rPr>
              <a:t>İc</a:t>
            </a:r>
            <a:r>
              <a:rPr lang="en-US" sz="3500" b="1" smtClean="0">
                <a:solidFill>
                  <a:srgbClr val="7030A0"/>
                </a:solidFill>
                <a:latin typeface="HP001 5 hàng" pitchFamily="34" charset="0"/>
              </a:rPr>
              <a:t>.</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232862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N.mp4">
            <a:hlinkClick r:id="" action="ppaction://media"/>
          </p:cNvPr>
          <p:cNvPicPr>
            <a:picLocks noGrp="1" noChangeAspect="1"/>
          </p:cNvPicPr>
          <p:nvPr>
            <p:ph sz="half" idx="2"/>
            <a:videoFile r:link="rId2"/>
            <p:extLst>
              <p:ext uri="{DAA4B4D4-6D71-4841-9C94-3DE7FCFB9230}">
                <p14:media xmlns:p14="http://schemas.microsoft.com/office/powerpoint/2010/main" r:embed="rId1"/>
              </p:ext>
            </p:extLst>
          </p:nvPr>
        </p:nvPicPr>
        <p:blipFill>
          <a:blip r:embed="rId6"/>
          <a:stretch>
            <a:fillRect/>
          </a:stretch>
        </p:blipFill>
        <p:spPr>
          <a:xfrm>
            <a:off x="228600" y="361950"/>
            <a:ext cx="4589462" cy="4589462"/>
          </a:xfrm>
        </p:spPr>
      </p:pic>
      <p:pic>
        <p:nvPicPr>
          <p:cNvPr id="3" name="C.mp4">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7"/>
          <a:stretch>
            <a:fillRect/>
          </a:stretch>
        </p:blipFill>
        <p:spPr>
          <a:xfrm>
            <a:off x="4724400" y="353291"/>
            <a:ext cx="4601441" cy="4601441"/>
          </a:xfrm>
          <a:prstGeom prst="rect">
            <a:avLst/>
          </a:prstGeom>
        </p:spPr>
      </p:pic>
    </p:spTree>
    <p:extLst>
      <p:ext uri="{BB962C8B-B14F-4D97-AF65-F5344CB8AC3E}">
        <p14:creationId xmlns:p14="http://schemas.microsoft.com/office/powerpoint/2010/main" val="16814451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video>
              <p:cMediaNode vol="80000">
                <p:cTn id="13" fill="hold" display="0">
                  <p:stCondLst>
                    <p:cond delay="indefinite"/>
                  </p:stCondLst>
                </p:cTn>
                <p:tgtEl>
                  <p:spTgt spid="3"/>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TextBox 2"/>
          <p:cNvSpPr txBox="1"/>
          <p:nvPr/>
        </p:nvSpPr>
        <p:spPr>
          <a:xfrm>
            <a:off x="646113" y="-19050"/>
            <a:ext cx="8399318" cy="953974"/>
          </a:xfrm>
          <a:prstGeom prst="rect">
            <a:avLst/>
          </a:prstGeom>
          <a:noFill/>
        </p:spPr>
        <p:txBody>
          <a:bodyPr wrap="square" lIns="91305" tIns="45654" rIns="91305" bIns="45654" rtlCol="0">
            <a:spAutoFit/>
          </a:bodyPr>
          <a:lstStyle/>
          <a:p>
            <a:pPr algn="just"/>
            <a:r>
              <a:rPr lang="en-US" sz="2800" b="1" smtClean="0">
                <a:latin typeface="Arial" pitchFamily="34" charset="0"/>
                <a:ea typeface="Arial-Rounded" pitchFamily="34" charset="0"/>
                <a:cs typeface="Arial" pitchFamily="34" charset="0"/>
              </a:rPr>
              <a:t>Quan sát tranh và </a:t>
            </a:r>
            <a:r>
              <a:rPr lang="en-US" sz="2800" b="1" smtClean="0">
                <a:latin typeface="Arial" pitchFamily="34" charset="0"/>
                <a:ea typeface="Arial-Rounded" pitchFamily="34" charset="0"/>
                <a:cs typeface="Arial" pitchFamily="34" charset="0"/>
              </a:rPr>
              <a:t>kể lại câu chuyện </a:t>
            </a:r>
            <a:r>
              <a:rPr lang="en-US" sz="2800" b="1" i="1" smtClean="0">
                <a:latin typeface="Arial" pitchFamily="34" charset="0"/>
                <a:ea typeface="Arial-Rounded" pitchFamily="34" charset="0"/>
                <a:cs typeface="Arial" pitchFamily="34" charset="0"/>
              </a:rPr>
              <a:t>Chú bé chăn cừu</a:t>
            </a:r>
            <a:endParaRPr lang="en-US" sz="2800" b="1">
              <a:latin typeface="Arial" pitchFamily="34" charset="0"/>
              <a:ea typeface="Arial-Rounded" pitchFamily="34" charset="0"/>
              <a:cs typeface="Arial" pitchFamily="34" charset="0"/>
            </a:endParaRPr>
          </a:p>
        </p:txBody>
      </p:sp>
      <p:sp>
        <p:nvSpPr>
          <p:cNvPr id="7" name="Oval 6"/>
          <p:cNvSpPr/>
          <p:nvPr/>
        </p:nvSpPr>
        <p:spPr>
          <a:xfrm>
            <a:off x="-1295400" y="165456"/>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0513" t="32293" r="29721" b="31770"/>
          <a:stretch/>
        </p:blipFill>
        <p:spPr bwMode="auto">
          <a:xfrm>
            <a:off x="4991101" y="501575"/>
            <a:ext cx="2081354" cy="2127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30966" t="45052" r="49341" b="20573"/>
          <a:stretch/>
        </p:blipFill>
        <p:spPr bwMode="auto">
          <a:xfrm>
            <a:off x="2457450" y="2909979"/>
            <a:ext cx="2062303" cy="2023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442882" y="2504917"/>
            <a:ext cx="2476501" cy="369332"/>
          </a:xfrm>
          <a:prstGeom prst="rect">
            <a:avLst/>
          </a:prstGeom>
          <a:noFill/>
        </p:spPr>
        <p:txBody>
          <a:bodyPr wrap="square" rtlCol="0">
            <a:spAutoFit/>
          </a:bodyPr>
          <a:lstStyle/>
          <a:p>
            <a:r>
              <a:rPr lang="en-US" smtClean="0">
                <a:latin typeface="Arial" pitchFamily="34" charset="0"/>
                <a:cs typeface="Arial" pitchFamily="34" charset="0"/>
              </a:rPr>
              <a:t>Có một chú bé (…)</a:t>
            </a:r>
            <a:endParaRPr lang="en-US">
              <a:latin typeface="Arial" pitchFamily="34" charset="0"/>
              <a:cs typeface="Arial" pitchFamily="34" charset="0"/>
            </a:endParaRPr>
          </a:p>
        </p:txBody>
      </p:sp>
      <p:sp>
        <p:nvSpPr>
          <p:cNvPr id="10" name="TextBox 9"/>
          <p:cNvSpPr txBox="1"/>
          <p:nvPr/>
        </p:nvSpPr>
        <p:spPr>
          <a:xfrm>
            <a:off x="4953000" y="2504917"/>
            <a:ext cx="2623998" cy="369332"/>
          </a:xfrm>
          <a:prstGeom prst="rect">
            <a:avLst/>
          </a:prstGeom>
          <a:noFill/>
        </p:spPr>
        <p:txBody>
          <a:bodyPr wrap="square" rtlCol="0">
            <a:spAutoFit/>
          </a:bodyPr>
          <a:lstStyle/>
          <a:p>
            <a:r>
              <a:rPr lang="en-US" smtClean="0">
                <a:latin typeface="Arial" pitchFamily="34" charset="0"/>
                <a:cs typeface="Arial" pitchFamily="34" charset="0"/>
              </a:rPr>
              <a:t>Nghe tiếng kêu cứu (…)</a:t>
            </a:r>
            <a:endParaRPr lang="en-US">
              <a:latin typeface="Arial" pitchFamily="34" charset="0"/>
              <a:cs typeface="Arial" pitchFamily="34" charset="0"/>
            </a:endParaRPr>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0747" t="32293" r="49487" b="31770"/>
          <a:stretch/>
        </p:blipFill>
        <p:spPr bwMode="auto">
          <a:xfrm>
            <a:off x="2438400" y="470256"/>
            <a:ext cx="2081353" cy="2127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50000" t="45194" r="30307" b="20431"/>
          <a:stretch/>
        </p:blipFill>
        <p:spPr bwMode="auto">
          <a:xfrm>
            <a:off x="4953000" y="2909978"/>
            <a:ext cx="2062303" cy="2023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2449159" y="4797695"/>
            <a:ext cx="2476501" cy="369332"/>
          </a:xfrm>
          <a:prstGeom prst="rect">
            <a:avLst/>
          </a:prstGeom>
          <a:noFill/>
        </p:spPr>
        <p:txBody>
          <a:bodyPr wrap="square" rtlCol="0">
            <a:spAutoFit/>
          </a:bodyPr>
          <a:lstStyle/>
          <a:p>
            <a:r>
              <a:rPr lang="en-US" smtClean="0">
                <a:latin typeface="Arial" pitchFamily="34" charset="0"/>
                <a:cs typeface="Arial" pitchFamily="34" charset="0"/>
              </a:rPr>
              <a:t>Rồi một hôm (…)</a:t>
            </a:r>
            <a:endParaRPr lang="en-US">
              <a:latin typeface="Arial" pitchFamily="34" charset="0"/>
              <a:cs typeface="Arial" pitchFamily="34" charset="0"/>
            </a:endParaRPr>
          </a:p>
        </p:txBody>
      </p:sp>
      <p:sp>
        <p:nvSpPr>
          <p:cNvPr id="14" name="TextBox 13"/>
          <p:cNvSpPr txBox="1"/>
          <p:nvPr/>
        </p:nvSpPr>
        <p:spPr>
          <a:xfrm>
            <a:off x="4963758" y="4797695"/>
            <a:ext cx="2623998" cy="369332"/>
          </a:xfrm>
          <a:prstGeom prst="rect">
            <a:avLst/>
          </a:prstGeom>
          <a:noFill/>
        </p:spPr>
        <p:txBody>
          <a:bodyPr wrap="square" rtlCol="0">
            <a:spAutoFit/>
          </a:bodyPr>
          <a:lstStyle/>
          <a:p>
            <a:r>
              <a:rPr lang="en-US" smtClean="0">
                <a:latin typeface="Arial" pitchFamily="34" charset="0"/>
                <a:cs typeface="Arial" pitchFamily="34" charset="0"/>
              </a:rPr>
              <a:t>Thế là (…)</a:t>
            </a:r>
            <a:endParaRPr lang="en-US">
              <a:latin typeface="Arial" pitchFamily="34" charset="0"/>
              <a:cs typeface="Arial" pitchFamily="34" charset="0"/>
            </a:endParaRP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800" y="163910"/>
            <a:ext cx="8305800" cy="523087"/>
          </a:xfrm>
          <a:prstGeom prst="rect">
            <a:avLst/>
          </a:prstGeom>
          <a:noFill/>
        </p:spPr>
        <p:txBody>
          <a:bodyPr wrap="square" lIns="91305" tIns="45654" rIns="91305" bIns="45654" rtlCol="0">
            <a:spAutoFit/>
          </a:bodyPr>
          <a:lstStyle/>
          <a:p>
            <a:pPr algn="just"/>
            <a:r>
              <a:rPr lang="en-US" sz="2800" b="1" smtClean="0">
                <a:latin typeface="Arial" pitchFamily="34" charset="0"/>
                <a:ea typeface="Arial-Rounded" pitchFamily="34" charset="0"/>
                <a:cs typeface="Arial" pitchFamily="34" charset="0"/>
              </a:rPr>
              <a:t>Nghe viết</a:t>
            </a:r>
            <a:endParaRPr lang="en-US" sz="2800" b="1">
              <a:latin typeface="Arial" pitchFamily="34" charset="0"/>
              <a:ea typeface="Arial-Rounded" pitchFamily="34" charset="0"/>
              <a:cs typeface="Arial" pitchFamily="34" charset="0"/>
            </a:endParaRPr>
          </a:p>
        </p:txBody>
      </p:sp>
      <p:sp>
        <p:nvSpPr>
          <p:cNvPr id="8" name="Oval 7"/>
          <p:cNvSpPr/>
          <p:nvPr/>
        </p:nvSpPr>
        <p:spPr>
          <a:xfrm>
            <a:off x="-1219200" y="238635"/>
            <a:ext cx="609600" cy="609600"/>
          </a:xfrm>
          <a:prstGeom prst="ellipse">
            <a:avLst/>
          </a:prstGeom>
          <a:solidFill>
            <a:srgbClr val="FF298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smtClean="0">
                <a:solidFill>
                  <a:schemeClr val="bg1"/>
                </a:solidFill>
                <a:latin typeface="Arial-Rounded" pitchFamily="34" charset="0"/>
                <a:ea typeface="Arial-Rounded" pitchFamily="34" charset="0"/>
                <a:cs typeface="Arial-Rounded" pitchFamily="34" charset="0"/>
              </a:rPr>
              <a:t>7</a:t>
            </a:r>
            <a:endParaRPr lang="en-US" sz="2800" b="1">
              <a:solidFill>
                <a:schemeClr val="bg1"/>
              </a:solidFill>
              <a:latin typeface="Arial-Rounded" pitchFamily="34" charset="0"/>
              <a:ea typeface="Arial-Rounded" pitchFamily="34" charset="0"/>
              <a:cs typeface="Arial-Rounded"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78082"/>
            <a:ext cx="6096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990598" y="4095750"/>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Đoạn trên có mấy câu?</a:t>
            </a:r>
            <a:endParaRPr lang="en-US" sz="2800" b="1">
              <a:latin typeface="Arial" pitchFamily="34" charset="0"/>
              <a:ea typeface="Arial-Rounded" pitchFamily="34" charset="0"/>
              <a:cs typeface="Arial" pitchFamily="34" charset="0"/>
            </a:endParaRPr>
          </a:p>
        </p:txBody>
      </p:sp>
      <p:grpSp>
        <p:nvGrpSpPr>
          <p:cNvPr id="10" name="Group 9"/>
          <p:cNvGrpSpPr/>
          <p:nvPr/>
        </p:nvGrpSpPr>
        <p:grpSpPr>
          <a:xfrm>
            <a:off x="117764" y="972355"/>
            <a:ext cx="8873836" cy="2818595"/>
            <a:chOff x="744680" y="1657350"/>
            <a:chExt cx="7809345" cy="2705100"/>
          </a:xfrm>
        </p:grpSpPr>
        <p:sp>
          <p:nvSpPr>
            <p:cNvPr id="1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818081" y="1428750"/>
            <a:ext cx="7563919" cy="2308312"/>
          </a:xfrm>
          <a:prstGeom prst="rect">
            <a:avLst/>
          </a:prstGeom>
          <a:noFill/>
        </p:spPr>
        <p:txBody>
          <a:bodyPr wrap="square" lIns="91428" tIns="45714" rIns="91428" bIns="45714" rtlCol="0">
            <a:spAutoFit/>
          </a:bodyPr>
          <a:lstStyle/>
          <a:p>
            <a:pPr algn="just"/>
            <a:r>
              <a:rPr lang="en-US" sz="3200" smtClean="0">
                <a:latin typeface="Arial" pitchFamily="34" charset="0"/>
                <a:ea typeface="Arial-Rounded" pitchFamily="34" charset="0"/>
                <a:cs typeface="Arial" pitchFamily="34" charset="0"/>
              </a:rPr>
              <a:t>	</a:t>
            </a:r>
            <a:r>
              <a:rPr lang="en-US" sz="3600" smtClean="0">
                <a:latin typeface="Arial" pitchFamily="34" charset="0"/>
                <a:ea typeface="Arial-Rounded" pitchFamily="34" charset="0"/>
                <a:cs typeface="Arial" pitchFamily="34" charset="0"/>
              </a:rPr>
              <a:t>Một hôm, sói đến thật. Chú bé hoảng hốt xin cứu giúp. Các bác nông dân nghĩ là chú nói dối, nên vẫn thản nhiên làm việc.</a:t>
            </a:r>
            <a:endParaRPr lang="en-US" sz="3600">
              <a:latin typeface="Arial" pitchFamily="34" charset="0"/>
              <a:ea typeface="Arial-Rounded" pitchFamily="34" charset="0"/>
              <a:cs typeface="Arial" pitchFamily="34" charset="0"/>
            </a:endParaRPr>
          </a:p>
        </p:txBody>
      </p:sp>
      <p:sp>
        <p:nvSpPr>
          <p:cNvPr id="17" name="TextBox 16"/>
          <p:cNvSpPr txBox="1"/>
          <p:nvPr/>
        </p:nvSpPr>
        <p:spPr>
          <a:xfrm>
            <a:off x="838200" y="4095750"/>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Khi viết chữ đầu dòng, ta lưu ý gì?</a:t>
            </a:r>
            <a:endParaRPr lang="en-US" sz="2800" b="1">
              <a:latin typeface="Arial" pitchFamily="34" charset="0"/>
              <a:ea typeface="Arial-Rounded" pitchFamily="34" charset="0"/>
              <a:cs typeface="Arial" pitchFamily="34" charset="0"/>
            </a:endParaRPr>
          </a:p>
        </p:txBody>
      </p:sp>
      <p:sp>
        <p:nvSpPr>
          <p:cNvPr id="18" name="Right Arrow 17"/>
          <p:cNvSpPr/>
          <p:nvPr/>
        </p:nvSpPr>
        <p:spPr>
          <a:xfrm>
            <a:off x="1317850" y="1693957"/>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90599" y="4095750"/>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Những chữ nào viết hoa? Vì sao?</a:t>
            </a:r>
            <a:endParaRPr lang="en-US" sz="2800" b="1">
              <a:latin typeface="Arial" pitchFamily="34" charset="0"/>
              <a:ea typeface="Arial-Rounded" pitchFamily="34" charset="0"/>
              <a:cs typeface="Arial" pitchFamily="34" charset="0"/>
            </a:endParaRPr>
          </a:p>
        </p:txBody>
      </p:sp>
      <p:cxnSp>
        <p:nvCxnSpPr>
          <p:cNvPr id="20" name="Straight Connector 19"/>
          <p:cNvCxnSpPr/>
          <p:nvPr/>
        </p:nvCxnSpPr>
        <p:spPr>
          <a:xfrm>
            <a:off x="1816199" y="1962150"/>
            <a:ext cx="35099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811497" y="1952941"/>
            <a:ext cx="29337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142999" y="4095750"/>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Kết thúc câu có dấu gì?</a:t>
            </a:r>
            <a:endParaRPr lang="en-US" sz="2800" b="1">
              <a:latin typeface="Arial" pitchFamily="34" charset="0"/>
              <a:ea typeface="Arial-Rounded" pitchFamily="34" charset="0"/>
              <a:cs typeface="Arial" pitchFamily="34" charset="0"/>
            </a:endParaRPr>
          </a:p>
        </p:txBody>
      </p:sp>
      <p:sp>
        <p:nvSpPr>
          <p:cNvPr id="23" name="Oval 22"/>
          <p:cNvSpPr/>
          <p:nvPr/>
        </p:nvSpPr>
        <p:spPr>
          <a:xfrm>
            <a:off x="6477000" y="1745149"/>
            <a:ext cx="138304" cy="2766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259117" y="4095750"/>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Em hãy tìm từ dễ viết lẫn trong bài.</a:t>
            </a:r>
            <a:endParaRPr lang="en-US" sz="2800" b="1">
              <a:latin typeface="Arial" pitchFamily="34" charset="0"/>
              <a:ea typeface="Arial-Rounded" pitchFamily="34" charset="0"/>
              <a:cs typeface="Arial" pitchFamily="34" charset="0"/>
            </a:endParaRPr>
          </a:p>
        </p:txBody>
      </p:sp>
      <p:sp>
        <p:nvSpPr>
          <p:cNvPr id="25" name="Oval 24"/>
          <p:cNvSpPr/>
          <p:nvPr/>
        </p:nvSpPr>
        <p:spPr>
          <a:xfrm>
            <a:off x="6117516" y="2293015"/>
            <a:ext cx="138304" cy="2514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758926" y="3408620"/>
            <a:ext cx="138304" cy="2514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6535394" y="2517066"/>
            <a:ext cx="29337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500"/>
                            </p:stCondLst>
                            <p:childTnLst>
                              <p:par>
                                <p:cTn id="19" presetID="32" presetClass="emph" presetSubtype="0" fill="hold" grpId="0" nodeType="afterEffect">
                                  <p:stCondLst>
                                    <p:cond delay="0"/>
                                  </p:stCondLst>
                                  <p:childTnLst>
                                    <p:animRot by="120000">
                                      <p:cBhvr>
                                        <p:cTn id="20" dur="300" fill="hold">
                                          <p:stCondLst>
                                            <p:cond delay="0"/>
                                          </p:stCondLst>
                                        </p:cTn>
                                        <p:tgtEl>
                                          <p:spTgt spid="18"/>
                                        </p:tgtEl>
                                        <p:attrNameLst>
                                          <p:attrName>r</p:attrName>
                                        </p:attrNameLst>
                                      </p:cBhvr>
                                    </p:animRot>
                                    <p:animRot by="-240000">
                                      <p:cBhvr>
                                        <p:cTn id="21" dur="600" fill="hold">
                                          <p:stCondLst>
                                            <p:cond delay="600"/>
                                          </p:stCondLst>
                                        </p:cTn>
                                        <p:tgtEl>
                                          <p:spTgt spid="18"/>
                                        </p:tgtEl>
                                        <p:attrNameLst>
                                          <p:attrName>r</p:attrName>
                                        </p:attrNameLst>
                                      </p:cBhvr>
                                    </p:animRot>
                                    <p:animRot by="240000">
                                      <p:cBhvr>
                                        <p:cTn id="22" dur="600" fill="hold">
                                          <p:stCondLst>
                                            <p:cond delay="1200"/>
                                          </p:stCondLst>
                                        </p:cTn>
                                        <p:tgtEl>
                                          <p:spTgt spid="18"/>
                                        </p:tgtEl>
                                        <p:attrNameLst>
                                          <p:attrName>r</p:attrName>
                                        </p:attrNameLst>
                                      </p:cBhvr>
                                    </p:animRot>
                                    <p:animRot by="-240000">
                                      <p:cBhvr>
                                        <p:cTn id="23" dur="600" fill="hold">
                                          <p:stCondLst>
                                            <p:cond delay="1800"/>
                                          </p:stCondLst>
                                        </p:cTn>
                                        <p:tgtEl>
                                          <p:spTgt spid="18"/>
                                        </p:tgtEl>
                                        <p:attrNameLst>
                                          <p:attrName>r</p:attrName>
                                        </p:attrNameLst>
                                      </p:cBhvr>
                                    </p:animRot>
                                    <p:animRot by="120000">
                                      <p:cBhvr>
                                        <p:cTn id="24" dur="600" fill="hold">
                                          <p:stCondLst>
                                            <p:cond delay="2400"/>
                                          </p:stCondLst>
                                        </p:cTn>
                                        <p:tgtEl>
                                          <p:spTgt spid="18"/>
                                        </p:tgtEl>
                                        <p:attrNameLst>
                                          <p:attrName>r</p:attrName>
                                        </p:attrNameLst>
                                      </p:cBhvr>
                                    </p:animRot>
                                  </p:childTnLst>
                                </p:cTn>
                              </p:par>
                            </p:childTnLst>
                          </p:cTn>
                        </p:par>
                        <p:par>
                          <p:cTn id="25" fill="hold">
                            <p:stCondLst>
                              <p:cond delay="3500"/>
                            </p:stCondLst>
                            <p:childTnLst>
                              <p:par>
                                <p:cTn id="26" presetID="10" presetClass="exit" presetSubtype="0" fill="hold" grpId="2" nodeType="afterEffect">
                                  <p:stCondLst>
                                    <p:cond delay="0"/>
                                  </p:stCondLst>
                                  <p:childTnLst>
                                    <p:animEffect transition="out" filter="fade">
                                      <p:cBhvr>
                                        <p:cTn id="27" dur="500"/>
                                        <p:tgtEl>
                                          <p:spTgt spid="18"/>
                                        </p:tgtEl>
                                      </p:cBhvr>
                                    </p:animEffect>
                                    <p:set>
                                      <p:cBhvr>
                                        <p:cTn id="28" dur="1" fill="hold">
                                          <p:stCondLst>
                                            <p:cond delay="499"/>
                                          </p:stCondLst>
                                        </p:cTn>
                                        <p:tgtEl>
                                          <p:spTgt spid="1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750"/>
                                        <p:tgtEl>
                                          <p:spTgt spid="21"/>
                                        </p:tgtEl>
                                      </p:cBhvr>
                                    </p:animEffect>
                                  </p:childTnLst>
                                </p:cTn>
                              </p:par>
                              <p:par>
                                <p:cTn id="39" presetID="10"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1750"/>
                                        <p:tgtEl>
                                          <p:spTgt spid="20"/>
                                        </p:tgtEl>
                                      </p:cBhvr>
                                    </p:animEffect>
                                  </p:childTnLst>
                                </p:cTn>
                              </p:par>
                              <p:par>
                                <p:cTn id="42" presetID="10" presetClass="entr" presetSubtype="0" fill="hold"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175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27"/>
                                        </p:tgtEl>
                                      </p:cBhvr>
                                    </p:animEffect>
                                    <p:set>
                                      <p:cBhvr>
                                        <p:cTn id="49" dur="1" fill="hold">
                                          <p:stCondLst>
                                            <p:cond delay="499"/>
                                          </p:stCondLst>
                                        </p:cTn>
                                        <p:tgtEl>
                                          <p:spTgt spid="27"/>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21"/>
                                        </p:tgtEl>
                                      </p:cBhvr>
                                    </p:animEffect>
                                    <p:set>
                                      <p:cBhvr>
                                        <p:cTn id="52" dur="1" fill="hold">
                                          <p:stCondLst>
                                            <p:cond delay="499"/>
                                          </p:stCondLst>
                                        </p:cTn>
                                        <p:tgtEl>
                                          <p:spTgt spid="21"/>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20"/>
                                        </p:tgtEl>
                                      </p:cBhvr>
                                    </p:animEffect>
                                    <p:set>
                                      <p:cBhvr>
                                        <p:cTn id="55" dur="1" fill="hold">
                                          <p:stCondLst>
                                            <p:cond delay="499"/>
                                          </p:stCondLst>
                                        </p:cTn>
                                        <p:tgtEl>
                                          <p:spTgt spid="20"/>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500"/>
                                        <p:tgtEl>
                                          <p:spTgt spid="2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childTnLst>
                    </p:cTn>
                  </p:par>
                  <p:par>
                    <p:cTn id="72" fill="hold">
                      <p:stCondLst>
                        <p:cond delay="indefinite"/>
                      </p:stCondLst>
                      <p:childTnLst>
                        <p:par>
                          <p:cTn id="73" fill="hold">
                            <p:stCondLst>
                              <p:cond delay="0"/>
                            </p:stCondLst>
                            <p:childTnLst>
                              <p:par>
                                <p:cTn id="74" presetID="8" presetClass="emph" presetSubtype="0" fill="hold" grpId="1" nodeType="clickEffect">
                                  <p:stCondLst>
                                    <p:cond delay="0"/>
                                  </p:stCondLst>
                                  <p:childTnLst>
                                    <p:animRot by="21600000">
                                      <p:cBhvr>
                                        <p:cTn id="75" dur="2500" fill="hold"/>
                                        <p:tgtEl>
                                          <p:spTgt spid="26"/>
                                        </p:tgtEl>
                                        <p:attrNameLst>
                                          <p:attrName>r</p:attrName>
                                        </p:attrNameLst>
                                      </p:cBhvr>
                                    </p:animRot>
                                  </p:childTnLst>
                                </p:cTn>
                              </p:par>
                              <p:par>
                                <p:cTn id="76" presetID="8" presetClass="emph" presetSubtype="0" fill="hold" grpId="1" nodeType="withEffect">
                                  <p:stCondLst>
                                    <p:cond delay="0"/>
                                  </p:stCondLst>
                                  <p:childTnLst>
                                    <p:animRot by="21600000">
                                      <p:cBhvr>
                                        <p:cTn id="77" dur="2500" fill="hold"/>
                                        <p:tgtEl>
                                          <p:spTgt spid="25"/>
                                        </p:tgtEl>
                                        <p:attrNameLst>
                                          <p:attrName>r</p:attrName>
                                        </p:attrNameLst>
                                      </p:cBhvr>
                                    </p:animRot>
                                  </p:childTnLst>
                                </p:cTn>
                              </p:par>
                              <p:par>
                                <p:cTn id="78" presetID="8" presetClass="emph" presetSubtype="0" fill="hold" grpId="1" nodeType="withEffect">
                                  <p:stCondLst>
                                    <p:cond delay="0"/>
                                  </p:stCondLst>
                                  <p:childTnLst>
                                    <p:animRot by="21600000">
                                      <p:cBhvr>
                                        <p:cTn id="79" dur="2500" fill="hold"/>
                                        <p:tgtEl>
                                          <p:spTgt spid="23"/>
                                        </p:tgtEl>
                                        <p:attrNameLst>
                                          <p:attrName>r</p:attrName>
                                        </p:attrNameLst>
                                      </p:cBhvr>
                                    </p:animRo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fade">
                                      <p:cBhvr>
                                        <p:cTn id="8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18" grpId="0" animBg="1"/>
      <p:bldP spid="18" grpId="1" animBg="1"/>
      <p:bldP spid="18" grpId="2" animBg="1"/>
      <p:bldP spid="19" grpId="0" animBg="1"/>
      <p:bldP spid="22" grpId="0" animBg="1"/>
      <p:bldP spid="23" grpId="0" animBg="1"/>
      <p:bldP spid="23" grpId="1" animBg="1"/>
      <p:bldP spid="24" grpId="0" animBg="1"/>
      <p:bldP spid="25" grpId="0" animBg="1"/>
      <p:bldP spid="25" grpId="1" animBg="1"/>
      <p:bldP spid="26" grpId="0" animBg="1"/>
      <p:bldP spid="26"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1535</TotalTime>
  <Words>425</Words>
  <Application>Microsoft Office PowerPoint</Application>
  <PresentationFormat>On-screen Show (16:9)</PresentationFormat>
  <Paragraphs>62</Paragraphs>
  <Slides>14</Slides>
  <Notes>3</Notes>
  <HiddenSlides>0</HiddenSlides>
  <MMClips>5</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265</cp:revision>
  <dcterms:created xsi:type="dcterms:W3CDTF">2020-12-08T15:48:47Z</dcterms:created>
  <dcterms:modified xsi:type="dcterms:W3CDTF">2021-03-08T16:11:50Z</dcterms:modified>
</cp:coreProperties>
</file>