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4" r:id="rId2"/>
    <p:sldId id="309" r:id="rId3"/>
    <p:sldId id="273" r:id="rId4"/>
    <p:sldId id="290" r:id="rId5"/>
    <p:sldId id="295" r:id="rId6"/>
    <p:sldId id="258" r:id="rId7"/>
    <p:sldId id="266" r:id="rId8"/>
    <p:sldId id="291" r:id="rId9"/>
    <p:sldId id="296" r:id="rId10"/>
    <p:sldId id="308" r:id="rId11"/>
    <p:sldId id="270" r:id="rId12"/>
    <p:sldId id="297" r:id="rId13"/>
    <p:sldId id="272" r:id="rId14"/>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F9FF"/>
    <a:srgbClr val="BAFEC2"/>
    <a:srgbClr val="A8F6A8"/>
    <a:srgbClr val="62FE7C"/>
    <a:srgbClr val="71FFB1"/>
    <a:srgbClr val="FD2BA3"/>
    <a:srgbClr val="FF2980"/>
    <a:srgbClr val="FD0B95"/>
    <a:srgbClr val="FDBBE5"/>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31" autoAdjust="0"/>
  </p:normalViewPr>
  <p:slideViewPr>
    <p:cSldViewPr>
      <p:cViewPr>
        <p:scale>
          <a:sx n="50" d="100"/>
          <a:sy n="50" d="100"/>
        </p:scale>
        <p:origin x="-1956" y="-6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3/28/2021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chủ</a:t>
            </a:r>
            <a:r>
              <a:rPr lang="en-US" baseline="0" smtClean="0"/>
              <a:t> động HD HS nắm quy tắc chính tả cơ bản.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617205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386469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3/28/2021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3/28/2021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3/28/2021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3/28/2021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audio" Target="../media/audio2.wav"/><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media" Target="../media/media3.mp4"/><Relationship Id="rId7" Type="http://schemas.openxmlformats.org/officeDocument/2006/relationships/image" Target="../media/image14.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3.png"/><Relationship Id="rId5" Type="http://schemas.openxmlformats.org/officeDocument/2006/relationships/slideLayout" Target="../slideLayouts/slideLayout4.xml"/><Relationship Id="rId4" Type="http://schemas.openxmlformats.org/officeDocument/2006/relationships/video" Target="../media/media3.mp4"/></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media" Target="../media/media5.mp4"/><Relationship Id="rId7" Type="http://schemas.openxmlformats.org/officeDocument/2006/relationships/image" Target="../media/image19.png"/><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image" Target="../media/image18.png"/><Relationship Id="rId5" Type="http://schemas.openxmlformats.org/officeDocument/2006/relationships/slideLayout" Target="../slideLayouts/slideLayout4.xml"/><Relationship Id="rId4" Type="http://schemas.openxmlformats.org/officeDocument/2006/relationships/video" Target="../media/media5.mp4"/></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1000" r="9000" b="-9000"/>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933" t="5964" r="52457"/>
          <a:stretch/>
        </p:blipFill>
        <p:spPr bwMode="auto">
          <a:xfrm>
            <a:off x="4305728" y="835667"/>
            <a:ext cx="2301411" cy="1812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7367" r="16149"/>
          <a:stretch/>
        </p:blipFill>
        <p:spPr bwMode="auto">
          <a:xfrm>
            <a:off x="4038600" y="1885950"/>
            <a:ext cx="2835668"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982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mp4">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a:stretch>
            <a:fillRect/>
          </a:stretch>
        </p:blipFill>
        <p:spPr>
          <a:xfrm>
            <a:off x="1964935" y="40885"/>
            <a:ext cx="4969265" cy="4969265"/>
          </a:xfrm>
        </p:spPr>
      </p:pic>
    </p:spTree>
    <p:extLst>
      <p:ext uri="{BB962C8B-B14F-4D97-AF65-F5344CB8AC3E}">
        <p14:creationId xmlns:p14="http://schemas.microsoft.com/office/powerpoint/2010/main" val="33320246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265746"/>
            <a:ext cx="8241170" cy="507698"/>
          </a:xfrm>
          <a:prstGeom prst="rect">
            <a:avLst/>
          </a:prstGeom>
          <a:noFill/>
        </p:spPr>
        <p:txBody>
          <a:bodyPr wrap="square" lIns="91305" tIns="45654" rIns="91305" bIns="45654" rtlCol="0">
            <a:spAutoFit/>
          </a:bodyPr>
          <a:lstStyle/>
          <a:p>
            <a:pPr algn="just"/>
            <a:r>
              <a:rPr lang="en-US" sz="2700" b="1" smtClean="0">
                <a:latin typeface="Arial" pitchFamily="34" charset="0"/>
                <a:ea typeface="Arial-Rounded" pitchFamily="34" charset="0"/>
                <a:cs typeface="Arial" pitchFamily="34" charset="0"/>
              </a:rPr>
              <a:t>Chọn vần phù hợp thay cho ô </a:t>
            </a:r>
            <a:r>
              <a:rPr lang="en-US" sz="2700" b="1" smtClean="0">
                <a:latin typeface="Arial" pitchFamily="34" charset="0"/>
                <a:ea typeface="Arial-Rounded" pitchFamily="34" charset="0"/>
                <a:cs typeface="Arial" pitchFamily="34" charset="0"/>
              </a:rPr>
              <a:t>chữ nhật</a:t>
            </a:r>
            <a:endParaRPr lang="en-US" sz="2700" b="1">
              <a:latin typeface="Arial" pitchFamily="34" charset="0"/>
              <a:ea typeface="Arial-Rounded" pitchFamily="34" charset="0"/>
              <a:cs typeface="Arial"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32" y="194526"/>
            <a:ext cx="64611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153788" y="1047750"/>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a. </a:t>
            </a:r>
            <a:r>
              <a:rPr lang="en-US" sz="2700" i="1" smtClean="0">
                <a:latin typeface="Arial" pitchFamily="34" charset="0"/>
                <a:ea typeface="Arial-Rounded" pitchFamily="34" charset="0"/>
                <a:cs typeface="Arial" pitchFamily="34" charset="0"/>
              </a:rPr>
              <a:t>yêng </a:t>
            </a:r>
            <a:r>
              <a:rPr lang="en-US" sz="2700" smtClean="0">
                <a:latin typeface="Arial" pitchFamily="34" charset="0"/>
                <a:ea typeface="Arial-Rounded" pitchFamily="34" charset="0"/>
                <a:cs typeface="Arial" pitchFamily="34" charset="0"/>
              </a:rPr>
              <a:t>hay </a:t>
            </a:r>
            <a:r>
              <a:rPr lang="en-US" sz="2700" i="1" smtClean="0">
                <a:latin typeface="Arial" pitchFamily="34" charset="0"/>
                <a:ea typeface="Arial-Rounded" pitchFamily="34" charset="0"/>
                <a:cs typeface="Arial" pitchFamily="34" charset="0"/>
              </a:rPr>
              <a:t>iêng?</a:t>
            </a:r>
            <a:endParaRPr lang="en-US" sz="2700">
              <a:latin typeface="Arial" pitchFamily="34" charset="0"/>
              <a:ea typeface="Arial-Rounded" pitchFamily="34" charset="0"/>
              <a:cs typeface="Arial" pitchFamily="34" charset="0"/>
            </a:endParaRPr>
          </a:p>
        </p:txBody>
      </p:sp>
      <p:sp>
        <p:nvSpPr>
          <p:cNvPr id="24" name="TextBox 23"/>
          <p:cNvSpPr txBox="1"/>
          <p:nvPr/>
        </p:nvSpPr>
        <p:spPr>
          <a:xfrm>
            <a:off x="186332" y="2203450"/>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b. </a:t>
            </a:r>
            <a:r>
              <a:rPr lang="en-US" sz="2700" i="1" smtClean="0">
                <a:latin typeface="Arial" pitchFamily="34" charset="0"/>
                <a:ea typeface="Arial-Rounded" pitchFamily="34" charset="0"/>
                <a:cs typeface="Arial" pitchFamily="34" charset="0"/>
              </a:rPr>
              <a:t>yêt </a:t>
            </a:r>
            <a:r>
              <a:rPr lang="en-US" sz="2700" smtClean="0">
                <a:latin typeface="Arial" pitchFamily="34" charset="0"/>
                <a:ea typeface="Arial-Rounded" pitchFamily="34" charset="0"/>
                <a:cs typeface="Arial" pitchFamily="34" charset="0"/>
              </a:rPr>
              <a:t>hay </a:t>
            </a:r>
            <a:r>
              <a:rPr lang="en-US" sz="2700" i="1" smtClean="0">
                <a:latin typeface="Arial" pitchFamily="34" charset="0"/>
                <a:ea typeface="Arial-Rounded" pitchFamily="34" charset="0"/>
                <a:cs typeface="Arial" pitchFamily="34" charset="0"/>
              </a:rPr>
              <a:t>iêt?</a:t>
            </a:r>
            <a:endParaRPr lang="en-US" sz="2700">
              <a:latin typeface="Arial" pitchFamily="34" charset="0"/>
              <a:ea typeface="Arial-Rounded" pitchFamily="34" charset="0"/>
              <a:cs typeface="Arial" pitchFamily="34" charset="0"/>
            </a:endParaRPr>
          </a:p>
        </p:txBody>
      </p:sp>
      <p:sp>
        <p:nvSpPr>
          <p:cNvPr id="25" name="TextBox 24"/>
          <p:cNvSpPr txBox="1"/>
          <p:nvPr/>
        </p:nvSpPr>
        <p:spPr>
          <a:xfrm>
            <a:off x="218876" y="3486150"/>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c. </a:t>
            </a:r>
            <a:r>
              <a:rPr lang="en-US" sz="2700" i="1" smtClean="0">
                <a:latin typeface="Arial" pitchFamily="34" charset="0"/>
                <a:ea typeface="Arial-Rounded" pitchFamily="34" charset="0"/>
                <a:cs typeface="Arial" pitchFamily="34" charset="0"/>
              </a:rPr>
              <a:t>et </a:t>
            </a:r>
            <a:r>
              <a:rPr lang="en-US" sz="2700" smtClean="0">
                <a:latin typeface="Arial" pitchFamily="34" charset="0"/>
                <a:ea typeface="Arial-Rounded" pitchFamily="34" charset="0"/>
                <a:cs typeface="Arial" pitchFamily="34" charset="0"/>
              </a:rPr>
              <a:t>hay oe</a:t>
            </a:r>
            <a:r>
              <a:rPr lang="en-US" sz="2700" i="1" smtClean="0">
                <a:latin typeface="Arial" pitchFamily="34" charset="0"/>
                <a:ea typeface="Arial-Rounded" pitchFamily="34" charset="0"/>
                <a:cs typeface="Arial" pitchFamily="34" charset="0"/>
              </a:rPr>
              <a:t>t?</a:t>
            </a:r>
            <a:endParaRPr lang="en-US" sz="2700">
              <a:latin typeface="Arial" pitchFamily="34" charset="0"/>
              <a:ea typeface="Arial-Rounded" pitchFamily="34" charset="0"/>
              <a:cs typeface="Arial" pitchFamily="34" charset="0"/>
            </a:endParaRPr>
          </a:p>
        </p:txBody>
      </p:sp>
      <p:sp>
        <p:nvSpPr>
          <p:cNvPr id="26" name="TextBox 25"/>
          <p:cNvSpPr txBox="1"/>
          <p:nvPr/>
        </p:nvSpPr>
        <p:spPr>
          <a:xfrm>
            <a:off x="1285476" y="1555448"/>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con yểng</a:t>
            </a:r>
            <a:endParaRPr lang="en-US" sz="2700">
              <a:latin typeface="Arial" pitchFamily="34" charset="0"/>
              <a:ea typeface="Arial-Rounded" pitchFamily="34" charset="0"/>
              <a:cs typeface="Arial" pitchFamily="34" charset="0"/>
            </a:endParaRPr>
          </a:p>
        </p:txBody>
      </p:sp>
      <p:sp>
        <p:nvSpPr>
          <p:cNvPr id="27" name="TextBox 26"/>
          <p:cNvSpPr txBox="1"/>
          <p:nvPr/>
        </p:nvSpPr>
        <p:spPr>
          <a:xfrm>
            <a:off x="3570088" y="1561194"/>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bay liệng</a:t>
            </a:r>
            <a:endParaRPr lang="en-US" sz="2700">
              <a:latin typeface="Arial" pitchFamily="34" charset="0"/>
              <a:ea typeface="Arial-Rounded" pitchFamily="34" charset="0"/>
              <a:cs typeface="Arial" pitchFamily="34" charset="0"/>
            </a:endParaRPr>
          </a:p>
        </p:txBody>
      </p:sp>
      <p:sp>
        <p:nvSpPr>
          <p:cNvPr id="28" name="TextBox 27"/>
          <p:cNvSpPr txBox="1"/>
          <p:nvPr/>
        </p:nvSpPr>
        <p:spPr>
          <a:xfrm>
            <a:off x="6084688" y="1561194"/>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tiếng gọi</a:t>
            </a:r>
            <a:endParaRPr lang="en-US" sz="2700">
              <a:latin typeface="Arial" pitchFamily="34" charset="0"/>
              <a:ea typeface="Arial-Rounded" pitchFamily="34" charset="0"/>
              <a:cs typeface="Arial" pitchFamily="34" charset="0"/>
            </a:endParaRPr>
          </a:p>
        </p:txBody>
      </p:sp>
      <p:sp>
        <p:nvSpPr>
          <p:cNvPr id="2" name="Rectangle 1"/>
          <p:cNvSpPr/>
          <p:nvPr/>
        </p:nvSpPr>
        <p:spPr>
          <a:xfrm>
            <a:off x="1981200" y="1678970"/>
            <a:ext cx="910132"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409049" y="1579942"/>
            <a:ext cx="910132"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031754" y="1687288"/>
            <a:ext cx="910132"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361676" y="2870804"/>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niêm yết</a:t>
            </a:r>
            <a:endParaRPr lang="en-US" sz="2700">
              <a:latin typeface="Arial" pitchFamily="34" charset="0"/>
              <a:ea typeface="Arial-Rounded" pitchFamily="34" charset="0"/>
              <a:cs typeface="Arial" pitchFamily="34" charset="0"/>
            </a:endParaRPr>
          </a:p>
        </p:txBody>
      </p:sp>
      <p:sp>
        <p:nvSpPr>
          <p:cNvPr id="32" name="TextBox 31"/>
          <p:cNvSpPr txBox="1"/>
          <p:nvPr/>
        </p:nvSpPr>
        <p:spPr>
          <a:xfrm>
            <a:off x="3646288" y="2876550"/>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tiết mục</a:t>
            </a:r>
            <a:endParaRPr lang="en-US" sz="2700">
              <a:latin typeface="Arial" pitchFamily="34" charset="0"/>
              <a:ea typeface="Arial-Rounded" pitchFamily="34" charset="0"/>
              <a:cs typeface="Arial" pitchFamily="34" charset="0"/>
            </a:endParaRPr>
          </a:p>
        </p:txBody>
      </p:sp>
      <p:sp>
        <p:nvSpPr>
          <p:cNvPr id="33" name="TextBox 32"/>
          <p:cNvSpPr txBox="1"/>
          <p:nvPr/>
        </p:nvSpPr>
        <p:spPr>
          <a:xfrm>
            <a:off x="6160888" y="2876550"/>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hiểu biết</a:t>
            </a:r>
            <a:endParaRPr lang="en-US" sz="2700">
              <a:latin typeface="Arial" pitchFamily="34" charset="0"/>
              <a:ea typeface="Arial-Rounded" pitchFamily="34" charset="0"/>
              <a:cs typeface="Arial" pitchFamily="34" charset="0"/>
            </a:endParaRPr>
          </a:p>
        </p:txBody>
      </p:sp>
      <p:sp>
        <p:nvSpPr>
          <p:cNvPr id="34" name="Rectangle 33"/>
          <p:cNvSpPr/>
          <p:nvPr/>
        </p:nvSpPr>
        <p:spPr>
          <a:xfrm>
            <a:off x="2308525" y="3008992"/>
            <a:ext cx="752175"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464420" y="2986162"/>
            <a:ext cx="752175"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941886" y="2996292"/>
            <a:ext cx="752175"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387076" y="4115404"/>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rét  mướt</a:t>
            </a:r>
            <a:endParaRPr lang="en-US" sz="2700">
              <a:latin typeface="Arial" pitchFamily="34" charset="0"/>
              <a:ea typeface="Arial-Rounded" pitchFamily="34" charset="0"/>
              <a:cs typeface="Arial" pitchFamily="34" charset="0"/>
            </a:endParaRPr>
          </a:p>
        </p:txBody>
      </p:sp>
      <p:sp>
        <p:nvSpPr>
          <p:cNvPr id="38" name="TextBox 37"/>
          <p:cNvSpPr txBox="1"/>
          <p:nvPr/>
        </p:nvSpPr>
        <p:spPr>
          <a:xfrm>
            <a:off x="3671688" y="4121150"/>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loè loẹt</a:t>
            </a:r>
            <a:endParaRPr lang="en-US" sz="2700">
              <a:latin typeface="Arial" pitchFamily="34" charset="0"/>
              <a:ea typeface="Arial-Rounded" pitchFamily="34" charset="0"/>
              <a:cs typeface="Arial" pitchFamily="34" charset="0"/>
            </a:endParaRPr>
          </a:p>
        </p:txBody>
      </p:sp>
      <p:sp>
        <p:nvSpPr>
          <p:cNvPr id="39" name="TextBox 38"/>
          <p:cNvSpPr txBox="1"/>
          <p:nvPr/>
        </p:nvSpPr>
        <p:spPr>
          <a:xfrm>
            <a:off x="6186288" y="4121150"/>
            <a:ext cx="3211712" cy="507698"/>
          </a:xfrm>
          <a:prstGeom prst="rect">
            <a:avLst/>
          </a:prstGeom>
          <a:noFill/>
        </p:spPr>
        <p:txBody>
          <a:bodyPr wrap="square" lIns="91305" tIns="45654" rIns="91305" bIns="45654" rtlCol="0">
            <a:spAutoFit/>
          </a:bodyPr>
          <a:lstStyle/>
          <a:p>
            <a:pPr algn="just"/>
            <a:r>
              <a:rPr lang="en-US" sz="2700" smtClean="0">
                <a:latin typeface="Arial" pitchFamily="34" charset="0"/>
                <a:ea typeface="Arial-Rounded" pitchFamily="34" charset="0"/>
                <a:cs typeface="Arial" pitchFamily="34" charset="0"/>
              </a:rPr>
              <a:t>xoèn xoẹt</a:t>
            </a:r>
            <a:endParaRPr lang="en-US" sz="2700">
              <a:latin typeface="Arial" pitchFamily="34" charset="0"/>
              <a:ea typeface="Arial-Rounded" pitchFamily="34" charset="0"/>
              <a:cs typeface="Arial" pitchFamily="34" charset="0"/>
            </a:endParaRPr>
          </a:p>
        </p:txBody>
      </p:sp>
      <p:sp>
        <p:nvSpPr>
          <p:cNvPr id="40" name="Rectangle 39"/>
          <p:cNvSpPr/>
          <p:nvPr/>
        </p:nvSpPr>
        <p:spPr>
          <a:xfrm>
            <a:off x="1572371" y="4311346"/>
            <a:ext cx="467042"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405602" y="4151990"/>
            <a:ext cx="467042"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267273" y="4148512"/>
            <a:ext cx="513746" cy="36255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29"/>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29"/>
                                        </p:tgtEl>
                                        <p:attrNameLst>
                                          <p:attrName>ppt_x</p:attrName>
                                        </p:attrNameLst>
                                      </p:cBhvr>
                                      <p:tavLst>
                                        <p:tav tm="0">
                                          <p:val>
                                            <p:strVal val="ppt_x"/>
                                          </p:val>
                                        </p:tav>
                                        <p:tav tm="100000">
                                          <p:val>
                                            <p:strVal val="ppt_x"/>
                                          </p:val>
                                        </p:tav>
                                      </p:tavLst>
                                    </p:anim>
                                    <p:anim calcmode="lin" valueType="num">
                                      <p:cBhvr additive="base">
                                        <p:cTn id="14" dur="500"/>
                                        <p:tgtEl>
                                          <p:spTgt spid="29"/>
                                        </p:tgtEl>
                                        <p:attrNameLst>
                                          <p:attrName>ppt_y</p:attrName>
                                        </p:attrNameLst>
                                      </p:cBhvr>
                                      <p:tavLst>
                                        <p:tav tm="0">
                                          <p:val>
                                            <p:strVal val="ppt_y"/>
                                          </p:val>
                                        </p:tav>
                                        <p:tav tm="100000">
                                          <p:val>
                                            <p:strVal val="1+ppt_h/2"/>
                                          </p:val>
                                        </p:tav>
                                      </p:tavLst>
                                    </p:anim>
                                    <p:set>
                                      <p:cBhvr>
                                        <p:cTn id="1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6" restart="whenNotActive" fill="hold" evtFilter="cancelBubble" nodeType="interactiveSeq">
                <p:stCondLst>
                  <p:cond evt="onClick" delay="0">
                    <p:tgtEl>
                      <p:spTgt spid="30"/>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30"/>
                                        </p:tgtEl>
                                        <p:attrNameLst>
                                          <p:attrName>ppt_x</p:attrName>
                                        </p:attrNameLst>
                                      </p:cBhvr>
                                      <p:tavLst>
                                        <p:tav tm="0">
                                          <p:val>
                                            <p:strVal val="ppt_x"/>
                                          </p:val>
                                        </p:tav>
                                        <p:tav tm="100000">
                                          <p:val>
                                            <p:strVal val="ppt_x"/>
                                          </p:val>
                                        </p:tav>
                                      </p:tavLst>
                                    </p:anim>
                                    <p:anim calcmode="lin" valueType="num">
                                      <p:cBhvr additive="base">
                                        <p:cTn id="21" dur="500"/>
                                        <p:tgtEl>
                                          <p:spTgt spid="30"/>
                                        </p:tgtEl>
                                        <p:attrNameLst>
                                          <p:attrName>ppt_y</p:attrName>
                                        </p:attrNameLst>
                                      </p:cBhvr>
                                      <p:tavLst>
                                        <p:tav tm="0">
                                          <p:val>
                                            <p:strVal val="ppt_y"/>
                                          </p:val>
                                        </p:tav>
                                        <p:tav tm="100000">
                                          <p:val>
                                            <p:strVal val="1+ppt_h/2"/>
                                          </p:val>
                                        </p:tav>
                                      </p:tavLst>
                                    </p:anim>
                                    <p:set>
                                      <p:cBhvr>
                                        <p:cTn id="22"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 restart="whenNotActive" fill="hold" evtFilter="cancelBubble" nodeType="interactiveSeq">
                <p:stCondLst>
                  <p:cond evt="onClick" delay="0">
                    <p:tgtEl>
                      <p:spTgt spid="34"/>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34"/>
                                        </p:tgtEl>
                                        <p:attrNameLst>
                                          <p:attrName>ppt_x</p:attrName>
                                        </p:attrNameLst>
                                      </p:cBhvr>
                                      <p:tavLst>
                                        <p:tav tm="0">
                                          <p:val>
                                            <p:strVal val="ppt_x"/>
                                          </p:val>
                                        </p:tav>
                                        <p:tav tm="100000">
                                          <p:val>
                                            <p:strVal val="ppt_x"/>
                                          </p:val>
                                        </p:tav>
                                      </p:tavLst>
                                    </p:anim>
                                    <p:anim calcmode="lin" valueType="num">
                                      <p:cBhvr additive="base">
                                        <p:cTn id="28" dur="500"/>
                                        <p:tgtEl>
                                          <p:spTgt spid="34"/>
                                        </p:tgtEl>
                                        <p:attrNameLst>
                                          <p:attrName>ppt_y</p:attrName>
                                        </p:attrNameLst>
                                      </p:cBhvr>
                                      <p:tavLst>
                                        <p:tav tm="0">
                                          <p:val>
                                            <p:strVal val="ppt_y"/>
                                          </p:val>
                                        </p:tav>
                                        <p:tav tm="100000">
                                          <p:val>
                                            <p:strVal val="1+ppt_h/2"/>
                                          </p:val>
                                        </p:tav>
                                      </p:tavLst>
                                    </p:anim>
                                    <p:set>
                                      <p:cBhvr>
                                        <p:cTn id="29"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0" restart="whenNotActive" fill="hold" evtFilter="cancelBubble" nodeType="interactiveSeq">
                <p:stCondLst>
                  <p:cond evt="onClick" delay="0">
                    <p:tgtEl>
                      <p:spTgt spid="35"/>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35"/>
                                        </p:tgtEl>
                                        <p:attrNameLst>
                                          <p:attrName>ppt_x</p:attrName>
                                        </p:attrNameLst>
                                      </p:cBhvr>
                                      <p:tavLst>
                                        <p:tav tm="0">
                                          <p:val>
                                            <p:strVal val="ppt_x"/>
                                          </p:val>
                                        </p:tav>
                                        <p:tav tm="100000">
                                          <p:val>
                                            <p:strVal val="ppt_x"/>
                                          </p:val>
                                        </p:tav>
                                      </p:tavLst>
                                    </p:anim>
                                    <p:anim calcmode="lin" valueType="num">
                                      <p:cBhvr additive="base">
                                        <p:cTn id="35" dur="500"/>
                                        <p:tgtEl>
                                          <p:spTgt spid="35"/>
                                        </p:tgtEl>
                                        <p:attrNameLst>
                                          <p:attrName>ppt_y</p:attrName>
                                        </p:attrNameLst>
                                      </p:cBhvr>
                                      <p:tavLst>
                                        <p:tav tm="0">
                                          <p:val>
                                            <p:strVal val="ppt_y"/>
                                          </p:val>
                                        </p:tav>
                                        <p:tav tm="100000">
                                          <p:val>
                                            <p:strVal val="1+ppt_h/2"/>
                                          </p:val>
                                        </p:tav>
                                      </p:tavLst>
                                    </p:anim>
                                    <p:set>
                                      <p:cBhvr>
                                        <p:cTn id="36"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7" restart="whenNotActive" fill="hold" evtFilter="cancelBubble" nodeType="interactiveSeq">
                <p:stCondLst>
                  <p:cond evt="onClick" delay="0">
                    <p:tgtEl>
                      <p:spTgt spid="36"/>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500"/>
                                        <p:tgtEl>
                                          <p:spTgt spid="36"/>
                                        </p:tgtEl>
                                        <p:attrNameLst>
                                          <p:attrName>ppt_x</p:attrName>
                                        </p:attrNameLst>
                                      </p:cBhvr>
                                      <p:tavLst>
                                        <p:tav tm="0">
                                          <p:val>
                                            <p:strVal val="ppt_x"/>
                                          </p:val>
                                        </p:tav>
                                        <p:tav tm="100000">
                                          <p:val>
                                            <p:strVal val="ppt_x"/>
                                          </p:val>
                                        </p:tav>
                                      </p:tavLst>
                                    </p:anim>
                                    <p:anim calcmode="lin" valueType="num">
                                      <p:cBhvr additive="base">
                                        <p:cTn id="42" dur="500"/>
                                        <p:tgtEl>
                                          <p:spTgt spid="36"/>
                                        </p:tgtEl>
                                        <p:attrNameLst>
                                          <p:attrName>ppt_y</p:attrName>
                                        </p:attrNameLst>
                                      </p:cBhvr>
                                      <p:tavLst>
                                        <p:tav tm="0">
                                          <p:val>
                                            <p:strVal val="ppt_y"/>
                                          </p:val>
                                        </p:tav>
                                        <p:tav tm="100000">
                                          <p:val>
                                            <p:strVal val="1+ppt_h/2"/>
                                          </p:val>
                                        </p:tav>
                                      </p:tavLst>
                                    </p:anim>
                                    <p:set>
                                      <p:cBhvr>
                                        <p:cTn id="4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44" restart="whenNotActive" fill="hold" evtFilter="cancelBubble" nodeType="interactiveSeq">
                <p:stCondLst>
                  <p:cond evt="onClick" delay="0">
                    <p:tgtEl>
                      <p:spTgt spid="40"/>
                    </p:tgtEl>
                  </p:cond>
                </p:stCondLst>
                <p:endSync evt="end" delay="0">
                  <p:rtn val="all"/>
                </p:endSync>
                <p:childTnLst>
                  <p:par>
                    <p:cTn id="45" fill="hold">
                      <p:stCondLst>
                        <p:cond delay="0"/>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40"/>
                                        </p:tgtEl>
                                        <p:attrNameLst>
                                          <p:attrName>ppt_x</p:attrName>
                                        </p:attrNameLst>
                                      </p:cBhvr>
                                      <p:tavLst>
                                        <p:tav tm="0">
                                          <p:val>
                                            <p:strVal val="ppt_x"/>
                                          </p:val>
                                        </p:tav>
                                        <p:tav tm="100000">
                                          <p:val>
                                            <p:strVal val="ppt_x"/>
                                          </p:val>
                                        </p:tav>
                                      </p:tavLst>
                                    </p:anim>
                                    <p:anim calcmode="lin" valueType="num">
                                      <p:cBhvr additive="base">
                                        <p:cTn id="49" dur="500"/>
                                        <p:tgtEl>
                                          <p:spTgt spid="40"/>
                                        </p:tgtEl>
                                        <p:attrNameLst>
                                          <p:attrName>ppt_y</p:attrName>
                                        </p:attrNameLst>
                                      </p:cBhvr>
                                      <p:tavLst>
                                        <p:tav tm="0">
                                          <p:val>
                                            <p:strVal val="ppt_y"/>
                                          </p:val>
                                        </p:tav>
                                        <p:tav tm="100000">
                                          <p:val>
                                            <p:strVal val="1+ppt_h/2"/>
                                          </p:val>
                                        </p:tav>
                                      </p:tavLst>
                                    </p:anim>
                                    <p:set>
                                      <p:cBhvr>
                                        <p:cTn id="50"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51" restart="whenNotActive" fill="hold" evtFilter="cancelBubble" nodeType="interactiveSeq">
                <p:stCondLst>
                  <p:cond evt="onClick" delay="0">
                    <p:tgtEl>
                      <p:spTgt spid="41"/>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grpId="0" nodeType="clickEffect">
                                  <p:stCondLst>
                                    <p:cond delay="0"/>
                                  </p:stCondLst>
                                  <p:childTnLst>
                                    <p:anim calcmode="lin" valueType="num">
                                      <p:cBhvr additive="base">
                                        <p:cTn id="55" dur="500"/>
                                        <p:tgtEl>
                                          <p:spTgt spid="41"/>
                                        </p:tgtEl>
                                        <p:attrNameLst>
                                          <p:attrName>ppt_x</p:attrName>
                                        </p:attrNameLst>
                                      </p:cBhvr>
                                      <p:tavLst>
                                        <p:tav tm="0">
                                          <p:val>
                                            <p:strVal val="ppt_x"/>
                                          </p:val>
                                        </p:tav>
                                        <p:tav tm="100000">
                                          <p:val>
                                            <p:strVal val="ppt_x"/>
                                          </p:val>
                                        </p:tav>
                                      </p:tavLst>
                                    </p:anim>
                                    <p:anim calcmode="lin" valueType="num">
                                      <p:cBhvr additive="base">
                                        <p:cTn id="56" dur="500"/>
                                        <p:tgtEl>
                                          <p:spTgt spid="41"/>
                                        </p:tgtEl>
                                        <p:attrNameLst>
                                          <p:attrName>ppt_y</p:attrName>
                                        </p:attrNameLst>
                                      </p:cBhvr>
                                      <p:tavLst>
                                        <p:tav tm="0">
                                          <p:val>
                                            <p:strVal val="ppt_y"/>
                                          </p:val>
                                        </p:tav>
                                        <p:tav tm="100000">
                                          <p:val>
                                            <p:strVal val="1+ppt_h/2"/>
                                          </p:val>
                                        </p:tav>
                                      </p:tavLst>
                                    </p:anim>
                                    <p:set>
                                      <p:cBhvr>
                                        <p:cTn id="5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58" restart="whenNotActive" fill="hold" evtFilter="cancelBubble" nodeType="interactiveSeq">
                <p:stCondLst>
                  <p:cond evt="onClick" delay="0">
                    <p:tgtEl>
                      <p:spTgt spid="42"/>
                    </p:tgtEl>
                  </p:cond>
                </p:stCondLst>
                <p:endSync evt="end" delay="0">
                  <p:rtn val="all"/>
                </p:endSync>
                <p:childTnLst>
                  <p:par>
                    <p:cTn id="59" fill="hold">
                      <p:stCondLst>
                        <p:cond delay="0"/>
                      </p:stCondLst>
                      <p:childTnLst>
                        <p:par>
                          <p:cTn id="60" fill="hold">
                            <p:stCondLst>
                              <p:cond delay="0"/>
                            </p:stCondLst>
                            <p:childTnLst>
                              <p:par>
                                <p:cTn id="61" presetID="2" presetClass="exit" presetSubtype="4" fill="hold" grpId="0" nodeType="clickEffect">
                                  <p:stCondLst>
                                    <p:cond delay="0"/>
                                  </p:stCondLst>
                                  <p:childTnLst>
                                    <p:anim calcmode="lin" valueType="num">
                                      <p:cBhvr additive="base">
                                        <p:cTn id="62" dur="500"/>
                                        <p:tgtEl>
                                          <p:spTgt spid="42"/>
                                        </p:tgtEl>
                                        <p:attrNameLst>
                                          <p:attrName>ppt_x</p:attrName>
                                        </p:attrNameLst>
                                      </p:cBhvr>
                                      <p:tavLst>
                                        <p:tav tm="0">
                                          <p:val>
                                            <p:strVal val="ppt_x"/>
                                          </p:val>
                                        </p:tav>
                                        <p:tav tm="100000">
                                          <p:val>
                                            <p:strVal val="ppt_x"/>
                                          </p:val>
                                        </p:tav>
                                      </p:tavLst>
                                    </p:anim>
                                    <p:anim calcmode="lin" valueType="num">
                                      <p:cBhvr additive="base">
                                        <p:cTn id="63" dur="500"/>
                                        <p:tgtEl>
                                          <p:spTgt spid="42"/>
                                        </p:tgtEl>
                                        <p:attrNameLst>
                                          <p:attrName>ppt_y</p:attrName>
                                        </p:attrNameLst>
                                      </p:cBhvr>
                                      <p:tavLst>
                                        <p:tav tm="0">
                                          <p:val>
                                            <p:strVal val="ppt_y"/>
                                          </p:val>
                                        </p:tav>
                                        <p:tav tm="100000">
                                          <p:val>
                                            <p:strVal val="1+ppt_h/2"/>
                                          </p:val>
                                        </p:tav>
                                      </p:tavLst>
                                    </p:anim>
                                    <p:set>
                                      <p:cBhvr>
                                        <p:cTn id="64"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childTnLst>
        </p:cTn>
      </p:par>
    </p:tnLst>
    <p:bldLst>
      <p:bldP spid="2" grpId="0" animBg="1"/>
      <p:bldP spid="29" grpId="0" animBg="1"/>
      <p:bldP spid="30" grpId="0" animBg="1"/>
      <p:bldP spid="34" grpId="0" animBg="1"/>
      <p:bldP spid="35" grpId="0" animBg="1"/>
      <p:bldP spid="36" grpId="0" animBg="1"/>
      <p:bldP spid="40" grpId="0" animBg="1"/>
      <p:bldP spid="41" grpId="0" animBg="1"/>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1512" y="338352"/>
            <a:ext cx="8265488"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Đặt tên cho bức tranh dưới đây</a:t>
            </a:r>
            <a:endParaRPr lang="en-US" sz="2800" b="1" i="1">
              <a:latin typeface="Arial" pitchFamily="34" charset="0"/>
              <a:ea typeface="Arial-Rounded" pitchFamily="34" charset="0"/>
              <a:cs typeface="Arial"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71" y="209550"/>
            <a:ext cx="646113"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379" t="44531" r="29722" b="27734"/>
          <a:stretch/>
        </p:blipFill>
        <p:spPr bwMode="auto">
          <a:xfrm>
            <a:off x="78495" y="1276350"/>
            <a:ext cx="8989305" cy="3267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97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smtClean="0">
                <a:solidFill>
                  <a:schemeClr val="tx1"/>
                </a:solidFill>
                <a:latin typeface="Arial" pitchFamily="34" charset="0"/>
                <a:cs typeface="Arial" pitchFamily="34" charset="0"/>
              </a:rPr>
              <a:t>Xem </a:t>
            </a:r>
            <a:r>
              <a:rPr lang="en-US" sz="3200">
                <a:solidFill>
                  <a:schemeClr val="tx1"/>
                </a:solidFill>
                <a:latin typeface="Arial" pitchFamily="34" charset="0"/>
                <a:cs typeface="Arial" pitchFamily="34" charset="0"/>
              </a:rPr>
              <a:t>lại </a:t>
            </a:r>
            <a:r>
              <a:rPr lang="en-US" sz="3200" smtClean="0">
                <a:solidFill>
                  <a:schemeClr val="tx1"/>
                </a:solidFill>
                <a:latin typeface="Arial" pitchFamily="34" charset="0"/>
                <a:cs typeface="Arial" pitchFamily="34" charset="0"/>
              </a:rPr>
              <a:t>bài</a:t>
            </a:r>
            <a:r>
              <a:rPr lang="en-US" sz="3200">
                <a:solidFill>
                  <a:schemeClr val="tx1"/>
                </a:solidFill>
                <a:latin typeface="Arial" pitchFamily="34" charset="0"/>
                <a:cs typeface="Arial" pitchFamily="34" charset="0"/>
              </a:rPr>
              <a:t> </a:t>
            </a:r>
            <a:r>
              <a:rPr lang="en-US" sz="3200" smtClean="0">
                <a:solidFill>
                  <a:schemeClr val="tx1"/>
                </a:solidFill>
                <a:latin typeface="Arial" pitchFamily="34" charset="0"/>
                <a:cs typeface="Arial" pitchFamily="34" charset="0"/>
              </a:rPr>
              <a:t>từ trang 114 đến trang 117.</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a:t>
            </a:r>
            <a:r>
              <a:rPr lang="en-US" sz="3200" i="1" smtClean="0">
                <a:solidFill>
                  <a:schemeClr val="tx1"/>
                </a:solidFill>
                <a:latin typeface="Arial" pitchFamily="34" charset="0"/>
                <a:cs typeface="Arial" pitchFamily="34" charset="0"/>
              </a:rPr>
              <a:t>Cây liễu dẻo dai</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118).</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327" y="2471275"/>
            <a:ext cx="7084629"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59" y="2400233"/>
            <a:ext cx="1106183"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6422" y="16000"/>
            <a:ext cx="6548437"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957" y="2537916"/>
            <a:ext cx="8083550"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89850" y="2400233"/>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4</a:t>
            </a:r>
            <a:endParaRPr lang="en-US" sz="3200" b="1">
              <a:solidFill>
                <a:schemeClr val="bg1"/>
              </a:solidFill>
              <a:latin typeface="Arial Rounded MT Bold" pitchFamily="34" charset="0"/>
              <a:ea typeface="Arial-Rounded" pitchFamily="34" charset="0"/>
              <a:cs typeface="Times New Roman" pitchFamily="18" charset="0"/>
            </a:endParaRPr>
          </a:p>
        </p:txBody>
      </p:sp>
    </p:spTree>
    <p:extLst>
      <p:ext uri="{BB962C8B-B14F-4D97-AF65-F5344CB8AC3E}">
        <p14:creationId xmlns:p14="http://schemas.microsoft.com/office/powerpoint/2010/main" val="2807370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05178"/>
            <a:ext cx="8305800" cy="147771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0" y="202691"/>
            <a:ext cx="7962900" cy="476920"/>
          </a:xfrm>
          <a:prstGeom prst="rect">
            <a:avLst/>
          </a:prstGeom>
          <a:noFill/>
        </p:spPr>
        <p:txBody>
          <a:bodyPr wrap="square" lIns="91305" tIns="45654" rIns="91305" bIns="45654" rtlCol="0">
            <a:spAutoFit/>
          </a:bodyPr>
          <a:lstStyle/>
          <a:p>
            <a:pPr algn="just"/>
            <a:r>
              <a:rPr lang="en-US" sz="2500" b="1" smtClean="0">
                <a:latin typeface="Arial" pitchFamily="34" charset="0"/>
                <a:ea typeface="Arial-Rounded" pitchFamily="34" charset="0"/>
                <a:cs typeface="Arial" pitchFamily="34" charset="0"/>
              </a:rPr>
              <a:t>Chọn từ ngữ để hoàn thiện câu và viết câu vào vở</a:t>
            </a:r>
            <a:endParaRPr lang="en-US" sz="2500" b="1">
              <a:latin typeface="Arial" pitchFamily="34" charset="0"/>
              <a:ea typeface="Arial-Rounded" pitchFamily="34" charset="0"/>
              <a:cs typeface="Arial" pitchFamily="34" charset="0"/>
            </a:endParaRPr>
          </a:p>
        </p:txBody>
      </p:sp>
      <p:sp>
        <p:nvSpPr>
          <p:cNvPr id="15" name="TextBox 14"/>
          <p:cNvSpPr txBox="1"/>
          <p:nvPr/>
        </p:nvSpPr>
        <p:spPr>
          <a:xfrm>
            <a:off x="152400" y="2528208"/>
            <a:ext cx="8686800" cy="584642"/>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a. Cô bé (…..…) cười khi thấy anh đi học về.</a:t>
            </a:r>
            <a:endParaRPr lang="en-US" sz="3200" b="1">
              <a:latin typeface="Arial" pitchFamily="34" charset="0"/>
              <a:ea typeface="Arial-Rounded" pitchFamily="34" charset="0"/>
              <a:cs typeface="Arial" pitchFamily="34" charset="0"/>
            </a:endParaRPr>
          </a:p>
        </p:txBody>
      </p:sp>
      <p:sp>
        <p:nvSpPr>
          <p:cNvPr id="16" name="TextBox 15"/>
          <p:cNvSpPr txBox="1"/>
          <p:nvPr/>
        </p:nvSpPr>
        <p:spPr>
          <a:xfrm>
            <a:off x="140970" y="3355277"/>
            <a:ext cx="8686800" cy="1077085"/>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b. Nhà trường (..……...) chương trình văn nghệ trên bảng tin.</a:t>
            </a:r>
            <a:endParaRPr lang="en-US" sz="3200" b="1">
              <a:latin typeface="Arial" pitchFamily="34" charset="0"/>
              <a:ea typeface="Arial-Rounded" pitchFamily="34" charset="0"/>
              <a:cs typeface="Arial" pitchFamily="34" charset="0"/>
            </a:endParaRPr>
          </a:p>
        </p:txBody>
      </p:sp>
      <p:sp>
        <p:nvSpPr>
          <p:cNvPr id="17" name="TextBox 16"/>
          <p:cNvSpPr txBox="1"/>
          <p:nvPr/>
        </p:nvSpPr>
        <p:spPr>
          <a:xfrm>
            <a:off x="225050" y="864053"/>
            <a:ext cx="1837825" cy="584763"/>
          </a:xfrm>
          <a:prstGeom prst="rect">
            <a:avLst/>
          </a:prstGeom>
          <a:solidFill>
            <a:srgbClr val="E7F9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cuộc thi</a:t>
            </a:r>
            <a:endParaRPr lang="en-US" sz="3200" b="1">
              <a:latin typeface="Arial" pitchFamily="34" charset="0"/>
              <a:ea typeface="Arial-Rounded" pitchFamily="34" charset="0"/>
              <a:cs typeface="Arial" pitchFamily="34" charset="0"/>
            </a:endParaRPr>
          </a:p>
        </p:txBody>
      </p:sp>
      <p:sp>
        <p:nvSpPr>
          <p:cNvPr id="19" name="TextBox 18"/>
          <p:cNvSpPr txBox="1"/>
          <p:nvPr/>
        </p:nvSpPr>
        <p:spPr>
          <a:xfrm>
            <a:off x="1242773" y="1668033"/>
            <a:ext cx="1976223" cy="552778"/>
          </a:xfrm>
          <a:prstGeom prst="rect">
            <a:avLst/>
          </a:prstGeom>
          <a:solidFill>
            <a:srgbClr val="E7F9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niêm yết</a:t>
            </a:r>
            <a:endParaRPr lang="en-US" sz="3200" b="1">
              <a:latin typeface="Arial" pitchFamily="34" charset="0"/>
              <a:ea typeface="Arial-Rounded" pitchFamily="34" charset="0"/>
              <a:cs typeface="Arial" pitchFamily="34" charset="0"/>
            </a:endParaRPr>
          </a:p>
        </p:txBody>
      </p:sp>
      <p:pic>
        <p:nvPicPr>
          <p:cNvPr id="20"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6"/>
          <a:stretch>
            <a:fillRect/>
          </a:stretch>
        </p:blipFill>
        <p:spPr>
          <a:xfrm>
            <a:off x="9906000" y="975070"/>
            <a:ext cx="609600" cy="609600"/>
          </a:xfrm>
          <a:prstGeom prst="rect">
            <a:avLst/>
          </a:prstGeom>
        </p:spPr>
      </p:pic>
      <p:sp>
        <p:nvSpPr>
          <p:cNvPr id="21" name="TextBox 20"/>
          <p:cNvSpPr txBox="1"/>
          <p:nvPr/>
        </p:nvSpPr>
        <p:spPr>
          <a:xfrm>
            <a:off x="4114800" y="1636048"/>
            <a:ext cx="2057400" cy="584763"/>
          </a:xfrm>
          <a:prstGeom prst="rect">
            <a:avLst/>
          </a:prstGeom>
          <a:solidFill>
            <a:srgbClr val="E7F9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vui vẻ</a:t>
            </a:r>
            <a:endParaRPr lang="en-US" sz="3200" b="1">
              <a:latin typeface="Arial" pitchFamily="34" charset="0"/>
              <a:ea typeface="Arial-Rounded" pitchFamily="34" charset="0"/>
              <a:cs typeface="Arial" pitchFamily="34" charset="0"/>
            </a:endParaRPr>
          </a:p>
        </p:txBody>
      </p:sp>
      <p:sp>
        <p:nvSpPr>
          <p:cNvPr id="14" name="TextBox 13"/>
          <p:cNvSpPr txBox="1"/>
          <p:nvPr/>
        </p:nvSpPr>
        <p:spPr>
          <a:xfrm>
            <a:off x="3274131" y="899329"/>
            <a:ext cx="1432186" cy="584763"/>
          </a:xfrm>
          <a:prstGeom prst="rect">
            <a:avLst/>
          </a:prstGeom>
          <a:solidFill>
            <a:srgbClr val="E7F9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nhoẻn</a:t>
            </a:r>
            <a:endParaRPr lang="en-US" sz="3200" b="1">
              <a:latin typeface="Arial" pitchFamily="34" charset="0"/>
              <a:ea typeface="Arial-Rounded" pitchFamily="34" charset="0"/>
              <a:cs typeface="Arial" pitchFamily="34" charset="0"/>
            </a:endParaRPr>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887" y="90714"/>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943600" y="899330"/>
            <a:ext cx="2057400" cy="584763"/>
          </a:xfrm>
          <a:prstGeom prst="rect">
            <a:avLst/>
          </a:prstGeom>
          <a:solidFill>
            <a:srgbClr val="E7F9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bắt đầu</a:t>
            </a:r>
            <a:endParaRPr lang="en-US" sz="32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2222E-6 -1.23457E-7 L -0.15295 0.31265 " pathEditMode="relative" rAng="0" ptsTypes="AA">
                                      <p:cBhvr>
                                        <p:cTn id="6" dur="2000" fill="hold"/>
                                        <p:tgtEl>
                                          <p:spTgt spid="14"/>
                                        </p:tgtEl>
                                        <p:attrNameLst>
                                          <p:attrName>ppt_x</p:attrName>
                                          <p:attrName>ppt_y</p:attrName>
                                        </p:attrNameLst>
                                      </p:cBhvr>
                                      <p:rCtr x="-7656" y="15617"/>
                                    </p:animMotion>
                                  </p:childTnLst>
                                  <p:subTnLst>
                                    <p:audio>
                                      <p:cMediaNode vol="100000">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17"/>
                                        </p:tgtEl>
                                        <p:attrNameLst>
                                          <p:attrName>r</p:attrName>
                                        </p:attrNameLst>
                                      </p:cBhvr>
                                    </p:animRot>
                                    <p:animRot by="-240000">
                                      <p:cBhvr>
                                        <p:cTn id="12" dur="200" fill="hold">
                                          <p:stCondLst>
                                            <p:cond delay="200"/>
                                          </p:stCondLst>
                                        </p:cTn>
                                        <p:tgtEl>
                                          <p:spTgt spid="17"/>
                                        </p:tgtEl>
                                        <p:attrNameLst>
                                          <p:attrName>r</p:attrName>
                                        </p:attrNameLst>
                                      </p:cBhvr>
                                    </p:animRot>
                                    <p:animRot by="240000">
                                      <p:cBhvr>
                                        <p:cTn id="13" dur="200" fill="hold">
                                          <p:stCondLst>
                                            <p:cond delay="400"/>
                                          </p:stCondLst>
                                        </p:cTn>
                                        <p:tgtEl>
                                          <p:spTgt spid="17"/>
                                        </p:tgtEl>
                                        <p:attrNameLst>
                                          <p:attrName>r</p:attrName>
                                        </p:attrNameLst>
                                      </p:cBhvr>
                                    </p:animRot>
                                    <p:animRot by="-240000">
                                      <p:cBhvr>
                                        <p:cTn id="14" dur="200" fill="hold">
                                          <p:stCondLst>
                                            <p:cond delay="600"/>
                                          </p:stCondLst>
                                        </p:cTn>
                                        <p:tgtEl>
                                          <p:spTgt spid="17"/>
                                        </p:tgtEl>
                                        <p:attrNameLst>
                                          <p:attrName>r</p:attrName>
                                        </p:attrNameLst>
                                      </p:cBhvr>
                                    </p:animRot>
                                    <p:animRot by="120000">
                                      <p:cBhvr>
                                        <p:cTn id="15" dur="200" fill="hold">
                                          <p:stCondLst>
                                            <p:cond delay="800"/>
                                          </p:stCondLst>
                                        </p:cTn>
                                        <p:tgtEl>
                                          <p:spTgt spid="17"/>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5" name="hammer.wav"/>
                                        </p:tgtEl>
                                      </p:cMediaNode>
                                    </p:audio>
                                  </p:subTnLst>
                                </p:cTn>
                              </p:par>
                              <p:par>
                                <p:cTn id="16" presetID="1" presetClass="mediacall" presetSubtype="0" fill="hold" nodeType="withEffect">
                                  <p:stCondLst>
                                    <p:cond delay="0"/>
                                  </p:stCondLst>
                                  <p:childTnLst>
                                    <p:cmd type="call" cmd="playFrom(0.0)">
                                      <p:cBhvr>
                                        <p:cTn id="17" dur="1659" fill="hold"/>
                                        <p:tgtEl>
                                          <p:spTgt spid="20"/>
                                        </p:tgtEl>
                                      </p:cBhvr>
                                    </p:cmd>
                                  </p:childTnLst>
                                </p:cTn>
                              </p:par>
                            </p:childTnLst>
                          </p:cTn>
                        </p:par>
                      </p:childTnLst>
                    </p:cTn>
                  </p:par>
                </p:childTnLst>
              </p:cTn>
              <p:nextCondLst>
                <p:cond evt="onClick" delay="0">
                  <p:tgtEl>
                    <p:spTgt spid="17"/>
                  </p:tgtEl>
                </p:cond>
              </p:nextCondLst>
            </p:seq>
            <p:seq concurrent="1" nextAc="seek">
              <p:cTn id="18" restart="whenNotActive" fill="hold" evtFilter="cancelBubble" nodeType="interactiveSeq">
                <p:stCondLst>
                  <p:cond evt="onClick" delay="0">
                    <p:tgtEl>
                      <p:spTgt spid="19"/>
                    </p:tgtEl>
                  </p:cond>
                </p:stCondLst>
                <p:endSync evt="end" delay="0">
                  <p:rtn val="all"/>
                </p:endSync>
                <p:childTnLst>
                  <p:par>
                    <p:cTn id="19" fill="hold">
                      <p:stCondLst>
                        <p:cond delay="0"/>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61111E-6 -3.14912E-6 L 0.21441 0.32943 " pathEditMode="relative" rAng="0" ptsTypes="AA">
                                      <p:cBhvr>
                                        <p:cTn id="22" dur="2000" fill="hold"/>
                                        <p:tgtEl>
                                          <p:spTgt spid="19"/>
                                        </p:tgtEl>
                                        <p:attrNameLst>
                                          <p:attrName>ppt_x</p:attrName>
                                          <p:attrName>ppt_y</p:attrName>
                                        </p:attrNameLst>
                                      </p:cBhvr>
                                      <p:rCtr x="10712" y="16456"/>
                                    </p:animMotion>
                                  </p:childTnLst>
                                  <p:subTnLst>
                                    <p:audio>
                                      <p:cMediaNode vol="100000">
                                        <p:cTn display="0" masterRel="sameClick">
                                          <p:stCondLst>
                                            <p:cond evt="begin" delay="0">
                                              <p:tn val="21"/>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9"/>
                  </p:tgtEl>
                </p:cond>
              </p:nextCondLst>
            </p:seq>
            <p:audio>
              <p:cMediaNode vol="100000">
                <p:cTn id="23" fill="hold" display="0">
                  <p:stCondLst>
                    <p:cond delay="indefinite"/>
                  </p:stCondLst>
                  <p:endCondLst>
                    <p:cond evt="onStopAudio" delay="0">
                      <p:tgtEl>
                        <p:sldTgt/>
                      </p:tgtEl>
                    </p:cond>
                  </p:endCondLst>
                </p:cTn>
                <p:tgtEl>
                  <p:spTgt spid="20"/>
                </p:tgtEl>
              </p:cMediaNode>
            </p:audio>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32" presetClass="emph" presetSubtype="0" fill="hold" grpId="0" nodeType="clickEffect">
                                  <p:stCondLst>
                                    <p:cond delay="0"/>
                                  </p:stCondLst>
                                  <p:childTnLst>
                                    <p:animRot by="120000">
                                      <p:cBhvr>
                                        <p:cTn id="28" dur="100" fill="hold">
                                          <p:stCondLst>
                                            <p:cond delay="0"/>
                                          </p:stCondLst>
                                        </p:cTn>
                                        <p:tgtEl>
                                          <p:spTgt spid="21"/>
                                        </p:tgtEl>
                                        <p:attrNameLst>
                                          <p:attrName>r</p:attrName>
                                        </p:attrNameLst>
                                      </p:cBhvr>
                                    </p:animRot>
                                    <p:animRot by="-240000">
                                      <p:cBhvr>
                                        <p:cTn id="29" dur="200" fill="hold">
                                          <p:stCondLst>
                                            <p:cond delay="200"/>
                                          </p:stCondLst>
                                        </p:cTn>
                                        <p:tgtEl>
                                          <p:spTgt spid="21"/>
                                        </p:tgtEl>
                                        <p:attrNameLst>
                                          <p:attrName>r</p:attrName>
                                        </p:attrNameLst>
                                      </p:cBhvr>
                                    </p:animRot>
                                    <p:animRot by="240000">
                                      <p:cBhvr>
                                        <p:cTn id="30" dur="200" fill="hold">
                                          <p:stCondLst>
                                            <p:cond delay="400"/>
                                          </p:stCondLst>
                                        </p:cTn>
                                        <p:tgtEl>
                                          <p:spTgt spid="21"/>
                                        </p:tgtEl>
                                        <p:attrNameLst>
                                          <p:attrName>r</p:attrName>
                                        </p:attrNameLst>
                                      </p:cBhvr>
                                    </p:animRot>
                                    <p:animRot by="-240000">
                                      <p:cBhvr>
                                        <p:cTn id="31" dur="200" fill="hold">
                                          <p:stCondLst>
                                            <p:cond delay="600"/>
                                          </p:stCondLst>
                                        </p:cTn>
                                        <p:tgtEl>
                                          <p:spTgt spid="21"/>
                                        </p:tgtEl>
                                        <p:attrNameLst>
                                          <p:attrName>r</p:attrName>
                                        </p:attrNameLst>
                                      </p:cBhvr>
                                    </p:animRot>
                                    <p:animRot by="120000">
                                      <p:cBhvr>
                                        <p:cTn id="32" dur="200" fill="hold">
                                          <p:stCondLst>
                                            <p:cond delay="800"/>
                                          </p:stCondLst>
                                        </p:cTn>
                                        <p:tgtEl>
                                          <p:spTgt spid="21"/>
                                        </p:tgtEl>
                                        <p:attrNameLst>
                                          <p:attrName>r</p:attrName>
                                        </p:attrNameLst>
                                      </p:cBhvr>
                                    </p:animRot>
                                  </p:childTnLst>
                                  <p:subTnLst>
                                    <p:audio>
                                      <p:cMediaNode>
                                        <p:cTn display="0" masterRel="sameClick">
                                          <p:stCondLst>
                                            <p:cond evt="begin" delay="0">
                                              <p:tn val="27"/>
                                            </p:cond>
                                          </p:stCondLst>
                                          <p:endCondLst>
                                            <p:cond evt="onStopAudio" delay="0">
                                              <p:tgtEl>
                                                <p:sldTgt/>
                                              </p:tgtEl>
                                            </p:cond>
                                          </p:endCondLst>
                                        </p:cTn>
                                        <p:tgtEl>
                                          <p:sndTgt r:embed="rId5" name="hammer.wav"/>
                                        </p:tgtEl>
                                      </p:cMediaNode>
                                    </p:audio>
                                  </p:subTnLst>
                                </p:cTn>
                              </p:par>
                              <p:par>
                                <p:cTn id="33" presetID="1" presetClass="mediacall" presetSubtype="0" fill="hold" nodeType="withEffect">
                                  <p:stCondLst>
                                    <p:cond delay="0"/>
                                  </p:stCondLst>
                                  <p:childTnLst>
                                    <p:cmd type="call" cmd="playFrom(0.0)">
                                      <p:cBhvr>
                                        <p:cTn id="34" dur="1659" fill="hold"/>
                                        <p:tgtEl>
                                          <p:spTgt spid="20"/>
                                        </p:tgtEl>
                                      </p:cBhvr>
                                    </p:cmd>
                                  </p:childTnLst>
                                </p:cTn>
                              </p:par>
                            </p:childTnLst>
                          </p:cTn>
                        </p:par>
                      </p:childTnLst>
                    </p:cTn>
                  </p:par>
                </p:childTnLst>
              </p:cTn>
              <p:nextCondLst>
                <p:cond evt="onClick" delay="0">
                  <p:tgtEl>
                    <p:spTgt spid="21"/>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grpId="0" nodeType="clickEffect">
                                  <p:stCondLst>
                                    <p:cond delay="0"/>
                                  </p:stCondLst>
                                  <p:childTnLst>
                                    <p:animRot by="120000">
                                      <p:cBhvr>
                                        <p:cTn id="39" dur="100" fill="hold">
                                          <p:stCondLst>
                                            <p:cond delay="0"/>
                                          </p:stCondLst>
                                        </p:cTn>
                                        <p:tgtEl>
                                          <p:spTgt spid="12"/>
                                        </p:tgtEl>
                                        <p:attrNameLst>
                                          <p:attrName>r</p:attrName>
                                        </p:attrNameLst>
                                      </p:cBhvr>
                                    </p:animRot>
                                    <p:animRot by="-240000">
                                      <p:cBhvr>
                                        <p:cTn id="40" dur="200" fill="hold">
                                          <p:stCondLst>
                                            <p:cond delay="200"/>
                                          </p:stCondLst>
                                        </p:cTn>
                                        <p:tgtEl>
                                          <p:spTgt spid="12"/>
                                        </p:tgtEl>
                                        <p:attrNameLst>
                                          <p:attrName>r</p:attrName>
                                        </p:attrNameLst>
                                      </p:cBhvr>
                                    </p:animRot>
                                    <p:animRot by="240000">
                                      <p:cBhvr>
                                        <p:cTn id="41" dur="200" fill="hold">
                                          <p:stCondLst>
                                            <p:cond delay="400"/>
                                          </p:stCondLst>
                                        </p:cTn>
                                        <p:tgtEl>
                                          <p:spTgt spid="12"/>
                                        </p:tgtEl>
                                        <p:attrNameLst>
                                          <p:attrName>r</p:attrName>
                                        </p:attrNameLst>
                                      </p:cBhvr>
                                    </p:animRot>
                                    <p:animRot by="-240000">
                                      <p:cBhvr>
                                        <p:cTn id="42" dur="200" fill="hold">
                                          <p:stCondLst>
                                            <p:cond delay="600"/>
                                          </p:stCondLst>
                                        </p:cTn>
                                        <p:tgtEl>
                                          <p:spTgt spid="12"/>
                                        </p:tgtEl>
                                        <p:attrNameLst>
                                          <p:attrName>r</p:attrName>
                                        </p:attrNameLst>
                                      </p:cBhvr>
                                    </p:animRot>
                                    <p:animRot by="120000">
                                      <p:cBhvr>
                                        <p:cTn id="43" dur="200" fill="hold">
                                          <p:stCondLst>
                                            <p:cond delay="800"/>
                                          </p:stCondLst>
                                        </p:cTn>
                                        <p:tgtEl>
                                          <p:spTgt spid="12"/>
                                        </p:tgtEl>
                                        <p:attrNameLst>
                                          <p:attrName>r</p:attrName>
                                        </p:attrNameLst>
                                      </p:cBhvr>
                                    </p:animRot>
                                  </p:childTnLst>
                                  <p:subTnLst>
                                    <p:audio>
                                      <p:cMediaNode>
                                        <p:cTn display="0" masterRel="sameClick">
                                          <p:stCondLst>
                                            <p:cond evt="begin" delay="0">
                                              <p:tn val="38"/>
                                            </p:cond>
                                          </p:stCondLst>
                                          <p:endCondLst>
                                            <p:cond evt="onStopAudio" delay="0">
                                              <p:tgtEl>
                                                <p:sldTgt/>
                                              </p:tgtEl>
                                            </p:cond>
                                          </p:endCondLst>
                                        </p:cTn>
                                        <p:tgtEl>
                                          <p:sndTgt r:embed="rId5" name="hammer.wav"/>
                                        </p:tgtEl>
                                      </p:cMediaNode>
                                    </p:audio>
                                  </p:subTnLst>
                                </p:cTn>
                              </p:par>
                            </p:childTnLst>
                          </p:cTn>
                        </p:par>
                      </p:childTnLst>
                    </p:cTn>
                  </p:par>
                  <p:par>
                    <p:cTn id="44" fill="hold">
                      <p:stCondLst>
                        <p:cond delay="indefinite"/>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1659" fill="hold"/>
                                        <p:tgtEl>
                                          <p:spTgt spid="20"/>
                                        </p:tgtEl>
                                      </p:cBhvr>
                                    </p:cmd>
                                  </p:childTnLst>
                                </p:cTn>
                              </p:par>
                            </p:childTnLst>
                          </p:cTn>
                        </p:par>
                      </p:childTnLst>
                    </p:cTn>
                  </p:par>
                </p:childTnLst>
              </p:cTn>
              <p:nextCondLst>
                <p:cond evt="onClick" delay="0">
                  <p:tgtEl>
                    <p:spTgt spid="12"/>
                  </p:tgtEl>
                </p:cond>
              </p:nextCondLst>
            </p:seq>
          </p:childTnLst>
        </p:cTn>
      </p:par>
    </p:tnLst>
    <p:bldLst>
      <p:bldP spid="17" grpId="0" animBg="1"/>
      <p:bldP spid="19" grpId="0" animBg="1"/>
      <p:bldP spid="21" grpId="0" animBg="1"/>
      <p:bldP spid="14"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38200" y="831850"/>
            <a:ext cx="9067800" cy="630942"/>
          </a:xfrm>
          <a:prstGeom prst="rect">
            <a:avLst/>
          </a:prstGeom>
        </p:spPr>
        <p:txBody>
          <a:bodyPr wrap="square">
            <a:spAutoFit/>
          </a:bodyPr>
          <a:lstStyle/>
          <a:p>
            <a:pPr algn="just"/>
            <a:r>
              <a:rPr lang="en-US" sz="3500" b="1" smtClean="0">
                <a:solidFill>
                  <a:srgbClr val="7030A0"/>
                </a:solidFill>
                <a:latin typeface="HP001 5 hàng" pitchFamily="34" charset="0"/>
              </a:rPr>
              <a:t>a. </a:t>
            </a:r>
            <a:r>
              <a:rPr lang="vi-VN" sz="3500" b="1">
                <a:solidFill>
                  <a:srgbClr val="7030A0"/>
                </a:solidFill>
                <a:latin typeface="HP001 5 hàng" pitchFamily="34" charset="0"/>
              </a:rPr>
              <a:t>Cô χ≠ ηφϗn jΗİng cưƟ δi κấy </a:t>
            </a:r>
            <a:r>
              <a:rPr lang="vi-VN" sz="3500" b="1" smtClean="0">
                <a:solidFill>
                  <a:srgbClr val="7030A0"/>
                </a:solidFill>
                <a:latin typeface="HP001 5 hàng" pitchFamily="34" charset="0"/>
              </a:rPr>
              <a:t>aζ</a:t>
            </a:r>
            <a:endParaRPr lang="en-US" sz="3500" b="1">
              <a:solidFill>
                <a:srgbClr val="7030A0"/>
              </a:solidFill>
              <a:latin typeface="HP001 4 hàng" pitchFamily="34" charset="0"/>
            </a:endParaRPr>
          </a:p>
        </p:txBody>
      </p:sp>
      <p:sp>
        <p:nvSpPr>
          <p:cNvPr id="9" name="Rectangle 8"/>
          <p:cNvSpPr/>
          <p:nvPr/>
        </p:nvSpPr>
        <p:spPr>
          <a:xfrm>
            <a:off x="840014" y="2231886"/>
            <a:ext cx="9067800" cy="630942"/>
          </a:xfrm>
          <a:prstGeom prst="rect">
            <a:avLst/>
          </a:prstGeom>
        </p:spPr>
        <p:txBody>
          <a:bodyPr wrap="square">
            <a:spAutoFit/>
          </a:bodyPr>
          <a:lstStyle/>
          <a:p>
            <a:pPr algn="just"/>
            <a:r>
              <a:rPr lang="en-US" sz="3500" b="1" smtClean="0">
                <a:solidFill>
                  <a:srgbClr val="7030A0"/>
                </a:solidFill>
                <a:latin typeface="HP001 5 hàng" pitchFamily="34" charset="0"/>
              </a:rPr>
              <a:t>b. </a:t>
            </a:r>
            <a:r>
              <a:rPr lang="vi-VN" sz="3500" b="1">
                <a:solidFill>
                  <a:srgbClr val="7030A0"/>
                </a:solidFill>
                <a:latin typeface="HP001 5 hàng" pitchFamily="34" charset="0"/>
              </a:rPr>
              <a:t>Nǖà ǇrưŊg wΗłm ΐĞt εưΩg </a:t>
            </a:r>
            <a:r>
              <a:rPr lang="vi-VN" sz="3500" b="1" smtClean="0">
                <a:solidFill>
                  <a:srgbClr val="7030A0"/>
                </a:solidFill>
                <a:latin typeface="HP001 5 hàng" pitchFamily="34" charset="0"/>
              </a:rPr>
              <a:t>Ǉrìζ</a:t>
            </a:r>
            <a:endParaRPr lang="en-US" sz="3500" b="1">
              <a:solidFill>
                <a:srgbClr val="7030A0"/>
              </a:solidFill>
              <a:latin typeface="HP001 4 hàng" pitchFamily="34" charset="0"/>
            </a:endParaRPr>
          </a:p>
        </p:txBody>
      </p:sp>
      <p:sp>
        <p:nvSpPr>
          <p:cNvPr id="10" name="Rectangle 9"/>
          <p:cNvSpPr/>
          <p:nvPr/>
        </p:nvSpPr>
        <p:spPr>
          <a:xfrm>
            <a:off x="163830" y="2912358"/>
            <a:ext cx="9067800" cy="630942"/>
          </a:xfrm>
          <a:prstGeom prst="rect">
            <a:avLst/>
          </a:prstGeom>
        </p:spPr>
        <p:txBody>
          <a:bodyPr wrap="square">
            <a:spAutoFit/>
          </a:bodyPr>
          <a:lstStyle/>
          <a:p>
            <a:pPr algn="just"/>
            <a:r>
              <a:rPr lang="vi-VN" sz="3500" b="1">
                <a:solidFill>
                  <a:srgbClr val="7030A0"/>
                </a:solidFill>
                <a:latin typeface="HP001 5 hàng" pitchFamily="34" charset="0"/>
              </a:rPr>
              <a:t>văn wΉŃ Λłn bảng Ǉin</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
        <p:nvSpPr>
          <p:cNvPr id="8" name="Rectangle 7"/>
          <p:cNvSpPr/>
          <p:nvPr/>
        </p:nvSpPr>
        <p:spPr>
          <a:xfrm>
            <a:off x="163830" y="1538283"/>
            <a:ext cx="9067800" cy="630942"/>
          </a:xfrm>
          <a:prstGeom prst="rect">
            <a:avLst/>
          </a:prstGeom>
        </p:spPr>
        <p:txBody>
          <a:bodyPr wrap="square">
            <a:spAutoFit/>
          </a:bodyPr>
          <a:lstStyle/>
          <a:p>
            <a:pPr algn="just"/>
            <a:r>
              <a:rPr lang="vi-VN" sz="3500" b="1" smtClean="0">
                <a:solidFill>
                  <a:srgbClr val="7030A0"/>
                </a:solidFill>
                <a:latin typeface="HP001 5 hàng" pitchFamily="34" charset="0"/>
              </a:rPr>
              <a:t>đi </a:t>
            </a:r>
            <a:r>
              <a:rPr lang="vi-VN" sz="3500" b="1">
                <a:solidFill>
                  <a:srgbClr val="7030A0"/>
                </a:solidFill>
                <a:latin typeface="HP001 5 hàng" pitchFamily="34" charset="0"/>
              </a:rPr>
              <a:t>hǌ </a:t>
            </a:r>
            <a:r>
              <a:rPr lang="vi-VN" sz="3500" b="1" smtClean="0">
                <a:solidFill>
                  <a:srgbClr val="7030A0"/>
                </a:solidFill>
                <a:latin typeface="HP001 5 hàng" pitchFamily="34" charset="0"/>
              </a:rPr>
              <a:t>ωϙ</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232862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mp4">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6"/>
          <a:stretch>
            <a:fillRect/>
          </a:stretch>
        </p:blipFill>
        <p:spPr>
          <a:xfrm>
            <a:off x="4114800" y="388778"/>
            <a:ext cx="4926172" cy="4926172"/>
          </a:xfrm>
        </p:spPr>
      </p:pic>
      <p:pic>
        <p:nvPicPr>
          <p:cNvPr id="9" name="C.mp4">
            <a:hlinkClick r:id="" action="ppaction://media"/>
          </p:cNvPr>
          <p:cNvPicPr>
            <a:picLocks noGrp="1" noChangeAspect="1"/>
          </p:cNvPicPr>
          <p:nvPr>
            <p:ph sz="half" idx="1"/>
            <a:videoFile r:link="rId4"/>
            <p:extLst>
              <p:ext uri="{DAA4B4D4-6D71-4841-9C94-3DE7FCFB9230}">
                <p14:media xmlns:p14="http://schemas.microsoft.com/office/powerpoint/2010/main" r:embed="rId3"/>
              </p:ext>
            </p:extLst>
          </p:nvPr>
        </p:nvPicPr>
        <p:blipFill>
          <a:blip r:embed="rId7"/>
          <a:stretch>
            <a:fillRect/>
          </a:stretch>
        </p:blipFill>
        <p:spPr>
          <a:xfrm>
            <a:off x="-76200" y="388778"/>
            <a:ext cx="4926172" cy="4926172"/>
          </a:xfrm>
        </p:spPr>
      </p:pic>
    </p:spTree>
    <p:extLst>
      <p:ext uri="{BB962C8B-B14F-4D97-AF65-F5344CB8AC3E}">
        <p14:creationId xmlns:p14="http://schemas.microsoft.com/office/powerpoint/2010/main" val="16814451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vol="80000">
                <p:cTn id="13" fill="hold" display="0">
                  <p:stCondLst>
                    <p:cond delay="indefinite"/>
                  </p:stCondLst>
                </p:cTn>
                <p:tgtEl>
                  <p:spTgt spid="9"/>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6113" y="-19050"/>
            <a:ext cx="8399318" cy="953974"/>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Quan sát tranh và dùng từ ngữ trong khung để nói theo tranh</a:t>
            </a:r>
            <a:endParaRPr lang="en-US" sz="2800" b="1">
              <a:latin typeface="Arial" pitchFamily="34" charset="0"/>
              <a:ea typeface="Arial-Rounded" pitchFamily="34" charset="0"/>
              <a:cs typeface="Arial" pitchFamily="34" charset="0"/>
            </a:endParaRP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16" name="Rectangle 15"/>
          <p:cNvSpPr/>
          <p:nvPr/>
        </p:nvSpPr>
        <p:spPr>
          <a:xfrm>
            <a:off x="707866" y="902626"/>
            <a:ext cx="8207534" cy="660022"/>
          </a:xfrm>
          <a:prstGeom prst="rect">
            <a:avLst/>
          </a:prstGeom>
          <a:noFill/>
          <a:ln>
            <a:solidFill>
              <a:srgbClr val="FD2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Arial" pitchFamily="34" charset="0"/>
                <a:cs typeface="Arial" pitchFamily="34" charset="0"/>
              </a:rPr>
              <a:t>cây cối	suối		muông thú	rừng</a:t>
            </a:r>
            <a:endParaRPr lang="en-US" sz="3200">
              <a:solidFill>
                <a:schemeClr val="tx1"/>
              </a:solidFill>
              <a:latin typeface="Arial" pitchFamily="34" charset="0"/>
              <a:cs typeface="Arial"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 y="8328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648" t="30468" r="30479" b="17969"/>
          <a:stretch/>
        </p:blipFill>
        <p:spPr bwMode="auto">
          <a:xfrm>
            <a:off x="2362200" y="1667194"/>
            <a:ext cx="4572000" cy="3324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63910"/>
            <a:ext cx="8305800"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grpSp>
        <p:nvGrpSpPr>
          <p:cNvPr id="10" name="Group 9"/>
          <p:cNvGrpSpPr/>
          <p:nvPr/>
        </p:nvGrpSpPr>
        <p:grpSpPr>
          <a:xfrm>
            <a:off x="117764" y="972355"/>
            <a:ext cx="8873836" cy="3732995"/>
            <a:chOff x="744680" y="1657350"/>
            <a:chExt cx="7809345" cy="2705100"/>
          </a:xfrm>
        </p:grpSpPr>
        <p:sp>
          <p:nvSpPr>
            <p:cNvPr id="1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818081" y="1428750"/>
            <a:ext cx="7563919" cy="2862310"/>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	</a:t>
            </a:r>
            <a:r>
              <a:rPr lang="en-US" sz="3600" smtClean="0">
                <a:latin typeface="Arial" pitchFamily="34" charset="0"/>
                <a:ea typeface="Arial-Rounded" pitchFamily="34" charset="0"/>
                <a:cs typeface="Arial" pitchFamily="34" charset="0"/>
              </a:rPr>
              <a:t>Yểng nhoẻn miệng cười rồi bắt chước tiếng một số loài vật. Gõ kiến trong nháy mắt đã khoét được cái tổ xinh xắn. Còn chim công có điệu múa tuyệt đẹp.</a:t>
            </a:r>
            <a:endParaRPr lang="en-US" sz="3600">
              <a:latin typeface="Arial" pitchFamily="34" charset="0"/>
              <a:ea typeface="Arial-Rounded" pitchFamily="34" charset="0"/>
              <a:cs typeface="Arial" pitchFamily="34" charset="0"/>
            </a:endParaRPr>
          </a:p>
        </p:txBody>
      </p:sp>
      <p:sp>
        <p:nvSpPr>
          <p:cNvPr id="18" name="Right Arrow 17"/>
          <p:cNvSpPr/>
          <p:nvPr/>
        </p:nvSpPr>
        <p:spPr>
          <a:xfrm>
            <a:off x="1317850" y="1693957"/>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1803499" y="1974850"/>
            <a:ext cx="3509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730664" y="2542727"/>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446672" y="2266119"/>
            <a:ext cx="138304" cy="27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730500" y="3406359"/>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3200400" y="3632421"/>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68" y="50803"/>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Oval 16"/>
          <p:cNvSpPr/>
          <p:nvPr/>
        </p:nvSpPr>
        <p:spPr>
          <a:xfrm>
            <a:off x="3804348" y="3943350"/>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32" presetClass="emph" presetSubtype="0" fill="hold" grpId="0" nodeType="afterEffect">
                                  <p:stCondLst>
                                    <p:cond delay="0"/>
                                  </p:stCondLst>
                                  <p:childTnLst>
                                    <p:animRot by="120000">
                                      <p:cBhvr>
                                        <p:cTn id="10" dur="300" fill="hold">
                                          <p:stCondLst>
                                            <p:cond delay="0"/>
                                          </p:stCondLst>
                                        </p:cTn>
                                        <p:tgtEl>
                                          <p:spTgt spid="18"/>
                                        </p:tgtEl>
                                        <p:attrNameLst>
                                          <p:attrName>r</p:attrName>
                                        </p:attrNameLst>
                                      </p:cBhvr>
                                    </p:animRot>
                                    <p:animRot by="-240000">
                                      <p:cBhvr>
                                        <p:cTn id="11" dur="600" fill="hold">
                                          <p:stCondLst>
                                            <p:cond delay="600"/>
                                          </p:stCondLst>
                                        </p:cTn>
                                        <p:tgtEl>
                                          <p:spTgt spid="18"/>
                                        </p:tgtEl>
                                        <p:attrNameLst>
                                          <p:attrName>r</p:attrName>
                                        </p:attrNameLst>
                                      </p:cBhvr>
                                    </p:animRot>
                                    <p:animRot by="240000">
                                      <p:cBhvr>
                                        <p:cTn id="12" dur="600" fill="hold">
                                          <p:stCondLst>
                                            <p:cond delay="1200"/>
                                          </p:stCondLst>
                                        </p:cTn>
                                        <p:tgtEl>
                                          <p:spTgt spid="18"/>
                                        </p:tgtEl>
                                        <p:attrNameLst>
                                          <p:attrName>r</p:attrName>
                                        </p:attrNameLst>
                                      </p:cBhvr>
                                    </p:animRot>
                                    <p:animRot by="-240000">
                                      <p:cBhvr>
                                        <p:cTn id="13" dur="600" fill="hold">
                                          <p:stCondLst>
                                            <p:cond delay="1800"/>
                                          </p:stCondLst>
                                        </p:cTn>
                                        <p:tgtEl>
                                          <p:spTgt spid="18"/>
                                        </p:tgtEl>
                                        <p:attrNameLst>
                                          <p:attrName>r</p:attrName>
                                        </p:attrNameLst>
                                      </p:cBhvr>
                                    </p:animRot>
                                    <p:animRot by="120000">
                                      <p:cBhvr>
                                        <p:cTn id="14" dur="600" fill="hold">
                                          <p:stCondLst>
                                            <p:cond delay="2400"/>
                                          </p:stCondLst>
                                        </p:cTn>
                                        <p:tgtEl>
                                          <p:spTgt spid="18"/>
                                        </p:tgtEl>
                                        <p:attrNameLst>
                                          <p:attrName>r</p:attrName>
                                        </p:attrNameLst>
                                      </p:cBhvr>
                                    </p:animRot>
                                  </p:childTnLst>
                                </p:cTn>
                              </p:par>
                            </p:childTnLst>
                          </p:cTn>
                        </p:par>
                        <p:par>
                          <p:cTn id="15" fill="hold">
                            <p:stCondLst>
                              <p:cond delay="3500"/>
                            </p:stCondLst>
                            <p:childTnLst>
                              <p:par>
                                <p:cTn id="16" presetID="10" presetClass="exit" presetSubtype="0" fill="hold" grpId="2" nodeType="after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750"/>
                                        <p:tgtEl>
                                          <p:spTgt spid="21"/>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75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750"/>
                                        <p:tgtEl>
                                          <p:spTgt spid="27"/>
                                        </p:tgtEl>
                                      </p:cBhvr>
                                    </p:animEffect>
                                  </p:childTnLst>
                                </p:cTn>
                              </p:par>
                              <p:par>
                                <p:cTn id="30" presetID="10" presetClass="exit" presetSubtype="0" fill="hold" nodeType="withEffect">
                                  <p:stCondLst>
                                    <p:cond delay="0"/>
                                  </p:stCondLst>
                                  <p:childTnLst>
                                    <p:animEffect transition="out" filter="fade">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8" presetClass="emph" presetSubtype="0" fill="hold" grpId="1" nodeType="withEffect">
                                  <p:stCondLst>
                                    <p:cond delay="0"/>
                                  </p:stCondLst>
                                  <p:childTnLst>
                                    <p:animRot by="21600000">
                                      <p:cBhvr>
                                        <p:cTn id="51" dur="2500" fill="hold"/>
                                        <p:tgtEl>
                                          <p:spTgt spid="25"/>
                                        </p:tgtEl>
                                        <p:attrNameLst>
                                          <p:attrName>r</p:attrName>
                                        </p:attrNameLst>
                                      </p:cBhvr>
                                    </p:animRot>
                                  </p:childTnLst>
                                </p:cTn>
                              </p:par>
                              <p:par>
                                <p:cTn id="52" presetID="8" presetClass="emph" presetSubtype="0" fill="hold" grpId="1" nodeType="withEffect">
                                  <p:stCondLst>
                                    <p:cond delay="0"/>
                                  </p:stCondLst>
                                  <p:childTnLst>
                                    <p:animRot by="21600000">
                                      <p:cBhvr>
                                        <p:cTn id="53" dur="2500" fill="hold"/>
                                        <p:tgtEl>
                                          <p:spTgt spid="23"/>
                                        </p:tgtEl>
                                        <p:attrNameLst>
                                          <p:attrName>r</p:attrName>
                                        </p:attrNameLst>
                                      </p:cBhvr>
                                    </p:animRot>
                                  </p:childTnLst>
                                </p:cTn>
                              </p:par>
                              <p:par>
                                <p:cTn id="54" presetID="8" presetClass="emph" presetSubtype="0" fill="hold" grpId="1" nodeType="withEffect">
                                  <p:stCondLst>
                                    <p:cond delay="0"/>
                                  </p:stCondLst>
                                  <p:childTnLst>
                                    <p:animRot by="21600000">
                                      <p:cBhvr>
                                        <p:cTn id="55" dur="25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23" grpId="0" animBg="1"/>
      <p:bldP spid="23" grpId="1" animBg="1"/>
      <p:bldP spid="25" grpId="0" animBg="1"/>
      <p:bldP spid="25" grpId="1" animBg="1"/>
      <p:bldP spid="17" grpId="0" animBg="1"/>
      <p:bldP spid="1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38200" y="831850"/>
            <a:ext cx="9067800" cy="630942"/>
          </a:xfrm>
          <a:prstGeom prst="rect">
            <a:avLst/>
          </a:prstGeom>
        </p:spPr>
        <p:txBody>
          <a:bodyPr wrap="square">
            <a:spAutoFit/>
          </a:bodyPr>
          <a:lstStyle/>
          <a:p>
            <a:pPr algn="just"/>
            <a:r>
              <a:rPr lang="vi-VN" sz="3500" b="1">
                <a:solidFill>
                  <a:srgbClr val="7030A0"/>
                </a:solidFill>
                <a:latin typeface="HP001 5 hàng" pitchFamily="34" charset="0"/>
              </a:rPr>
              <a:t>Yểng ηφϗn jΗİng cưƟ ǟē bắt </a:t>
            </a:r>
            <a:r>
              <a:rPr lang="vi-VN" sz="3500" b="1" smtClean="0">
                <a:solidFill>
                  <a:srgbClr val="7030A0"/>
                </a:solidFill>
                <a:latin typeface="HP001 5 hàng" pitchFamily="34" charset="0"/>
              </a:rPr>
              <a:t>εưϐ</a:t>
            </a:r>
            <a:endParaRPr lang="en-US" sz="3500" b="1">
              <a:solidFill>
                <a:srgbClr val="7030A0"/>
              </a:solidFill>
              <a:latin typeface="HP001 4 hàng" pitchFamily="34" charset="0"/>
            </a:endParaRPr>
          </a:p>
        </p:txBody>
      </p:sp>
      <p:sp>
        <p:nvSpPr>
          <p:cNvPr id="8" name="Rectangle 7"/>
          <p:cNvSpPr/>
          <p:nvPr/>
        </p:nvSpPr>
        <p:spPr>
          <a:xfrm>
            <a:off x="190500" y="1534408"/>
            <a:ext cx="9067800" cy="630942"/>
          </a:xfrm>
          <a:prstGeom prst="rect">
            <a:avLst/>
          </a:prstGeom>
        </p:spPr>
        <p:txBody>
          <a:bodyPr wrap="square">
            <a:spAutoFit/>
          </a:bodyPr>
          <a:lstStyle/>
          <a:p>
            <a:pPr algn="just"/>
            <a:r>
              <a:rPr lang="vi-VN" sz="3500" b="1">
                <a:solidFill>
                  <a:srgbClr val="7030A0"/>
                </a:solidFill>
                <a:latin typeface="HP001 5 hàng" pitchFamily="34" charset="0"/>
              </a:rPr>
              <a:t>ǇΗĞng jŎ số l♦i </a:t>
            </a:r>
            <a:r>
              <a:rPr lang="vi-VN" sz="3500" b="1" smtClean="0">
                <a:solidFill>
                  <a:srgbClr val="7030A0"/>
                </a:solidFill>
                <a:latin typeface="HP001 5 hàng" pitchFamily="34" charset="0"/>
              </a:rPr>
              <a:t>vật. Gõ </a:t>
            </a:r>
            <a:r>
              <a:rPr lang="vi-VN" sz="3500" b="1">
                <a:solidFill>
                  <a:srgbClr val="7030A0"/>
                </a:solidFill>
                <a:latin typeface="HP001 5 hàng" pitchFamily="34" charset="0"/>
              </a:rPr>
              <a:t>k</a:t>
            </a:r>
            <a:r>
              <a:rPr lang="el-GR" sz="3500" b="1">
                <a:solidFill>
                  <a:srgbClr val="7030A0"/>
                </a:solidFill>
                <a:latin typeface="HP001 5 hàng" pitchFamily="34" charset="0"/>
              </a:rPr>
              <a:t>Η</a:t>
            </a:r>
            <a:r>
              <a:rPr lang="vi-VN" sz="3500" b="1">
                <a:solidFill>
                  <a:srgbClr val="7030A0"/>
                </a:solidFill>
                <a:latin typeface="HP001 5 hàng" pitchFamily="34" charset="0"/>
              </a:rPr>
              <a:t>Ğn Ǉr</a:t>
            </a:r>
            <a:r>
              <a:rPr lang="el-GR" sz="3500" b="1">
                <a:solidFill>
                  <a:srgbClr val="7030A0"/>
                </a:solidFill>
                <a:latin typeface="HP001 5 hàng" pitchFamily="34" charset="0"/>
              </a:rPr>
              <a:t>Ϊ</a:t>
            </a:r>
            <a:r>
              <a:rPr lang="vi-VN" sz="3500" b="1">
                <a:solidFill>
                  <a:srgbClr val="7030A0"/>
                </a:solidFill>
                <a:latin typeface="HP001 5 hàng" pitchFamily="34" charset="0"/>
              </a:rPr>
              <a:t>g </a:t>
            </a:r>
            <a:r>
              <a:rPr lang="el-GR" sz="3500" b="1">
                <a:solidFill>
                  <a:srgbClr val="7030A0"/>
                </a:solidFill>
                <a:latin typeface="HP001 5 hàng" pitchFamily="34" charset="0"/>
              </a:rPr>
              <a:t>η</a:t>
            </a:r>
            <a:r>
              <a:rPr lang="vi-VN" sz="3500" b="1">
                <a:solidFill>
                  <a:srgbClr val="7030A0"/>
                </a:solidFill>
                <a:latin typeface="HP001 5 hàng" pitchFamily="34" charset="0"/>
              </a:rPr>
              <a:t>áy</a:t>
            </a:r>
            <a:endParaRPr lang="en-US" sz="3500" b="1">
              <a:solidFill>
                <a:srgbClr val="7030A0"/>
              </a:solidFill>
              <a:latin typeface="HP001 4 hàng" pitchFamily="34" charset="0"/>
            </a:endParaRPr>
          </a:p>
        </p:txBody>
      </p:sp>
      <p:sp>
        <p:nvSpPr>
          <p:cNvPr id="9" name="Rectangle 8"/>
          <p:cNvSpPr/>
          <p:nvPr/>
        </p:nvSpPr>
        <p:spPr>
          <a:xfrm>
            <a:off x="215900" y="2205822"/>
            <a:ext cx="9067800" cy="630942"/>
          </a:xfrm>
          <a:prstGeom prst="rect">
            <a:avLst/>
          </a:prstGeom>
        </p:spPr>
        <p:txBody>
          <a:bodyPr wrap="square">
            <a:spAutoFit/>
          </a:bodyPr>
          <a:lstStyle/>
          <a:p>
            <a:pPr algn="just"/>
            <a:r>
              <a:rPr lang="vi-VN" sz="3500" b="1">
                <a:solidFill>
                  <a:srgbClr val="7030A0"/>
                </a:solidFill>
                <a:latin typeface="HP001 5 hàng" pitchFamily="34" charset="0"/>
              </a:rPr>
              <a:t>jắt đã </a:t>
            </a:r>
            <a:r>
              <a:rPr lang="el-GR" sz="3500" b="1">
                <a:solidFill>
                  <a:srgbClr val="7030A0"/>
                </a:solidFill>
                <a:latin typeface="HP001 5 hàng" pitchFamily="34" charset="0"/>
              </a:rPr>
              <a:t>δφ</a:t>
            </a:r>
            <a:r>
              <a:rPr lang="vi-VN" sz="3500" b="1">
                <a:solidFill>
                  <a:srgbClr val="7030A0"/>
                </a:solidFill>
                <a:latin typeface="HP001 5 hàng" pitchFamily="34" charset="0"/>
              </a:rPr>
              <a:t>ďt đư</a:t>
            </a:r>
            <a:r>
              <a:rPr lang="el-GR" sz="3500" b="1">
                <a:solidFill>
                  <a:srgbClr val="7030A0"/>
                </a:solidFill>
                <a:latin typeface="HP001 5 hàng" pitchFamily="34" charset="0"/>
              </a:rPr>
              <a:t>ϑ </a:t>
            </a:r>
            <a:r>
              <a:rPr lang="vi-VN" sz="3500" b="1">
                <a:solidFill>
                  <a:srgbClr val="7030A0"/>
                </a:solidFill>
                <a:latin typeface="HP001 5 hàng" pitchFamily="34" charset="0"/>
              </a:rPr>
              <a:t>cái Ǉổ xi</a:t>
            </a:r>
            <a:r>
              <a:rPr lang="el-GR" sz="3500" b="1">
                <a:solidFill>
                  <a:srgbClr val="7030A0"/>
                </a:solidFill>
                <a:latin typeface="HP001 5 hàng" pitchFamily="34" charset="0"/>
              </a:rPr>
              <a:t>ζ </a:t>
            </a:r>
            <a:r>
              <a:rPr lang="vi-VN" sz="3500" b="1" smtClean="0">
                <a:solidFill>
                  <a:srgbClr val="7030A0"/>
                </a:solidFill>
                <a:latin typeface="HP001 5 hàng" pitchFamily="34" charset="0"/>
              </a:rPr>
              <a:t>xắn</a:t>
            </a:r>
            <a:r>
              <a:rPr lang="en-US" sz="3500" b="1" smtClean="0">
                <a:solidFill>
                  <a:srgbClr val="7030A0"/>
                </a:solidFill>
                <a:latin typeface="HP001 5 hàng" pitchFamily="34" charset="0"/>
              </a:rPr>
              <a:t>. </a:t>
            </a:r>
            <a:r>
              <a:rPr lang="vi-VN" sz="3500" b="1" smtClean="0">
                <a:solidFill>
                  <a:srgbClr val="7030A0"/>
                </a:solidFill>
                <a:latin typeface="HP001 5 hàng" pitchFamily="34" charset="0"/>
              </a:rPr>
              <a:t>CŜ</a:t>
            </a:r>
            <a:endParaRPr lang="en-US" sz="3500" b="1">
              <a:solidFill>
                <a:srgbClr val="7030A0"/>
              </a:solidFill>
              <a:latin typeface="HP001 5 hàng" pitchFamily="34" charset="0"/>
            </a:endParaRPr>
          </a:p>
        </p:txBody>
      </p:sp>
      <p:sp>
        <p:nvSpPr>
          <p:cNvPr id="10" name="Rectangle 9"/>
          <p:cNvSpPr/>
          <p:nvPr/>
        </p:nvSpPr>
        <p:spPr>
          <a:xfrm>
            <a:off x="152400" y="2893308"/>
            <a:ext cx="9067800" cy="630942"/>
          </a:xfrm>
          <a:prstGeom prst="rect">
            <a:avLst/>
          </a:prstGeom>
        </p:spPr>
        <p:txBody>
          <a:bodyPr wrap="square">
            <a:spAutoFit/>
          </a:bodyPr>
          <a:lstStyle/>
          <a:p>
            <a:pPr algn="just"/>
            <a:r>
              <a:rPr lang="vi-VN" sz="3500" b="1">
                <a:solidFill>
                  <a:srgbClr val="7030A0"/>
                </a:solidFill>
                <a:latin typeface="HP001 5 hàng" pitchFamily="34" charset="0"/>
              </a:rPr>
              <a:t>cŪg có đ</a:t>
            </a:r>
            <a:r>
              <a:rPr lang="el-GR" sz="3500" b="1">
                <a:solidFill>
                  <a:srgbClr val="7030A0"/>
                </a:solidFill>
                <a:latin typeface="HP001 5 hàng" pitchFamily="34" charset="0"/>
              </a:rPr>
              <a:t>Η</a:t>
            </a:r>
            <a:r>
              <a:rPr lang="vi-VN" sz="3500" b="1">
                <a:solidFill>
                  <a:srgbClr val="7030A0"/>
                </a:solidFill>
                <a:latin typeface="HP001 5 hàng" pitchFamily="34" charset="0"/>
              </a:rPr>
              <a:t>İu júa Ǉu</a:t>
            </a:r>
            <a:r>
              <a:rPr lang="el-GR" sz="3500" b="1">
                <a:solidFill>
                  <a:srgbClr val="7030A0"/>
                </a:solidFill>
                <a:latin typeface="HP001 5 hàng" pitchFamily="34" charset="0"/>
              </a:rPr>
              <a:t>ΐ</a:t>
            </a:r>
            <a:r>
              <a:rPr lang="vi-VN" sz="3500" b="1">
                <a:solidFill>
                  <a:srgbClr val="7030A0"/>
                </a:solidFill>
                <a:latin typeface="HP001 5 hàng" pitchFamily="34" charset="0"/>
              </a:rPr>
              <a:t>İ</a:t>
            </a:r>
            <a:r>
              <a:rPr lang="el-GR" sz="3500" b="1">
                <a:solidFill>
                  <a:srgbClr val="7030A0"/>
                </a:solidFill>
                <a:latin typeface="HP001 5 hàng" pitchFamily="34" charset="0"/>
              </a:rPr>
              <a:t>Ι Α−</a:t>
            </a:r>
            <a:r>
              <a:rPr lang="vi-VN" sz="3500" b="1" smtClean="0">
                <a:solidFill>
                  <a:srgbClr val="7030A0"/>
                </a:solidFill>
                <a:latin typeface="HP001 5 hàng" pitchFamily="34" charset="0"/>
              </a:rPr>
              <a:t>p</a:t>
            </a:r>
            <a:r>
              <a:rPr lang="en-US" sz="3500" b="1" smtClean="0">
                <a:solidFill>
                  <a:srgbClr val="7030A0"/>
                </a:solidFill>
                <a:latin typeface="HP001 5 hàng" pitchFamily="34" charset="0"/>
              </a:rPr>
              <a:t>.</a:t>
            </a:r>
            <a:endParaRPr lang="en-US" sz="3500" b="1">
              <a:solidFill>
                <a:srgbClr val="7030A0"/>
              </a:solidFill>
              <a:latin typeface="HP001 5 hàng" pitchFamily="34" charset="0"/>
            </a:endParaRPr>
          </a:p>
        </p:txBody>
      </p:sp>
    </p:spTree>
    <p:extLst>
      <p:ext uri="{BB962C8B-B14F-4D97-AF65-F5344CB8AC3E}">
        <p14:creationId xmlns:p14="http://schemas.microsoft.com/office/powerpoint/2010/main" val="384307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Y.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6"/>
          <a:stretch>
            <a:fillRect/>
          </a:stretch>
        </p:blipFill>
        <p:spPr>
          <a:xfrm>
            <a:off x="375002" y="57150"/>
            <a:ext cx="4204585" cy="4969265"/>
          </a:xfrm>
        </p:spPr>
      </p:pic>
      <p:pic>
        <p:nvPicPr>
          <p:cNvPr id="7" name="G.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7"/>
          <a:stretch>
            <a:fillRect/>
          </a:stretch>
        </p:blipFill>
        <p:spPr>
          <a:xfrm>
            <a:off x="4564414" y="57150"/>
            <a:ext cx="4204584" cy="4969265"/>
          </a:xfrm>
        </p:spPr>
      </p:pic>
    </p:spTree>
    <p:extLst>
      <p:ext uri="{BB962C8B-B14F-4D97-AF65-F5344CB8AC3E}">
        <p14:creationId xmlns:p14="http://schemas.microsoft.com/office/powerpoint/2010/main" val="3188586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video>
              <p:cMediaNode vol="80000">
                <p:cTn id="13" fill="hold" display="0">
                  <p:stCondLst>
                    <p:cond delay="indefinite"/>
                  </p:stCondLst>
                </p:cTn>
                <p:tgtEl>
                  <p:spTgt spid="7"/>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1808</TotalTime>
  <Words>246</Words>
  <Application>Microsoft Office PowerPoint</Application>
  <PresentationFormat>On-screen Show (16:9)</PresentationFormat>
  <Paragraphs>46</Paragraphs>
  <Slides>13</Slides>
  <Notes>4</Notes>
  <HiddenSlides>0</HiddenSlides>
  <MMClips>6</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332</cp:revision>
  <dcterms:created xsi:type="dcterms:W3CDTF">2020-12-08T15:48:47Z</dcterms:created>
  <dcterms:modified xsi:type="dcterms:W3CDTF">2021-03-28T15:41:57Z</dcterms:modified>
</cp:coreProperties>
</file>