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9" r:id="rId2"/>
    <p:sldId id="298" r:id="rId3"/>
    <p:sldId id="273" r:id="rId4"/>
    <p:sldId id="258" r:id="rId5"/>
    <p:sldId id="260" r:id="rId6"/>
    <p:sldId id="277" r:id="rId7"/>
    <p:sldId id="261" r:id="rId8"/>
    <p:sldId id="263" r:id="rId9"/>
    <p:sldId id="262" r:id="rId10"/>
    <p:sldId id="296" r:id="rId11"/>
    <p:sldId id="278" r:id="rId12"/>
    <p:sldId id="264" r:id="rId13"/>
    <p:sldId id="266" r:id="rId14"/>
    <p:sldId id="267" r:id="rId15"/>
    <p:sldId id="299" r:id="rId16"/>
    <p:sldId id="287" r:id="rId17"/>
    <p:sldId id="270" r:id="rId18"/>
    <p:sldId id="271" r:id="rId19"/>
    <p:sldId id="272" r:id="rId20"/>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ECB6"/>
    <a:srgbClr val="B8E08C"/>
    <a:srgbClr val="FF2980"/>
    <a:srgbClr val="FEDEF3"/>
    <a:srgbClr val="FE8ACC"/>
    <a:srgbClr val="FECEED"/>
    <a:srgbClr val="FD0B95"/>
    <a:srgbClr val="FDBBE5"/>
    <a:srgbClr val="FD49B0"/>
    <a:srgbClr val="FEA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52" autoAdjust="0"/>
  </p:normalViewPr>
  <p:slideViewPr>
    <p:cSldViewPr>
      <p:cViewPr>
        <p:scale>
          <a:sx n="50" d="100"/>
          <a:sy n="50" d="100"/>
        </p:scale>
        <p:origin x="-1956" y="-59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4/1/2021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yêu</a:t>
            </a:r>
            <a:r>
              <a:rPr lang="en-US" baseline="0" smtClean="0"/>
              <a:t> cầu hs nêu nghĩa theo cách hs hiểu trước.</a:t>
            </a:r>
          </a:p>
          <a:p>
            <a:r>
              <a:rPr lang="en-US" baseline="0" smtClean="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Đọc nối</a:t>
            </a:r>
            <a:r>
              <a:rPr lang="en-US" baseline="0" smtClean="0"/>
              <a:t> tiếp đoạn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1725670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 đua</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1698149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838435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838435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giáo</a:t>
            </a:r>
            <a:r>
              <a:rPr lang="en-US" baseline="0" smtClean="0"/>
              <a:t> dục mở rộng: bảo vệ thiên nhiên, bảo vệ môi trường.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3923380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4/1/2021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4/1/2021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4/1/2021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4/1/2021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media" Target="../media/media2.mp4"/><Relationship Id="rId7" Type="http://schemas.openxmlformats.org/officeDocument/2006/relationships/image" Target="../media/image1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4.png"/><Relationship Id="rId5" Type="http://schemas.openxmlformats.org/officeDocument/2006/relationships/slideLayout" Target="../slideLayouts/slideLayout4.xml"/><Relationship Id="rId4" Type="http://schemas.openxmlformats.org/officeDocument/2006/relationships/video" Target="../media/media2.mp4"/></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13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3562" y="1428750"/>
            <a:ext cx="544988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637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139700" y="1287734"/>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Tinh mơ	:</a:t>
            </a:r>
            <a:endParaRPr lang="en-US" sz="3600">
              <a:latin typeface="Arial" pitchFamily="34" charset="0"/>
              <a:cs typeface="Arial" pitchFamily="34" charset="0"/>
            </a:endParaRPr>
          </a:p>
        </p:txBody>
      </p:sp>
      <p:sp>
        <p:nvSpPr>
          <p:cNvPr id="7" name="Title 1"/>
          <p:cNvSpPr txBox="1">
            <a:spLocks/>
          </p:cNvSpPr>
          <p:nvPr/>
        </p:nvSpPr>
        <p:spPr>
          <a:xfrm>
            <a:off x="2224453" y="1276350"/>
            <a:ext cx="6192715"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sáng sớm, trời còn mờ mờ.</a:t>
            </a:r>
            <a:endParaRPr lang="en-US" sz="3600">
              <a:latin typeface="Arial" pitchFamily="34" charset="0"/>
              <a:cs typeface="Arial" pitchFamily="34" charset="0"/>
            </a:endParaRPr>
          </a:p>
        </p:txBody>
      </p:sp>
      <p:sp>
        <p:nvSpPr>
          <p:cNvPr id="13" name="Title 1"/>
          <p:cNvSpPr txBox="1">
            <a:spLocks/>
          </p:cNvSpPr>
          <p:nvPr/>
        </p:nvSpPr>
        <p:spPr>
          <a:xfrm>
            <a:off x="139700" y="2319703"/>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Lục tục	:</a:t>
            </a:r>
            <a:endParaRPr lang="en-US" sz="3600">
              <a:latin typeface="Arial" pitchFamily="34" charset="0"/>
              <a:cs typeface="Arial" pitchFamily="34" charset="0"/>
            </a:endParaRPr>
          </a:p>
        </p:txBody>
      </p:sp>
      <p:sp>
        <p:nvSpPr>
          <p:cNvPr id="14" name="Title 1"/>
          <p:cNvSpPr txBox="1">
            <a:spLocks/>
          </p:cNvSpPr>
          <p:nvPr/>
        </p:nvSpPr>
        <p:spPr>
          <a:xfrm>
            <a:off x="2168769" y="2857500"/>
            <a:ext cx="70104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tiếp theo nhau một cách tự nhiên, không phải theo trật tự sắp xếp từ trước.</a:t>
            </a:r>
            <a:endParaRPr lang="en-US" sz="3600">
              <a:latin typeface="Arial" pitchFamily="34" charset="0"/>
              <a:cs typeface="Arial" pitchFamily="34" charset="0"/>
            </a:endParaRPr>
          </a:p>
        </p:txBody>
      </p:sp>
    </p:spTree>
    <p:extLst>
      <p:ext uri="{BB962C8B-B14F-4D97-AF65-F5344CB8AC3E}">
        <p14:creationId xmlns:p14="http://schemas.microsoft.com/office/powerpoint/2010/main" val="216603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7764" y="209187"/>
            <a:ext cx="8901546" cy="4771360"/>
            <a:chOff x="117764" y="209187"/>
            <a:chExt cx="8901546" cy="4771360"/>
          </a:xfrm>
        </p:grpSpPr>
        <p:sp>
          <p:nvSpPr>
            <p:cNvPr id="5" name="TextBox 4"/>
            <p:cNvSpPr txBox="1"/>
            <p:nvPr/>
          </p:nvSpPr>
          <p:spPr>
            <a:xfrm>
              <a:off x="1524000" y="209187"/>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Ngày mới bắt đầu</a:t>
              </a:r>
              <a:endParaRPr lang="en-US" sz="2800" b="1">
                <a:latin typeface="Arial" pitchFamily="34" charset="0"/>
                <a:ea typeface="Arial-Rounded" pitchFamily="34" charset="0"/>
                <a:cs typeface="Arial" pitchFamily="34" charset="0"/>
              </a:endParaRPr>
            </a:p>
          </p:txBody>
        </p:sp>
        <p:sp>
          <p:nvSpPr>
            <p:cNvPr id="8" name="TextBox 7"/>
            <p:cNvSpPr txBox="1"/>
            <p:nvPr/>
          </p:nvSpPr>
          <p:spPr>
            <a:xfrm>
              <a:off x="117764" y="779530"/>
              <a:ext cx="8901546" cy="4201017"/>
            </a:xfrm>
            <a:prstGeom prst="rect">
              <a:avLst/>
            </a:prstGeom>
            <a:noFill/>
          </p:spPr>
          <p:txBody>
            <a:bodyPr wrap="square" lIns="91305" tIns="45654" rIns="91305" bIns="45654" rtlCol="0">
              <a:spAutoFit/>
            </a:bodyPr>
            <a:lstStyle/>
            <a:p>
              <a:pPr algn="just">
                <a:spcAft>
                  <a:spcPts val="600"/>
                </a:spcAft>
              </a:pPr>
              <a:r>
                <a:rPr lang="en-US" sz="2800" smtClean="0">
                  <a:latin typeface="Arial" pitchFamily="34" charset="0"/>
                  <a:ea typeface="Arial-Rounded" pitchFamily="34" charset="0"/>
                  <a:cs typeface="Arial" pitchFamily="34" charset="0"/>
                </a:rPr>
                <a:t>	Buổi sáng tinh mơ, mặt trời nhô lên đỏ rực. Những tia nắng toả khắp nơi, đánh thức mọi vật.</a:t>
              </a:r>
            </a:p>
            <a:p>
              <a:pPr algn="just">
                <a:spcAft>
                  <a:spcPts val="600"/>
                </a:spcAft>
              </a:pP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Nắng chiếu vào tổ chim. Chim bay ra khỏi tổ, cất tiếng hót. Nắng chiếu vào tổ ong. Ong bay ra khỏi tổ, đi kiếm mật. Nắng chiều vào chuồng gà. Đà gà lục tục ra khỏi chuồng, đi kiếm mồi. Nắng chiếu vào nhà, gọi bé đang nằm ngủ. Bé thức dậy, chuẩn bị đến trường.</a:t>
              </a:r>
            </a:p>
            <a:p>
              <a:pPr algn="just">
                <a:spcAft>
                  <a:spcPts val="600"/>
                </a:spcAft>
              </a:pP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Một ngày mới bắt đầu.</a:t>
              </a:r>
            </a:p>
            <a:p>
              <a:pPr algn="r"/>
              <a:r>
                <a:rPr lang="en-US" sz="2800" smtClean="0">
                  <a:latin typeface="Arial" pitchFamily="34" charset="0"/>
                  <a:ea typeface="Arial-Rounded" pitchFamily="34" charset="0"/>
                  <a:cs typeface="Arial" pitchFamily="34" charset="0"/>
                </a:rPr>
                <a:t>(</a:t>
              </a:r>
              <a:r>
                <a:rPr lang="en-US" sz="2800" i="1" smtClean="0">
                  <a:latin typeface="Arial" pitchFamily="34" charset="0"/>
                  <a:ea typeface="Arial-Rounded" pitchFamily="34" charset="0"/>
                  <a:cs typeface="Arial" pitchFamily="34" charset="0"/>
                </a:rPr>
                <a:t>Theo </a:t>
              </a:r>
              <a:r>
                <a:rPr lang="en-US" sz="2800" smtClean="0">
                  <a:latin typeface="Arial" pitchFamily="34" charset="0"/>
                  <a:ea typeface="Arial-Rounded" pitchFamily="34" charset="0"/>
                  <a:cs typeface="Arial" pitchFamily="34" charset="0"/>
                </a:rPr>
                <a:t>Thu Hương)</a:t>
              </a:r>
              <a:endParaRPr lang="en-US" sz="2800">
                <a:latin typeface="Arial" pitchFamily="34" charset="0"/>
                <a:ea typeface="Arial-Rounded" pitchFamily="34" charset="0"/>
                <a:cs typeface="Arial" pitchFamily="34" charset="0"/>
              </a:endParaRPr>
            </a:p>
          </p:txBody>
        </p:sp>
      </p:grpSp>
      <p:grpSp>
        <p:nvGrpSpPr>
          <p:cNvPr id="9" name="Group 8"/>
          <p:cNvGrpSpPr/>
          <p:nvPr/>
        </p:nvGrpSpPr>
        <p:grpSpPr>
          <a:xfrm>
            <a:off x="7924800" y="1276350"/>
            <a:ext cx="98712" cy="435617"/>
            <a:chOff x="2590800" y="2272159"/>
            <a:chExt cx="98712" cy="435617"/>
          </a:xfrm>
        </p:grpSpPr>
        <p:cxnSp>
          <p:nvCxnSpPr>
            <p:cNvPr id="10" name="Straight Connector 9"/>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8185236" y="3486150"/>
            <a:ext cx="98712" cy="435617"/>
            <a:chOff x="2590800" y="2272159"/>
            <a:chExt cx="98712" cy="435617"/>
          </a:xfrm>
        </p:grpSpPr>
        <p:cxnSp>
          <p:nvCxnSpPr>
            <p:cNvPr id="13" name="Straight Connector 12"/>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4724400" y="3945344"/>
            <a:ext cx="98712" cy="435617"/>
            <a:chOff x="2590800" y="2272159"/>
            <a:chExt cx="98712" cy="435617"/>
          </a:xfrm>
        </p:grpSpPr>
        <p:cxnSp>
          <p:nvCxnSpPr>
            <p:cNvPr id="16" name="Straight Connector 15"/>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8074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0182" b="30348"/>
          <a:stretch/>
        </p:blipFill>
        <p:spPr>
          <a:xfrm>
            <a:off x="3572846" y="4578682"/>
            <a:ext cx="1143000" cy="441037"/>
          </a:xfrm>
          <a:prstGeom prst="rect">
            <a:avLst/>
          </a:prstGeom>
        </p:spPr>
      </p:pic>
      <p:grpSp>
        <p:nvGrpSpPr>
          <p:cNvPr id="5" name="Group 4"/>
          <p:cNvGrpSpPr/>
          <p:nvPr/>
        </p:nvGrpSpPr>
        <p:grpSpPr>
          <a:xfrm>
            <a:off x="117764" y="209187"/>
            <a:ext cx="8901546" cy="4771360"/>
            <a:chOff x="117764" y="209187"/>
            <a:chExt cx="8901546" cy="4771360"/>
          </a:xfrm>
        </p:grpSpPr>
        <p:sp>
          <p:nvSpPr>
            <p:cNvPr id="8" name="TextBox 7"/>
            <p:cNvSpPr txBox="1"/>
            <p:nvPr/>
          </p:nvSpPr>
          <p:spPr>
            <a:xfrm>
              <a:off x="1524000" y="209187"/>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Ngày mới bắt đầu</a:t>
              </a:r>
              <a:endParaRPr lang="en-US" sz="2800" b="1">
                <a:latin typeface="Arial" pitchFamily="34" charset="0"/>
                <a:ea typeface="Arial-Rounded" pitchFamily="34" charset="0"/>
                <a:cs typeface="Arial" pitchFamily="34" charset="0"/>
              </a:endParaRPr>
            </a:p>
          </p:txBody>
        </p:sp>
        <p:sp>
          <p:nvSpPr>
            <p:cNvPr id="9" name="TextBox 8"/>
            <p:cNvSpPr txBox="1"/>
            <p:nvPr/>
          </p:nvSpPr>
          <p:spPr>
            <a:xfrm>
              <a:off x="117764" y="779530"/>
              <a:ext cx="8901546" cy="4201017"/>
            </a:xfrm>
            <a:prstGeom prst="rect">
              <a:avLst/>
            </a:prstGeom>
            <a:noFill/>
          </p:spPr>
          <p:txBody>
            <a:bodyPr wrap="square" lIns="91305" tIns="45654" rIns="91305" bIns="45654" rtlCol="0">
              <a:spAutoFit/>
            </a:bodyPr>
            <a:lstStyle/>
            <a:p>
              <a:pPr algn="just">
                <a:spcAft>
                  <a:spcPts val="600"/>
                </a:spcAft>
              </a:pPr>
              <a:r>
                <a:rPr lang="en-US" sz="2800" smtClean="0">
                  <a:latin typeface="Arial" pitchFamily="34" charset="0"/>
                  <a:ea typeface="Arial-Rounded" pitchFamily="34" charset="0"/>
                  <a:cs typeface="Arial" pitchFamily="34" charset="0"/>
                </a:rPr>
                <a:t>	Buổi sáng tinh mơ, mặt trời nhô lên đỏ rực. Những tia nắng toả khắp nơi, đánh thức mọi vật.</a:t>
              </a:r>
            </a:p>
            <a:p>
              <a:pPr algn="just">
                <a:spcAft>
                  <a:spcPts val="600"/>
                </a:spcAft>
              </a:pP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Nắng chiếu vào tổ chim. Chim bay ra khỏi tổ, cất tiếng hót. Nắng chiếu vào tổ ong. Ong bay ra khỏi tổ, đi kiếm mật. Nắng chiều vào chuồng gà. Đà gà lục tục ra khỏi chuồng, đi kiếm mồi. Nắng chiếu vào nhà, gọi bé đang nằm ngủ. Bé thức dậy, chuẩn bị đến trường.</a:t>
              </a:r>
            </a:p>
            <a:p>
              <a:pPr algn="just">
                <a:spcAft>
                  <a:spcPts val="600"/>
                </a:spcAft>
              </a:pP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Một ngày mới bắt đầu.</a:t>
              </a:r>
            </a:p>
            <a:p>
              <a:pPr algn="r"/>
              <a:r>
                <a:rPr lang="en-US" sz="2800" smtClean="0">
                  <a:latin typeface="Arial" pitchFamily="34" charset="0"/>
                  <a:ea typeface="Arial-Rounded" pitchFamily="34" charset="0"/>
                  <a:cs typeface="Arial" pitchFamily="34" charset="0"/>
                </a:rPr>
                <a:t>(</a:t>
              </a:r>
              <a:r>
                <a:rPr lang="en-US" sz="2800" i="1" smtClean="0">
                  <a:latin typeface="Arial" pitchFamily="34" charset="0"/>
                  <a:ea typeface="Arial-Rounded" pitchFamily="34" charset="0"/>
                  <a:cs typeface="Arial" pitchFamily="34" charset="0"/>
                </a:rPr>
                <a:t>Theo </a:t>
              </a:r>
              <a:r>
                <a:rPr lang="en-US" sz="2800" smtClean="0">
                  <a:latin typeface="Arial" pitchFamily="34" charset="0"/>
                  <a:ea typeface="Arial-Rounded" pitchFamily="34" charset="0"/>
                  <a:cs typeface="Arial" pitchFamily="34" charset="0"/>
                </a:rPr>
                <a:t>Thu Hương)</a:t>
              </a:r>
              <a:endParaRPr lang="en-US" sz="2800">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Trả lời câu hỏi</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9" y="27709"/>
            <a:ext cx="587375" cy="68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117764" y="209187"/>
            <a:ext cx="8901546" cy="4771360"/>
            <a:chOff x="117764" y="209187"/>
            <a:chExt cx="8901546" cy="4771360"/>
          </a:xfrm>
        </p:grpSpPr>
        <p:sp>
          <p:nvSpPr>
            <p:cNvPr id="11" name="TextBox 10"/>
            <p:cNvSpPr txBox="1"/>
            <p:nvPr/>
          </p:nvSpPr>
          <p:spPr>
            <a:xfrm>
              <a:off x="1524000" y="209187"/>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Ngày mới bắt đầu</a:t>
              </a:r>
              <a:endParaRPr lang="en-US" sz="2800" b="1">
                <a:latin typeface="Arial" pitchFamily="34" charset="0"/>
                <a:ea typeface="Arial-Rounded" pitchFamily="34" charset="0"/>
                <a:cs typeface="Arial" pitchFamily="34" charset="0"/>
              </a:endParaRPr>
            </a:p>
          </p:txBody>
        </p:sp>
        <p:sp>
          <p:nvSpPr>
            <p:cNvPr id="12" name="TextBox 11"/>
            <p:cNvSpPr txBox="1"/>
            <p:nvPr/>
          </p:nvSpPr>
          <p:spPr>
            <a:xfrm>
              <a:off x="117764" y="779530"/>
              <a:ext cx="8901546" cy="4201017"/>
            </a:xfrm>
            <a:prstGeom prst="rect">
              <a:avLst/>
            </a:prstGeom>
            <a:noFill/>
          </p:spPr>
          <p:txBody>
            <a:bodyPr wrap="square" lIns="91305" tIns="45654" rIns="91305" bIns="45654" rtlCol="0">
              <a:spAutoFit/>
            </a:bodyPr>
            <a:lstStyle/>
            <a:p>
              <a:pPr algn="just">
                <a:spcAft>
                  <a:spcPts val="600"/>
                </a:spcAft>
              </a:pPr>
              <a:r>
                <a:rPr lang="en-US" sz="2800" smtClean="0">
                  <a:latin typeface="Arial" pitchFamily="34" charset="0"/>
                  <a:ea typeface="Arial-Rounded" pitchFamily="34" charset="0"/>
                  <a:cs typeface="Arial" pitchFamily="34" charset="0"/>
                </a:rPr>
                <a:t>	Buổi sáng tinh mơ, mặt trời nhô lên đỏ rực. Những tia nắng toả khắp nơi, đánh thức mọi vật.</a:t>
              </a:r>
            </a:p>
            <a:p>
              <a:pPr algn="just">
                <a:spcAft>
                  <a:spcPts val="600"/>
                </a:spcAft>
              </a:pP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Nắng chiếu vào tổ chim. Chim bay ra khỏi tổ, cất tiếng hót. Nắng chiếu vào tổ ong. Ong bay ra khỏi tổ, đi kiếm mật. Nắng chiều vào chuồng gà. Đà gà lục tục ra khỏi chuồng, đi kiếm mồi. Nắng chiếu vào nhà, gọi bé đang nằm ngủ. Bé thức dậy, chuẩn bị đến trường.</a:t>
              </a:r>
            </a:p>
            <a:p>
              <a:pPr algn="just">
                <a:spcAft>
                  <a:spcPts val="600"/>
                </a:spcAft>
              </a:pP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Một ngày mới bắt đầu.</a:t>
              </a:r>
            </a:p>
            <a:p>
              <a:pPr algn="r"/>
              <a:r>
                <a:rPr lang="en-US" sz="2800" smtClean="0">
                  <a:latin typeface="Arial" pitchFamily="34" charset="0"/>
                  <a:ea typeface="Arial-Rounded" pitchFamily="34" charset="0"/>
                  <a:cs typeface="Arial" pitchFamily="34" charset="0"/>
                </a:rPr>
                <a:t>(</a:t>
              </a:r>
              <a:r>
                <a:rPr lang="en-US" sz="2800" i="1" smtClean="0">
                  <a:latin typeface="Arial" pitchFamily="34" charset="0"/>
                  <a:ea typeface="Arial-Rounded" pitchFamily="34" charset="0"/>
                  <a:cs typeface="Arial" pitchFamily="34" charset="0"/>
                </a:rPr>
                <a:t>Theo </a:t>
              </a:r>
              <a:r>
                <a:rPr lang="en-US" sz="2800" smtClean="0">
                  <a:latin typeface="Arial" pitchFamily="34" charset="0"/>
                  <a:ea typeface="Arial-Rounded" pitchFamily="34" charset="0"/>
                  <a:cs typeface="Arial" pitchFamily="34" charset="0"/>
                </a:rPr>
                <a:t>Thu Hương)</a:t>
              </a:r>
              <a:endParaRPr lang="en-US" sz="2800">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4171950"/>
            <a:ext cx="8312727" cy="584654"/>
          </a:xfrm>
          <a:prstGeom prst="rect">
            <a:avLst/>
          </a:prstGeom>
          <a:solidFill>
            <a:schemeClr val="accent6">
              <a:lumMod val="40000"/>
              <a:lumOff val="60000"/>
            </a:schemeClr>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Buổi sáng, cái gì đánh thức mọi vật?</a:t>
            </a:r>
            <a:endParaRPr lang="en-US" sz="3200">
              <a:latin typeface="Arial" pitchFamily="34" charset="0"/>
              <a:ea typeface="Arial-Rounded" pitchFamily="34" charset="0"/>
              <a:cs typeface="Arial" pitchFamily="34" charset="0"/>
            </a:endParaRPr>
          </a:p>
        </p:txBody>
      </p:sp>
      <p:sp>
        <p:nvSpPr>
          <p:cNvPr id="15" name="Title 1"/>
          <p:cNvSpPr txBox="1">
            <a:spLocks/>
          </p:cNvSpPr>
          <p:nvPr/>
        </p:nvSpPr>
        <p:spPr>
          <a:xfrm>
            <a:off x="345831" y="1543438"/>
            <a:ext cx="8610600" cy="708471"/>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spcAft>
                <a:spcPts val="600"/>
              </a:spcAft>
            </a:pPr>
            <a:r>
              <a:rPr lang="en-US" sz="3600" smtClean="0">
                <a:latin typeface="Arial" pitchFamily="34" charset="0"/>
                <a:ea typeface="Arial-Rounded" pitchFamily="34" charset="0"/>
                <a:cs typeface="Arial" pitchFamily="34" charset="0"/>
              </a:rPr>
              <a:t>	Buổi </a:t>
            </a:r>
            <a:r>
              <a:rPr lang="en-US" sz="3600">
                <a:latin typeface="Arial" pitchFamily="34" charset="0"/>
                <a:ea typeface="Arial-Rounded" pitchFamily="34" charset="0"/>
                <a:cs typeface="Arial" pitchFamily="34" charset="0"/>
              </a:rPr>
              <a:t>sáng tinh mơ, mặt trời nhô lên đỏ rực. Những tia nắng toả khắp nơi, đánh thức mọi vật.</a:t>
            </a: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4218842"/>
            <a:ext cx="8312727" cy="584654"/>
          </a:xfrm>
          <a:prstGeom prst="rect">
            <a:avLst/>
          </a:prstGeom>
          <a:solidFill>
            <a:schemeClr val="accent6">
              <a:lumMod val="40000"/>
              <a:lumOff val="60000"/>
            </a:schemeClr>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Sau khi thức giấc, các con vật làm gì?</a:t>
            </a:r>
            <a:endParaRPr lang="en-US" sz="3200">
              <a:latin typeface="Arial" pitchFamily="34" charset="0"/>
              <a:ea typeface="Arial-Rounded" pitchFamily="34" charset="0"/>
              <a:cs typeface="Arial" pitchFamily="34" charset="0"/>
            </a:endParaRPr>
          </a:p>
        </p:txBody>
      </p:sp>
      <p:sp>
        <p:nvSpPr>
          <p:cNvPr id="15" name="Title 1"/>
          <p:cNvSpPr txBox="1">
            <a:spLocks/>
          </p:cNvSpPr>
          <p:nvPr/>
        </p:nvSpPr>
        <p:spPr>
          <a:xfrm>
            <a:off x="304800" y="1710879"/>
            <a:ext cx="8610600" cy="708471"/>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spcAft>
                <a:spcPts val="600"/>
              </a:spcAft>
            </a:pPr>
            <a:r>
              <a:rPr lang="en-US" sz="3600" smtClean="0">
                <a:latin typeface="Arial" pitchFamily="34" charset="0"/>
                <a:ea typeface="Arial-Rounded" pitchFamily="34" charset="0"/>
                <a:cs typeface="Arial" pitchFamily="34" charset="0"/>
              </a:rPr>
              <a:t>	</a:t>
            </a:r>
            <a:r>
              <a:rPr lang="en-US" sz="3600">
                <a:latin typeface="Arial" pitchFamily="34" charset="0"/>
                <a:ea typeface="Arial-Rounded" pitchFamily="34" charset="0"/>
                <a:cs typeface="Arial" pitchFamily="34" charset="0"/>
              </a:rPr>
              <a:t>Nắng chiếu vào tổ chim. Chim bay ra khỏi tổ, cất tiếng hót. Nắng chiếu vào tổ ong. Ong bay ra khỏi tổ, đi kiếm mật. Nắng chiều vào chuồng gà. Đà gà lục tục ra khỏi chuồng, đi kiếm mồi. Nắng chiếu vào nhà, gọi bé đang nằm ngủ. Bé thức dậy, chuẩn bị đến trường.</a:t>
            </a:r>
          </a:p>
        </p:txBody>
      </p:sp>
      <p:sp>
        <p:nvSpPr>
          <p:cNvPr id="4" name="TextBox 3"/>
          <p:cNvSpPr txBox="1"/>
          <p:nvPr/>
        </p:nvSpPr>
        <p:spPr>
          <a:xfrm>
            <a:off x="380999" y="4218842"/>
            <a:ext cx="8312727" cy="646210"/>
          </a:xfrm>
          <a:prstGeom prst="rect">
            <a:avLst/>
          </a:prstGeom>
          <a:solidFill>
            <a:schemeClr val="accent6">
              <a:lumMod val="40000"/>
              <a:lumOff val="60000"/>
            </a:schemeClr>
          </a:solidFill>
        </p:spPr>
        <p:txBody>
          <a:bodyPr wrap="square" lIns="91318" tIns="45660" rIns="91318" bIns="45660" rtlCol="0">
            <a:spAutoFit/>
          </a:bodyPr>
          <a:lstStyle/>
          <a:p>
            <a:pPr algn="ctr"/>
            <a:r>
              <a:rPr lang="en-US" sz="3600" smtClean="0">
                <a:latin typeface="Arial" pitchFamily="34" charset="0"/>
                <a:ea typeface="Arial-Rounded" pitchFamily="34" charset="0"/>
                <a:cs typeface="Arial" pitchFamily="34" charset="0"/>
              </a:rPr>
              <a:t>Bé làm gì sau khi thức dậy?</a:t>
            </a:r>
            <a:endParaRPr lang="en-US" sz="3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85337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843" t="24479" r="21376" b="20312"/>
          <a:stretch/>
        </p:blipFill>
        <p:spPr bwMode="auto">
          <a:xfrm>
            <a:off x="1447800" y="161192"/>
            <a:ext cx="64770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00050" y="4529556"/>
            <a:ext cx="8312727" cy="461544"/>
          </a:xfrm>
          <a:prstGeom prst="rect">
            <a:avLst/>
          </a:prstGeom>
          <a:solidFill>
            <a:schemeClr val="accent6">
              <a:lumMod val="40000"/>
              <a:lumOff val="60000"/>
            </a:schemeClr>
          </a:solidFill>
        </p:spPr>
        <p:txBody>
          <a:bodyPr wrap="square" lIns="91318" tIns="45660" rIns="91318" bIns="45660" rtlCol="0">
            <a:spAutoFit/>
          </a:bodyPr>
          <a:lstStyle/>
          <a:p>
            <a:pPr algn="ctr"/>
            <a:r>
              <a:rPr lang="en-US" sz="2400" smtClean="0">
                <a:latin typeface="Arial" pitchFamily="34" charset="0"/>
                <a:ea typeface="Arial-Rounded" pitchFamily="34" charset="0"/>
                <a:cs typeface="Arial" pitchFamily="34" charset="0"/>
              </a:rPr>
              <a:t>Em hãy nói về cảnh ngày mới bắt đầu ở nơi em sinh sống?</a:t>
            </a:r>
            <a:endParaRPr lang="en-US" sz="24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77235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950" y="180975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138546" y="2277121"/>
            <a:ext cx="8662647" cy="584775"/>
          </a:xfrm>
          <a:prstGeom prst="rect">
            <a:avLst/>
          </a:prstGeom>
        </p:spPr>
        <p:txBody>
          <a:bodyPr wrap="square">
            <a:spAutoFit/>
          </a:bodyPr>
          <a:lstStyle/>
          <a:p>
            <a:pPr algn="just"/>
            <a:r>
              <a:rPr lang="en-US" sz="3200" b="1" smtClean="0">
                <a:solidFill>
                  <a:srgbClr val="7030A0"/>
                </a:solidFill>
                <a:latin typeface="HP001 4 hàng" pitchFamily="34" charset="0"/>
                <a:ea typeface="Arial-Rounded" pitchFamily="34" charset="0"/>
                <a:cs typeface="Arial-Rounded" pitchFamily="34" charset="0"/>
              </a:rPr>
              <a:t>a) </a:t>
            </a:r>
            <a:r>
              <a:rPr lang="vi-VN" sz="3200" b="1">
                <a:solidFill>
                  <a:srgbClr val="7030A0"/>
                </a:solidFill>
                <a:latin typeface="HP001 4 hàng" pitchFamily="34" charset="0"/>
                <a:ea typeface="Arial-Rounded" pitchFamily="34" charset="0"/>
                <a:cs typeface="Arial-Rounded" pitchFamily="34" charset="0"/>
              </a:rPr>
              <a:t>BuĔ sáng, Ǉia wắng đá</a:t>
            </a:r>
            <a:r>
              <a:rPr lang="el-GR" sz="3200" b="1">
                <a:solidFill>
                  <a:srgbClr val="7030A0"/>
                </a:solidFill>
                <a:latin typeface="HP001 4 hàng" pitchFamily="34" charset="0"/>
                <a:ea typeface="Arial-Rounded" pitchFamily="34" charset="0"/>
                <a:cs typeface="Arial-Rounded" pitchFamily="34" charset="0"/>
              </a:rPr>
              <a:t>ζ κ</a:t>
            </a:r>
            <a:r>
              <a:rPr lang="vi-VN" sz="3200" b="1">
                <a:solidFill>
                  <a:srgbClr val="7030A0"/>
                </a:solidFill>
                <a:latin typeface="HP001 4 hàng" pitchFamily="34" charset="0"/>
                <a:ea typeface="Arial-Rounded" pitchFamily="34" charset="0"/>
                <a:cs typeface="Arial-Rounded" pitchFamily="34" charset="0"/>
              </a:rPr>
              <a:t>ức jĊ </a:t>
            </a:r>
            <a:r>
              <a:rPr lang="vi-VN" sz="3200" b="1" smtClean="0">
                <a:solidFill>
                  <a:srgbClr val="7030A0"/>
                </a:solidFill>
                <a:latin typeface="HP001 4 hàng" pitchFamily="34" charset="0"/>
                <a:ea typeface="Arial-Rounded" pitchFamily="34" charset="0"/>
                <a:cs typeface="Arial-Rounded" pitchFamily="34" charset="0"/>
              </a:rPr>
              <a:t>vật</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pic>
        <p:nvPicPr>
          <p:cNvPr id="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761"/>
          <a:stretch/>
        </p:blipFill>
        <p:spPr bwMode="auto">
          <a:xfrm>
            <a:off x="190500" y="3957073"/>
            <a:ext cx="8743950" cy="198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125846" y="2939475"/>
            <a:ext cx="8662647" cy="584775"/>
          </a:xfrm>
          <a:prstGeom prst="rect">
            <a:avLst/>
          </a:prstGeom>
        </p:spPr>
        <p:txBody>
          <a:bodyPr wrap="square">
            <a:spAutoFit/>
          </a:bodyPr>
          <a:lstStyle/>
          <a:p>
            <a:pPr algn="just"/>
            <a:r>
              <a:rPr lang="en-US" sz="3200" b="1" smtClean="0">
                <a:solidFill>
                  <a:srgbClr val="7030A0"/>
                </a:solidFill>
                <a:latin typeface="HP001 4 hàng" pitchFamily="34" charset="0"/>
                <a:ea typeface="Arial-Rounded" pitchFamily="34" charset="0"/>
                <a:cs typeface="Arial-Rounded" pitchFamily="34" charset="0"/>
              </a:rPr>
              <a:t>c) </a:t>
            </a:r>
            <a:r>
              <a:rPr lang="vi-VN" sz="3200" b="1">
                <a:solidFill>
                  <a:srgbClr val="7030A0"/>
                </a:solidFill>
                <a:latin typeface="HP001 4 hàng" pitchFamily="34" charset="0"/>
                <a:ea typeface="Arial-Rounded" pitchFamily="34" charset="0"/>
                <a:cs typeface="Arial-Rounded" pitchFamily="34" charset="0"/>
              </a:rPr>
              <a:t>Sau </a:t>
            </a:r>
            <a:r>
              <a:rPr lang="el-GR" sz="3200" b="1">
                <a:solidFill>
                  <a:srgbClr val="7030A0"/>
                </a:solidFill>
                <a:latin typeface="HP001 4 hàng" pitchFamily="34" charset="0"/>
                <a:ea typeface="Arial-Rounded" pitchFamily="34" charset="0"/>
                <a:cs typeface="Arial-Rounded" pitchFamily="34" charset="0"/>
              </a:rPr>
              <a:t>δ</a:t>
            </a:r>
            <a:r>
              <a:rPr lang="vi-VN" sz="3200" b="1">
                <a:solidFill>
                  <a:srgbClr val="7030A0"/>
                </a:solidFill>
                <a:latin typeface="HP001 4 hàng" pitchFamily="34" charset="0"/>
                <a:ea typeface="Arial-Rounded" pitchFamily="34" charset="0"/>
                <a:cs typeface="Arial-Rounded" pitchFamily="34" charset="0"/>
              </a:rPr>
              <a:t>i </a:t>
            </a:r>
            <a:r>
              <a:rPr lang="el-GR" sz="3200" b="1">
                <a:solidFill>
                  <a:srgbClr val="7030A0"/>
                </a:solidFill>
                <a:latin typeface="HP001 4 hàng" pitchFamily="34" charset="0"/>
                <a:ea typeface="Arial-Rounded" pitchFamily="34" charset="0"/>
                <a:cs typeface="Arial-Rounded" pitchFamily="34" charset="0"/>
              </a:rPr>
              <a:t>κ</a:t>
            </a:r>
            <a:r>
              <a:rPr lang="vi-VN" sz="3200" b="1">
                <a:solidFill>
                  <a:srgbClr val="7030A0"/>
                </a:solidFill>
                <a:latin typeface="HP001 4 hàng" pitchFamily="34" charset="0"/>
                <a:ea typeface="Arial-Rounded" pitchFamily="34" charset="0"/>
                <a:cs typeface="Arial-Rounded" pitchFamily="34" charset="0"/>
              </a:rPr>
              <a:t>ức dậy, </a:t>
            </a:r>
            <a:r>
              <a:rPr lang="el-GR" sz="3200" b="1">
                <a:solidFill>
                  <a:srgbClr val="7030A0"/>
                </a:solidFill>
                <a:latin typeface="HP001 4 hàng" pitchFamily="34" charset="0"/>
                <a:ea typeface="Arial-Rounded" pitchFamily="34" charset="0"/>
                <a:cs typeface="Arial-Rounded" pitchFamily="34" charset="0"/>
              </a:rPr>
              <a:t>χ≠ ε</a:t>
            </a:r>
            <a:r>
              <a:rPr lang="vi-VN" sz="3200" b="1">
                <a:solidFill>
                  <a:srgbClr val="7030A0"/>
                </a:solidFill>
                <a:latin typeface="HP001 4 hàng" pitchFamily="34" charset="0"/>
                <a:ea typeface="Arial-Rounded" pitchFamily="34" charset="0"/>
                <a:cs typeface="Arial-Rounded" pitchFamily="34" charset="0"/>
              </a:rPr>
              <a:t>uẩn </a:t>
            </a:r>
            <a:r>
              <a:rPr lang="el-GR" sz="3200" b="1">
                <a:solidFill>
                  <a:srgbClr val="7030A0"/>
                </a:solidFill>
                <a:latin typeface="HP001 4 hàng" pitchFamily="34" charset="0"/>
                <a:ea typeface="Arial-Rounded" pitchFamily="34" charset="0"/>
                <a:cs typeface="Arial-Rounded" pitchFamily="34" charset="0"/>
              </a:rPr>
              <a:t>λ</a:t>
            </a:r>
            <a:r>
              <a:rPr lang="vi-VN" sz="3200" b="1">
                <a:solidFill>
                  <a:srgbClr val="7030A0"/>
                </a:solidFill>
                <a:latin typeface="HP001 4 hàng" pitchFamily="34" charset="0"/>
                <a:ea typeface="Arial-Rounded" pitchFamily="34" charset="0"/>
                <a:cs typeface="Arial-Rounded" pitchFamily="34" charset="0"/>
              </a:rPr>
              <a:t>Ż </a:t>
            </a:r>
            <a:r>
              <a:rPr lang="el-GR" sz="3200" b="1">
                <a:solidFill>
                  <a:srgbClr val="7030A0"/>
                </a:solidFill>
                <a:latin typeface="HP001 4 hàng" pitchFamily="34" charset="0"/>
                <a:ea typeface="Arial-Rounded" pitchFamily="34" charset="0"/>
                <a:cs typeface="Arial-Rounded" pitchFamily="34" charset="0"/>
              </a:rPr>
              <a:t>Α</a:t>
            </a:r>
            <a:r>
              <a:rPr lang="vi-VN" sz="3200" b="1">
                <a:solidFill>
                  <a:srgbClr val="7030A0"/>
                </a:solidFill>
                <a:latin typeface="HP001 4 hàng" pitchFamily="34" charset="0"/>
                <a:ea typeface="Arial-Rounded" pitchFamily="34" charset="0"/>
                <a:cs typeface="Arial-Rounded" pitchFamily="34" charset="0"/>
              </a:rPr>
              <a:t>Ğn </a:t>
            </a:r>
            <a:r>
              <a:rPr lang="vi-VN" sz="3200" b="1" smtClean="0">
                <a:solidFill>
                  <a:srgbClr val="7030A0"/>
                </a:solidFill>
                <a:latin typeface="HP001 4 hàng" pitchFamily="34" charset="0"/>
                <a:ea typeface="Arial-Rounded" pitchFamily="34" charset="0"/>
                <a:cs typeface="Arial-Rounded" pitchFamily="34" charset="0"/>
              </a:rPr>
              <a:t>ǇrưŊg</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sp>
        <p:nvSpPr>
          <p:cNvPr id="4" name="TextBox 3"/>
          <p:cNvSpPr txBox="1"/>
          <p:nvPr/>
        </p:nvSpPr>
        <p:spPr>
          <a:xfrm>
            <a:off x="692730" y="127000"/>
            <a:ext cx="78416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Viết vào vở câu trả lời cho câu hỏi </a:t>
            </a:r>
            <a:r>
              <a:rPr lang="en-US" sz="2400" b="1" smtClean="0">
                <a:latin typeface="Arial" pitchFamily="34" charset="0"/>
                <a:ea typeface="Arial-Rounded" pitchFamily="34" charset="0"/>
                <a:cs typeface="Arial" pitchFamily="34" charset="0"/>
              </a:rPr>
              <a:t>a và c ở </a:t>
            </a:r>
            <a:r>
              <a:rPr lang="en-US" sz="2400" b="1">
                <a:latin typeface="Arial" pitchFamily="34" charset="0"/>
                <a:ea typeface="Arial-Rounded" pitchFamily="34" charset="0"/>
                <a:cs typeface="Arial" pitchFamily="34" charset="0"/>
              </a:rPr>
              <a:t>mục 3</a:t>
            </a:r>
          </a:p>
        </p:txBody>
      </p:sp>
      <p:sp>
        <p:nvSpPr>
          <p:cNvPr id="5" name="Rectangle 4"/>
          <p:cNvSpPr/>
          <p:nvPr/>
        </p:nvSpPr>
        <p:spPr>
          <a:xfrm>
            <a:off x="679087" y="709659"/>
            <a:ext cx="2981660" cy="523099"/>
          </a:xfrm>
          <a:prstGeom prst="rect">
            <a:avLst/>
          </a:prstGeom>
        </p:spPr>
        <p:txBody>
          <a:bodyPr wrap="none" lIns="91318" tIns="45660" rIns="91318" bIns="45660">
            <a:spAutoFit/>
          </a:bodyPr>
          <a:lstStyle/>
          <a:p>
            <a:r>
              <a:rPr lang="en-US" sz="2800" smtClean="0">
                <a:latin typeface="Arial" pitchFamily="34" charset="0"/>
                <a:ea typeface="Arial-Rounded" pitchFamily="34" charset="0"/>
                <a:cs typeface="Arial" pitchFamily="34" charset="0"/>
              </a:rPr>
              <a:t>a. Buổi sáng (…).</a:t>
            </a:r>
            <a:endParaRPr lang="en-US" sz="2800">
              <a:latin typeface="Arial" pitchFamily="34" charset="0"/>
              <a:ea typeface="Arial-Rounded" pitchFamily="34" charset="0"/>
              <a:cs typeface="Arial"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01" y="571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44"/>
          <p:cNvSpPr/>
          <p:nvPr/>
        </p:nvSpPr>
        <p:spPr>
          <a:xfrm>
            <a:off x="679087" y="1200150"/>
            <a:ext cx="4731113" cy="523099"/>
          </a:xfrm>
          <a:prstGeom prst="rect">
            <a:avLst/>
          </a:prstGeom>
        </p:spPr>
        <p:txBody>
          <a:bodyPr wrap="none" lIns="91318" tIns="45660" rIns="91318" bIns="45660">
            <a:spAutoFit/>
          </a:bodyPr>
          <a:lstStyle/>
          <a:p>
            <a:r>
              <a:rPr lang="en-US" sz="2800" smtClean="0">
                <a:latin typeface="Arial" pitchFamily="34" charset="0"/>
                <a:ea typeface="Arial-Rounded" pitchFamily="34" charset="0"/>
                <a:cs typeface="Arial" pitchFamily="34" charset="0"/>
              </a:rPr>
              <a:t>c. Sau khi thức dậy, bé (…).</a:t>
            </a:r>
            <a:endParaRPr lang="en-US" sz="28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7" grpId="0"/>
      <p:bldP spid="5"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4" name="B.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7"/>
          <a:stretch>
            <a:fillRect/>
          </a:stretch>
        </p:blipFill>
        <p:spPr>
          <a:xfrm>
            <a:off x="-152400" y="393123"/>
            <a:ext cx="4969265" cy="4969265"/>
          </a:xfrm>
        </p:spPr>
      </p:pic>
      <p:pic>
        <p:nvPicPr>
          <p:cNvPr id="7" name="S.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8"/>
          <a:stretch>
            <a:fillRect/>
          </a:stretch>
        </p:blipFill>
        <p:spPr>
          <a:xfrm>
            <a:off x="4343400" y="355023"/>
            <a:ext cx="4969265" cy="4969265"/>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video>
              <p:cMediaNode vol="80000">
                <p:cTn id="13" fill="hold" display="0">
                  <p:stCondLst>
                    <p:cond delay="indefinite"/>
                  </p:stCondLst>
                </p:cTn>
                <p:tgtEl>
                  <p:spTgt spid="7"/>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smtClean="0">
                <a:solidFill>
                  <a:schemeClr val="tx1"/>
                </a:solidFill>
                <a:latin typeface="Arial" pitchFamily="34" charset="0"/>
                <a:cs typeface="Arial" pitchFamily="34" charset="0"/>
              </a:rPr>
              <a:t>Xem lại bài đã học </a:t>
            </a:r>
            <a:r>
              <a:rPr lang="en-US" sz="3200">
                <a:solidFill>
                  <a:schemeClr val="tx1"/>
                </a:solidFill>
                <a:latin typeface="Arial" pitchFamily="34" charset="0"/>
                <a:cs typeface="Arial" pitchFamily="34" charset="0"/>
              </a:rPr>
              <a:t>(trang </a:t>
            </a:r>
            <a:r>
              <a:rPr lang="en-US" sz="3200" smtClean="0">
                <a:solidFill>
                  <a:schemeClr val="tx1"/>
                </a:solidFill>
                <a:latin typeface="Arial" pitchFamily="34" charset="0"/>
                <a:cs typeface="Arial" pitchFamily="34" charset="0"/>
              </a:rPr>
              <a:t>128</a:t>
            </a:r>
            <a:r>
              <a:rPr lang="en-US" sz="3200" smtClean="0">
                <a:solidFill>
                  <a:schemeClr val="tx1"/>
                </a:solidFill>
                <a:latin typeface="Arial" pitchFamily="34" charset="0"/>
                <a:cs typeface="Arial" pitchFamily="34" charset="0"/>
              </a:rPr>
              <a:t>, </a:t>
            </a:r>
            <a:r>
              <a:rPr lang="en-US" sz="3200" smtClean="0">
                <a:solidFill>
                  <a:schemeClr val="tx1"/>
                </a:solidFill>
                <a:latin typeface="Arial" pitchFamily="34" charset="0"/>
                <a:cs typeface="Arial" pitchFamily="34" charset="0"/>
              </a:rPr>
              <a:t>129</a:t>
            </a:r>
            <a:r>
              <a:rPr lang="en-US" sz="3200" smtClean="0">
                <a:solidFill>
                  <a:schemeClr val="tx1"/>
                </a:solidFill>
                <a:latin typeface="Arial" pitchFamily="34" charset="0"/>
                <a:cs typeface="Arial" pitchFamily="34" charset="0"/>
              </a:rPr>
              <a:t>).</a:t>
            </a:r>
            <a:endParaRPr lang="en-US" sz="3200">
              <a:solidFill>
                <a:schemeClr val="tx1"/>
              </a:solidFill>
              <a:latin typeface="Arial" pitchFamily="34" charset="0"/>
              <a:cs typeface="Arial" pitchFamily="34" charset="0"/>
            </a:endParaRPr>
          </a:p>
          <a:p>
            <a:pPr marL="457138" indent="-457138" algn="just">
              <a:buFontTx/>
              <a:buChar char="-"/>
            </a:pPr>
            <a:r>
              <a:rPr lang="en-US" sz="3200">
                <a:solidFill>
                  <a:schemeClr val="tx1"/>
                </a:solidFill>
                <a:latin typeface="Arial" pitchFamily="34" charset="0"/>
                <a:cs typeface="Arial" pitchFamily="34" charset="0"/>
              </a:rPr>
              <a:t>Chuẩn bị bài mới (trang </a:t>
            </a:r>
            <a:r>
              <a:rPr lang="en-US" sz="3200" smtClean="0">
                <a:solidFill>
                  <a:schemeClr val="tx1"/>
                </a:solidFill>
                <a:latin typeface="Arial" pitchFamily="34" charset="0"/>
                <a:cs typeface="Arial" pitchFamily="34" charset="0"/>
              </a:rPr>
              <a:t>130</a:t>
            </a:r>
            <a:r>
              <a:rPr lang="en-US" sz="3200" smtClean="0">
                <a:solidFill>
                  <a:schemeClr val="tx1"/>
                </a:solidFill>
                <a:latin typeface="Arial" pitchFamily="34" charset="0"/>
                <a:cs typeface="Arial" pitchFamily="34" charset="0"/>
              </a:rPr>
              <a:t>, </a:t>
            </a:r>
            <a:r>
              <a:rPr lang="en-US" sz="3200" smtClean="0">
                <a:solidFill>
                  <a:schemeClr val="tx1"/>
                </a:solidFill>
                <a:latin typeface="Arial" pitchFamily="34" charset="0"/>
                <a:cs typeface="Arial" pitchFamily="34" charset="0"/>
              </a:rPr>
              <a:t>131</a:t>
            </a:r>
            <a:r>
              <a:rPr lang="en-US" sz="3200" smtClean="0">
                <a:solidFill>
                  <a:schemeClr val="tx1"/>
                </a:solidFill>
                <a:latin typeface="Arial" pitchFamily="34" charset="0"/>
                <a:cs typeface="Arial" pitchFamily="34" charset="0"/>
              </a:rPr>
              <a:t>).</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1354231" y="2152115"/>
            <a:ext cx="7219136"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685800"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smtClean="0">
                <a:solidFill>
                  <a:schemeClr val="accent6"/>
                </a:solidFill>
                <a:latin typeface="Arial Rounded MT Bold" pitchFamily="34" charset="0"/>
                <a:ea typeface="Arial-Rounded" pitchFamily="34" charset="0"/>
                <a:cs typeface="Times New Roman" pitchFamily="18" charset="0"/>
              </a:rPr>
              <a:t>7</a:t>
            </a:r>
            <a:endParaRPr lang="en-US" sz="6600" b="1">
              <a:solidFill>
                <a:schemeClr val="accent6"/>
              </a:solidFill>
              <a:latin typeface="Arial Rounded MT Bold" pitchFamily="34" charset="0"/>
              <a:ea typeface="Arial-Rounded" pitchFamily="34" charset="0"/>
              <a:cs typeface="Times New Roman" pitchFamily="18" charset="0"/>
            </a:endParaRPr>
          </a:p>
        </p:txBody>
      </p:sp>
      <p:sp>
        <p:nvSpPr>
          <p:cNvPr id="29" name="TextBox 28"/>
          <p:cNvSpPr txBox="1"/>
          <p:nvPr/>
        </p:nvSpPr>
        <p:spPr>
          <a:xfrm>
            <a:off x="1828800" y="437711"/>
            <a:ext cx="7162800" cy="830948"/>
          </a:xfrm>
          <a:prstGeom prst="rect">
            <a:avLst/>
          </a:prstGeom>
          <a:noFill/>
        </p:spPr>
        <p:txBody>
          <a:bodyPr wrap="square" lIns="91391" tIns="45696" rIns="91391" bIns="45696" rtlCol="0">
            <a:spAutoFit/>
          </a:bodyPr>
          <a:lstStyle/>
          <a:p>
            <a:pPr algn="ctr"/>
            <a:r>
              <a:rPr lang="en-US" sz="4800" b="1" smtClean="0">
                <a:ln w="3175">
                  <a:solidFill>
                    <a:schemeClr val="bg1"/>
                  </a:solidFill>
                </a:ln>
                <a:solidFill>
                  <a:schemeClr val="bg1"/>
                </a:solidFill>
                <a:latin typeface="Arial-Rounded" pitchFamily="34" charset="0"/>
                <a:ea typeface="Arial-Rounded" pitchFamily="34" charset="0"/>
                <a:cs typeface="Arial-Rounded" pitchFamily="34" charset="0"/>
              </a:rPr>
              <a:t>THẾ GIỚI TRONG MẮT EM</a:t>
            </a:r>
            <a:endParaRPr lang="en-US" sz="48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716605"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3</a:t>
            </a:r>
            <a:endParaRPr lang="en-US" sz="32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1371600" y="2289089"/>
            <a:ext cx="6350566" cy="646282"/>
          </a:xfrm>
          <a:prstGeom prst="rect">
            <a:avLst/>
          </a:prstGeom>
          <a:noFill/>
        </p:spPr>
        <p:txBody>
          <a:bodyPr wrap="square" lIns="91391" tIns="45696" rIns="91391" bIns="45696" rtlCol="0">
            <a:spAutoFit/>
          </a:bodyPr>
          <a:lstStyle/>
          <a:p>
            <a:pPr algn="ctr"/>
            <a:r>
              <a:rPr lang="en-US" sz="3600" b="1" smtClean="0">
                <a:solidFill>
                  <a:srgbClr val="F68426"/>
                </a:solidFill>
                <a:latin typeface="Arial-Rounded" pitchFamily="34" charset="0"/>
                <a:ea typeface="Arial-Rounded" pitchFamily="34" charset="0"/>
                <a:cs typeface="Arial-Rounded" pitchFamily="34" charset="0"/>
              </a:rPr>
              <a:t>NGÀY MỚI BẮT ĐẦU</a:t>
            </a:r>
            <a:endParaRPr lang="en-US" sz="3600" b="1">
              <a:solidFill>
                <a:srgbClr val="F68426"/>
              </a:solidFill>
              <a:latin typeface="Arial-Rounded" pitchFamily="34" charset="0"/>
              <a:ea typeface="Arial-Rounded" pitchFamily="34" charset="0"/>
              <a:cs typeface="Arial-Rounded" pitchFamily="34"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8889"/>
          <a:stretch/>
        </p:blipFill>
        <p:spPr>
          <a:xfrm>
            <a:off x="3562350" y="3136474"/>
            <a:ext cx="1847850" cy="1818284"/>
          </a:xfrm>
          <a:prstGeom prst="rect">
            <a:avLst/>
          </a:prstGeom>
        </p:spPr>
      </p:pic>
    </p:spTree>
    <p:extLst>
      <p:ext uri="{BB962C8B-B14F-4D97-AF65-F5344CB8AC3E}">
        <p14:creationId xmlns:p14="http://schemas.microsoft.com/office/powerpoint/2010/main" val="7759822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1850" y="215550"/>
            <a:ext cx="7962900" cy="461532"/>
          </a:xfrm>
          <a:prstGeom prst="rect">
            <a:avLst/>
          </a:prstGeom>
          <a:noFill/>
        </p:spPr>
        <p:txBody>
          <a:bodyPr wrap="square" lIns="91305" tIns="45654" rIns="91305" bIns="45654" rtlCol="0">
            <a:spAutoFit/>
          </a:bodyPr>
          <a:lstStyle/>
          <a:p>
            <a:pPr algn="just"/>
            <a:r>
              <a:rPr lang="en-US" sz="2400" b="1" smtClean="0">
                <a:latin typeface="Arial" pitchFamily="34" charset="0"/>
                <a:ea typeface="Arial-Rounded" pitchFamily="34" charset="0"/>
                <a:cs typeface="Arial" pitchFamily="34" charset="0"/>
              </a:rPr>
              <a:t>Quan sát con người, cảnh vật trong tranh</a:t>
            </a:r>
            <a:endParaRPr lang="en-US" sz="2400" b="1">
              <a:latin typeface="Arial" pitchFamily="34" charset="0"/>
              <a:ea typeface="Arial-Rounded" pitchFamily="34" charset="0"/>
              <a:cs typeface="Arial" pitchFamily="34" charset="0"/>
            </a:endParaRPr>
          </a:p>
        </p:txBody>
      </p:sp>
      <p:sp>
        <p:nvSpPr>
          <p:cNvPr id="6" name="Oval 5"/>
          <p:cNvSpPr/>
          <p:nvPr/>
        </p:nvSpPr>
        <p:spPr>
          <a:xfrm>
            <a:off x="209550" y="141516"/>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7" name="TextBox 6"/>
          <p:cNvSpPr txBox="1"/>
          <p:nvPr/>
        </p:nvSpPr>
        <p:spPr>
          <a:xfrm>
            <a:off x="381000" y="4095750"/>
            <a:ext cx="7962900" cy="830863"/>
          </a:xfrm>
          <a:prstGeom prst="rect">
            <a:avLst/>
          </a:prstGeom>
          <a:noFill/>
        </p:spPr>
        <p:txBody>
          <a:bodyPr wrap="square" lIns="91305" tIns="45654" rIns="91305" bIns="45654" rtlCol="0">
            <a:spAutoFit/>
          </a:bodyPr>
          <a:lstStyle/>
          <a:p>
            <a:pPr marL="457200" indent="-457200" algn="just">
              <a:buAutoNum type="alphaLcPeriod"/>
            </a:pPr>
            <a:r>
              <a:rPr lang="en-US" sz="2400" smtClean="0">
                <a:latin typeface="Arial" pitchFamily="34" charset="0"/>
                <a:ea typeface="Arial-Rounded" pitchFamily="34" charset="0"/>
                <a:cs typeface="Arial" pitchFamily="34" charset="0"/>
              </a:rPr>
              <a:t>Em thấy những gì trong tranh?</a:t>
            </a:r>
          </a:p>
          <a:p>
            <a:pPr marL="457200" indent="-457200" algn="just">
              <a:buAutoNum type="alphaLcPeriod"/>
            </a:pPr>
            <a:r>
              <a:rPr lang="en-US" sz="2400" smtClean="0">
                <a:latin typeface="Arial" pitchFamily="34" charset="0"/>
                <a:ea typeface="Arial-Rounded" pitchFamily="34" charset="0"/>
                <a:cs typeface="Arial" pitchFamily="34" charset="0"/>
              </a:rPr>
              <a:t>Cảnh vật và con người trong tranh như thế nào?</a:t>
            </a:r>
            <a:endParaRPr lang="en-US" sz="2400">
              <a:latin typeface="Arial" pitchFamily="34" charset="0"/>
              <a:ea typeface="Arial-Rounded" pitchFamily="34" charset="0"/>
              <a:cs typeface="Arial" pitchFamily="34"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718" t="23958" r="25476" b="23438"/>
          <a:stretch/>
        </p:blipFill>
        <p:spPr bwMode="auto">
          <a:xfrm>
            <a:off x="1676400" y="895350"/>
            <a:ext cx="5121275" cy="2981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682" y="122916"/>
            <a:ext cx="116031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Đọc</a:t>
            </a:r>
          </a:p>
        </p:txBody>
      </p:sp>
      <p:grpSp>
        <p:nvGrpSpPr>
          <p:cNvPr id="7" name="Group 6"/>
          <p:cNvGrpSpPr/>
          <p:nvPr/>
        </p:nvGrpSpPr>
        <p:grpSpPr>
          <a:xfrm>
            <a:off x="117764" y="209187"/>
            <a:ext cx="8901546" cy="4771360"/>
            <a:chOff x="117764" y="209187"/>
            <a:chExt cx="8901546" cy="4771360"/>
          </a:xfrm>
        </p:grpSpPr>
        <p:sp>
          <p:nvSpPr>
            <p:cNvPr id="4" name="TextBox 3"/>
            <p:cNvSpPr txBox="1"/>
            <p:nvPr/>
          </p:nvSpPr>
          <p:spPr>
            <a:xfrm>
              <a:off x="1524000" y="209187"/>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Ngày mới bắt đầu</a:t>
              </a:r>
              <a:endParaRPr lang="en-US" sz="2800" b="1">
                <a:latin typeface="Arial" pitchFamily="34" charset="0"/>
                <a:ea typeface="Arial-Rounded" pitchFamily="34" charset="0"/>
                <a:cs typeface="Arial" pitchFamily="34" charset="0"/>
              </a:endParaRPr>
            </a:p>
          </p:txBody>
        </p:sp>
        <p:sp>
          <p:nvSpPr>
            <p:cNvPr id="5" name="TextBox 4"/>
            <p:cNvSpPr txBox="1"/>
            <p:nvPr/>
          </p:nvSpPr>
          <p:spPr>
            <a:xfrm>
              <a:off x="117764" y="779530"/>
              <a:ext cx="8901546" cy="4201017"/>
            </a:xfrm>
            <a:prstGeom prst="rect">
              <a:avLst/>
            </a:prstGeom>
            <a:noFill/>
          </p:spPr>
          <p:txBody>
            <a:bodyPr wrap="square" lIns="91305" tIns="45654" rIns="91305" bIns="45654" rtlCol="0">
              <a:spAutoFit/>
            </a:bodyPr>
            <a:lstStyle/>
            <a:p>
              <a:pPr algn="just">
                <a:spcAft>
                  <a:spcPts val="600"/>
                </a:spcAft>
              </a:pPr>
              <a:r>
                <a:rPr lang="en-US" sz="2800" smtClean="0">
                  <a:latin typeface="Arial" pitchFamily="34" charset="0"/>
                  <a:ea typeface="Arial-Rounded" pitchFamily="34" charset="0"/>
                  <a:cs typeface="Arial" pitchFamily="34" charset="0"/>
                </a:rPr>
                <a:t>	Buổi sáng tinh mơ, mặt trời nhô lên đỏ rực. Những tia nắng toả khắp nơi, đánh thức mọi vật.</a:t>
              </a:r>
            </a:p>
            <a:p>
              <a:pPr algn="just">
                <a:spcAft>
                  <a:spcPts val="600"/>
                </a:spcAft>
              </a:pP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Nắng chiếu vào tổ chim. Chim bay ra khỏi tổ, cất tiếng hót. Nắng chiếu vào tổ ong. Ong bay ra khỏi tổ, đi kiếm mật. Nắng chiều vào chuồng gà. Đà gà lục tục ra khỏi chuồng, đi kiếm mồi. Nắng chiếu vào nhà, gọi bé đang nằm ngủ. Bé thức dậy, chuẩn bị đến trường.</a:t>
              </a:r>
            </a:p>
            <a:p>
              <a:pPr algn="just">
                <a:spcAft>
                  <a:spcPts val="600"/>
                </a:spcAft>
              </a:pP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Một ngày mới bắt đầu.</a:t>
              </a:r>
            </a:p>
            <a:p>
              <a:pPr algn="r"/>
              <a:r>
                <a:rPr lang="en-US" sz="2800" smtClean="0">
                  <a:latin typeface="Arial" pitchFamily="34" charset="0"/>
                  <a:ea typeface="Arial-Rounded" pitchFamily="34" charset="0"/>
                  <a:cs typeface="Arial" pitchFamily="34" charset="0"/>
                </a:rPr>
                <a:t>(</a:t>
              </a:r>
              <a:r>
                <a:rPr lang="en-US" sz="2800" i="1" smtClean="0">
                  <a:latin typeface="Arial" pitchFamily="34" charset="0"/>
                  <a:ea typeface="Arial-Rounded" pitchFamily="34" charset="0"/>
                  <a:cs typeface="Arial" pitchFamily="34" charset="0"/>
                </a:rPr>
                <a:t>Theo </a:t>
              </a:r>
              <a:r>
                <a:rPr lang="en-US" sz="2800" smtClean="0">
                  <a:latin typeface="Arial" pitchFamily="34" charset="0"/>
                  <a:ea typeface="Arial-Rounded" pitchFamily="34" charset="0"/>
                  <a:cs typeface="Arial" pitchFamily="34" charset="0"/>
                </a:rPr>
                <a:t>Thu Hương)</a:t>
              </a:r>
              <a:endParaRPr lang="en-US" sz="2800">
                <a:latin typeface="Arial" pitchFamily="34" charset="0"/>
                <a:ea typeface="Arial-Rounded" pitchFamily="34" charset="0"/>
                <a:cs typeface="Arial" pitchFamily="34" charset="0"/>
              </a:endParaRPr>
            </a:p>
          </p:txBody>
        </p:sp>
      </p:grpSp>
      <p:sp>
        <p:nvSpPr>
          <p:cNvPr id="6" name="Oval 5"/>
          <p:cNvSpPr/>
          <p:nvPr/>
        </p:nvSpPr>
        <p:spPr>
          <a:xfrm>
            <a:off x="117764" y="571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66256" y="63011"/>
            <a:ext cx="8853054" cy="5109454"/>
            <a:chOff x="166256" y="384041"/>
            <a:chExt cx="8853054" cy="5109454"/>
          </a:xfrm>
        </p:grpSpPr>
        <p:sp>
          <p:nvSpPr>
            <p:cNvPr id="15" name="TextBox 14"/>
            <p:cNvSpPr txBox="1"/>
            <p:nvPr/>
          </p:nvSpPr>
          <p:spPr>
            <a:xfrm>
              <a:off x="1524000" y="384041"/>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Ngày mới bắt đầu</a:t>
              </a:r>
              <a:endParaRPr lang="en-US" sz="2800" b="1">
                <a:latin typeface="Arial" pitchFamily="34" charset="0"/>
                <a:ea typeface="Arial-Rounded" pitchFamily="34" charset="0"/>
                <a:cs typeface="Arial" pitchFamily="34" charset="0"/>
              </a:endParaRPr>
            </a:p>
          </p:txBody>
        </p:sp>
        <p:sp>
          <p:nvSpPr>
            <p:cNvPr id="16" name="TextBox 15"/>
            <p:cNvSpPr txBox="1"/>
            <p:nvPr/>
          </p:nvSpPr>
          <p:spPr>
            <a:xfrm>
              <a:off x="166256" y="861591"/>
              <a:ext cx="8853054" cy="4631904"/>
            </a:xfrm>
            <a:prstGeom prst="rect">
              <a:avLst/>
            </a:prstGeom>
            <a:noFill/>
          </p:spPr>
          <p:txBody>
            <a:bodyPr wrap="square" lIns="91305" tIns="45654" rIns="91305" bIns="45654" rtlCol="0">
              <a:spAutoFit/>
            </a:bodyPr>
            <a:lstStyle/>
            <a:p>
              <a:pPr algn="just">
                <a:spcAft>
                  <a:spcPts val="600"/>
                </a:spcAft>
              </a:pPr>
              <a:r>
                <a:rPr lang="en-US" sz="2800" smtClean="0">
                  <a:latin typeface="Arial" pitchFamily="34" charset="0"/>
                  <a:ea typeface="Arial-Rounded" pitchFamily="34" charset="0"/>
                  <a:cs typeface="Arial" pitchFamily="34" charset="0"/>
                </a:rPr>
                <a:t>	Buổi sáng tinh mơ, mặt trời nhô lên đỏ rực. Những tia nắng toả khắp nơi, đánh thức mọi vật.</a:t>
              </a:r>
            </a:p>
            <a:p>
              <a:pPr algn="just">
                <a:spcAft>
                  <a:spcPts val="600"/>
                </a:spcAft>
              </a:pP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Nắng chiếu vào tổ chim. Chim bay ra khỏi tổ, cất tiếng hót. Nắng chiếu vào tổ ong. Ong bay ra khỏi tổ, đi kiếm mật. Nắng chiều vào chuồng gà. Đàn gà lục tục ra khỏi chuồng, đi kiếm mồi. Nắng chiếu vào nhà, gọi bé đang nằm ngủ. Bé thức dậy, chuẩn bị đến trường.</a:t>
              </a:r>
            </a:p>
            <a:p>
              <a:pPr algn="just">
                <a:spcAft>
                  <a:spcPts val="600"/>
                </a:spcAft>
              </a:pP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Một ngày mới bắt đầu.</a:t>
              </a:r>
            </a:p>
            <a:p>
              <a:pPr algn="r"/>
              <a:r>
                <a:rPr lang="en-US" sz="2800" smtClean="0">
                  <a:latin typeface="Arial" pitchFamily="34" charset="0"/>
                  <a:ea typeface="Arial-Rounded" pitchFamily="34" charset="0"/>
                  <a:cs typeface="Arial" pitchFamily="34" charset="0"/>
                </a:rPr>
                <a:t>(</a:t>
              </a:r>
              <a:r>
                <a:rPr lang="en-US" sz="2800" i="1" smtClean="0">
                  <a:latin typeface="Arial" pitchFamily="34" charset="0"/>
                  <a:ea typeface="Arial-Rounded" pitchFamily="34" charset="0"/>
                  <a:cs typeface="Arial" pitchFamily="34" charset="0"/>
                </a:rPr>
                <a:t>Theo </a:t>
              </a:r>
              <a:r>
                <a:rPr lang="en-US" sz="2800" smtClean="0">
                  <a:latin typeface="Arial" pitchFamily="34" charset="0"/>
                  <a:ea typeface="Arial-Rounded" pitchFamily="34" charset="0"/>
                  <a:cs typeface="Arial" pitchFamily="34" charset="0"/>
                </a:rPr>
                <a:t>Thu Hương)</a:t>
              </a:r>
              <a:endParaRPr lang="en-US" sz="2800">
                <a:latin typeface="Arial" pitchFamily="34" charset="0"/>
                <a:ea typeface="Arial-Rounded" pitchFamily="34" charset="0"/>
                <a:cs typeface="Arial" pitchFamily="34" charset="0"/>
              </a:endParaRPr>
            </a:p>
          </p:txBody>
        </p:sp>
      </p:grpSp>
      <p:cxnSp>
        <p:nvCxnSpPr>
          <p:cNvPr id="5" name="Straight Connector 4"/>
          <p:cNvCxnSpPr/>
          <p:nvPr/>
        </p:nvCxnSpPr>
        <p:spPr>
          <a:xfrm flipH="1">
            <a:off x="7350268" y="1428750"/>
            <a:ext cx="51005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948474" y="1428750"/>
            <a:ext cx="7199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87215" y="2343150"/>
            <a:ext cx="12905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016362" y="1428750"/>
            <a:ext cx="14703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543779" y="2800350"/>
            <a:ext cx="61694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205033" y="2800350"/>
            <a:ext cx="109295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874477" y="3204796"/>
            <a:ext cx="74650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57961" y="4095750"/>
            <a:ext cx="9935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352550"/>
            <a:ext cx="4800600" cy="3352800"/>
          </a:xfrm>
        </p:spPr>
        <p:txBody>
          <a:bodyPr>
            <a:normAutofit/>
          </a:bodyPr>
          <a:lstStyle/>
          <a:p>
            <a:pPr algn="l"/>
            <a:r>
              <a:rPr lang="en-US" smtClean="0">
                <a:latin typeface="Arial" pitchFamily="34" charset="0"/>
                <a:cs typeface="Arial" pitchFamily="34" charset="0"/>
              </a:rPr>
              <a:t>nắng	</a:t>
            </a:r>
            <a:br>
              <a:rPr lang="en-US" smtClean="0">
                <a:latin typeface="Arial" pitchFamily="34" charset="0"/>
                <a:cs typeface="Arial" pitchFamily="34" charset="0"/>
              </a:rPr>
            </a:br>
            <a:r>
              <a:rPr lang="en-US" smtClean="0">
                <a:latin typeface="Arial" pitchFamily="34" charset="0"/>
                <a:cs typeface="Arial" pitchFamily="34" charset="0"/>
              </a:rPr>
              <a:t>đánh thức	</a:t>
            </a:r>
            <a:br>
              <a:rPr lang="en-US" smtClean="0">
                <a:latin typeface="Arial" pitchFamily="34" charset="0"/>
                <a:cs typeface="Arial" pitchFamily="34" charset="0"/>
              </a:rPr>
            </a:br>
            <a:r>
              <a:rPr lang="en-US" smtClean="0">
                <a:latin typeface="Arial" pitchFamily="34" charset="0"/>
                <a:cs typeface="Arial" pitchFamily="34" charset="0"/>
              </a:rPr>
              <a:t>chuồng</a:t>
            </a:r>
            <a:br>
              <a:rPr lang="en-US" smtClean="0">
                <a:latin typeface="Arial" pitchFamily="34" charset="0"/>
                <a:cs typeface="Arial" pitchFamily="34" charset="0"/>
              </a:rPr>
            </a:br>
            <a:r>
              <a:rPr lang="en-US" smtClean="0">
                <a:latin typeface="Arial" pitchFamily="34" charset="0"/>
                <a:cs typeface="Arial" pitchFamily="34" charset="0"/>
              </a:rPr>
              <a:t>kiếm mồi</a:t>
            </a:r>
            <a:endParaRPr lang="en-US">
              <a:latin typeface="Arial" pitchFamily="34" charset="0"/>
              <a:cs typeface="Arial" pitchFamily="34" charset="0"/>
            </a:endParaRPr>
          </a:p>
        </p:txBody>
      </p:sp>
      <p:sp>
        <p:nvSpPr>
          <p:cNvPr id="3" name="Title 1"/>
          <p:cNvSpPr txBox="1">
            <a:spLocks/>
          </p:cNvSpPr>
          <p:nvPr/>
        </p:nvSpPr>
        <p:spPr>
          <a:xfrm>
            <a:off x="2021114" y="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smtClean="0">
                <a:latin typeface="Arial" pitchFamily="34" charset="0"/>
                <a:cs typeface="Arial" pitchFamily="34" charset="0"/>
              </a:rPr>
              <a:t>Luyện đọc</a:t>
            </a:r>
            <a:endParaRPr lang="en-US" b="1">
              <a:latin typeface="Arial" pitchFamily="34" charset="0"/>
              <a:cs typeface="Arial" pitchFamily="34" charset="0"/>
            </a:endParaRPr>
          </a:p>
        </p:txBody>
      </p:sp>
      <p:cxnSp>
        <p:nvCxnSpPr>
          <p:cNvPr id="5" name="Straight Connector 4"/>
          <p:cNvCxnSpPr/>
          <p:nvPr/>
        </p:nvCxnSpPr>
        <p:spPr>
          <a:xfrm flipH="1">
            <a:off x="3780192" y="2366596"/>
            <a:ext cx="5610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5351354" y="2952750"/>
            <a:ext cx="34920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383574" y="3726473"/>
            <a:ext cx="61864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422731" y="4305297"/>
            <a:ext cx="4225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24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66256" y="5908"/>
            <a:ext cx="8853054" cy="4737182"/>
            <a:chOff x="166256" y="325426"/>
            <a:chExt cx="8853054" cy="4737182"/>
          </a:xfrm>
        </p:grpSpPr>
        <p:sp>
          <p:nvSpPr>
            <p:cNvPr id="9" name="TextBox 8"/>
            <p:cNvSpPr txBox="1"/>
            <p:nvPr/>
          </p:nvSpPr>
          <p:spPr>
            <a:xfrm>
              <a:off x="1524000" y="325426"/>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Ngày mới bắt đầu</a:t>
              </a:r>
              <a:endParaRPr lang="en-US" sz="2800" b="1">
                <a:latin typeface="Arial" pitchFamily="34" charset="0"/>
                <a:ea typeface="Arial-Rounded" pitchFamily="34" charset="0"/>
                <a:cs typeface="Arial" pitchFamily="34" charset="0"/>
              </a:endParaRPr>
            </a:p>
          </p:txBody>
        </p:sp>
        <p:sp>
          <p:nvSpPr>
            <p:cNvPr id="10" name="TextBox 9"/>
            <p:cNvSpPr txBox="1"/>
            <p:nvPr/>
          </p:nvSpPr>
          <p:spPr>
            <a:xfrm>
              <a:off x="166256" y="861591"/>
              <a:ext cx="8853054" cy="4201017"/>
            </a:xfrm>
            <a:prstGeom prst="rect">
              <a:avLst/>
            </a:prstGeom>
            <a:noFill/>
          </p:spPr>
          <p:txBody>
            <a:bodyPr wrap="square" lIns="91305" tIns="45654" rIns="91305" bIns="45654" rtlCol="0">
              <a:spAutoFit/>
            </a:bodyPr>
            <a:lstStyle/>
            <a:p>
              <a:pPr algn="just">
                <a:spcAft>
                  <a:spcPts val="600"/>
                </a:spcAft>
              </a:pPr>
              <a:r>
                <a:rPr lang="en-US" sz="2800" smtClean="0">
                  <a:latin typeface="Arial" pitchFamily="34" charset="0"/>
                  <a:ea typeface="Arial-Rounded" pitchFamily="34" charset="0"/>
                  <a:cs typeface="Arial" pitchFamily="34" charset="0"/>
                </a:rPr>
                <a:t>	Buổi sáng tinh mơ, mặt trời nhô lên đỏ rực. Những tia nắng toả khắp nơi, đánh thức mọi vật.</a:t>
              </a:r>
            </a:p>
            <a:p>
              <a:pPr algn="just">
                <a:spcAft>
                  <a:spcPts val="600"/>
                </a:spcAft>
              </a:pP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Nắng chiếu vào tổ chim. Chim bay ra khỏi tổ, cất tiếng hót. Nắng chiếu vào tổ ong. Ong bay ra khỏi tổ, đi kiếm mật. Nắng chiều vào chuồng gà. Đà gà lục tục ra khỏi chuồng, đi kiếm mồi. Nắng chiếu vào nhà, gọi bé đang nằm ngủ. Bé thức dậy, chuẩn bị đến trường.</a:t>
              </a:r>
            </a:p>
            <a:p>
              <a:pPr algn="just">
                <a:spcAft>
                  <a:spcPts val="600"/>
                </a:spcAft>
              </a:pP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Một ngày mới bắt đầu.</a:t>
              </a:r>
            </a:p>
            <a:p>
              <a:pPr algn="r"/>
              <a:r>
                <a:rPr lang="en-US" sz="2800" smtClean="0">
                  <a:latin typeface="Arial" pitchFamily="34" charset="0"/>
                  <a:ea typeface="Arial-Rounded" pitchFamily="34" charset="0"/>
                  <a:cs typeface="Arial" pitchFamily="34" charset="0"/>
                </a:rPr>
                <a:t>(</a:t>
              </a:r>
              <a:r>
                <a:rPr lang="en-US" sz="2800" i="1" smtClean="0">
                  <a:latin typeface="Arial" pitchFamily="34" charset="0"/>
                  <a:ea typeface="Arial-Rounded" pitchFamily="34" charset="0"/>
                  <a:cs typeface="Arial" pitchFamily="34" charset="0"/>
                </a:rPr>
                <a:t>Theo </a:t>
              </a:r>
              <a:r>
                <a:rPr lang="en-US" sz="2800" smtClean="0">
                  <a:latin typeface="Arial" pitchFamily="34" charset="0"/>
                  <a:ea typeface="Arial-Rounded" pitchFamily="34" charset="0"/>
                  <a:cs typeface="Arial" pitchFamily="34" charset="0"/>
                </a:rPr>
                <a:t>Thu Hương)</a:t>
              </a:r>
              <a:endParaRPr lang="en-US" sz="2800">
                <a:latin typeface="Arial" pitchFamily="34" charset="0"/>
                <a:ea typeface="Arial-Rounded" pitchFamily="34" charset="0"/>
                <a:cs typeface="Arial" pitchFamily="34" charset="0"/>
              </a:endParaRPr>
            </a:p>
          </p:txBody>
        </p:sp>
      </p:grpSp>
      <p:sp>
        <p:nvSpPr>
          <p:cNvPr id="11" name="TextBox 10"/>
          <p:cNvSpPr txBox="1"/>
          <p:nvPr/>
        </p:nvSpPr>
        <p:spPr>
          <a:xfrm>
            <a:off x="166257" y="542369"/>
            <a:ext cx="8853054" cy="4631904"/>
          </a:xfrm>
          <a:prstGeom prst="rect">
            <a:avLst/>
          </a:prstGeom>
          <a:solidFill>
            <a:schemeClr val="bg1"/>
          </a:solidFill>
        </p:spPr>
        <p:txBody>
          <a:bodyPr wrap="square" lIns="91305" tIns="45654" rIns="91305" bIns="45654" rtlCol="0">
            <a:spAutoFit/>
          </a:bodyPr>
          <a:lstStyle/>
          <a:p>
            <a:pPr algn="just">
              <a:spcAft>
                <a:spcPts val="600"/>
              </a:spcAft>
            </a:pP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    Buổi sáng tinh mơ, mặt trời nhô lên đỏ rực.</a:t>
            </a:r>
            <a:r>
              <a:rPr lang="en-US" sz="2800" smtClean="0">
                <a:solidFill>
                  <a:srgbClr val="FF0000"/>
                </a:solidFill>
                <a:latin typeface="Arial" pitchFamily="34" charset="0"/>
                <a:ea typeface="Arial-Rounded" pitchFamily="34" charset="0"/>
                <a:cs typeface="Arial" pitchFamily="34" charset="0"/>
              </a:rPr>
              <a:t>//</a:t>
            </a:r>
            <a:r>
              <a:rPr lang="en-US" sz="2800" smtClean="0">
                <a:latin typeface="Arial" pitchFamily="34" charset="0"/>
                <a:ea typeface="Arial-Rounded" pitchFamily="34" charset="0"/>
                <a:cs typeface="Arial" pitchFamily="34" charset="0"/>
              </a:rPr>
              <a:t>Những tia nắng toả khắp nơi, đánh thức mọi vật.</a:t>
            </a:r>
            <a:r>
              <a:rPr lang="en-US" sz="2800" smtClean="0">
                <a:solidFill>
                  <a:srgbClr val="FF0000"/>
                </a:solidFill>
                <a:latin typeface="Arial" pitchFamily="34" charset="0"/>
                <a:ea typeface="Arial-Rounded" pitchFamily="34" charset="0"/>
                <a:cs typeface="Arial" pitchFamily="34" charset="0"/>
              </a:rPr>
              <a:t>//</a:t>
            </a:r>
          </a:p>
          <a:p>
            <a:pPr algn="just">
              <a:spcAft>
                <a:spcPts val="600"/>
              </a:spcAft>
            </a:pP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    Nắng chiếu vào tổ chim.</a:t>
            </a:r>
            <a:r>
              <a:rPr lang="en-US" sz="2800" smtClean="0">
                <a:solidFill>
                  <a:srgbClr val="FF0000"/>
                </a:solidFill>
                <a:latin typeface="Arial" pitchFamily="34" charset="0"/>
                <a:ea typeface="Arial-Rounded" pitchFamily="34" charset="0"/>
                <a:cs typeface="Arial" pitchFamily="34" charset="0"/>
              </a:rPr>
              <a:t>//</a:t>
            </a:r>
            <a:r>
              <a:rPr lang="en-US" sz="2800" smtClean="0">
                <a:latin typeface="Arial" pitchFamily="34" charset="0"/>
                <a:ea typeface="Arial-Rounded" pitchFamily="34" charset="0"/>
                <a:cs typeface="Arial" pitchFamily="34" charset="0"/>
              </a:rPr>
              <a:t>Chim bay ra khỏi tổ, cất tiếng hót.</a:t>
            </a:r>
            <a:r>
              <a:rPr lang="en-US" sz="2800" smtClean="0">
                <a:solidFill>
                  <a:srgbClr val="FF0000"/>
                </a:solidFill>
                <a:latin typeface="Arial" pitchFamily="34" charset="0"/>
                <a:ea typeface="Arial-Rounded" pitchFamily="34" charset="0"/>
                <a:cs typeface="Arial" pitchFamily="34" charset="0"/>
              </a:rPr>
              <a:t>//</a:t>
            </a:r>
            <a:r>
              <a:rPr lang="en-US" sz="2800" smtClean="0">
                <a:latin typeface="Arial" pitchFamily="34" charset="0"/>
                <a:ea typeface="Arial-Rounded" pitchFamily="34" charset="0"/>
                <a:cs typeface="Arial" pitchFamily="34" charset="0"/>
              </a:rPr>
              <a:t>Nắng chiếu vào tổ ong.</a:t>
            </a:r>
            <a:r>
              <a:rPr lang="en-US" sz="2800" smtClean="0">
                <a:solidFill>
                  <a:srgbClr val="FF0000"/>
                </a:solidFill>
                <a:latin typeface="Arial" pitchFamily="34" charset="0"/>
                <a:ea typeface="Arial-Rounded" pitchFamily="34" charset="0"/>
                <a:cs typeface="Arial" pitchFamily="34" charset="0"/>
              </a:rPr>
              <a:t>//</a:t>
            </a:r>
            <a:r>
              <a:rPr lang="en-US" sz="2800" smtClean="0">
                <a:latin typeface="Arial" pitchFamily="34" charset="0"/>
                <a:ea typeface="Arial-Rounded" pitchFamily="34" charset="0"/>
                <a:cs typeface="Arial" pitchFamily="34" charset="0"/>
              </a:rPr>
              <a:t>Ong bay ra khỏi tổ, đi kiếm mật.</a:t>
            </a:r>
            <a:r>
              <a:rPr lang="en-US" sz="2800" smtClean="0">
                <a:solidFill>
                  <a:srgbClr val="FF0000"/>
                </a:solidFill>
                <a:latin typeface="Arial" pitchFamily="34" charset="0"/>
                <a:ea typeface="Arial-Rounded" pitchFamily="34" charset="0"/>
                <a:cs typeface="Arial" pitchFamily="34" charset="0"/>
              </a:rPr>
              <a:t>//</a:t>
            </a:r>
            <a:r>
              <a:rPr lang="en-US" sz="2800" smtClean="0">
                <a:latin typeface="Arial" pitchFamily="34" charset="0"/>
                <a:ea typeface="Arial-Rounded" pitchFamily="34" charset="0"/>
                <a:cs typeface="Arial" pitchFamily="34" charset="0"/>
              </a:rPr>
              <a:t>Nắng chiều vào chuồng gà.</a:t>
            </a:r>
            <a:r>
              <a:rPr lang="en-US" sz="2800" smtClean="0">
                <a:solidFill>
                  <a:srgbClr val="FF0000"/>
                </a:solidFill>
                <a:latin typeface="Arial" pitchFamily="34" charset="0"/>
                <a:ea typeface="Arial-Rounded" pitchFamily="34" charset="0"/>
                <a:cs typeface="Arial" pitchFamily="34" charset="0"/>
              </a:rPr>
              <a:t>//</a:t>
            </a:r>
            <a:r>
              <a:rPr lang="en-US" sz="2800" smtClean="0">
                <a:latin typeface="Arial" pitchFamily="34" charset="0"/>
                <a:ea typeface="Arial-Rounded" pitchFamily="34" charset="0"/>
                <a:cs typeface="Arial" pitchFamily="34" charset="0"/>
              </a:rPr>
              <a:t>Đà gà lục tục ra khỏi chuồng, đi kiếm mồi.</a:t>
            </a:r>
            <a:r>
              <a:rPr lang="en-US" sz="2800" smtClean="0">
                <a:solidFill>
                  <a:srgbClr val="FF0000"/>
                </a:solidFill>
                <a:latin typeface="Arial" pitchFamily="34" charset="0"/>
                <a:ea typeface="Arial-Rounded" pitchFamily="34" charset="0"/>
                <a:cs typeface="Arial" pitchFamily="34" charset="0"/>
              </a:rPr>
              <a:t>//</a:t>
            </a:r>
            <a:r>
              <a:rPr lang="en-US" sz="2800" smtClean="0">
                <a:latin typeface="Arial" pitchFamily="34" charset="0"/>
                <a:ea typeface="Arial-Rounded" pitchFamily="34" charset="0"/>
                <a:cs typeface="Arial" pitchFamily="34" charset="0"/>
              </a:rPr>
              <a:t>Nắng chiếu vào nhà, gọi bé đang nằm ngủ.</a:t>
            </a:r>
            <a:r>
              <a:rPr lang="en-US" sz="2800" smtClean="0">
                <a:solidFill>
                  <a:srgbClr val="FF0000"/>
                </a:solidFill>
                <a:latin typeface="Arial" pitchFamily="34" charset="0"/>
                <a:ea typeface="Arial-Rounded" pitchFamily="34" charset="0"/>
                <a:cs typeface="Arial" pitchFamily="34" charset="0"/>
              </a:rPr>
              <a:t>//</a:t>
            </a:r>
            <a:r>
              <a:rPr lang="en-US" sz="2800" smtClean="0">
                <a:latin typeface="Arial" pitchFamily="34" charset="0"/>
                <a:ea typeface="Arial-Rounded" pitchFamily="34" charset="0"/>
                <a:cs typeface="Arial" pitchFamily="34" charset="0"/>
              </a:rPr>
              <a:t>Bé thức dậy, chuẩn bị đến trường.</a:t>
            </a:r>
            <a:r>
              <a:rPr lang="en-US" sz="2800" smtClean="0">
                <a:solidFill>
                  <a:srgbClr val="FF0000"/>
                </a:solidFill>
                <a:latin typeface="Arial" pitchFamily="34" charset="0"/>
                <a:ea typeface="Arial-Rounded" pitchFamily="34" charset="0"/>
                <a:cs typeface="Arial" pitchFamily="34" charset="0"/>
              </a:rPr>
              <a:t>//</a:t>
            </a:r>
            <a:endParaRPr lang="en-US" sz="2800" smtClean="0">
              <a:latin typeface="Arial" pitchFamily="34" charset="0"/>
              <a:ea typeface="Arial-Rounded" pitchFamily="34" charset="0"/>
              <a:cs typeface="Arial" pitchFamily="34" charset="0"/>
            </a:endParaRPr>
          </a:p>
          <a:p>
            <a:pPr algn="just">
              <a:spcAft>
                <a:spcPts val="600"/>
              </a:spcAft>
            </a:pP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Một ngày mới bắt đầu.</a:t>
            </a:r>
            <a:r>
              <a:rPr lang="en-US" sz="2800" smtClean="0">
                <a:solidFill>
                  <a:srgbClr val="FF0000"/>
                </a:solidFill>
                <a:latin typeface="Arial" pitchFamily="34" charset="0"/>
                <a:ea typeface="Arial-Rounded" pitchFamily="34" charset="0"/>
                <a:cs typeface="Arial" pitchFamily="34" charset="0"/>
              </a:rPr>
              <a:t>//</a:t>
            </a:r>
            <a:endParaRPr lang="en-US" sz="2800" smtClean="0">
              <a:latin typeface="Arial" pitchFamily="34" charset="0"/>
              <a:ea typeface="Arial-Rounded" pitchFamily="34" charset="0"/>
              <a:cs typeface="Arial" pitchFamily="34" charset="0"/>
            </a:endParaRPr>
          </a:p>
          <a:p>
            <a:pPr algn="r"/>
            <a:r>
              <a:rPr lang="en-US" sz="2800" smtClean="0">
                <a:latin typeface="Arial" pitchFamily="34" charset="0"/>
                <a:ea typeface="Arial-Rounded" pitchFamily="34" charset="0"/>
                <a:cs typeface="Arial" pitchFamily="34" charset="0"/>
              </a:rPr>
              <a:t>(</a:t>
            </a:r>
            <a:r>
              <a:rPr lang="en-US" sz="2800" i="1" smtClean="0">
                <a:latin typeface="Arial" pitchFamily="34" charset="0"/>
                <a:ea typeface="Arial-Rounded" pitchFamily="34" charset="0"/>
                <a:cs typeface="Arial" pitchFamily="34" charset="0"/>
              </a:rPr>
              <a:t>Theo </a:t>
            </a:r>
            <a:r>
              <a:rPr lang="en-US" sz="2800" smtClean="0">
                <a:latin typeface="Arial" pitchFamily="34" charset="0"/>
                <a:ea typeface="Arial-Rounded" pitchFamily="34" charset="0"/>
                <a:cs typeface="Arial" pitchFamily="34" charset="0"/>
              </a:rPr>
              <a:t>Thu Hương)</a:t>
            </a:r>
            <a:endParaRPr lang="en-US" sz="28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0" y="1733552"/>
            <a:ext cx="8407461" cy="2077371"/>
          </a:xfrm>
          <a:prstGeom prst="rect">
            <a:avLst/>
          </a:prstGeom>
          <a:noFill/>
        </p:spPr>
        <p:txBody>
          <a:bodyPr wrap="square" lIns="91318" tIns="45660" rIns="91318" bIns="45660" rtlCol="0">
            <a:spAutoFit/>
          </a:bodyPr>
          <a:lstStyle/>
          <a:p>
            <a:pPr algn="just"/>
            <a:r>
              <a:rPr lang="en-US" sz="3200" smtClean="0">
                <a:latin typeface="Arial" pitchFamily="34" charset="0"/>
                <a:ea typeface="Arial-Rounded" pitchFamily="34" charset="0"/>
                <a:cs typeface="Arial" pitchFamily="34" charset="0"/>
              </a:rPr>
              <a:t>	</a:t>
            </a:r>
            <a:r>
              <a:rPr lang="en-US" sz="3200">
                <a:latin typeface="Arial" pitchFamily="34" charset="0"/>
                <a:ea typeface="Arial-Rounded" pitchFamily="34" charset="0"/>
                <a:cs typeface="Arial" pitchFamily="34" charset="0"/>
              </a:rPr>
              <a:t> Buổi sáng tinh mơ, mặt trời nhô lên đỏ rực</a:t>
            </a:r>
            <a:r>
              <a:rPr lang="en-US" sz="3200" smtClean="0">
                <a:latin typeface="Arial" pitchFamily="34" charset="0"/>
                <a:ea typeface="Arial-Rounded" pitchFamily="34" charset="0"/>
                <a:cs typeface="Arial" pitchFamily="34" charset="0"/>
              </a:rPr>
              <a:t>. </a:t>
            </a:r>
            <a:r>
              <a:rPr lang="en-US" sz="3200">
                <a:latin typeface="Arial" pitchFamily="34" charset="0"/>
                <a:ea typeface="Arial-Rounded" pitchFamily="34" charset="0"/>
                <a:cs typeface="Arial" pitchFamily="34" charset="0"/>
              </a:rPr>
              <a:t>Những tia nắng toả khắp nơi, đánh thức mọi vật.</a:t>
            </a:r>
          </a:p>
          <a:p>
            <a:pPr algn="just"/>
            <a:endParaRPr lang="en-US" sz="3200">
              <a:latin typeface="Arial" pitchFamily="34" charset="0"/>
              <a:ea typeface="Arial-Rounded" pitchFamily="34" charset="0"/>
              <a:cs typeface="Arial" pitchFamily="34" charset="0"/>
            </a:endParaRPr>
          </a:p>
        </p:txBody>
      </p:sp>
      <p:cxnSp>
        <p:nvCxnSpPr>
          <p:cNvPr id="5" name="Straight Connector 4"/>
          <p:cNvCxnSpPr/>
          <p:nvPr/>
        </p:nvCxnSpPr>
        <p:spPr>
          <a:xfrm flipH="1">
            <a:off x="5105400" y="181535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267200" y="227898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1262228" y="2278990"/>
            <a:ext cx="98712" cy="435617"/>
            <a:chOff x="2590800" y="2272159"/>
            <a:chExt cx="98712" cy="435617"/>
          </a:xfrm>
        </p:grpSpPr>
        <p:cxnSp>
          <p:nvCxnSpPr>
            <p:cNvPr id="11" name="Straight Connector 10"/>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flipH="1">
            <a:off x="6781800" y="228938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1981200" y="2772237"/>
            <a:ext cx="98712" cy="435617"/>
            <a:chOff x="2590800" y="2272159"/>
            <a:chExt cx="98712" cy="435617"/>
          </a:xfrm>
        </p:grpSpPr>
        <p:cxnSp>
          <p:nvCxnSpPr>
            <p:cNvPr id="15" name="Straight Connector 14"/>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52072" y="27842"/>
            <a:ext cx="8567237" cy="4658217"/>
            <a:chOff x="117764" y="209187"/>
            <a:chExt cx="8901546" cy="4658217"/>
          </a:xfrm>
        </p:grpSpPr>
        <p:sp>
          <p:nvSpPr>
            <p:cNvPr id="9" name="TextBox 8"/>
            <p:cNvSpPr txBox="1"/>
            <p:nvPr/>
          </p:nvSpPr>
          <p:spPr>
            <a:xfrm>
              <a:off x="1524000" y="209187"/>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Ngày mới bắt đầu</a:t>
              </a:r>
              <a:endParaRPr lang="en-US" sz="2800" b="1">
                <a:latin typeface="Arial" pitchFamily="34" charset="0"/>
                <a:ea typeface="Arial-Rounded" pitchFamily="34" charset="0"/>
                <a:cs typeface="Arial" pitchFamily="34" charset="0"/>
              </a:endParaRPr>
            </a:p>
          </p:txBody>
        </p:sp>
        <p:sp>
          <p:nvSpPr>
            <p:cNvPr id="10" name="TextBox 9"/>
            <p:cNvSpPr txBox="1"/>
            <p:nvPr/>
          </p:nvSpPr>
          <p:spPr>
            <a:xfrm>
              <a:off x="117764" y="666387"/>
              <a:ext cx="8901546" cy="4201017"/>
            </a:xfrm>
            <a:prstGeom prst="rect">
              <a:avLst/>
            </a:prstGeom>
            <a:noFill/>
          </p:spPr>
          <p:txBody>
            <a:bodyPr wrap="square" lIns="91305" tIns="45654" rIns="91305" bIns="45654" rtlCol="0">
              <a:spAutoFit/>
            </a:bodyPr>
            <a:lstStyle/>
            <a:p>
              <a:pPr algn="just">
                <a:spcAft>
                  <a:spcPts val="600"/>
                </a:spcAft>
              </a:pPr>
              <a:r>
                <a:rPr lang="en-US" sz="2800" smtClean="0">
                  <a:latin typeface="Arial" pitchFamily="34" charset="0"/>
                  <a:ea typeface="Arial-Rounded" pitchFamily="34" charset="0"/>
                  <a:cs typeface="Arial" pitchFamily="34" charset="0"/>
                </a:rPr>
                <a:t>	Buổi sáng tinh mơ, mặt trời nhô lên đỏ rực. Những tia nắng toả khắp nơi, đánh thức mọi vật.</a:t>
              </a:r>
            </a:p>
            <a:p>
              <a:pPr algn="just">
                <a:spcAft>
                  <a:spcPts val="600"/>
                </a:spcAft>
              </a:pP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Nắng chiếu vào tổ chim. Chim bay ra khỏi tổ, cất tiếng hót. Nắng chiếu vào tổ ong. Ong bay ra khỏi tổ, đi kiếm mật. Nắng chiều vào chuồng gà. Đà gà lục tục ra khỏi chuồng, đi kiếm mồi. Nắng chiếu vào nhà, gọi bé đang nằm ngủ. Bé thức dậy, chuẩn bị đến trường.</a:t>
              </a:r>
            </a:p>
            <a:p>
              <a:pPr algn="just">
                <a:spcAft>
                  <a:spcPts val="600"/>
                </a:spcAft>
              </a:pP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Một ngày mới bắt đầu.</a:t>
              </a:r>
            </a:p>
            <a:p>
              <a:pPr algn="r"/>
              <a:r>
                <a:rPr lang="en-US" sz="2800" smtClean="0">
                  <a:latin typeface="Arial" pitchFamily="34" charset="0"/>
                  <a:ea typeface="Arial-Rounded" pitchFamily="34" charset="0"/>
                  <a:cs typeface="Arial" pitchFamily="34" charset="0"/>
                </a:rPr>
                <a:t>(</a:t>
              </a:r>
              <a:r>
                <a:rPr lang="en-US" sz="2800" i="1" smtClean="0">
                  <a:latin typeface="Arial" pitchFamily="34" charset="0"/>
                  <a:ea typeface="Arial-Rounded" pitchFamily="34" charset="0"/>
                  <a:cs typeface="Arial" pitchFamily="34" charset="0"/>
                </a:rPr>
                <a:t>Theo </a:t>
              </a:r>
              <a:r>
                <a:rPr lang="en-US" sz="2800" smtClean="0">
                  <a:latin typeface="Arial" pitchFamily="34" charset="0"/>
                  <a:ea typeface="Arial-Rounded" pitchFamily="34" charset="0"/>
                  <a:cs typeface="Arial" pitchFamily="34" charset="0"/>
                </a:rPr>
                <a:t>Thu Hương)</a:t>
              </a:r>
              <a:endParaRPr lang="en-US" sz="2800">
                <a:latin typeface="Arial" pitchFamily="34" charset="0"/>
                <a:ea typeface="Arial-Rounded" pitchFamily="34" charset="0"/>
                <a:cs typeface="Arial" pitchFamily="34" charset="0"/>
              </a:endParaRPr>
            </a:p>
          </p:txBody>
        </p:sp>
      </p:gr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270" y="485042"/>
            <a:ext cx="527050" cy="820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419" y="1080626"/>
            <a:ext cx="527050" cy="2710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081" y="770495"/>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1</a:t>
            </a:r>
            <a:endParaRPr lang="en-US" sz="2000" b="1">
              <a:latin typeface="Arial" pitchFamily="34" charset="0"/>
              <a:cs typeface="Arial" pitchFamily="34" charset="0"/>
            </a:endParaRPr>
          </a:p>
        </p:txBody>
      </p:sp>
      <p:sp>
        <p:nvSpPr>
          <p:cNvPr id="14" name="TextBox 13"/>
          <p:cNvSpPr txBox="1"/>
          <p:nvPr/>
        </p:nvSpPr>
        <p:spPr>
          <a:xfrm>
            <a:off x="-7081" y="2385495"/>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2</a:t>
            </a:r>
            <a:endParaRPr lang="en-US" sz="2000" b="1">
              <a:latin typeface="Arial" pitchFamily="34" charset="0"/>
              <a:cs typeface="Arial" pitchFamily="34" charset="0"/>
            </a:endParaRPr>
          </a:p>
        </p:txBody>
      </p:sp>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270" y="4045686"/>
            <a:ext cx="527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9770" y="4196409"/>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3</a:t>
            </a:r>
            <a:endParaRPr lang="en-US" sz="2000" b="1">
              <a:latin typeface="Arial" pitchFamily="34" charset="0"/>
              <a:cs typeface="Arial" pitchFamily="34" charset="0"/>
            </a:endParaRP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1687</TotalTime>
  <Words>441</Words>
  <Application>Microsoft Office PowerPoint</Application>
  <PresentationFormat>On-screen Show (16:9)</PresentationFormat>
  <Paragraphs>94</Paragraphs>
  <Slides>19</Slides>
  <Notes>10</Notes>
  <HiddenSlides>0</HiddenSlides>
  <MMClips>2</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nắng  đánh thức  chuồng kiếm mồi</vt:lpstr>
      <vt:lpstr>PowerPoint Presentation</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297</cp:revision>
  <dcterms:created xsi:type="dcterms:W3CDTF">2020-12-08T15:48:47Z</dcterms:created>
  <dcterms:modified xsi:type="dcterms:W3CDTF">2021-04-01T15:49:27Z</dcterms:modified>
</cp:coreProperties>
</file>