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2" r:id="rId2"/>
    <p:sldId id="256" r:id="rId3"/>
    <p:sldId id="273" r:id="rId4"/>
    <p:sldId id="258" r:id="rId5"/>
    <p:sldId id="275" r:id="rId6"/>
    <p:sldId id="276" r:id="rId7"/>
    <p:sldId id="277" r:id="rId8"/>
    <p:sldId id="281" r:id="rId9"/>
    <p:sldId id="264" r:id="rId10"/>
    <p:sldId id="266" r:id="rId11"/>
    <p:sldId id="279" r:id="rId12"/>
    <p:sldId id="270" r:id="rId13"/>
    <p:sldId id="280" r:id="rId14"/>
    <p:sldId id="272" r:id="rId15"/>
  </p:sldIdLst>
  <p:sldSz cx="9144000" cy="5143500" type="screen16x9"/>
  <p:notesSz cx="6858000" cy="9144000"/>
  <p:defaultTextStyle>
    <a:defPPr>
      <a:defRPr lang="en-US"/>
    </a:defPPr>
    <a:lvl1pPr marL="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5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10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65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2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7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73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86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41" algn="l" defTabSz="9139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  <a:srgbClr val="F68426"/>
    <a:srgbClr val="FFC611"/>
    <a:srgbClr val="FFD347"/>
    <a:srgbClr val="FFD243"/>
    <a:srgbClr val="EBF6F9"/>
    <a:srgbClr val="BEE395"/>
    <a:srgbClr val="A9DA74"/>
    <a:srgbClr val="009E47"/>
    <a:srgbClr val="9CD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55" autoAdjust="0"/>
  </p:normalViewPr>
  <p:slideViewPr>
    <p:cSldViewPr>
      <p:cViewPr varScale="1">
        <p:scale>
          <a:sx n="85" d="100"/>
          <a:sy n="85" d="100"/>
        </p:scale>
        <p:origin x="-93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34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51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68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86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03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20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37" algn="l" defTabSz="91403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từ khó tuỳ theo vùng miền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2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nối tiếp câu, khổ thơ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thi đua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4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HS phát</a:t>
            </a:r>
            <a:r>
              <a:rPr lang="en-US" baseline="0" smtClean="0"/>
              <a:t> hiện từ cùng vần xong, GV hỏi hai chữ đó cùng vần gì?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muốn</a:t>
            </a:r>
            <a:r>
              <a:rPr lang="en-US" baseline="0" smtClean="0"/>
              <a:t> ôn cho hs đọc nhiều lần thì cứ bấm đi bấm lại các hiệu ứng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2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5" indent="0">
              <a:buNone/>
              <a:defRPr sz="2000" b="1"/>
            </a:lvl2pPr>
            <a:lvl3pPr marL="913910" indent="0">
              <a:buNone/>
              <a:defRPr sz="1800" b="1"/>
            </a:lvl3pPr>
            <a:lvl4pPr marL="1370865" indent="0">
              <a:buNone/>
              <a:defRPr sz="1600" b="1"/>
            </a:lvl4pPr>
            <a:lvl5pPr marL="1827821" indent="0">
              <a:buNone/>
              <a:defRPr sz="1600" b="1"/>
            </a:lvl5pPr>
            <a:lvl6pPr marL="2284776" indent="0">
              <a:buNone/>
              <a:defRPr sz="1600" b="1"/>
            </a:lvl6pPr>
            <a:lvl7pPr marL="2741731" indent="0">
              <a:buNone/>
              <a:defRPr sz="1600" b="1"/>
            </a:lvl7pPr>
            <a:lvl8pPr marL="3198686" indent="0">
              <a:buNone/>
              <a:defRPr sz="1600" b="1"/>
            </a:lvl8pPr>
            <a:lvl9pPr marL="365564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5" indent="0">
              <a:buNone/>
              <a:defRPr sz="2800"/>
            </a:lvl2pPr>
            <a:lvl3pPr marL="913910" indent="0">
              <a:buNone/>
              <a:defRPr sz="2400"/>
            </a:lvl3pPr>
            <a:lvl4pPr marL="1370865" indent="0">
              <a:buNone/>
              <a:defRPr sz="2000"/>
            </a:lvl4pPr>
            <a:lvl5pPr marL="1827821" indent="0">
              <a:buNone/>
              <a:defRPr sz="2000"/>
            </a:lvl5pPr>
            <a:lvl6pPr marL="2284776" indent="0">
              <a:buNone/>
              <a:defRPr sz="2000"/>
            </a:lvl6pPr>
            <a:lvl7pPr marL="2741731" indent="0">
              <a:buNone/>
              <a:defRPr sz="2000"/>
            </a:lvl7pPr>
            <a:lvl8pPr marL="3198686" indent="0">
              <a:buNone/>
              <a:defRPr sz="2000"/>
            </a:lvl8pPr>
            <a:lvl9pPr marL="365564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5" indent="0">
              <a:buNone/>
              <a:defRPr sz="1200"/>
            </a:lvl2pPr>
            <a:lvl3pPr marL="913910" indent="0">
              <a:buNone/>
              <a:defRPr sz="1000"/>
            </a:lvl3pPr>
            <a:lvl4pPr marL="1370865" indent="0">
              <a:buNone/>
              <a:defRPr sz="900"/>
            </a:lvl4pPr>
            <a:lvl5pPr marL="1827821" indent="0">
              <a:buNone/>
              <a:defRPr sz="900"/>
            </a:lvl5pPr>
            <a:lvl6pPr marL="2284776" indent="0">
              <a:buNone/>
              <a:defRPr sz="900"/>
            </a:lvl6pPr>
            <a:lvl7pPr marL="2741731" indent="0">
              <a:buNone/>
              <a:defRPr sz="900"/>
            </a:lvl7pPr>
            <a:lvl8pPr marL="3198686" indent="0">
              <a:buNone/>
              <a:defRPr sz="900"/>
            </a:lvl8pPr>
            <a:lvl9pPr marL="365564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9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3" indent="-228478" algn="l" defTabSz="91391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98" indent="-228478" algn="l" defTabSz="91391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3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8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4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9" indent="-228478" algn="l" defTabSz="91391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0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5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6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1" algn="l" defTabSz="913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ự tích chú Cuội cung trăng - Kể Bé Nghe truyện cổ tích Việt Na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"/>
            <a:ext cx="8458200" cy="4757598"/>
          </a:xfrm>
        </p:spPr>
      </p:pic>
    </p:spTree>
    <p:extLst>
      <p:ext uri="{BB962C8B-B14F-4D97-AF65-F5344CB8AC3E}">
        <p14:creationId xmlns:p14="http://schemas.microsoft.com/office/powerpoint/2010/main" val="5285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94377" y="768617"/>
            <a:ext cx="9422905" cy="4317733"/>
            <a:chOff x="694377" y="285750"/>
            <a:chExt cx="9422905" cy="4317733"/>
          </a:xfrm>
        </p:grpSpPr>
        <p:sp>
          <p:nvSpPr>
            <p:cNvPr id="26" name="TextBox 2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65809" y="133350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222647"/>
            <a:ext cx="82226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 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47260" y="1919103"/>
            <a:ext cx="7200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trời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9623" y="2352888"/>
            <a:ext cx="500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ơi</a:t>
            </a:r>
            <a:endParaRPr lang="en-US" sz="280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647946" y="2352888"/>
            <a:ext cx="326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06849" y="2781300"/>
            <a:ext cx="2701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151535" y="3714861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to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99623" y="1494647"/>
            <a:ext cx="665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gió</a:t>
            </a:r>
            <a:endParaRPr lang="en-US" sz="280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266243" y="1919103"/>
            <a:ext cx="2029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0573" y="4146114"/>
            <a:ext cx="1845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05805" y="4561149"/>
            <a:ext cx="76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mãi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503384" y="1483072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phải</a:t>
            </a:r>
            <a:endParaRPr lang="en-US" sz="280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477561" y="4991825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1158" y="1909102"/>
            <a:ext cx="2971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26855" y="1909102"/>
            <a:ext cx="1165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không</a:t>
            </a:r>
            <a:endParaRPr lang="en-US" sz="2800">
              <a:solidFill>
                <a:srgbClr val="00863D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042133" y="2338255"/>
            <a:ext cx="965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mtClean="0">
                <a:solidFill>
                  <a:srgbClr val="00863D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công</a:t>
            </a:r>
            <a:endParaRPr lang="en-US" sz="2800">
              <a:solidFill>
                <a:srgbClr val="00863D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356964" y="2804450"/>
            <a:ext cx="4786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029831" y="2390988"/>
            <a:ext cx="526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18" grpId="0"/>
      <p:bldP spid="21" grpId="0"/>
      <p:bldP spid="22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63904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728" y="153201"/>
            <a:ext cx="258387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itchFamily="34" charset="0"/>
                <a:ea typeface="Arial-Rounded" pitchFamily="34" charset="0"/>
                <a:cs typeface="Arial" pitchFamily="34" charset="0"/>
              </a:rPr>
              <a:t>Trả lời câu hỏi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694377" y="285750"/>
            <a:ext cx="9422905" cy="4187107"/>
            <a:chOff x="694377" y="285750"/>
            <a:chExt cx="9422905" cy="4187107"/>
          </a:xfrm>
        </p:grpSpPr>
        <p:sp>
          <p:nvSpPr>
            <p:cNvPr id="16" name="TextBox 15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94377" y="869579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29200" y="853891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9881" y="2657024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67400" y="2745924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80961" y="4478837"/>
            <a:ext cx="8199121" cy="523184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Bạn nhỏ có những thắc mắc gì?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Theo bạn nhỏ, vì sao chú phi công bay lên thăm cuội?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005" y="4471155"/>
            <a:ext cx="9019033" cy="538548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Em muốn biết thêm điều gì về thiên nhiên?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7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14400" y="1406872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9904" y="3194317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Ông sao thì bé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Trăng rằm tròn to.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ngồi gốc đa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Phải chăn trâu mãi.</a:t>
            </a:r>
          </a:p>
        </p:txBody>
      </p:sp>
      <p:sp>
        <p:nvSpPr>
          <p:cNvPr id="3" name="Oval 2"/>
          <p:cNvSpPr/>
          <p:nvPr/>
        </p:nvSpPr>
        <p:spPr>
          <a:xfrm>
            <a:off x="25977" y="167981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257278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Học thuộc lòng khổ thơ cuối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439455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746" y="1943631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24" y="2283405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900" y="2702545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33" y="3257550"/>
            <a:ext cx="3319272" cy="37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951" y="3671548"/>
            <a:ext cx="3319272" cy="42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04" y="3988432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01" y="4094490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628" y="4561669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029200" y="1528145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Mẹ ơi có phải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buồn lắm không?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Nên chú phí công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Bay lên thăm Cuội?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67400" y="3420178"/>
            <a:ext cx="4249882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(Nguyễn Xuân Bồi)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25336" y="908749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212" y="1501141"/>
            <a:ext cx="3185160" cy="48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603" y="1990803"/>
            <a:ext cx="2977305" cy="369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222" y="2374119"/>
            <a:ext cx="3017520" cy="43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104" y="2793259"/>
            <a:ext cx="3319272" cy="4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133350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222647"/>
            <a:ext cx="8146472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và nói về một hiện tượng thiên nhiên mà em đã nhìn thấy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53595"/>
            <a:ext cx="6347628" cy="376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38150"/>
            <a:ext cx="6096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Dặn dò: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lại bài đã học, học thuộc bài thơ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Hỏi mẹ.</a:t>
            </a:r>
          </a:p>
          <a:p>
            <a:pPr marL="285750" indent="-285750">
              <a:buFontTx/>
              <a:buChar char="-"/>
            </a:pPr>
            <a:r>
              <a:rPr lang="en-US" sz="2800" smtClean="0">
                <a:latin typeface="Arial" pitchFamily="34" charset="0"/>
                <a:cs typeface="Arial" pitchFamily="34" charset="0"/>
              </a:rPr>
              <a:t>Xem bài mới </a:t>
            </a:r>
            <a:r>
              <a:rPr lang="en-US" sz="2800" i="1" smtClean="0">
                <a:latin typeface="Arial" pitchFamily="34" charset="0"/>
                <a:cs typeface="Arial" pitchFamily="34" charset="0"/>
              </a:rPr>
              <a:t>Những cán cò </a:t>
            </a:r>
            <a:r>
              <a:rPr lang="en-US" sz="2800" smtClean="0">
                <a:latin typeface="Arial" pitchFamily="34" charset="0"/>
                <a:cs typeface="Arial" pitchFamily="34" charset="0"/>
              </a:rPr>
              <a:t>trang 134.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FD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81336" y="2152115"/>
            <a:ext cx="4304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97995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FD2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C6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7</a:t>
            </a:r>
            <a:endParaRPr lang="en-US" sz="6600" b="1">
              <a:solidFill>
                <a:schemeClr val="accent6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8800" y="437711"/>
            <a:ext cx="7162800" cy="83094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800" b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 GIỚI TRONG MẮT EM</a:t>
            </a:r>
            <a:endParaRPr lang="en-US" sz="4800" b="1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28800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56723" y="2289089"/>
            <a:ext cx="289093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600" b="1">
              <a:solidFill>
                <a:srgbClr val="F6842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900" y1="14630" x2="33500" y2="15000"/>
                        <a14:foregroundMark x1="79000" y1="24815" x2="82900" y2="31852"/>
                        <a14:foregroundMark x1="15600" y1="33889" x2="18300" y2="28519"/>
                        <a14:foregroundMark x1="21000" y1="24537" x2="24700" y2="21759"/>
                        <a14:foregroundMark x1="26800" y1="18889" x2="32600" y2="16389"/>
                        <a14:foregroundMark x1="22000" y1="68889" x2="25900" y2="72500"/>
                        <a14:foregroundMark x1="86600" y1="42593" x2="86600" y2="46852"/>
                        <a14:foregroundMark x1="87800" y1="43426" x2="87500" y2="48796"/>
                        <a14:foregroundMark x1="13100" y1="40926" x2="13400" y2="49630"/>
                        <a14:foregroundMark x1="46600" y1="11852" x2="52100" y2="11852"/>
                        <a14:foregroundMark x1="28700" y1="74815" x2="36000" y2="78981"/>
                        <a14:foregroundMark x1="37800" y1="79259" x2="44800" y2="8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93352"/>
            <a:ext cx="1632939" cy="176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0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739" y="3216589"/>
            <a:ext cx="932806" cy="9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09550" y="22860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6300" y="317897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Quan sát tranh dưới đây</a:t>
            </a:r>
            <a:endParaRPr lang="en-US" sz="24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666750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a. Em nhìn thấy những gì trong tranh?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043334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b. Hãy nói về một trong những điều em thấy.</a:t>
            </a:r>
            <a:endParaRPr lang="en-US" sz="24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34523" r="30837" b="27381"/>
          <a:stretch/>
        </p:blipFill>
        <p:spPr bwMode="auto">
          <a:xfrm>
            <a:off x="986970" y="1685471"/>
            <a:ext cx="6328229" cy="330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54208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4" name="TextBox 3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207177" y="1486806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17063" y="2343150"/>
            <a:ext cx="11052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595209" y="3253920"/>
            <a:ext cx="5155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64566" y="3695566"/>
            <a:ext cx="8303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644812" y="4545427"/>
            <a:ext cx="14710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84981" y="1892433"/>
            <a:ext cx="754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5029200" y="984517"/>
            <a:ext cx="41148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Mẹ ơi có phải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buồn lắm không?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Nên chú phí công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Bay lên thăm Cuội?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377" y="1000205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quạt thành gió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Thổi mây ngang trời?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Ai nhuộm mẹ ơi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Bầu trời xanh thế?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798744" y="2345247"/>
            <a:ext cx="98712" cy="435617"/>
            <a:chOff x="2590800" y="2272159"/>
            <a:chExt cx="98712" cy="43561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4038600" y="4105575"/>
            <a:ext cx="98712" cy="435617"/>
            <a:chOff x="2590800" y="2272159"/>
            <a:chExt cx="98712" cy="435617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364764" y="2278684"/>
            <a:ext cx="98712" cy="435617"/>
            <a:chOff x="2590800" y="2272159"/>
            <a:chExt cx="98712" cy="435617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709881" y="2787650"/>
            <a:ext cx="3581400" cy="18158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Ông sao thì bé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Trăng rằm tròn to.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Cuộc ngồi gốc đa</a:t>
            </a:r>
          </a:p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Phải chăn trâu mãi.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7764" y="10909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(1)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372" y="2780864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(2)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592782" y="984517"/>
            <a:ext cx="990023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(3)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84614" y="285750"/>
            <a:ext cx="5947064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Hỏi mẹ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87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2857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Nhuộm: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41685" y="560848"/>
            <a:ext cx="6649916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làm thay đổi màu sắc bằng thuốc có màu.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Sử dụng chất trợ trong quá trình nhuộm vải - Chất trợ không thể t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33550"/>
            <a:ext cx="384560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XỬ LÝ NƯỚC THẢI CÔNG NGHIỆP DỆT 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39" y="3136948"/>
            <a:ext cx="2590800" cy="16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ảng màu tóc nhuộm đẹp trẻ trung dẫn đầu xu hướng hiện n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36597"/>
            <a:ext cx="3657600" cy="304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-190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Trăng rằm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19400" y="267372"/>
            <a:ext cx="61722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trăng vào đêm 15 âm lịch hằng tháng.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OT] Tập thơ về trăng rằm có lượt share khủng nhất - Góc Bá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76350"/>
            <a:ext cx="59436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6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2439" y="-19050"/>
            <a:ext cx="29718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Cuội: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76400" y="267372"/>
            <a:ext cx="6172200" cy="857250"/>
          </a:xfrm>
          <a:prstGeom prst="rect">
            <a:avLst/>
          </a:prstGeom>
        </p:spPr>
        <p:txBody>
          <a:bodyPr vert="horz" lIns="91305" tIns="45654" rIns="91305" bIns="45654" rtlCol="0" anchor="ctr">
            <a:no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latin typeface="Arial" pitchFamily="34" charset="0"/>
                <a:cs typeface="Arial" pitchFamily="34" charset="0"/>
              </a:rPr>
              <a:t>nhân vật cổ tích, ngồi gốc cây đa trên cung trăng.</a:t>
            </a:r>
            <a:endParaRPr lang="en-US" sz="36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Trung Thu đừng quên kể các bé nghe sự tích chú Cuội và cây đ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339" y="1428750"/>
            <a:ext cx="5334000" cy="307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44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3879850" y="4333624"/>
            <a:ext cx="1562100" cy="602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4377" y="285750"/>
            <a:ext cx="9422905" cy="4317733"/>
            <a:chOff x="694377" y="285750"/>
            <a:chExt cx="9422905" cy="4317733"/>
          </a:xfrm>
        </p:grpSpPr>
        <p:sp>
          <p:nvSpPr>
            <p:cNvPr id="13" name="TextBox 12"/>
            <p:cNvSpPr txBox="1"/>
            <p:nvPr/>
          </p:nvSpPr>
          <p:spPr>
            <a:xfrm>
              <a:off x="1584614" y="285750"/>
              <a:ext cx="5947064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Hỏi mẹ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4377" y="1000205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quạt thành gió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Thổi mây ngang trời?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nhuộm mẹ ơi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Bầu trời xanh thế?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29200" y="984517"/>
              <a:ext cx="41148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Mẹ ơi có phải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buồn lắm không?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Nên chú phí công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Bay lên thăm Cuội?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9881" y="2787650"/>
              <a:ext cx="3581400" cy="1815833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Ông sao thì bé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Trăng rằm tròn to.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Cuộc ngồi gốc đa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Phải chăn trâu mãi.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2876550"/>
              <a:ext cx="4249882" cy="52317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Xuân Bồi)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633</Words>
  <Application>Microsoft Office PowerPoint</Application>
  <PresentationFormat>On-screen Show (16:9)</PresentationFormat>
  <Paragraphs>142</Paragraphs>
  <Slides>14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137</cp:revision>
  <dcterms:created xsi:type="dcterms:W3CDTF">2020-12-08T15:48:47Z</dcterms:created>
  <dcterms:modified xsi:type="dcterms:W3CDTF">2021-04-16T06:41:25Z</dcterms:modified>
</cp:coreProperties>
</file>