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88" r:id="rId2"/>
    <p:sldId id="258" r:id="rId3"/>
    <p:sldId id="291" r:id="rId4"/>
    <p:sldId id="261" r:id="rId5"/>
    <p:sldId id="262" r:id="rId6"/>
    <p:sldId id="263" r:id="rId7"/>
    <p:sldId id="278" r:id="rId8"/>
    <p:sldId id="265" r:id="rId9"/>
    <p:sldId id="267" r:id="rId10"/>
    <p:sldId id="268" r:id="rId11"/>
    <p:sldId id="269" r:id="rId12"/>
    <p:sldId id="279" r:id="rId13"/>
    <p:sldId id="270" r:id="rId14"/>
    <p:sldId id="280" r:id="rId15"/>
    <p:sldId id="272" r:id="rId16"/>
    <p:sldId id="281" r:id="rId17"/>
    <p:sldId id="282" r:id="rId18"/>
    <p:sldId id="274" r:id="rId19"/>
    <p:sldId id="284" r:id="rId20"/>
    <p:sldId id="283" r:id="rId21"/>
    <p:sldId id="275" r:id="rId22"/>
    <p:sldId id="292" r:id="rId23"/>
    <p:sldId id="277" r:id="rId24"/>
  </p:sldIdLst>
  <p:sldSz cx="9144000" cy="6858000" type="screen4x3"/>
  <p:notesSz cx="6735763" cy="9869488"/>
  <p:custDataLst>
    <p:tags r:id="rId26"/>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90" autoAdjust="0"/>
  </p:normalViewPr>
  <p:slideViewPr>
    <p:cSldViewPr>
      <p:cViewPr varScale="1">
        <p:scale>
          <a:sx n="80" d="100"/>
          <a:sy n="80" d="100"/>
        </p:scale>
        <p:origin x="1522" y="1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900113" y="739775"/>
            <a:ext cx="493553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1246C-D870-4267-B8A7-D917D65977AB}" type="slidenum">
              <a:rPr lang="en-US"/>
              <a:pPr/>
              <a:t>‹#›</a:t>
            </a:fld>
            <a:endParaRPr lang="en-US"/>
          </a:p>
        </p:txBody>
      </p:sp>
    </p:spTree>
    <p:extLst>
      <p:ext uri="{BB962C8B-B14F-4D97-AF65-F5344CB8AC3E}">
        <p14:creationId xmlns:p14="http://schemas.microsoft.com/office/powerpoint/2010/main" val="101475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07B3BA-481C-4379-BC99-ED408272C5AE}" type="slidenum">
              <a:rPr lang="en-US"/>
              <a:pPr eaLnBrk="1" hangingPunct="1"/>
              <a:t>23</a:t>
            </a:fld>
            <a:endParaRPr 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vi-VN">
              <a:latin typeface="Arial" panose="020B0604020202020204" pitchFamily="34" charset="0"/>
            </a:endParaRPr>
          </a:p>
        </p:txBody>
      </p:sp>
    </p:spTree>
    <p:extLst>
      <p:ext uri="{BB962C8B-B14F-4D97-AF65-F5344CB8AC3E}">
        <p14:creationId xmlns:p14="http://schemas.microsoft.com/office/powerpoint/2010/main" val="279970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137D5-E093-4050-B983-0BF5ADD70428}" type="slidenum">
              <a:rPr lang="en-US"/>
              <a:pPr/>
              <a:t>‹#›</a:t>
            </a:fld>
            <a:endParaRPr lang="en-US"/>
          </a:p>
        </p:txBody>
      </p:sp>
    </p:spTree>
    <p:extLst>
      <p:ext uri="{BB962C8B-B14F-4D97-AF65-F5344CB8AC3E}">
        <p14:creationId xmlns:p14="http://schemas.microsoft.com/office/powerpoint/2010/main" val="3603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29DCC-82BB-4EF6-BC90-E69960B85EA1}" type="slidenum">
              <a:rPr lang="en-US"/>
              <a:pPr/>
              <a:t>‹#›</a:t>
            </a:fld>
            <a:endParaRPr lang="en-US"/>
          </a:p>
        </p:txBody>
      </p:sp>
    </p:spTree>
    <p:extLst>
      <p:ext uri="{BB962C8B-B14F-4D97-AF65-F5344CB8AC3E}">
        <p14:creationId xmlns:p14="http://schemas.microsoft.com/office/powerpoint/2010/main" val="366520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F012D-B81C-4265-B22E-9F1A2130DED1}" type="slidenum">
              <a:rPr lang="en-US"/>
              <a:pPr/>
              <a:t>‹#›</a:t>
            </a:fld>
            <a:endParaRPr lang="en-US"/>
          </a:p>
        </p:txBody>
      </p:sp>
    </p:spTree>
    <p:extLst>
      <p:ext uri="{BB962C8B-B14F-4D97-AF65-F5344CB8AC3E}">
        <p14:creationId xmlns:p14="http://schemas.microsoft.com/office/powerpoint/2010/main" val="30207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688C21-2F69-47AB-AE5F-CA2258ABBEF7}" type="slidenum">
              <a:rPr lang="en-US"/>
              <a:pPr/>
              <a:t>‹#›</a:t>
            </a:fld>
            <a:endParaRPr lang="en-US"/>
          </a:p>
        </p:txBody>
      </p:sp>
    </p:spTree>
    <p:extLst>
      <p:ext uri="{BB962C8B-B14F-4D97-AF65-F5344CB8AC3E}">
        <p14:creationId xmlns:p14="http://schemas.microsoft.com/office/powerpoint/2010/main" val="17083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F58C5-A1AB-405C-BC87-E2F51870B5BD}" type="slidenum">
              <a:rPr lang="en-US"/>
              <a:pPr/>
              <a:t>‹#›</a:t>
            </a:fld>
            <a:endParaRPr lang="en-US"/>
          </a:p>
        </p:txBody>
      </p:sp>
    </p:spTree>
    <p:extLst>
      <p:ext uri="{BB962C8B-B14F-4D97-AF65-F5344CB8AC3E}">
        <p14:creationId xmlns:p14="http://schemas.microsoft.com/office/powerpoint/2010/main" val="1258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E0CAEA-0F9A-498C-9FFF-504927595122}" type="slidenum">
              <a:rPr lang="en-US"/>
              <a:pPr/>
              <a:t>‹#›</a:t>
            </a:fld>
            <a:endParaRPr lang="en-US"/>
          </a:p>
        </p:txBody>
      </p:sp>
    </p:spTree>
    <p:extLst>
      <p:ext uri="{BB962C8B-B14F-4D97-AF65-F5344CB8AC3E}">
        <p14:creationId xmlns:p14="http://schemas.microsoft.com/office/powerpoint/2010/main" val="18720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56DD5F-5740-4472-A1B1-20A027E93CBE}" type="slidenum">
              <a:rPr lang="en-US"/>
              <a:pPr/>
              <a:t>‹#›</a:t>
            </a:fld>
            <a:endParaRPr lang="en-US"/>
          </a:p>
        </p:txBody>
      </p:sp>
    </p:spTree>
    <p:extLst>
      <p:ext uri="{BB962C8B-B14F-4D97-AF65-F5344CB8AC3E}">
        <p14:creationId xmlns:p14="http://schemas.microsoft.com/office/powerpoint/2010/main" val="2338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DB0329-3C7F-4460-AED7-F557DDEDC0B0}" type="slidenum">
              <a:rPr lang="en-US"/>
              <a:pPr/>
              <a:t>‹#›</a:t>
            </a:fld>
            <a:endParaRPr lang="en-US"/>
          </a:p>
        </p:txBody>
      </p:sp>
    </p:spTree>
    <p:extLst>
      <p:ext uri="{BB962C8B-B14F-4D97-AF65-F5344CB8AC3E}">
        <p14:creationId xmlns:p14="http://schemas.microsoft.com/office/powerpoint/2010/main" val="10507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ECF139-3F0D-47AA-957C-FC2C3B2D5682}" type="slidenum">
              <a:rPr lang="en-US"/>
              <a:pPr/>
              <a:t>‹#›</a:t>
            </a:fld>
            <a:endParaRPr lang="en-US"/>
          </a:p>
        </p:txBody>
      </p:sp>
    </p:spTree>
    <p:extLst>
      <p:ext uri="{BB962C8B-B14F-4D97-AF65-F5344CB8AC3E}">
        <p14:creationId xmlns:p14="http://schemas.microsoft.com/office/powerpoint/2010/main" val="22053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4DD8880-700D-4218-A9E0-DE0581E104BB}" type="slidenum">
              <a:rPr lang="en-US"/>
              <a:pPr/>
              <a:t>‹#›</a:t>
            </a:fld>
            <a:endParaRPr lang="en-US"/>
          </a:p>
        </p:txBody>
      </p:sp>
    </p:spTree>
    <p:extLst>
      <p:ext uri="{BB962C8B-B14F-4D97-AF65-F5344CB8AC3E}">
        <p14:creationId xmlns:p14="http://schemas.microsoft.com/office/powerpoint/2010/main" val="23506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F1B4F6-0249-443E-A1BB-E69293B2DA9F}" type="slidenum">
              <a:rPr lang="en-US"/>
              <a:pPr/>
              <a:t>‹#›</a:t>
            </a:fld>
            <a:endParaRPr lang="en-US"/>
          </a:p>
        </p:txBody>
      </p:sp>
    </p:spTree>
    <p:extLst>
      <p:ext uri="{BB962C8B-B14F-4D97-AF65-F5344CB8AC3E}">
        <p14:creationId xmlns:p14="http://schemas.microsoft.com/office/powerpoint/2010/main" val="33417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8FCEB6-5EE8-4FF7-9BB5-62C4A96C1EF5}" type="slidenum">
              <a:rPr lang="en-US"/>
              <a:pPr/>
              <a:t>‹#›</a:t>
            </a:fld>
            <a:endParaRPr lang="en-US"/>
          </a:p>
        </p:txBody>
      </p:sp>
    </p:spTree>
    <p:extLst>
      <p:ext uri="{BB962C8B-B14F-4D97-AF65-F5344CB8AC3E}">
        <p14:creationId xmlns:p14="http://schemas.microsoft.com/office/powerpoint/2010/main" val="2252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910D63-78CE-499C-9B02-84F1A4FEB8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slide" Target="slide23.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64" descr="2b"/>
          <p:cNvPicPr>
            <a:picLocks noChangeAspect="1" noChangeArrowheads="1" noCrop="1"/>
          </p:cNvPicPr>
          <p:nvPr/>
        </p:nvPicPr>
        <p:blipFill>
          <a:blip r:embed="rId2"/>
          <a:srcRect/>
          <a:stretch>
            <a:fillRect/>
          </a:stretch>
        </p:blipFill>
        <p:spPr bwMode="auto">
          <a:xfrm>
            <a:off x="457200" y="1219200"/>
            <a:ext cx="2403717" cy="4138613"/>
          </a:xfrm>
          <a:prstGeom prst="rect">
            <a:avLst/>
          </a:prstGeom>
          <a:noFill/>
          <a:ln w="9525">
            <a:noFill/>
            <a:miter lim="800000"/>
            <a:headEnd/>
            <a:tailEnd/>
          </a:ln>
        </p:spPr>
      </p:pic>
      <p:sp>
        <p:nvSpPr>
          <p:cNvPr id="5" name="Rectangle 4"/>
          <p:cNvSpPr/>
          <p:nvPr/>
        </p:nvSpPr>
        <p:spPr>
          <a:xfrm>
            <a:off x="2514600" y="1828800"/>
            <a:ext cx="3860352" cy="1015663"/>
          </a:xfrm>
          <a:prstGeom prst="rect">
            <a:avLst/>
          </a:prstGeom>
          <a:noFill/>
        </p:spPr>
        <p:txBody>
          <a:bodyPr wrap="none">
            <a:spAutoFit/>
          </a:bodyPr>
          <a:lstStyle/>
          <a:p>
            <a:pPr algn="ctr" eaLnBrk="1" hangingPunct="1">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Khởi</a:t>
            </a:r>
            <a:r>
              <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động</a:t>
            </a:r>
            <a:endPar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2209800" y="-14288"/>
            <a:ext cx="2590800" cy="0"/>
          </a:xfrm>
          <a:prstGeom prst="line">
            <a:avLst/>
          </a:prstGeom>
          <a:noFill/>
          <a:ln w="19050">
            <a:solidFill>
              <a:srgbClr val="0E66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4482" y="593724"/>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a:t>
            </a:r>
            <a:r>
              <a:rPr lang="en-US" sz="2400" b="1" i="1" dirty="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p>
        </p:txBody>
      </p:sp>
      <p:sp>
        <p:nvSpPr>
          <p:cNvPr id="10244" name="Text Box 11"/>
          <p:cNvSpPr txBox="1">
            <a:spLocks noChangeArrowheads="1"/>
          </p:cNvSpPr>
          <p:nvPr/>
        </p:nvSpPr>
        <p:spPr bwMode="auto">
          <a:xfrm>
            <a:off x="2590800" y="0"/>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4441825"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2057400"/>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38100" y="64201"/>
            <a:ext cx="51054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p>
        </p:txBody>
      </p:sp>
      <p:sp>
        <p:nvSpPr>
          <p:cNvPr id="17422" name="Text Box 14"/>
          <p:cNvSpPr txBox="1">
            <a:spLocks noChangeArrowheads="1"/>
          </p:cNvSpPr>
          <p:nvPr/>
        </p:nvSpPr>
        <p:spPr bwMode="auto">
          <a:xfrm>
            <a:off x="152400" y="2177921"/>
            <a:ext cx="4724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52400" y="478174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9725"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62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86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nodeType="afterGroup">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nodeType="afterGroup">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nodeType="afterGroup">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5105400" y="2057400"/>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5715000" y="304800"/>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1524000" y="4800600"/>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0" y="304800"/>
            <a:ext cx="510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p>
        </p:txBody>
      </p:sp>
      <p:sp>
        <p:nvSpPr>
          <p:cNvPr id="12294" name="Text Box 9"/>
          <p:cNvSpPr txBox="1">
            <a:spLocks noChangeArrowheads="1"/>
          </p:cNvSpPr>
          <p:nvPr/>
        </p:nvSpPr>
        <p:spPr bwMode="auto">
          <a:xfrm>
            <a:off x="152400" y="2286000"/>
            <a:ext cx="472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52400" y="4572000"/>
            <a:ext cx="495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50292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0" y="2057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0" y="4343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5105400" y="838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cây mai( chiều cao,dáng, thân, tán, gốc, cành, nhánh).</a:t>
            </a:r>
          </a:p>
        </p:txBody>
      </p:sp>
      <p:sp>
        <p:nvSpPr>
          <p:cNvPr id="28691" name="Text Box 19"/>
          <p:cNvSpPr txBox="1">
            <a:spLocks noChangeArrowheads="1"/>
          </p:cNvSpPr>
          <p:nvPr/>
        </p:nvSpPr>
        <p:spPr bwMode="auto">
          <a:xfrm>
            <a:off x="5486400" y="2895600"/>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p>
        </p:txBody>
      </p:sp>
      <p:sp>
        <p:nvSpPr>
          <p:cNvPr id="28692" name="Text Box 20"/>
          <p:cNvSpPr txBox="1">
            <a:spLocks noChangeArrowheads="1"/>
          </p:cNvSpPr>
          <p:nvPr/>
        </p:nvSpPr>
        <p:spPr bwMode="auto">
          <a:xfrm>
            <a:off x="5257800" y="5181600"/>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1905000" y="25146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1143000" y="2057400"/>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5105400" y="5454650"/>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2209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p>
        </p:txBody>
      </p:sp>
      <p:graphicFrame>
        <p:nvGraphicFramePr>
          <p:cNvPr id="18515" name="Group 83"/>
          <p:cNvGraphicFramePr>
            <a:graphicFrameLocks noGrp="1"/>
          </p:cNvGraphicFramePr>
          <p:nvPr>
            <p:ph sz="half" idx="2"/>
          </p:nvPr>
        </p:nvGraphicFramePr>
        <p:xfrm>
          <a:off x="533400" y="1981200"/>
          <a:ext cx="8001000" cy="3360738"/>
        </p:xfrm>
        <a:graphic>
          <a:graphicData uri="http://schemas.openxmlformats.org/drawingml/2006/table">
            <a:tbl>
              <a:tblPr/>
              <a:tblGrid>
                <a:gridCol w="1293813">
                  <a:extLst>
                    <a:ext uri="{9D8B030D-6E8A-4147-A177-3AD203B41FA5}">
                      <a16:colId xmlns:a16="http://schemas.microsoft.com/office/drawing/2014/main" val="20000"/>
                    </a:ext>
                  </a:extLst>
                </a:gridCol>
                <a:gridCol w="3797300">
                  <a:extLst>
                    <a:ext uri="{9D8B030D-6E8A-4147-A177-3AD203B41FA5}">
                      <a16:colId xmlns:a16="http://schemas.microsoft.com/office/drawing/2014/main" val="20001"/>
                    </a:ext>
                  </a:extLst>
                </a:gridCol>
                <a:gridCol w="2909887">
                  <a:extLst>
                    <a:ext uri="{9D8B030D-6E8A-4147-A177-3AD203B41FA5}">
                      <a16:colId xmlns:a16="http://schemas.microsoft.com/office/drawing/2014/main" val="20002"/>
                    </a:ext>
                  </a:extLst>
                </a:gridCol>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FF3300"/>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Times New Roman" pitchFamily="18" charset="0"/>
                        </a:rPr>
                        <a:t>Bãi ngô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rgbClr val="0000FF"/>
                          </a:solidFill>
                          <a:effectLst/>
                          <a:latin typeface="Times New Roman" pitchFamily="18" charset="0"/>
                        </a:rPr>
                        <a:t>(Tả từng thời kì phát triển của cây)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Cây mai tứ quý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rgbClr val="0000FF"/>
                          </a:solidFill>
                          <a:effectLst/>
                          <a:latin typeface="Times New Roman" pitchFamily="18" charset="0"/>
                        </a:rPr>
                        <a:t>(Tả từng bộ phận của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Đoạn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(Mở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Giới thiệu bao quát bãi ngô. Tả cây ngô từ lúc còn non đến khi xanh tốt.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Giới thiệu bao quát về cây mai (chiều cao,dáng, thân, tán, gốc, cành, nhánh).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Đoạn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(Thân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Tả hoa và búp ngô non giai đoạn đơm hoa kết trái.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Đi sâu tả cánh hoa và trái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Đoạn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(Kết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Tả hoa, lá và bắp ngô giai đoạn thu hoạch được.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Nêu cảm nghĩ của người miêu tả.</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512" name="Text Box 80"/>
          <p:cNvSpPr txBox="1">
            <a:spLocks noChangeArrowheads="1"/>
          </p:cNvSpPr>
          <p:nvPr/>
        </p:nvSpPr>
        <p:spPr bwMode="auto">
          <a:xfrm>
            <a:off x="533400" y="5638800"/>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7"/>
          <p:cNvSpPr txBox="1">
            <a:spLocks noChangeArrowheads="1"/>
          </p:cNvSpPr>
          <p:nvPr/>
        </p:nvSpPr>
        <p:spPr bwMode="auto">
          <a:xfrm>
            <a:off x="3429000" y="17924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228600" y="725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 Ghi nhớ:</a:t>
            </a:r>
          </a:p>
        </p:txBody>
      </p:sp>
      <p:sp>
        <p:nvSpPr>
          <p:cNvPr id="14348" name="Text Box 21"/>
          <p:cNvSpPr txBox="1">
            <a:spLocks noChangeArrowheads="1"/>
          </p:cNvSpPr>
          <p:nvPr/>
        </p:nvSpPr>
        <p:spPr bwMode="auto">
          <a:xfrm>
            <a:off x="212725" y="1184388"/>
            <a:ext cx="8931275" cy="2101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a:solidFill>
                  <a:srgbClr val="FF3300"/>
                </a:solidFill>
              </a:rPr>
              <a:t>Bài văn miêu tả cây cối thường gồm có ba phần:</a:t>
            </a:r>
          </a:p>
          <a:p>
            <a:pPr eaLnBrk="1" hangingPunct="1"/>
            <a:r>
              <a:rPr lang="en-US" sz="2200" b="1" u="sng">
                <a:solidFill>
                  <a:srgbClr val="FF3300"/>
                </a:solidFill>
              </a:rPr>
              <a:t>1. Mở bài:</a:t>
            </a:r>
            <a:r>
              <a:rPr lang="en-US" sz="2200" b="1"/>
              <a:t>    </a:t>
            </a:r>
            <a:r>
              <a:rPr lang="en-US" sz="2200" b="1">
                <a:solidFill>
                  <a:srgbClr val="0000FF"/>
                </a:solidFill>
              </a:rPr>
              <a:t>Tả hoặc giới thiệu bao quát về cây.</a:t>
            </a:r>
          </a:p>
          <a:p>
            <a:pPr eaLnBrk="1" hangingPunct="1"/>
            <a:r>
              <a:rPr lang="en-US" sz="2200" b="1" u="sng">
                <a:solidFill>
                  <a:srgbClr val="FF3300"/>
                </a:solidFill>
              </a:rPr>
              <a:t>2. Thân bài:</a:t>
            </a:r>
            <a:r>
              <a:rPr lang="en-US" sz="2200" b="1"/>
              <a:t> </a:t>
            </a:r>
            <a:r>
              <a:rPr lang="en-US" sz="2200" b="1">
                <a:solidFill>
                  <a:srgbClr val="0000FF"/>
                </a:solidFill>
              </a:rPr>
              <a:t>Tả từng bộ phận của cây hoặc tả từng thời kì phát triển của cây</a:t>
            </a:r>
            <a:r>
              <a:rPr lang="en-US" sz="2200" b="1"/>
              <a:t>.</a:t>
            </a:r>
          </a:p>
          <a:p>
            <a:pPr eaLnBrk="1" hangingPunct="1"/>
            <a:r>
              <a:rPr lang="en-US" sz="2200" b="1" u="sng">
                <a:solidFill>
                  <a:srgbClr val="FF3300"/>
                </a:solidFill>
              </a:rPr>
              <a:t>3. Kết bài:</a:t>
            </a:r>
            <a:r>
              <a:rPr lang="en-US" sz="2200" b="1"/>
              <a:t>    </a:t>
            </a:r>
            <a:r>
              <a:rPr lang="en-US" sz="2200" b="1">
                <a:solidFill>
                  <a:srgbClr val="0000FF"/>
                </a:solidFill>
              </a:rPr>
              <a:t>Có thể nêu lợi ích của cây, ấn tượng đặc biêt hoặc tình cảm của người tả với cây.</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381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III. Luyện tập</a:t>
            </a:r>
          </a:p>
        </p:txBody>
      </p:sp>
      <p:sp>
        <p:nvSpPr>
          <p:cNvPr id="15364" name="Text Box 14"/>
          <p:cNvSpPr txBox="1">
            <a:spLocks noChangeArrowheads="1"/>
          </p:cNvSpPr>
          <p:nvPr/>
        </p:nvSpPr>
        <p:spPr bwMode="auto">
          <a:xfrm>
            <a:off x="304800" y="396875"/>
            <a:ext cx="830580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a:solidFill>
                  <a:srgbClr val="FF3300"/>
                </a:solidFill>
                <a:latin typeface="Times New Roman" panose="02020603050405020304" pitchFamily="18" charset="0"/>
              </a:rPr>
              <a:t>Bài 1</a:t>
            </a:r>
            <a:r>
              <a:rPr lang="en-US" sz="2400" b="1" i="1">
                <a:solidFill>
                  <a:srgbClr val="FF3300"/>
                </a:solidFill>
                <a:latin typeface="Times New Roman" panose="02020603050405020304" pitchFamily="18" charset="0"/>
              </a:rPr>
              <a:t>: Đọc bài văn sau và cho biết cây gạo được miêu tả theo trình tự nào?</a:t>
            </a:r>
          </a:p>
        </p:txBody>
      </p:sp>
      <p:sp>
        <p:nvSpPr>
          <p:cNvPr id="15365" name="Text Box 15"/>
          <p:cNvSpPr txBox="1">
            <a:spLocks noChangeArrowheads="1"/>
          </p:cNvSpPr>
          <p:nvPr/>
        </p:nvSpPr>
        <p:spPr bwMode="auto">
          <a:xfrm>
            <a:off x="0" y="1098550"/>
            <a:ext cx="9144000" cy="5454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200" b="1" i="1">
                <a:solidFill>
                  <a:srgbClr val="FF3300"/>
                </a:solidFill>
                <a:latin typeface="Times New Roman" panose="02020603050405020304" pitchFamily="18" charset="0"/>
              </a:rPr>
              <a:t>Cây gạo</a:t>
            </a:r>
          </a:p>
          <a:p>
            <a:pPr eaLnBrk="1" hangingPunct="1">
              <a:spcBef>
                <a:spcPct val="50000"/>
              </a:spcBef>
            </a:pPr>
            <a:r>
              <a:rPr lang="en-US" sz="2200">
                <a:latin typeface="Times New Roman" panose="02020603050405020304" pitchFamily="18" charset="0"/>
              </a:rPr>
              <a:t>    </a:t>
            </a:r>
            <a:r>
              <a:rPr lang="en-US" sz="2200">
                <a:solidFill>
                  <a:srgbClr val="0000FF"/>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p>
          <a:p>
            <a:pPr eaLnBrk="1" hangingPunct="1">
              <a:spcBef>
                <a:spcPct val="50000"/>
              </a:spcBef>
            </a:pPr>
            <a:r>
              <a:rPr lang="en-US" sz="2200">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eaLnBrk="1" hangingPunct="1">
              <a:spcBef>
                <a:spcPct val="50000"/>
              </a:spcBef>
            </a:pPr>
            <a:r>
              <a:rPr lang="en-US" sz="2200">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p>
          <a:p>
            <a:pPr eaLnBrk="1" hangingPunct="1">
              <a:spcBef>
                <a:spcPct val="50000"/>
              </a:spcBef>
            </a:pPr>
            <a:r>
              <a:rPr lang="en-US" sz="2200">
                <a:solidFill>
                  <a:srgbClr val="0000FF"/>
                </a:solidFill>
                <a:latin typeface="Times New Roman" panose="02020603050405020304" pitchFamily="18" charset="0"/>
              </a:rPr>
              <a:t>					</a:t>
            </a:r>
            <a:r>
              <a:rPr lang="en-US" sz="2200" i="1">
                <a:latin typeface="Times New Roman" panose="02020603050405020304" pitchFamily="18" charset="0"/>
              </a:rPr>
              <a:t>Theo</a:t>
            </a:r>
            <a:r>
              <a:rPr lang="en-US" sz="2200">
                <a:latin typeface="Times New Roman" panose="02020603050405020304" pitchFamily="18" charset="0"/>
              </a:rPr>
              <a:t>  VŨ TÚ NAM</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a:grpSpLocks/>
          </p:cNvGrpSpPr>
          <p:nvPr/>
        </p:nvGrpSpPr>
        <p:grpSpPr bwMode="auto">
          <a:xfrm>
            <a:off x="5334000" y="2438400"/>
            <a:ext cx="3810000" cy="2438400"/>
            <a:chOff x="3360" y="1680"/>
            <a:chExt cx="2400" cy="1584"/>
          </a:xfrm>
        </p:grpSpPr>
        <p:pic>
          <p:nvPicPr>
            <p:cNvPr id="16395" name="Picture 13" descr="vietnam-paintings-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34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76200" y="1524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32786" name="Text Box 18"/>
          <p:cNvSpPr txBox="1">
            <a:spLocks noChangeArrowheads="1"/>
          </p:cNvSpPr>
          <p:nvPr/>
        </p:nvSpPr>
        <p:spPr bwMode="auto">
          <a:xfrm>
            <a:off x="0" y="25908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32787" name="Text Box 19"/>
          <p:cNvSpPr txBox="1">
            <a:spLocks noChangeArrowheads="1"/>
          </p:cNvSpPr>
          <p:nvPr/>
        </p:nvSpPr>
        <p:spPr bwMode="auto">
          <a:xfrm>
            <a:off x="0" y="44196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pic>
        <p:nvPicPr>
          <p:cNvPr id="32788" name="Picture 20"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nodeType="afterGroup">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nodeType="afterGroup">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nodeType="afterGroup">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nodeType="afterGroup">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228600" y="152400"/>
            <a:ext cx="472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17411" name="Text Box 10"/>
          <p:cNvSpPr txBox="1">
            <a:spLocks noChangeArrowheads="1"/>
          </p:cNvSpPr>
          <p:nvPr/>
        </p:nvSpPr>
        <p:spPr bwMode="auto">
          <a:xfrm>
            <a:off x="152400" y="2438400"/>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17412" name="Text Box 11"/>
          <p:cNvSpPr txBox="1">
            <a:spLocks noChangeArrowheads="1"/>
          </p:cNvSpPr>
          <p:nvPr/>
        </p:nvSpPr>
        <p:spPr bwMode="auto">
          <a:xfrm>
            <a:off x="152400" y="4343400"/>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sp>
        <p:nvSpPr>
          <p:cNvPr id="17413" name="Line 13"/>
          <p:cNvSpPr>
            <a:spLocks noChangeShapeType="1"/>
          </p:cNvSpPr>
          <p:nvPr/>
        </p:nvSpPr>
        <p:spPr bwMode="auto">
          <a:xfrm>
            <a:off x="51054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0" y="2286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0" y="4191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5257800" y="3810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Mở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bao quát cây gạo già mỗi khi bước vào mùa hoa.</a:t>
            </a:r>
          </a:p>
        </p:txBody>
      </p:sp>
      <p:sp>
        <p:nvSpPr>
          <p:cNvPr id="33809" name="Text Box 17"/>
          <p:cNvSpPr txBox="1">
            <a:spLocks noChangeArrowheads="1"/>
          </p:cNvSpPr>
          <p:nvPr/>
        </p:nvSpPr>
        <p:spPr bwMode="auto">
          <a:xfrm>
            <a:off x="5257800" y="2743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Thân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già sau mùa hoa.</a:t>
            </a:r>
          </a:p>
        </p:txBody>
      </p:sp>
      <p:sp>
        <p:nvSpPr>
          <p:cNvPr id="33811" name="Text Box 19"/>
          <p:cNvSpPr txBox="1">
            <a:spLocks noChangeArrowheads="1"/>
          </p:cNvSpPr>
          <p:nvPr/>
        </p:nvSpPr>
        <p:spPr bwMode="auto">
          <a:xfrm>
            <a:off x="5410200" y="4953000"/>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Kết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khi tạo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685800" y="38862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457200" y="866775"/>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a:solidFill>
                  <a:srgbClr val="0000FF"/>
                </a:solidFill>
                <a:latin typeface="Times New Roman" panose="02020603050405020304" pitchFamily="18" charset="0"/>
              </a:rPr>
              <a:t>Tả theo từng thời kì phát triển trong một năm: từ lúc ra hoa đến lúc kết quả</a:t>
            </a:r>
          </a:p>
        </p:txBody>
      </p:sp>
      <p:sp>
        <p:nvSpPr>
          <p:cNvPr id="22542" name="Text Box 14"/>
          <p:cNvSpPr txBox="1">
            <a:spLocks noChangeArrowheads="1"/>
          </p:cNvSpPr>
          <p:nvPr/>
        </p:nvSpPr>
        <p:spPr bwMode="auto">
          <a:xfrm>
            <a:off x="457200" y="1752600"/>
            <a:ext cx="815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u="sng">
                <a:solidFill>
                  <a:srgbClr val="FF3300"/>
                </a:solidFill>
                <a:latin typeface="Times New Roman" panose="02020603050405020304" pitchFamily="18" charset="0"/>
              </a:rPr>
              <a:t>Bài 2:</a:t>
            </a:r>
            <a:r>
              <a:rPr lang="en-US" sz="2600" b="1">
                <a:solidFill>
                  <a:srgbClr val="FF3300"/>
                </a:solidFill>
                <a:latin typeface="Times New Roman" panose="02020603050405020304" pitchFamily="18" charset="0"/>
              </a:rPr>
              <a:t> </a:t>
            </a:r>
            <a:r>
              <a:rPr lang="en-US" sz="2600" b="1" i="1">
                <a:solidFill>
                  <a:srgbClr val="FF3300"/>
                </a:solidFill>
                <a:latin typeface="Times New Roman" panose="02020603050405020304" pitchFamily="18" charset="0"/>
              </a:rPr>
              <a:t>Lập dàn ý miêu tả một cây ăn quả quen thuộc theo một trong hai cách đã học:</a:t>
            </a: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bộ  phận của cây.</a:t>
            </a:r>
          </a:p>
          <a:p>
            <a:pPr eaLnBrk="1" hangingPunct="1">
              <a:spcBef>
                <a:spcPct val="50000"/>
              </a:spcBef>
              <a:buFontTx/>
              <a:buAutoNum type="alphaLcParenR"/>
            </a:pPr>
            <a:r>
              <a:rPr lang="en-US" sz="2600" i="1">
                <a:solidFill>
                  <a:srgbClr val="0000FF"/>
                </a:solidFill>
                <a:latin typeface="Times New Roman" panose="02020603050405020304" pitchFamily="18" charset="0"/>
              </a:rPr>
              <a:t>Tả lần lượt từng thời kì phát triển của cây.</a:t>
            </a:r>
          </a:p>
        </p:txBody>
      </p:sp>
      <p:sp>
        <p:nvSpPr>
          <p:cNvPr id="22550" name="AutoShape 22"/>
          <p:cNvSpPr>
            <a:spLocks noChangeArrowheads="1"/>
          </p:cNvSpPr>
          <p:nvPr/>
        </p:nvSpPr>
        <p:spPr bwMode="auto">
          <a:xfrm>
            <a:off x="1524000" y="4038600"/>
            <a:ext cx="5105400" cy="2057400"/>
          </a:xfrm>
          <a:prstGeom prst="cloudCallout">
            <a:avLst>
              <a:gd name="adj1" fmla="val 29602"/>
              <a:gd name="adj2" fmla="val 5933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600" b="1">
                <a:solidFill>
                  <a:srgbClr val="FF3300"/>
                </a:solidFill>
              </a:rPr>
              <a:t>Kể tên một số cây ăn quả mà em biết?</a:t>
            </a:r>
          </a:p>
        </p:txBody>
      </p:sp>
      <p:sp>
        <p:nvSpPr>
          <p:cNvPr id="18438" name="Rectangle 23"/>
          <p:cNvSpPr>
            <a:spLocks noChangeArrowheads="1"/>
          </p:cNvSpPr>
          <p:nvPr/>
        </p:nvSpPr>
        <p:spPr bwMode="auto">
          <a:xfrm>
            <a:off x="533400" y="357188"/>
            <a:ext cx="5802313" cy="48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i="1">
                <a:solidFill>
                  <a:srgbClr val="FF3300"/>
                </a:solidFill>
              </a:rPr>
              <a:t>Bài cây gạo miêu tả theo trình tự nào?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a:grpSpLocks/>
          </p:cNvGrpSpPr>
          <p:nvPr/>
        </p:nvGrpSpPr>
        <p:grpSpPr bwMode="auto">
          <a:xfrm>
            <a:off x="0" y="0"/>
            <a:ext cx="9144000" cy="6858000"/>
            <a:chOff x="0" y="0"/>
            <a:chExt cx="5760" cy="4320"/>
          </a:xfrm>
        </p:grpSpPr>
        <p:pic>
          <p:nvPicPr>
            <p:cNvPr id="19459" name="Picture 4" descr="cay đu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đu đủ</a:t>
              </a: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mít</a:t>
              </a: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bưởi</a:t>
              </a:r>
            </a:p>
          </p:txBody>
        </p:sp>
        <p:sp>
          <p:nvSpPr>
            <p:cNvPr id="19466" name="Rectangle 11"/>
            <p:cNvSpPr>
              <a:spLocks noChangeArrowheads="1"/>
            </p:cNvSpPr>
            <p:nvPr/>
          </p:nvSpPr>
          <p:spPr bwMode="auto">
            <a:xfrm>
              <a:off x="3648" y="1968"/>
              <a:ext cx="1008"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dừa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533400" y="914400"/>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err="1"/>
              <a:t>Nêu</a:t>
            </a:r>
            <a:r>
              <a:rPr lang="en-US" sz="2800" i="1" dirty="0"/>
              <a:t> </a:t>
            </a:r>
            <a:r>
              <a:rPr lang="en-US" sz="2800" i="1" dirty="0" err="1"/>
              <a:t>cấu</a:t>
            </a:r>
            <a:r>
              <a:rPr lang="en-US" sz="2800" i="1" dirty="0"/>
              <a:t> </a:t>
            </a:r>
            <a:r>
              <a:rPr lang="en-US" sz="2800" i="1" dirty="0" err="1"/>
              <a:t>tạo</a:t>
            </a:r>
            <a:r>
              <a:rPr lang="en-US" sz="2800" i="1" dirty="0"/>
              <a:t> </a:t>
            </a:r>
            <a:r>
              <a:rPr lang="en-US" sz="2800" i="1" dirty="0" err="1"/>
              <a:t>của</a:t>
            </a:r>
            <a:r>
              <a:rPr lang="en-US" sz="2800" i="1" dirty="0"/>
              <a:t> </a:t>
            </a:r>
            <a:r>
              <a:rPr lang="en-US" sz="2800" i="1" dirty="0" err="1"/>
              <a:t>bài</a:t>
            </a:r>
            <a:r>
              <a:rPr lang="en-US" sz="2800" i="1" dirty="0"/>
              <a:t> </a:t>
            </a:r>
            <a:r>
              <a:rPr lang="en-US" sz="2800" i="1" dirty="0" err="1"/>
              <a:t>văn</a:t>
            </a:r>
            <a:r>
              <a:rPr lang="en-US" sz="2800" i="1" dirty="0"/>
              <a:t> </a:t>
            </a:r>
            <a:r>
              <a:rPr lang="en-US" sz="2800" i="1" dirty="0" err="1"/>
              <a:t>miêu</a:t>
            </a:r>
            <a:r>
              <a:rPr lang="en-US" sz="2800" i="1" dirty="0"/>
              <a:t> </a:t>
            </a:r>
            <a:r>
              <a:rPr lang="en-US" sz="2800" i="1" dirty="0" err="1"/>
              <a:t>tả</a:t>
            </a:r>
            <a:r>
              <a:rPr lang="en-US" sz="2800" i="1" dirty="0"/>
              <a:t> </a:t>
            </a:r>
            <a:r>
              <a:rPr lang="en-US" sz="2800" i="1" dirty="0" err="1"/>
              <a:t>đồ</a:t>
            </a:r>
            <a:r>
              <a:rPr lang="en-US" sz="2800" i="1" dirty="0"/>
              <a:t> </a:t>
            </a:r>
            <a:r>
              <a:rPr lang="en-US" sz="2800" i="1" dirty="0" err="1"/>
              <a:t>vật</a:t>
            </a:r>
            <a:r>
              <a:rPr lang="en-US" sz="2800" i="1" dirty="0"/>
              <a:t>?</a:t>
            </a:r>
          </a:p>
        </p:txBody>
      </p:sp>
      <p:sp>
        <p:nvSpPr>
          <p:cNvPr id="3076" name="Rectangle 14"/>
          <p:cNvSpPr>
            <a:spLocks noChangeArrowheads="1"/>
          </p:cNvSpPr>
          <p:nvPr/>
        </p:nvSpPr>
        <p:spPr bwMode="auto">
          <a:xfrm>
            <a:off x="533400" y="1517650"/>
            <a:ext cx="7772400" cy="3663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b="1" i="1" dirty="0" err="1">
                <a:solidFill>
                  <a:srgbClr val="FF3300"/>
                </a:solidFill>
              </a:rPr>
              <a:t>Một</a:t>
            </a:r>
            <a:r>
              <a:rPr lang="en-US" sz="2600" b="1" i="1" dirty="0">
                <a:solidFill>
                  <a:srgbClr val="FF3300"/>
                </a:solidFill>
              </a:rPr>
              <a:t> </a:t>
            </a:r>
            <a:r>
              <a:rPr lang="en-US" sz="2600" b="1" i="1" dirty="0" err="1">
                <a:solidFill>
                  <a:srgbClr val="FF3300"/>
                </a:solidFill>
              </a:rPr>
              <a:t>bài</a:t>
            </a:r>
            <a:r>
              <a:rPr lang="en-US" sz="2600" b="1" i="1" dirty="0">
                <a:solidFill>
                  <a:srgbClr val="FF3300"/>
                </a:solidFill>
              </a:rPr>
              <a:t> </a:t>
            </a:r>
            <a:r>
              <a:rPr lang="en-US" sz="2600" b="1" i="1" dirty="0" err="1">
                <a:solidFill>
                  <a:srgbClr val="FF3300"/>
                </a:solidFill>
              </a:rPr>
              <a:t>văn</a:t>
            </a:r>
            <a:r>
              <a:rPr lang="en-US" sz="2600" b="1" i="1" dirty="0">
                <a:solidFill>
                  <a:srgbClr val="FF3300"/>
                </a:solidFill>
              </a:rPr>
              <a:t> </a:t>
            </a:r>
            <a:r>
              <a:rPr lang="en-US" sz="2600" b="1" i="1" dirty="0" err="1">
                <a:solidFill>
                  <a:srgbClr val="FF3300"/>
                </a:solidFill>
              </a:rPr>
              <a:t>miêu</a:t>
            </a:r>
            <a:r>
              <a:rPr lang="en-US" sz="2600" b="1" i="1" dirty="0">
                <a:solidFill>
                  <a:srgbClr val="FF3300"/>
                </a:solidFill>
              </a:rPr>
              <a:t> </a:t>
            </a:r>
            <a:r>
              <a:rPr lang="en-US" sz="2600" b="1" i="1" dirty="0" err="1">
                <a:solidFill>
                  <a:srgbClr val="FF3300"/>
                </a:solidFill>
              </a:rPr>
              <a:t>tả</a:t>
            </a:r>
            <a:r>
              <a:rPr lang="en-US" sz="2600" b="1" i="1" dirty="0">
                <a:solidFill>
                  <a:srgbClr val="FF3300"/>
                </a:solidFill>
              </a:rPr>
              <a:t> </a:t>
            </a:r>
            <a:r>
              <a:rPr lang="en-US" sz="2600" b="1" i="1" dirty="0" err="1">
                <a:solidFill>
                  <a:srgbClr val="FF3300"/>
                </a:solidFill>
              </a:rPr>
              <a:t>đồ</a:t>
            </a:r>
            <a:r>
              <a:rPr lang="en-US" sz="2600" b="1" i="1" dirty="0">
                <a:solidFill>
                  <a:srgbClr val="FF3300"/>
                </a:solidFill>
              </a:rPr>
              <a:t> </a:t>
            </a:r>
            <a:r>
              <a:rPr lang="en-US" sz="2600" b="1" i="1" dirty="0" err="1">
                <a:solidFill>
                  <a:srgbClr val="FF3300"/>
                </a:solidFill>
              </a:rPr>
              <a:t>vật</a:t>
            </a:r>
            <a:r>
              <a:rPr lang="en-US" sz="2600" b="1" i="1" dirty="0">
                <a:solidFill>
                  <a:srgbClr val="FF3300"/>
                </a:solidFill>
              </a:rPr>
              <a:t> </a:t>
            </a:r>
            <a:r>
              <a:rPr lang="en-US" sz="2600" b="1" i="1" dirty="0" err="1">
                <a:solidFill>
                  <a:srgbClr val="FF3300"/>
                </a:solidFill>
              </a:rPr>
              <a:t>gồm</a:t>
            </a:r>
            <a:r>
              <a:rPr lang="en-US" sz="2600" b="1" i="1" dirty="0">
                <a:solidFill>
                  <a:srgbClr val="FF3300"/>
                </a:solidFill>
              </a:rPr>
              <a:t> 3 </a:t>
            </a:r>
            <a:r>
              <a:rPr lang="en-US" sz="2600" b="1" i="1" dirty="0" err="1">
                <a:solidFill>
                  <a:srgbClr val="FF3300"/>
                </a:solidFill>
              </a:rPr>
              <a:t>phần</a:t>
            </a:r>
            <a:r>
              <a:rPr lang="en-US" sz="2600" b="1" i="1" dirty="0">
                <a:solidFill>
                  <a:srgbClr val="FF3300"/>
                </a:solidFill>
              </a:rPr>
              <a:t>:</a:t>
            </a:r>
          </a:p>
          <a:p>
            <a:pPr eaLnBrk="1" hangingPunct="1"/>
            <a:endParaRPr lang="en-US" sz="2600" b="1" i="1" dirty="0">
              <a:solidFill>
                <a:srgbClr val="FF3300"/>
              </a:solidFill>
            </a:endParaRPr>
          </a:p>
          <a:p>
            <a:pPr eaLnBrk="1" hangingPunct="1"/>
            <a:r>
              <a:rPr lang="en-US" sz="2600" b="1" dirty="0" err="1">
                <a:solidFill>
                  <a:srgbClr val="0000FF"/>
                </a:solidFill>
              </a:rPr>
              <a:t>Mở</a:t>
            </a:r>
            <a:r>
              <a:rPr lang="en-US" sz="2600" b="1" dirty="0">
                <a:solidFill>
                  <a:srgbClr val="0000FF"/>
                </a:solidFill>
              </a:rPr>
              <a:t> </a:t>
            </a:r>
            <a:r>
              <a:rPr lang="en-US" sz="2600" b="1" dirty="0" err="1">
                <a:solidFill>
                  <a:srgbClr val="0000FF"/>
                </a:solidFill>
              </a:rPr>
              <a:t>bài</a:t>
            </a:r>
            <a:r>
              <a:rPr lang="en-US" sz="2600" dirty="0">
                <a:solidFill>
                  <a:srgbClr val="0000FF"/>
                </a:solidFill>
              </a:rPr>
              <a:t>  :   </a:t>
            </a:r>
            <a:r>
              <a:rPr lang="en-US" sz="2600" dirty="0" err="1">
                <a:solidFill>
                  <a:srgbClr val="0000FF"/>
                </a:solidFill>
              </a:rPr>
              <a:t>Giới</a:t>
            </a:r>
            <a:r>
              <a:rPr lang="en-US" sz="2600" dirty="0">
                <a:solidFill>
                  <a:srgbClr val="0000FF"/>
                </a:solidFill>
              </a:rPr>
              <a:t> </a:t>
            </a:r>
            <a:r>
              <a:rPr lang="en-US" sz="2600" dirty="0" err="1">
                <a:solidFill>
                  <a:srgbClr val="0000FF"/>
                </a:solidFill>
              </a:rPr>
              <a:t>thiệu</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định</a:t>
            </a:r>
            <a:r>
              <a:rPr lang="en-US" sz="2600" dirty="0">
                <a:solidFill>
                  <a:srgbClr val="0000FF"/>
                </a:solidFill>
              </a:rPr>
              <a:t> </a:t>
            </a:r>
            <a:r>
              <a:rPr lang="en-US" sz="2600" dirty="0" err="1">
                <a:solidFill>
                  <a:srgbClr val="0000FF"/>
                </a:solidFill>
              </a:rPr>
              <a:t>tả</a:t>
            </a:r>
            <a:endParaRPr lang="en-US" sz="2600" dirty="0">
              <a:solidFill>
                <a:srgbClr val="0000FF"/>
              </a:solidFill>
            </a:endParaRPr>
          </a:p>
          <a:p>
            <a:pPr eaLnBrk="1" hangingPunct="1"/>
            <a:endParaRPr lang="en-US" sz="2600" dirty="0">
              <a:solidFill>
                <a:srgbClr val="0000FF"/>
              </a:solidFill>
            </a:endParaRPr>
          </a:p>
          <a:p>
            <a:pPr eaLnBrk="1" hangingPunct="1"/>
            <a:r>
              <a:rPr lang="en-US" sz="2600" b="1" dirty="0" err="1">
                <a:solidFill>
                  <a:srgbClr val="0000FF"/>
                </a:solidFill>
              </a:rPr>
              <a:t>Thân</a:t>
            </a:r>
            <a:r>
              <a:rPr lang="en-US" sz="2600" b="1" dirty="0">
                <a:solidFill>
                  <a:srgbClr val="0000FF"/>
                </a:solidFill>
              </a:rPr>
              <a:t> </a:t>
            </a:r>
            <a:r>
              <a:rPr lang="en-US" sz="2600" b="1" dirty="0" err="1">
                <a:solidFill>
                  <a:srgbClr val="0000FF"/>
                </a:solidFill>
              </a:rPr>
              <a:t>bài</a:t>
            </a:r>
            <a:r>
              <a:rPr lang="en-US" sz="2600" dirty="0">
                <a:solidFill>
                  <a:srgbClr val="0000FF"/>
                </a:solidFill>
              </a:rPr>
              <a:t>: - </a:t>
            </a:r>
            <a:r>
              <a:rPr lang="en-US" sz="2600" dirty="0" err="1">
                <a:solidFill>
                  <a:srgbClr val="0000FF"/>
                </a:solidFill>
              </a:rPr>
              <a:t>Tả</a:t>
            </a:r>
            <a:r>
              <a:rPr lang="en-US" sz="2600" dirty="0">
                <a:solidFill>
                  <a:srgbClr val="0000FF"/>
                </a:solidFill>
              </a:rPr>
              <a:t> </a:t>
            </a:r>
            <a:r>
              <a:rPr lang="en-US" sz="2600" dirty="0" err="1">
                <a:solidFill>
                  <a:srgbClr val="0000FF"/>
                </a:solidFill>
              </a:rPr>
              <a:t>bao</a:t>
            </a:r>
            <a:r>
              <a:rPr lang="en-US" sz="2600" dirty="0">
                <a:solidFill>
                  <a:srgbClr val="0000FF"/>
                </a:solidFill>
              </a:rPr>
              <a:t> </a:t>
            </a:r>
            <a:r>
              <a:rPr lang="en-US" sz="2600" dirty="0" err="1">
                <a:solidFill>
                  <a:srgbClr val="0000FF"/>
                </a:solidFill>
              </a:rPr>
              <a:t>quát</a:t>
            </a:r>
            <a:endParaRPr lang="en-US" sz="2600" dirty="0">
              <a:solidFill>
                <a:srgbClr val="0000FF"/>
              </a:solidFill>
            </a:endParaRPr>
          </a:p>
          <a:p>
            <a:pPr eaLnBrk="1" hangingPunct="1"/>
            <a:r>
              <a:rPr lang="en-US" sz="2600" dirty="0">
                <a:solidFill>
                  <a:srgbClr val="0000FF"/>
                </a:solidFill>
              </a:rPr>
              <a:t>                 - </a:t>
            </a:r>
            <a:r>
              <a:rPr lang="en-US" sz="2600" dirty="0" err="1">
                <a:solidFill>
                  <a:srgbClr val="0000FF"/>
                </a:solidFill>
              </a:rPr>
              <a:t>Tả</a:t>
            </a:r>
            <a:r>
              <a:rPr lang="en-US" sz="2600" dirty="0">
                <a:solidFill>
                  <a:srgbClr val="0000FF"/>
                </a:solidFill>
              </a:rPr>
              <a:t> chi </a:t>
            </a:r>
            <a:r>
              <a:rPr lang="en-US" sz="2600" dirty="0" err="1">
                <a:solidFill>
                  <a:srgbClr val="0000FF"/>
                </a:solidFill>
              </a:rPr>
              <a:t>tiết</a:t>
            </a:r>
            <a:r>
              <a:rPr lang="en-US" sz="2600" dirty="0">
                <a:solidFill>
                  <a:srgbClr val="0000FF"/>
                </a:solidFill>
              </a:rPr>
              <a:t> (</a:t>
            </a:r>
            <a:r>
              <a:rPr lang="en-US" sz="2600" dirty="0" err="1">
                <a:solidFill>
                  <a:srgbClr val="0000FF"/>
                </a:solidFill>
              </a:rPr>
              <a:t>theo</a:t>
            </a:r>
            <a:r>
              <a:rPr lang="en-US" sz="2600" dirty="0">
                <a:solidFill>
                  <a:srgbClr val="0000FF"/>
                </a:solidFill>
              </a:rPr>
              <a:t> </a:t>
            </a:r>
            <a:r>
              <a:rPr lang="en-US" sz="2600" dirty="0" err="1">
                <a:solidFill>
                  <a:srgbClr val="0000FF"/>
                </a:solidFill>
              </a:rPr>
              <a:t>trình</a:t>
            </a:r>
            <a:r>
              <a:rPr lang="en-US" sz="2600" dirty="0">
                <a:solidFill>
                  <a:srgbClr val="0000FF"/>
                </a:solidFill>
              </a:rPr>
              <a:t> </a:t>
            </a:r>
            <a:r>
              <a:rPr lang="en-US" sz="2600" dirty="0" err="1">
                <a:solidFill>
                  <a:srgbClr val="0000FF"/>
                </a:solidFill>
              </a:rPr>
              <a:t>tự</a:t>
            </a:r>
            <a:r>
              <a:rPr lang="en-US" sz="2600" dirty="0">
                <a:solidFill>
                  <a:srgbClr val="0000FF"/>
                </a:solidFill>
              </a:rPr>
              <a:t> </a:t>
            </a:r>
            <a:r>
              <a:rPr lang="en-US" sz="2600" dirty="0" err="1">
                <a:solidFill>
                  <a:srgbClr val="0000FF"/>
                </a:solidFill>
              </a:rPr>
              <a:t>nhất</a:t>
            </a:r>
            <a:r>
              <a:rPr lang="en-US" sz="2600" dirty="0">
                <a:solidFill>
                  <a:srgbClr val="0000FF"/>
                </a:solidFill>
              </a:rPr>
              <a:t> </a:t>
            </a:r>
            <a:r>
              <a:rPr lang="en-US" sz="2600" dirty="0" err="1">
                <a:solidFill>
                  <a:srgbClr val="0000FF"/>
                </a:solidFill>
              </a:rPr>
              <a:t>định</a:t>
            </a:r>
            <a:r>
              <a:rPr lang="en-US" sz="2600" dirty="0">
                <a:solidFill>
                  <a:srgbClr val="0000FF"/>
                </a:solidFill>
              </a:rPr>
              <a:t>)</a:t>
            </a:r>
          </a:p>
          <a:p>
            <a:pPr eaLnBrk="1" hangingPunct="1"/>
            <a:endParaRPr lang="en-US" sz="2600" dirty="0">
              <a:solidFill>
                <a:srgbClr val="0000FF"/>
              </a:solidFill>
            </a:endParaRPr>
          </a:p>
          <a:p>
            <a:pPr eaLnBrk="1" hangingPunct="1"/>
            <a:r>
              <a:rPr lang="en-US" sz="2600" b="1" dirty="0" err="1">
                <a:solidFill>
                  <a:srgbClr val="0000FF"/>
                </a:solidFill>
              </a:rPr>
              <a:t>Kết</a:t>
            </a:r>
            <a:r>
              <a:rPr lang="en-US" sz="2600" b="1" dirty="0">
                <a:solidFill>
                  <a:srgbClr val="0000FF"/>
                </a:solidFill>
              </a:rPr>
              <a:t> </a:t>
            </a:r>
            <a:r>
              <a:rPr lang="en-US" sz="2600" b="1" dirty="0" err="1">
                <a:solidFill>
                  <a:srgbClr val="0000FF"/>
                </a:solidFill>
              </a:rPr>
              <a:t>bài</a:t>
            </a:r>
            <a:r>
              <a:rPr lang="en-US" sz="2600" dirty="0">
                <a:solidFill>
                  <a:srgbClr val="0000FF"/>
                </a:solidFill>
              </a:rPr>
              <a:t>:     </a:t>
            </a:r>
            <a:r>
              <a:rPr lang="en-US" sz="2600" dirty="0" err="1">
                <a:solidFill>
                  <a:srgbClr val="0000FF"/>
                </a:solidFill>
              </a:rPr>
              <a:t>Nêu</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nghĩ</a:t>
            </a:r>
            <a:r>
              <a:rPr lang="en-US" sz="2600" dirty="0">
                <a:solidFill>
                  <a:srgbClr val="0000FF"/>
                </a:solidFill>
              </a:rPr>
              <a:t> </a:t>
            </a:r>
            <a:r>
              <a:rPr lang="en-US" sz="2600" dirty="0" err="1">
                <a:solidFill>
                  <a:srgbClr val="0000FF"/>
                </a:solidFill>
              </a:rPr>
              <a:t>hoặc</a:t>
            </a:r>
            <a:r>
              <a:rPr lang="en-US" sz="2600" dirty="0">
                <a:solidFill>
                  <a:srgbClr val="0000FF"/>
                </a:solidFill>
              </a:rPr>
              <a:t> </a:t>
            </a:r>
            <a:r>
              <a:rPr lang="en-US" sz="2600" dirty="0" err="1">
                <a:solidFill>
                  <a:srgbClr val="0000FF"/>
                </a:solidFill>
              </a:rPr>
              <a:t>tình</a:t>
            </a:r>
            <a:r>
              <a:rPr lang="en-US" sz="2600" dirty="0">
                <a:solidFill>
                  <a:srgbClr val="0000FF"/>
                </a:solidFill>
              </a:rPr>
              <a:t> </a:t>
            </a:r>
            <a:r>
              <a:rPr lang="en-US" sz="2600" dirty="0" err="1">
                <a:solidFill>
                  <a:srgbClr val="0000FF"/>
                </a:solidFill>
              </a:rPr>
              <a:t>cảm</a:t>
            </a:r>
            <a:r>
              <a:rPr lang="en-US" sz="2600" dirty="0">
                <a:solidFill>
                  <a:srgbClr val="0000FF"/>
                </a:solidFill>
              </a:rPr>
              <a:t> </a:t>
            </a:r>
            <a:r>
              <a:rPr lang="en-US" sz="2600" dirty="0" err="1">
                <a:solidFill>
                  <a:srgbClr val="0000FF"/>
                </a:solidFill>
              </a:rPr>
              <a:t>của</a:t>
            </a:r>
            <a:r>
              <a:rPr lang="en-US" sz="2600" dirty="0">
                <a:solidFill>
                  <a:srgbClr val="0000FF"/>
                </a:solidFill>
              </a:rPr>
              <a:t> </a:t>
            </a:r>
            <a:r>
              <a:rPr lang="en-US" sz="2600" dirty="0" err="1">
                <a:solidFill>
                  <a:srgbClr val="0000FF"/>
                </a:solidFill>
              </a:rPr>
              <a:t>người</a:t>
            </a:r>
            <a:r>
              <a:rPr lang="en-US" sz="2600" dirty="0">
                <a:solidFill>
                  <a:srgbClr val="0000FF"/>
                </a:solidFill>
              </a:rPr>
              <a:t> </a:t>
            </a:r>
            <a:r>
              <a:rPr lang="en-US" sz="2600" dirty="0" err="1">
                <a:solidFill>
                  <a:srgbClr val="0000FF"/>
                </a:solidFill>
              </a:rPr>
              <a:t>tả</a:t>
            </a:r>
            <a:r>
              <a:rPr lang="en-US" sz="2600" dirty="0">
                <a:solidFill>
                  <a:srgbClr val="0000FF"/>
                </a:solidFill>
              </a:rPr>
              <a:t> </a:t>
            </a:r>
            <a:r>
              <a:rPr lang="en-US" sz="2600" dirty="0" err="1">
                <a:solidFill>
                  <a:srgbClr val="0000FF"/>
                </a:solidFill>
              </a:rPr>
              <a:t>đối</a:t>
            </a:r>
            <a:r>
              <a:rPr lang="en-US" sz="2600" dirty="0">
                <a:solidFill>
                  <a:srgbClr val="0000FF"/>
                </a:solidFill>
              </a:rPr>
              <a:t> </a:t>
            </a:r>
            <a:r>
              <a:rPr lang="en-US" sz="2600" dirty="0" err="1">
                <a:solidFill>
                  <a:srgbClr val="0000FF"/>
                </a:solidFill>
              </a:rPr>
              <a:t>với</a:t>
            </a:r>
            <a:r>
              <a:rPr lang="en-US" sz="2600" dirty="0">
                <a:solidFill>
                  <a:srgbClr val="0000FF"/>
                </a:solidFill>
              </a:rPr>
              <a:t> </a:t>
            </a:r>
            <a:r>
              <a:rPr lang="en-US" sz="2600" dirty="0" err="1">
                <a:solidFill>
                  <a:srgbClr val="0000FF"/>
                </a:solidFill>
              </a:rPr>
              <a:t>đồ</a:t>
            </a:r>
            <a:r>
              <a:rPr lang="en-US" sz="2600" dirty="0">
                <a:solidFill>
                  <a:srgbClr val="0000FF"/>
                </a:solidFill>
              </a:rPr>
              <a:t> </a:t>
            </a:r>
            <a:r>
              <a:rPr lang="en-US" sz="2600" dirty="0" err="1">
                <a:solidFill>
                  <a:srgbClr val="0000FF"/>
                </a:solidFill>
              </a:rPr>
              <a:t>vật</a:t>
            </a:r>
            <a:r>
              <a:rPr lang="en-US" sz="2600" dirty="0">
                <a:solidFill>
                  <a:srgbClr val="0000FF"/>
                </a:solidFill>
              </a:rPr>
              <a:t> </a:t>
            </a:r>
            <a:r>
              <a:rPr lang="en-US" sz="2600" dirty="0" err="1">
                <a:solidFill>
                  <a:srgbClr val="0000FF"/>
                </a:solidFill>
              </a:rPr>
              <a:t>đó</a:t>
            </a:r>
            <a:r>
              <a:rPr lang="en-US" sz="2600" dirty="0">
                <a:solidFill>
                  <a:srgbClr val="0000FF"/>
                </a:solidFill>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a:grpSpLocks/>
          </p:cNvGrpSpPr>
          <p:nvPr/>
        </p:nvGrpSpPr>
        <p:grpSpPr bwMode="auto">
          <a:xfrm>
            <a:off x="0" y="0"/>
            <a:ext cx="9144000" cy="6858000"/>
            <a:chOff x="0" y="0"/>
            <a:chExt cx="5760" cy="4320"/>
          </a:xfrm>
        </p:grpSpPr>
        <p:pic>
          <p:nvPicPr>
            <p:cNvPr id="20484" name="Picture 4" descr="Lemon_tree_Berkeley_closeup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cam</a:t>
              </a:r>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xoài</a:t>
              </a:r>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nhãn</a:t>
              </a:r>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chuối</a:t>
              </a:r>
            </a:p>
          </p:txBody>
        </p:sp>
      </p:grpSp>
      <p:sp>
        <p:nvSpPr>
          <p:cNvPr id="20483" name="AutoShape 13">
            <a:hlinkClick r:id="rId6" action="ppaction://hlinksldjump" highlightClick="1"/>
          </p:cNvPr>
          <p:cNvSpPr>
            <a:spLocks noChangeArrowheads="1"/>
          </p:cNvSpPr>
          <p:nvPr/>
        </p:nvSpPr>
        <p:spPr bwMode="auto">
          <a:xfrm>
            <a:off x="8458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4098925"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2819400" y="152400"/>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2689225"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152400" y="76200"/>
            <a:ext cx="8686800" cy="65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Times New Roman" panose="02020603050405020304" pitchFamily="18" charset="0"/>
              </a:rPr>
              <a:t>		</a:t>
            </a:r>
            <a:r>
              <a:rPr lang="en-US" sz="2400" b="1">
                <a:solidFill>
                  <a:srgbClr val="FF3300"/>
                </a:solidFill>
                <a:latin typeface="Times New Roman" panose="02020603050405020304" pitchFamily="18" charset="0"/>
              </a:rPr>
              <a:t>Dàn ý tả cây chuối</a:t>
            </a:r>
            <a:r>
              <a:rPr lang="en-US" sz="2400" b="1">
                <a:latin typeface="Times New Roman" panose="02020603050405020304" pitchFamily="18" charset="0"/>
              </a:rPr>
              <a:t> </a:t>
            </a:r>
            <a:r>
              <a:rPr lang="en-US" sz="2400" b="1" i="1">
                <a:solidFill>
                  <a:srgbClr val="FF3300"/>
                </a:solidFill>
                <a:latin typeface="Times New Roman" panose="02020603050405020304" pitchFamily="18" charset="0"/>
              </a:rPr>
              <a:t>(theo từng thời kì phát triển của cây</a:t>
            </a:r>
            <a:r>
              <a:rPr lang="en-US" b="1" i="1">
                <a:solidFill>
                  <a:srgbClr val="FF3300"/>
                </a:solidFill>
                <a:latin typeface="Times New Roman" panose="02020603050405020304" pitchFamily="18" charset="0"/>
              </a:rPr>
              <a:t>)</a:t>
            </a:r>
          </a:p>
          <a:p>
            <a:pPr eaLnBrk="1" hangingPunct="1">
              <a:spcBef>
                <a:spcPct val="50000"/>
              </a:spcBef>
              <a:buFontTx/>
              <a:buChar char="-"/>
            </a:pPr>
            <a:r>
              <a:rPr lang="en-US" b="1">
                <a:solidFill>
                  <a:srgbClr val="0000FF"/>
                </a:solidFill>
                <a:latin typeface="Times New Roman" panose="02020603050405020304" pitchFamily="18" charset="0"/>
              </a:rPr>
              <a:t>Mở bài: Cây chuối tiêu trồng ở góc vườn nhà bà ngoại em.</a:t>
            </a:r>
          </a:p>
          <a:p>
            <a:pPr eaLnBrk="1" hangingPunct="1">
              <a:spcBef>
                <a:spcPct val="50000"/>
              </a:spcBef>
              <a:buFontTx/>
              <a:buChar char="-"/>
            </a:pPr>
            <a:r>
              <a:rPr lang="en-US" b="1">
                <a:solidFill>
                  <a:srgbClr val="0000FF"/>
                </a:solidFill>
                <a:latin typeface="Times New Roman" panose="02020603050405020304" pitchFamily="18" charset="0"/>
              </a:rPr>
              <a:t>Thân bài:</a:t>
            </a:r>
            <a:r>
              <a:rPr lang="en-US" b="1">
                <a:latin typeface="Times New Roman" panose="02020603050405020304" pitchFamily="18" charset="0"/>
              </a:rPr>
              <a:t> </a:t>
            </a:r>
          </a:p>
          <a:p>
            <a:pPr eaLnBrk="1" hangingPunct="1">
              <a:spcBef>
                <a:spcPct val="50000"/>
              </a:spcBef>
              <a:buFontTx/>
              <a:buAutoNum type="alphaLcParenR"/>
            </a:pPr>
            <a:r>
              <a:rPr lang="en-US" b="1">
                <a:solidFill>
                  <a:srgbClr val="FF6600"/>
                </a:solidFill>
                <a:latin typeface="Times New Roman" panose="02020603050405020304" pitchFamily="18" charset="0"/>
              </a:rPr>
              <a:t>Tả bao quát</a:t>
            </a:r>
            <a:r>
              <a:rPr lang="en-US" b="1">
                <a:latin typeface="Times New Roman" panose="02020603050405020304" pitchFamily="18" charset="0"/>
              </a:rPr>
              <a:t>:</a:t>
            </a:r>
          </a:p>
          <a:p>
            <a:pPr eaLnBrk="1" hangingPunct="1">
              <a:spcBef>
                <a:spcPct val="50000"/>
              </a:spcBef>
            </a:pPr>
            <a:r>
              <a:rPr lang="en-US" b="1">
                <a:solidFill>
                  <a:srgbClr val="0000FF"/>
                </a:solidFill>
                <a:latin typeface="Times New Roman" panose="02020603050405020304" pitchFamily="18" charset="0"/>
              </a:rPr>
              <a:t>	+ Cây chuối cao, to.  Mọc cùng cả một bụi chuối xanh tốt</a:t>
            </a:r>
            <a:r>
              <a:rPr lang="en-US" b="1">
                <a:latin typeface="Times New Roman" panose="02020603050405020304" pitchFamily="18" charset="0"/>
              </a:rPr>
              <a:t>.</a:t>
            </a:r>
          </a:p>
          <a:p>
            <a:pPr eaLnBrk="1" hangingPunct="1">
              <a:spcBef>
                <a:spcPct val="50000"/>
              </a:spcBef>
            </a:pPr>
            <a:r>
              <a:rPr lang="en-US" b="1">
                <a:solidFill>
                  <a:srgbClr val="FF6600"/>
                </a:solidFill>
                <a:latin typeface="Times New Roman" panose="02020603050405020304" pitchFamily="18" charset="0"/>
              </a:rPr>
              <a:t>b)Tả từng bộ phận:</a:t>
            </a:r>
          </a:p>
          <a:p>
            <a:pPr eaLnBrk="1" hangingPunct="1">
              <a:spcBef>
                <a:spcPct val="50000"/>
              </a:spcBef>
            </a:pPr>
            <a:r>
              <a:rPr lang="en-US" b="1">
                <a:solidFill>
                  <a:srgbClr val="0000FF"/>
                </a:solidFill>
                <a:latin typeface="Times New Roman" panose="02020603050405020304" pitchFamily="18" charset="0"/>
              </a:rPr>
              <a:t>	+Rễ bám sâu, tỏa rộng.</a:t>
            </a:r>
          </a:p>
          <a:p>
            <a:pPr eaLnBrk="1" hangingPunct="1">
              <a:spcBef>
                <a:spcPct val="50000"/>
              </a:spcBef>
            </a:pPr>
            <a:r>
              <a:rPr lang="en-US" b="1">
                <a:solidFill>
                  <a:srgbClr val="0000FF"/>
                </a:solidFill>
                <a:latin typeface="Times New Roman" panose="02020603050405020304" pitchFamily="18" charset="0"/>
              </a:rPr>
              <a:t>	+Gốc hơi phình, to hơn phần thân.</a:t>
            </a:r>
          </a:p>
          <a:p>
            <a:pPr eaLnBrk="1" hangingPunct="1">
              <a:spcBef>
                <a:spcPct val="50000"/>
              </a:spcBef>
            </a:pPr>
            <a:r>
              <a:rPr lang="en-US" b="1">
                <a:solidFill>
                  <a:srgbClr val="0000FF"/>
                </a:solidFill>
                <a:latin typeface="Times New Roman" panose="02020603050405020304" pitchFamily="18" charset="0"/>
              </a:rPr>
              <a:t>	+Thân xốp, nhẵn bóng, màu đỏ tía.</a:t>
            </a:r>
          </a:p>
          <a:p>
            <a:pPr eaLnBrk="1" hangingPunct="1">
              <a:spcBef>
                <a:spcPct val="50000"/>
              </a:spcBef>
            </a:pPr>
            <a:r>
              <a:rPr lang="en-US" b="1">
                <a:solidFill>
                  <a:srgbClr val="0000FF"/>
                </a:solidFill>
                <a:latin typeface="Times New Roman" panose="02020603050405020304" pitchFamily="18" charset="0"/>
              </a:rPr>
              <a:t>	+Lá to và dài như cái quạt ba tiêu. </a:t>
            </a:r>
          </a:p>
          <a:p>
            <a:pPr eaLnBrk="1" hangingPunct="1">
              <a:spcBef>
                <a:spcPct val="50000"/>
              </a:spcBef>
            </a:pPr>
            <a:r>
              <a:rPr lang="en-US" b="1">
                <a:solidFill>
                  <a:srgbClr val="0000FF"/>
                </a:solidFill>
                <a:latin typeface="Times New Roman" panose="02020603050405020304" pitchFamily="18" charset="0"/>
              </a:rPr>
              <a:t>	+Buồng chuối dài, em đếm được hơn chục nải.</a:t>
            </a:r>
          </a:p>
          <a:p>
            <a:pPr eaLnBrk="1" hangingPunct="1">
              <a:spcBef>
                <a:spcPct val="50000"/>
              </a:spcBef>
            </a:pPr>
            <a:r>
              <a:rPr lang="en-US" b="1">
                <a:solidFill>
                  <a:srgbClr val="0000FF"/>
                </a:solidFill>
                <a:latin typeface="Times New Roman" panose="02020603050405020304" pitchFamily="18" charset="0"/>
              </a:rPr>
              <a:t>	+Các nải chuối úp sát nhau, quả to làm cho cây nghiêng mình, trĩu xuống. Có quả đã ngả vàng.</a:t>
            </a:r>
          </a:p>
          <a:p>
            <a:pPr eaLnBrk="1" hangingPunct="1">
              <a:spcBef>
                <a:spcPct val="50000"/>
              </a:spcBef>
            </a:pPr>
            <a:r>
              <a:rPr lang="en-US" b="1">
                <a:solidFill>
                  <a:srgbClr val="0000FF"/>
                </a:solidFill>
                <a:latin typeface="Times New Roman" panose="02020603050405020304" pitchFamily="18" charset="0"/>
              </a:rPr>
              <a:t>	+Chuối chín, hương thơm phảng phất, vị ngọt đậm đà.</a:t>
            </a:r>
          </a:p>
          <a:p>
            <a:pPr eaLnBrk="1" hangingPunct="1">
              <a:spcBef>
                <a:spcPct val="50000"/>
              </a:spcBef>
            </a:pPr>
            <a:r>
              <a:rPr lang="en-US" b="1">
                <a:solidFill>
                  <a:srgbClr val="0000FF"/>
                </a:solidFill>
                <a:latin typeface="Times New Roman" panose="02020603050405020304" pitchFamily="18" charset="0"/>
              </a:rPr>
              <a:t>	+Chuối dễ trồng, ăn ngon.</a:t>
            </a:r>
          </a:p>
          <a:p>
            <a:pPr eaLnBrk="1" hangingPunct="1">
              <a:spcBef>
                <a:spcPct val="50000"/>
              </a:spcBef>
            </a:pPr>
            <a:r>
              <a:rPr lang="en-US" b="1">
                <a:solidFill>
                  <a:srgbClr val="0000FF"/>
                </a:solidFill>
                <a:latin typeface="Times New Roman" panose="02020603050405020304" pitchFamily="18" charset="0"/>
              </a:rPr>
              <a:t> - Kết bài: Em thường giúp bà chăm sóc khóm chuối</a:t>
            </a:r>
            <a:r>
              <a:rPr lang="en-US" b="1">
                <a:latin typeface="Times New Roman" panose="02020603050405020304" pitchFamily="18" charset="0"/>
              </a:rPr>
              <a:t> .</a:t>
            </a:r>
            <a:endParaRPr lang="en-US"/>
          </a:p>
        </p:txBody>
      </p:sp>
      <p:sp>
        <p:nvSpPr>
          <p:cNvPr id="21510" name="AutoShape 14">
            <a:hlinkClick r:id="rId2" action="ppaction://hlinksldjump" highlightClick="1"/>
          </p:cNvPr>
          <p:cNvSpPr>
            <a:spLocks noChangeArrowheads="1"/>
          </p:cNvSpPr>
          <p:nvPr/>
        </p:nvSpPr>
        <p:spPr bwMode="auto">
          <a:xfrm>
            <a:off x="7162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25776BD0-1345-E7EE-EBB4-7D50D7E53E67}"/>
              </a:ext>
            </a:extLst>
          </p:cNvPr>
          <p:cNvGraphicFramePr>
            <a:graphicFrameLocks noGrp="1"/>
          </p:cNvGraphicFramePr>
          <p:nvPr>
            <p:extLst>
              <p:ext uri="{D42A27DB-BD31-4B8C-83A1-F6EECF244321}">
                <p14:modId xmlns:p14="http://schemas.microsoft.com/office/powerpoint/2010/main" val="2900994710"/>
              </p:ext>
            </p:extLst>
          </p:nvPr>
        </p:nvGraphicFramePr>
        <p:xfrm>
          <a:off x="0" y="76200"/>
          <a:ext cx="9144000" cy="7132320"/>
        </p:xfrm>
        <a:graphic>
          <a:graphicData uri="http://schemas.openxmlformats.org/drawingml/2006/table">
            <a:tbl>
              <a:tblPr firstRow="1" bandRow="1">
                <a:tableStyleId>{5C22544A-7EE6-4342-B048-85BDC9FD1C3A}</a:tableStyleId>
              </a:tblPr>
              <a:tblGrid>
                <a:gridCol w="4572000">
                  <a:extLst>
                    <a:ext uri="{9D8B030D-6E8A-4147-A177-3AD203B41FA5}">
                      <a16:colId xmlns:a16="http://schemas.microsoft.com/office/drawing/2014/main" val="2698100249"/>
                    </a:ext>
                  </a:extLst>
                </a:gridCol>
                <a:gridCol w="4572000">
                  <a:extLst>
                    <a:ext uri="{9D8B030D-6E8A-4147-A177-3AD203B41FA5}">
                      <a16:colId xmlns:a16="http://schemas.microsoft.com/office/drawing/2014/main" val="868450201"/>
                    </a:ext>
                  </a:extLst>
                </a:gridCol>
              </a:tblGrid>
              <a:tr h="198120">
                <a:tc>
                  <a:txBody>
                    <a:bodyPr/>
                    <a:lstStyle/>
                    <a:p>
                      <a:r>
                        <a:rPr lang="en-US" sz="1800" b="1">
                          <a:solidFill>
                            <a:srgbClr val="FF3300"/>
                          </a:solidFill>
                          <a:latin typeface="Times New Roman" panose="02020603050405020304" pitchFamily="18" charset="0"/>
                        </a:rPr>
                        <a:t>Dàn ý tả cây chuối</a:t>
                      </a:r>
                      <a:r>
                        <a:rPr lang="en-US" sz="1800" b="1">
                          <a:latin typeface="Times New Roman" panose="02020603050405020304" pitchFamily="18" charset="0"/>
                        </a:rPr>
                        <a:t> </a:t>
                      </a:r>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a:solidFill>
                            <a:srgbClr val="FF3300"/>
                          </a:solidFill>
                          <a:latin typeface="Times New Roman" panose="02020603050405020304" pitchFamily="18" charset="0"/>
                        </a:rPr>
                        <a:t>Dàn ý tả cây xà cừ</a:t>
                      </a:r>
                      <a:endParaRPr lang="en-US"/>
                    </a:p>
                  </a:txBody>
                  <a:tcPr/>
                </a:tc>
                <a:extLst>
                  <a:ext uri="{0D108BD9-81ED-4DB2-BD59-A6C34878D82A}">
                    <a16:rowId xmlns:a16="http://schemas.microsoft.com/office/drawing/2014/main" val="2538041047"/>
                  </a:ext>
                </a:extLst>
              </a:tr>
              <a:tr h="3238500">
                <a:tc>
                  <a:txBody>
                    <a:bodyPr/>
                    <a:lstStyle/>
                    <a:p>
                      <a:pPr eaLnBrk="1" hangingPunct="1">
                        <a:spcBef>
                          <a:spcPts val="0"/>
                        </a:spcBef>
                        <a:buFontTx/>
                        <a:buNone/>
                      </a:pPr>
                      <a:r>
                        <a:rPr lang="en-US" sz="2000" b="1">
                          <a:solidFill>
                            <a:srgbClr val="0000FF"/>
                          </a:solidFill>
                          <a:latin typeface="Times New Roman" panose="02020603050405020304" pitchFamily="18" charset="0"/>
                        </a:rPr>
                        <a:t>1. Mở bài: Cây chuối tiêu trồng ở góc vườn nhà bà ngoại em.</a:t>
                      </a:r>
                    </a:p>
                    <a:p>
                      <a:pPr eaLnBrk="1" hangingPunct="1">
                        <a:spcBef>
                          <a:spcPts val="0"/>
                        </a:spcBef>
                        <a:buFontTx/>
                        <a:buNone/>
                      </a:pPr>
                      <a:r>
                        <a:rPr lang="en-US" sz="2000" b="1">
                          <a:solidFill>
                            <a:srgbClr val="0000FF"/>
                          </a:solidFill>
                          <a:latin typeface="Times New Roman" panose="02020603050405020304" pitchFamily="18" charset="0"/>
                        </a:rPr>
                        <a:t>2. Thân bài:</a:t>
                      </a:r>
                      <a:r>
                        <a:rPr lang="en-US" sz="2000" b="1">
                          <a:latin typeface="Times New Roman" panose="02020603050405020304" pitchFamily="18" charset="0"/>
                        </a:rPr>
                        <a:t> </a:t>
                      </a:r>
                    </a:p>
                    <a:p>
                      <a:pPr eaLnBrk="1" hangingPunct="1">
                        <a:spcBef>
                          <a:spcPts val="0"/>
                        </a:spcBef>
                        <a:buFontTx/>
                        <a:buAutoNum type="alphaLcParenR"/>
                      </a:pPr>
                      <a:r>
                        <a:rPr lang="en-US" sz="2000" b="1">
                          <a:solidFill>
                            <a:srgbClr val="FF6600"/>
                          </a:solidFill>
                          <a:latin typeface="Times New Roman" panose="02020603050405020304" pitchFamily="18" charset="0"/>
                        </a:rPr>
                        <a:t>Tả bao quát</a:t>
                      </a:r>
                      <a:r>
                        <a:rPr lang="en-US" sz="2000" b="1">
                          <a:latin typeface="Times New Roman" panose="02020603050405020304" pitchFamily="18" charset="0"/>
                        </a:rPr>
                        <a:t>:</a:t>
                      </a:r>
                    </a:p>
                    <a:p>
                      <a:pPr eaLnBrk="1" hangingPunct="1">
                        <a:spcBef>
                          <a:spcPts val="0"/>
                        </a:spcBef>
                      </a:pPr>
                      <a:r>
                        <a:rPr lang="en-US" sz="2000" b="1">
                          <a:solidFill>
                            <a:srgbClr val="0000FF"/>
                          </a:solidFill>
                          <a:latin typeface="Times New Roman" panose="02020603050405020304" pitchFamily="18" charset="0"/>
                        </a:rPr>
                        <a:t>- Cây chuối cao, to.  Mọc cùng cả một bụi chuối xanh tốt</a:t>
                      </a:r>
                      <a:r>
                        <a:rPr lang="en-US" sz="2000" b="1">
                          <a:latin typeface="Times New Roman" panose="02020603050405020304" pitchFamily="18" charset="0"/>
                        </a:rPr>
                        <a:t>.</a:t>
                      </a:r>
                    </a:p>
                    <a:p>
                      <a:pPr eaLnBrk="1" hangingPunct="1">
                        <a:spcBef>
                          <a:spcPts val="0"/>
                        </a:spcBef>
                      </a:pPr>
                      <a:r>
                        <a:rPr lang="en-US" sz="2000" b="1">
                          <a:solidFill>
                            <a:srgbClr val="FF6600"/>
                          </a:solidFill>
                          <a:latin typeface="Times New Roman" panose="02020603050405020304" pitchFamily="18" charset="0"/>
                        </a:rPr>
                        <a:t>b)Tả từng bộ phận:</a:t>
                      </a:r>
                    </a:p>
                    <a:p>
                      <a:pPr eaLnBrk="1" hangingPunct="1">
                        <a:spcBef>
                          <a:spcPts val="0"/>
                        </a:spcBef>
                      </a:pPr>
                      <a:r>
                        <a:rPr lang="en-US" sz="2000" b="1">
                          <a:solidFill>
                            <a:srgbClr val="0000FF"/>
                          </a:solidFill>
                          <a:latin typeface="Times New Roman" panose="02020603050405020304" pitchFamily="18" charset="0"/>
                        </a:rPr>
                        <a:t>- Rễ bám sâu, tỏa rộng.</a:t>
                      </a:r>
                    </a:p>
                    <a:p>
                      <a:pPr eaLnBrk="1" hangingPunct="1">
                        <a:spcBef>
                          <a:spcPts val="0"/>
                        </a:spcBef>
                      </a:pPr>
                      <a:r>
                        <a:rPr lang="en-US" sz="2000" b="1">
                          <a:solidFill>
                            <a:srgbClr val="0000FF"/>
                          </a:solidFill>
                          <a:latin typeface="Times New Roman" panose="02020603050405020304" pitchFamily="18" charset="0"/>
                        </a:rPr>
                        <a:t>- Gốc hơi phình, to hơn phần thân.</a:t>
                      </a:r>
                    </a:p>
                    <a:p>
                      <a:pPr eaLnBrk="1" hangingPunct="1">
                        <a:spcBef>
                          <a:spcPts val="0"/>
                        </a:spcBef>
                      </a:pPr>
                      <a:r>
                        <a:rPr lang="en-US" sz="2000" b="1">
                          <a:solidFill>
                            <a:srgbClr val="0000FF"/>
                          </a:solidFill>
                          <a:latin typeface="Times New Roman" panose="02020603050405020304" pitchFamily="18" charset="0"/>
                        </a:rPr>
                        <a:t>- Thân xốp, nhẵn bóng, màu đỏ tía.</a:t>
                      </a:r>
                    </a:p>
                    <a:p>
                      <a:pPr eaLnBrk="1" hangingPunct="1">
                        <a:spcBef>
                          <a:spcPts val="0"/>
                        </a:spcBef>
                      </a:pPr>
                      <a:r>
                        <a:rPr lang="en-US" sz="2000" b="1">
                          <a:solidFill>
                            <a:srgbClr val="0000FF"/>
                          </a:solidFill>
                          <a:latin typeface="Times New Roman" panose="02020603050405020304" pitchFamily="18" charset="0"/>
                        </a:rPr>
                        <a:t>- Lá to và dài như cái quạt ba tiêu. </a:t>
                      </a:r>
                    </a:p>
                    <a:p>
                      <a:pPr eaLnBrk="1" hangingPunct="1">
                        <a:spcBef>
                          <a:spcPts val="0"/>
                        </a:spcBef>
                      </a:pPr>
                      <a:r>
                        <a:rPr lang="en-US" sz="2000" b="1">
                          <a:solidFill>
                            <a:srgbClr val="0000FF"/>
                          </a:solidFill>
                          <a:latin typeface="Times New Roman" panose="02020603050405020304" pitchFamily="18" charset="0"/>
                        </a:rPr>
                        <a:t>- Buồng chuối dài, em đếm được hơn chục nải.</a:t>
                      </a:r>
                    </a:p>
                    <a:p>
                      <a:pPr eaLnBrk="1" hangingPunct="1">
                        <a:spcBef>
                          <a:spcPts val="0"/>
                        </a:spcBef>
                      </a:pPr>
                      <a:r>
                        <a:rPr lang="en-US" sz="2000" b="1">
                          <a:solidFill>
                            <a:srgbClr val="0000FF"/>
                          </a:solidFill>
                          <a:latin typeface="Times New Roman" panose="02020603050405020304" pitchFamily="18" charset="0"/>
                        </a:rPr>
                        <a:t>- Các nải chuối úp sát nhau, quả to làm cho cây nghiêng mình, trĩu xuống. Có quả đã ngả vàng.</a:t>
                      </a:r>
                    </a:p>
                    <a:p>
                      <a:pPr eaLnBrk="1" hangingPunct="1">
                        <a:spcBef>
                          <a:spcPts val="0"/>
                        </a:spcBef>
                      </a:pPr>
                      <a:r>
                        <a:rPr lang="en-US" sz="2000" b="1">
                          <a:solidFill>
                            <a:srgbClr val="0000FF"/>
                          </a:solidFill>
                          <a:latin typeface="Times New Roman" panose="02020603050405020304" pitchFamily="18" charset="0"/>
                        </a:rPr>
                        <a:t>- Chuối chín, hương thơm phảng phất, vị ngọt đậm đà.</a:t>
                      </a:r>
                    </a:p>
                    <a:p>
                      <a:pPr eaLnBrk="1" hangingPunct="1">
                        <a:spcBef>
                          <a:spcPts val="0"/>
                        </a:spcBef>
                      </a:pPr>
                      <a:r>
                        <a:rPr lang="en-US" sz="2000" b="1">
                          <a:solidFill>
                            <a:srgbClr val="0000FF"/>
                          </a:solidFill>
                          <a:latin typeface="Times New Roman" panose="02020603050405020304" pitchFamily="18" charset="0"/>
                        </a:rPr>
                        <a:t>- Chuối dễ trồng, ăn ngon.</a:t>
                      </a:r>
                    </a:p>
                    <a:p>
                      <a:pPr eaLnBrk="1" hangingPunct="1">
                        <a:spcBef>
                          <a:spcPts val="0"/>
                        </a:spcBef>
                      </a:pPr>
                      <a:r>
                        <a:rPr lang="en-US" sz="2000" b="1">
                          <a:solidFill>
                            <a:srgbClr val="0000FF"/>
                          </a:solidFill>
                          <a:latin typeface="Times New Roman" panose="02020603050405020304" pitchFamily="18" charset="0"/>
                        </a:rPr>
                        <a:t>3.Kết bài: Em thường giúp bà chăm sóc khóm chuối</a:t>
                      </a:r>
                      <a:r>
                        <a:rPr lang="en-US" sz="2000" b="1">
                          <a:latin typeface="Times New Roman" panose="02020603050405020304" pitchFamily="18" charset="0"/>
                        </a:rPr>
                        <a:t> .</a:t>
                      </a:r>
                      <a:endParaRPr lang="en-US" sz="2000"/>
                    </a:p>
                    <a:p>
                      <a:endParaRPr lang="en-US"/>
                    </a:p>
                  </a:txBody>
                  <a:tcPr/>
                </a:tc>
                <a:tc>
                  <a:txBody>
                    <a:bodyPr/>
                    <a:lstStyle/>
                    <a:p>
                      <a:r>
                        <a:rPr lang="en-US" sz="2400">
                          <a:latin typeface="Times New Roman" panose="02020603050405020304" pitchFamily="18" charset="0"/>
                          <a:cs typeface="Times New Roman" panose="02020603050405020304" pitchFamily="18" charset="0"/>
                        </a:rPr>
                        <a:t>1. Mở bài: Giới thiệu cây xà cừ</a:t>
                      </a:r>
                    </a:p>
                    <a:p>
                      <a:r>
                        <a:rPr lang="en-US" sz="2400">
                          <a:latin typeface="Times New Roman" panose="02020603050405020304" pitchFamily="18" charset="0"/>
                          <a:cs typeface="Times New Roman" panose="02020603050405020304" pitchFamily="18" charset="0"/>
                        </a:rPr>
                        <a:t>2.Thân bài:</a:t>
                      </a:r>
                    </a:p>
                    <a:p>
                      <a:r>
                        <a:rPr lang="en-US" sz="2400">
                          <a:latin typeface="Times New Roman" panose="02020603050405020304" pitchFamily="18" charset="0"/>
                          <a:cs typeface="Times New Roman" panose="02020603050405020304" pitchFamily="18" charset="0"/>
                        </a:rPr>
                        <a:t>a. Tả bao quát: Cây cao lớn như một chiếc ô khổng lồ.</a:t>
                      </a:r>
                    </a:p>
                    <a:p>
                      <a:r>
                        <a:rPr lang="en-US" sz="2400">
                          <a:latin typeface="Times New Roman" panose="02020603050405020304" pitchFamily="18" charset="0"/>
                          <a:cs typeface="Times New Roman" panose="02020603050405020304" pitchFamily="18" charset="0"/>
                        </a:rPr>
                        <a:t>b. Tả chi tiết:</a:t>
                      </a:r>
                    </a:p>
                    <a:p>
                      <a:r>
                        <a:rPr lang="en-US" sz="2400">
                          <a:latin typeface="Times New Roman" panose="02020603050405020304" pitchFamily="18" charset="0"/>
                          <a:cs typeface="Times New Roman" panose="02020603050405020304" pitchFamily="18" charset="0"/>
                        </a:rPr>
                        <a:t>- Rễ cây bám sâu vào lòng đất.</a:t>
                      </a:r>
                    </a:p>
                    <a:p>
                      <a:r>
                        <a:rPr lang="en-US" sz="2400">
                          <a:latin typeface="Times New Roman" panose="02020603050405020304" pitchFamily="18" charset="0"/>
                          <a:cs typeface="Times New Roman" panose="02020603050405020304" pitchFamily="18" charset="0"/>
                        </a:rPr>
                        <a:t>- Gốc cây to hai người ôm.</a:t>
                      </a:r>
                    </a:p>
                    <a:p>
                      <a:r>
                        <a:rPr lang="en-US" sz="2400">
                          <a:latin typeface="Times New Roman" panose="02020603050405020304" pitchFamily="18" charset="0"/>
                          <a:cs typeface="Times New Roman" panose="02020603050405020304" pitchFamily="18" charset="0"/>
                        </a:rPr>
                        <a:t>- Thân cây xù xì, già nua.</a:t>
                      </a:r>
                    </a:p>
                    <a:p>
                      <a:r>
                        <a:rPr lang="en-US" sz="2400">
                          <a:latin typeface="Times New Roman" panose="02020603050405020304" pitchFamily="18" charset="0"/>
                          <a:cs typeface="Times New Roman" panose="02020603050405020304" pitchFamily="18" charset="0"/>
                        </a:rPr>
                        <a:t>- Cành cây như những cánh tay vươn ra đón nắng.</a:t>
                      </a:r>
                    </a:p>
                    <a:p>
                      <a:r>
                        <a:rPr lang="en-US" sz="2400">
                          <a:latin typeface="Times New Roman" panose="02020603050405020304" pitchFamily="18" charset="0"/>
                          <a:cs typeface="Times New Roman" panose="02020603050405020304" pitchFamily="18" charset="0"/>
                        </a:rPr>
                        <a:t>- Tán lá tỏa xung quanh che mát.</a:t>
                      </a:r>
                    </a:p>
                    <a:p>
                      <a:r>
                        <a:rPr lang="en-US" sz="2400">
                          <a:latin typeface="Times New Roman" panose="02020603050405020304" pitchFamily="18" charset="0"/>
                          <a:cs typeface="Times New Roman" panose="02020603050405020304" pitchFamily="18" charset="0"/>
                        </a:rPr>
                        <a:t>- Hoa mọc thành chùm, nhỏ li ti.</a:t>
                      </a:r>
                    </a:p>
                    <a:p>
                      <a:r>
                        <a:rPr lang="en-US" sz="2400">
                          <a:latin typeface="Times New Roman" panose="02020603050405020304" pitchFamily="18" charset="0"/>
                          <a:cs typeface="Times New Roman" panose="02020603050405020304" pitchFamily="18" charset="0"/>
                        </a:rPr>
                        <a:t>3. Kết bài</a:t>
                      </a:r>
                    </a:p>
                    <a:p>
                      <a:r>
                        <a:rPr lang="en-US" sz="2400">
                          <a:latin typeface="Times New Roman" panose="02020603050405020304" pitchFamily="18" charset="0"/>
                          <a:cs typeface="Times New Roman" panose="02020603050405020304" pitchFamily="18" charset="0"/>
                        </a:rPr>
                        <a:t>- Nêu cảm nghĩ, tình cảm của em với cây.</a:t>
                      </a:r>
                    </a:p>
                    <a:p>
                      <a:endParaRPr lang="en-US"/>
                    </a:p>
                  </a:txBody>
                  <a:tcPr/>
                </a:tc>
                <a:extLst>
                  <a:ext uri="{0D108BD9-81ED-4DB2-BD59-A6C34878D82A}">
                    <a16:rowId xmlns:a16="http://schemas.microsoft.com/office/drawing/2014/main" val="1236233004"/>
                  </a:ext>
                </a:extLst>
              </a:tr>
            </a:tbl>
          </a:graphicData>
        </a:graphic>
      </p:graphicFrame>
    </p:spTree>
    <p:extLst>
      <p:ext uri="{BB962C8B-B14F-4D97-AF65-F5344CB8AC3E}">
        <p14:creationId xmlns:p14="http://schemas.microsoft.com/office/powerpoint/2010/main" val="28673585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4724400" y="4648200"/>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sz="2800"/>
              <a:t>        </a:t>
            </a:r>
          </a:p>
        </p:txBody>
      </p:sp>
      <p:pic>
        <p:nvPicPr>
          <p:cNvPr id="22531" name="Picture 2" descr="H:\HINHNEN\Khung hinh mau\1 (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1167988" y="1752600"/>
            <a:ext cx="6909211" cy="3139321"/>
          </a:xfrm>
          <a:prstGeom prst="rect">
            <a:avLst/>
          </a:prstGeom>
          <a:noFill/>
        </p:spPr>
        <p:txBody>
          <a:bodyPr wrap="square">
            <a:spAutoFit/>
          </a:bodyPr>
          <a:lstStyle/>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Chúc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các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em</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chăm</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ngoan</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a:p>
            <a:pPr algn="ctr">
              <a:defRPr/>
            </a:pP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học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tập</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tốt</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8534400" y="4495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4000">
              <a:latin typeface=".VnCommercial Script" pitchFamily="34" charset="0"/>
            </a:endParaRPr>
          </a:p>
        </p:txBody>
      </p:sp>
      <p:sp>
        <p:nvSpPr>
          <p:cNvPr id="5123" name="Rectangle 18"/>
          <p:cNvSpPr>
            <a:spLocks noChangeArrowheads="1"/>
          </p:cNvSpPr>
          <p:nvPr/>
        </p:nvSpPr>
        <p:spPr bwMode="auto">
          <a:xfrm>
            <a:off x="990600" y="1524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400" b="1">
                <a:latin typeface="Arial" panose="020B0604020202020204" pitchFamily="34" charset="0"/>
              </a:rPr>
              <a:t>  </a:t>
            </a:r>
          </a:p>
        </p:txBody>
      </p:sp>
      <p:sp>
        <p:nvSpPr>
          <p:cNvPr id="9223" name="TextBox 15"/>
          <p:cNvSpPr txBox="1">
            <a:spLocks noChangeArrowheads="1"/>
          </p:cNvSpPr>
          <p:nvPr/>
        </p:nvSpPr>
        <p:spPr bwMode="auto">
          <a:xfrm>
            <a:off x="152400" y="719138"/>
            <a:ext cx="8774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Thứ</a:t>
            </a:r>
            <a:r>
              <a:rPr lang="en-US" altLang="en-US" sz="3200" b="1" dirty="0">
                <a:latin typeface="Times New Roman" panose="02020603050405020304" pitchFamily="18" charset="0"/>
                <a:cs typeface="Times New Roman" panose="02020603050405020304" pitchFamily="18" charset="0"/>
              </a:rPr>
              <a:t> 6 </a:t>
            </a:r>
            <a:r>
              <a:rPr lang="en-US" altLang="en-US" sz="3200" b="1" err="1">
                <a:latin typeface="Times New Roman" panose="02020603050405020304" pitchFamily="18" charset="0"/>
                <a:cs typeface="Times New Roman" panose="02020603050405020304" pitchFamily="18" charset="0"/>
              </a:rPr>
              <a:t>ngày</a:t>
            </a:r>
            <a:r>
              <a:rPr lang="en-US" altLang="en-US" sz="3200" b="1">
                <a:latin typeface="Times New Roman" panose="02020603050405020304" pitchFamily="18" charset="0"/>
                <a:cs typeface="Times New Roman" panose="02020603050405020304" pitchFamily="18" charset="0"/>
              </a:rPr>
              <a:t> 10 </a:t>
            </a:r>
            <a:r>
              <a:rPr lang="en-US" altLang="en-US" sz="3200" b="1" dirty="0" err="1">
                <a:latin typeface="Times New Roman" panose="02020603050405020304" pitchFamily="18" charset="0"/>
                <a:cs typeface="Times New Roman" panose="02020603050405020304" pitchFamily="18" charset="0"/>
              </a:rPr>
              <a:t>tháng</a:t>
            </a:r>
            <a:r>
              <a:rPr lang="en-US" altLang="en-US" sz="3200" b="1" dirty="0">
                <a:latin typeface="Times New Roman" panose="02020603050405020304" pitchFamily="18" charset="0"/>
                <a:cs typeface="Times New Roman" panose="02020603050405020304" pitchFamily="18" charset="0"/>
              </a:rPr>
              <a:t> 2 </a:t>
            </a:r>
            <a:r>
              <a:rPr lang="en-US" altLang="en-US" sz="3200" b="1" err="1">
                <a:latin typeface="Times New Roman" panose="02020603050405020304" pitchFamily="18" charset="0"/>
                <a:cs typeface="Times New Roman" panose="02020603050405020304" pitchFamily="18" charset="0"/>
              </a:rPr>
              <a:t>năm</a:t>
            </a:r>
            <a:r>
              <a:rPr lang="en-US" altLang="en-US" sz="3200" b="1">
                <a:latin typeface="Times New Roman" panose="02020603050405020304" pitchFamily="18" charset="0"/>
                <a:cs typeface="Times New Roman" panose="02020603050405020304" pitchFamily="18" charset="0"/>
              </a:rPr>
              <a:t> 2023</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Tập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tạo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miêu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cối</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52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457200" y="38100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latin typeface="Times New Roman" panose="02020603050405020304" pitchFamily="18" charset="0"/>
                <a:cs typeface="Times New Roman" panose="02020603050405020304" pitchFamily="18" charset="0"/>
              </a:rPr>
              <a:t>I. </a:t>
            </a:r>
            <a:r>
              <a:rPr lang="en-US" sz="2800" b="1" u="sng" dirty="0" err="1">
                <a:latin typeface="Times New Roman" panose="02020603050405020304" pitchFamily="18" charset="0"/>
                <a:cs typeface="Times New Roman" panose="02020603050405020304" pitchFamily="18" charset="0"/>
              </a:rPr>
              <a:t>Nhận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xét</a:t>
            </a:r>
            <a:endParaRPr lang="en-US" sz="2800" b="1" u="sng" dirty="0">
              <a:latin typeface="Times New Roman" panose="02020603050405020304" pitchFamily="18" charset="0"/>
              <a:cs typeface="Times New Roman" panose="02020603050405020304" pitchFamily="18" charset="0"/>
            </a:endParaRPr>
          </a:p>
        </p:txBody>
      </p:sp>
      <p:sp>
        <p:nvSpPr>
          <p:cNvPr id="9224" name="Text Box 8"/>
          <p:cNvSpPr txBox="1">
            <a:spLocks noChangeArrowheads="1"/>
          </p:cNvSpPr>
          <p:nvPr/>
        </p:nvSpPr>
        <p:spPr bwMode="auto">
          <a:xfrm>
            <a:off x="381000" y="1347714"/>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a:solidFill>
                  <a:srgbClr val="0000FF"/>
                </a:solidFill>
                <a:latin typeface=".VnArial" panose="020B7200000000000000" pitchFamily="34" charset="0"/>
                <a:cs typeface="Arial" panose="020B0604020202020204" pitchFamily="34" charset="0"/>
              </a:rPr>
              <a:t> </a:t>
            </a:r>
            <a:r>
              <a:rPr lang="vi-VN" sz="2800" b="1" u="sng" dirty="0">
                <a:latin typeface="Times New Roman" panose="02020603050405020304" pitchFamily="18" charset="0"/>
                <a:cs typeface="Times New Roman" panose="02020603050405020304" pitchFamily="18" charset="0"/>
              </a:rPr>
              <a:t>Bài 1</a:t>
            </a:r>
            <a:r>
              <a:rPr lang="vi-VN" sz="2800" b="1" dirty="0">
                <a:latin typeface="Times New Roman" panose="02020603050405020304" pitchFamily="18" charset="0"/>
                <a:cs typeface="Times New Roman" panose="02020603050405020304" pitchFamily="18" charset="0"/>
              </a:rPr>
              <a:t>:  Đ</a:t>
            </a:r>
            <a:r>
              <a:rPr lang="en-US" sz="2800" b="1" dirty="0" err="1">
                <a:latin typeface="Times New Roman" panose="02020603050405020304" pitchFamily="18" charset="0"/>
                <a:cs typeface="Times New Roman" panose="02020603050405020304" pitchFamily="18" charset="0"/>
              </a:rPr>
              <a:t>ọc</a:t>
            </a:r>
            <a:r>
              <a:rPr lang="vi-VN" sz="2800" b="1" dirty="0">
                <a:latin typeface="Times New Roman" panose="02020603050405020304" pitchFamily="18" charset="0"/>
                <a:cs typeface="Times New Roman" panose="02020603050405020304" pitchFamily="18" charset="0"/>
              </a:rPr>
              <a:t> bài sau đây. Xác định các đoạn văn và nội dung của từng đoạn.</a:t>
            </a:r>
            <a:endParaRPr lang="vi-VN" sz="2800" b="1" u="sng" dirty="0">
              <a:latin typeface="Times New Roman" panose="02020603050405020304" pitchFamily="18" charset="0"/>
              <a:cs typeface="Times New Roman" panose="02020603050405020304" pitchFamily="18" charset="0"/>
            </a:endParaRPr>
          </a:p>
        </p:txBody>
      </p:sp>
      <p:sp>
        <p:nvSpPr>
          <p:cNvPr id="4103" name="Text Box 12"/>
          <p:cNvSpPr txBox="1">
            <a:spLocks noChangeArrowheads="1"/>
          </p:cNvSpPr>
          <p:nvPr/>
        </p:nvSpPr>
        <p:spPr bwMode="auto">
          <a:xfrm>
            <a:off x="3429000" y="4167114"/>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5029200" y="2871714"/>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0"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i="1" dirty="0" err="1">
                <a:solidFill>
                  <a:srgbClr val="0000FF"/>
                </a:solidFill>
                <a:latin typeface="Times New Roman" panose="02020603050405020304" pitchFamily="18" charset="0"/>
              </a:rPr>
              <a:t>Nguyên</a:t>
            </a:r>
            <a:r>
              <a:rPr lang="en-US" sz="2800" b="1" i="1" dirty="0">
                <a:solidFill>
                  <a:srgbClr val="0000FF"/>
                </a:solidFill>
                <a:latin typeface="Times New Roman" panose="02020603050405020304" pitchFamily="18" charset="0"/>
              </a:rPr>
              <a:t> </a:t>
            </a:r>
            <a:r>
              <a:rPr lang="en-US" sz="2800" b="1" i="1" dirty="0" err="1">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3200400" y="0"/>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rPr>
              <a:t>Bãi</a:t>
            </a:r>
            <a:r>
              <a:rPr lang="en-US" sz="2800" b="1" dirty="0">
                <a:solidFill>
                  <a:srgbClr val="FF3300"/>
                </a:solidFill>
              </a:rPr>
              <a:t> </a:t>
            </a:r>
            <a:r>
              <a:rPr lang="en-US" sz="2800" b="1" dirty="0" err="1">
                <a:solidFill>
                  <a:srgbClr val="FF3300"/>
                </a:solidFill>
              </a:rPr>
              <a:t>ngô</a:t>
            </a:r>
            <a:endParaRPr lang="en-US" sz="2800" b="1" dirty="0">
              <a:solidFill>
                <a:srgbClr val="FF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11278" name="Text Box 14"/>
          <p:cNvSpPr txBox="1">
            <a:spLocks noChangeArrowheads="1"/>
          </p:cNvSpPr>
          <p:nvPr/>
        </p:nvSpPr>
        <p:spPr bwMode="auto">
          <a:xfrm>
            <a:off x="1524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240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1981200"/>
            <a:ext cx="4648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7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0" y="19812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7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a:grpSpLocks/>
          </p:cNvGrpSpPr>
          <p:nvPr/>
        </p:nvGrpSpPr>
        <p:grpSpPr bwMode="auto">
          <a:xfrm>
            <a:off x="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nodeType="afterGroup">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nodeType="afterGroup">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nodeType="afterGroup">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nodeType="afterGroup">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nodeType="afterGroup">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4572000" y="1676400"/>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52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7172" name="Text Box 5"/>
          <p:cNvSpPr txBox="1">
            <a:spLocks noChangeArrowheads="1"/>
          </p:cNvSpPr>
          <p:nvPr/>
        </p:nvSpPr>
        <p:spPr bwMode="auto">
          <a:xfrm>
            <a:off x="76200" y="2133600"/>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0" y="4724400"/>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41148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4343400" y="2667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p>
        </p:txBody>
      </p:sp>
      <p:sp>
        <p:nvSpPr>
          <p:cNvPr id="27661" name="Text Box 13"/>
          <p:cNvSpPr txBox="1">
            <a:spLocks noChangeArrowheads="1"/>
          </p:cNvSpPr>
          <p:nvPr/>
        </p:nvSpPr>
        <p:spPr bwMode="auto">
          <a:xfrm>
            <a:off x="4419600" y="5105400"/>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p>
        </p:txBody>
      </p:sp>
      <p:sp>
        <p:nvSpPr>
          <p:cNvPr id="7177" name="Line 14"/>
          <p:cNvSpPr>
            <a:spLocks noChangeShapeType="1"/>
          </p:cNvSpPr>
          <p:nvPr/>
        </p:nvSpPr>
        <p:spPr bwMode="auto">
          <a:xfrm>
            <a:off x="4181475" y="0"/>
            <a:ext cx="0" cy="6705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0" y="1905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0" y="4572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3108325" y="5759450"/>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457200" y="2209800"/>
            <a:ext cx="716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a:solidFill>
                  <a:srgbClr val="0000FF"/>
                </a:solidFill>
                <a:latin typeface="Times New Roman" panose="02020603050405020304" pitchFamily="18" charset="0"/>
                <a:cs typeface="Times New Roman" panose="02020603050405020304" pitchFamily="18" charset="0"/>
              </a:rPr>
              <a:t>Tả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triển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13322" name="AutoShape 10"/>
          <p:cNvSpPr>
            <a:spLocks noChangeArrowheads="1"/>
          </p:cNvSpPr>
          <p:nvPr/>
        </p:nvSpPr>
        <p:spPr bwMode="auto">
          <a:xfrm>
            <a:off x="2362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p>
        </p:txBody>
      </p:sp>
      <p:pic>
        <p:nvPicPr>
          <p:cNvPr id="13323" name="Picture 11" descr="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nodeType="afterGroup">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nodeType="afterGroup">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838200" y="381000"/>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19" name="Text Box 4"/>
          <p:cNvSpPr txBox="1">
            <a:spLocks noChangeArrowheads="1"/>
          </p:cNvSpPr>
          <p:nvPr/>
        </p:nvSpPr>
        <p:spPr bwMode="auto">
          <a:xfrm>
            <a:off x="1447800" y="457200"/>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0" name="Text Box 5"/>
          <p:cNvSpPr txBox="1">
            <a:spLocks noChangeArrowheads="1"/>
          </p:cNvSpPr>
          <p:nvPr/>
        </p:nvSpPr>
        <p:spPr bwMode="auto">
          <a:xfrm>
            <a:off x="1905000" y="762000"/>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1" name="Text Box 7"/>
          <p:cNvSpPr txBox="1">
            <a:spLocks noChangeArrowheads="1"/>
          </p:cNvSpPr>
          <p:nvPr/>
        </p:nvSpPr>
        <p:spPr bwMode="auto">
          <a:xfrm>
            <a:off x="228600" y="3124200"/>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Arial Black" panose="020B0A04020102020204" pitchFamily="34" charset="0"/>
                <a:cs typeface="Arial" panose="020B0604020202020204" pitchFamily="34" charset="0"/>
              </a:rPr>
              <a:t>    </a:t>
            </a:r>
            <a:endParaRPr lang="en-US" sz="1600">
              <a:solidFill>
                <a:schemeClr val="folHlink"/>
              </a:solidFill>
              <a:latin typeface=".VnTime" panose="020B7200000000000000" pitchFamily="34" charset="0"/>
              <a:cs typeface="Arial" panose="020B0604020202020204" pitchFamily="34" charset="0"/>
            </a:endParaRPr>
          </a:p>
        </p:txBody>
      </p:sp>
      <p:sp>
        <p:nvSpPr>
          <p:cNvPr id="9222" name="Text Box 9"/>
          <p:cNvSpPr txBox="1">
            <a:spLocks noChangeArrowheads="1"/>
          </p:cNvSpPr>
          <p:nvPr/>
        </p:nvSpPr>
        <p:spPr bwMode="auto">
          <a:xfrm>
            <a:off x="3429000" y="4876800"/>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3" name="Text Box 21"/>
          <p:cNvSpPr txBox="1">
            <a:spLocks noChangeArrowheads="1"/>
          </p:cNvSpPr>
          <p:nvPr/>
        </p:nvSpPr>
        <p:spPr bwMode="auto">
          <a:xfrm>
            <a:off x="540224" y="408046"/>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a:solidFill>
                  <a:srgbClr val="FF3300"/>
                </a:solidFill>
                <a:latin typeface="Times New Roman" panose="02020603050405020304" pitchFamily="18" charset="0"/>
                <a:cs typeface="Times New Roman" panose="02020603050405020304" pitchFamily="18" charset="0"/>
              </a:rPr>
              <a:t>I. </a:t>
            </a:r>
            <a:r>
              <a:rPr lang="en-US" sz="3200" b="1" u="sng" dirty="0" err="1">
                <a:solidFill>
                  <a:srgbClr val="FF3300"/>
                </a:solidFill>
                <a:latin typeface="Times New Roman" panose="02020603050405020304" pitchFamily="18" charset="0"/>
                <a:cs typeface="Times New Roman" panose="02020603050405020304" pitchFamily="18" charset="0"/>
              </a:rPr>
              <a:t>Nhận</a:t>
            </a:r>
            <a:r>
              <a:rPr lang="en-US" sz="3200" b="1" u="sng" dirty="0">
                <a:solidFill>
                  <a:srgbClr val="FF3300"/>
                </a:solidFill>
                <a:latin typeface="Times New Roman" panose="02020603050405020304" pitchFamily="18" charset="0"/>
                <a:cs typeface="Times New Roman" panose="02020603050405020304" pitchFamily="18" charset="0"/>
              </a:rPr>
              <a:t> </a:t>
            </a:r>
            <a:r>
              <a:rPr lang="en-US" sz="3200" b="1" u="sng" dirty="0" err="1">
                <a:solidFill>
                  <a:srgbClr val="FF3300"/>
                </a:solidFill>
                <a:latin typeface="Times New Roman" panose="02020603050405020304" pitchFamily="18" charset="0"/>
                <a:cs typeface="Times New Roman" panose="02020603050405020304" pitchFamily="18" charset="0"/>
              </a:rPr>
              <a:t>xét</a:t>
            </a:r>
            <a:endParaRPr lang="en-US" sz="3200" b="1" u="sng" dirty="0">
              <a:solidFill>
                <a:srgbClr val="FF3300"/>
              </a:solidFill>
              <a:latin typeface="Times New Roman" panose="02020603050405020304" pitchFamily="18" charset="0"/>
              <a:cs typeface="Times New Roman" panose="02020603050405020304" pitchFamily="18" charset="0"/>
            </a:endParaRPr>
          </a:p>
        </p:txBody>
      </p:sp>
      <p:sp>
        <p:nvSpPr>
          <p:cNvPr id="15383" name="Text Box 23"/>
          <p:cNvSpPr txBox="1">
            <a:spLocks noChangeArrowheads="1"/>
          </p:cNvSpPr>
          <p:nvPr/>
        </p:nvSpPr>
        <p:spPr bwMode="auto">
          <a:xfrm>
            <a:off x="368490" y="1222045"/>
            <a:ext cx="84707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err="1">
                <a:solidFill>
                  <a:srgbClr val="0000FF"/>
                </a:solidFill>
                <a:latin typeface="Times New Roman" panose="02020603050405020304" pitchFamily="18" charset="0"/>
                <a:cs typeface="Times New Roman" panose="02020603050405020304" pitchFamily="18" charset="0"/>
              </a:rPr>
              <a:t>Bài</a:t>
            </a:r>
            <a:r>
              <a:rPr lang="en-US" sz="3200" b="1" u="sng" dirty="0">
                <a:solidFill>
                  <a:srgbClr val="0000FF"/>
                </a:solidFill>
                <a:latin typeface="Times New Roman" panose="02020603050405020304" pitchFamily="18" charset="0"/>
                <a:cs typeface="Times New Roman" panose="02020603050405020304"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Đọc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lại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Cây</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tứ</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quý</a:t>
            </a:r>
            <a:r>
              <a:rPr lang="en-US" sz="3200" b="1" i="1" dirty="0">
                <a:solidFill>
                  <a:srgbClr val="0000FF"/>
                </a:solidFill>
                <a:latin typeface="Times New Roman" panose="02020603050405020304" pitchFamily="18" charset="0"/>
                <a:cs typeface="Times New Roman" panose="02020603050405020304" pitchFamily="18" charset="0"/>
              </a:rPr>
              <a:t> ( </a:t>
            </a:r>
            <a:r>
              <a:rPr lang="en-US" sz="3200" b="1" i="1" dirty="0" err="1">
                <a:solidFill>
                  <a:srgbClr val="0000FF"/>
                </a:solidFill>
                <a:latin typeface="Times New Roman" panose="02020603050405020304" pitchFamily="18" charset="0"/>
                <a:cs typeface="Times New Roman" panose="02020603050405020304" pitchFamily="18" charset="0"/>
              </a:rPr>
              <a:t>sách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Tiếng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Việt</a:t>
            </a:r>
            <a:r>
              <a:rPr lang="en-US" sz="3200" b="1" i="1" dirty="0">
                <a:solidFill>
                  <a:srgbClr val="0000FF"/>
                </a:solidFill>
                <a:latin typeface="Times New Roman" panose="02020603050405020304" pitchFamily="18" charset="0"/>
                <a:cs typeface="Times New Roman" panose="02020603050405020304" pitchFamily="18" charset="0"/>
              </a:rPr>
              <a:t> 4, </a:t>
            </a:r>
            <a:r>
              <a:rPr lang="en-US" sz="3200" b="1" i="1" dirty="0" err="1">
                <a:solidFill>
                  <a:srgbClr val="0000FF"/>
                </a:solidFill>
                <a:latin typeface="Times New Roman" panose="02020603050405020304" pitchFamily="18" charset="0"/>
                <a:cs typeface="Times New Roman" panose="02020603050405020304" pitchFamily="18" charset="0"/>
              </a:rPr>
              <a:t>tập</a:t>
            </a:r>
            <a:r>
              <a:rPr lang="en-US" sz="3200" b="1" i="1" dirty="0">
                <a:solidFill>
                  <a:srgbClr val="0000FF"/>
                </a:solidFill>
                <a:latin typeface="Times New Roman" panose="02020603050405020304" pitchFamily="18" charset="0"/>
                <a:cs typeface="Times New Roman" panose="02020603050405020304" pitchFamily="18" charset="0"/>
              </a:rPr>
              <a:t> 2, </a:t>
            </a:r>
            <a:r>
              <a:rPr lang="en-US" sz="3200" b="1" i="1" dirty="0" err="1">
                <a:solidFill>
                  <a:srgbClr val="0000FF"/>
                </a:solidFill>
                <a:latin typeface="Times New Roman" panose="02020603050405020304" pitchFamily="18" charset="0"/>
                <a:cs typeface="Times New Roman" panose="02020603050405020304" pitchFamily="18" charset="0"/>
              </a:rPr>
              <a:t>trang</a:t>
            </a:r>
            <a:r>
              <a:rPr lang="en-US" sz="3200" b="1" i="1" dirty="0">
                <a:solidFill>
                  <a:srgbClr val="0000FF"/>
                </a:solidFill>
                <a:latin typeface="Times New Roman" panose="02020603050405020304" pitchFamily="18" charset="0"/>
                <a:cs typeface="Times New Roman" panose="02020603050405020304" pitchFamily="18" charset="0"/>
              </a:rPr>
              <a:t> 23). </a:t>
            </a:r>
            <a:r>
              <a:rPr lang="en-US" sz="3200" b="1" i="1" dirty="0" err="1">
                <a:solidFill>
                  <a:srgbClr val="0000FF"/>
                </a:solidFill>
                <a:latin typeface="Times New Roman" panose="02020603050405020304" pitchFamily="18" charset="0"/>
                <a:cs typeface="Times New Roman" panose="02020603050405020304" pitchFamily="18" charset="0"/>
              </a:rPr>
              <a:t>Trình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tự</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miêu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tả</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trong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ấy</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có</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điểm</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gì</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khác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Bãi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ngô</a:t>
            </a:r>
            <a:r>
              <a:rPr lang="en-US" sz="3200" b="1" i="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1442</TotalTime>
  <Words>2906</Words>
  <Application>Microsoft Office PowerPoint</Application>
  <PresentationFormat>On-screen Show (4:3)</PresentationFormat>
  <Paragraphs>149</Paragraphs>
  <Slides>23</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.VnArial</vt:lpstr>
      <vt:lpstr>.VnCommercial Script</vt:lpstr>
      <vt:lpstr>.VnTime</vt:lpstr>
      <vt:lpstr>Arial</vt:lpstr>
      <vt:lpstr>Arial Black</vt:lpstr>
      <vt:lpstr>Times New Roman</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Admin Asus</cp:lastModifiedBy>
  <cp:revision>139</cp:revision>
  <dcterms:created xsi:type="dcterms:W3CDTF">2011-01-08T06:37:24Z</dcterms:created>
  <dcterms:modified xsi:type="dcterms:W3CDTF">2023-02-01T09:37:25Z</dcterms:modified>
</cp:coreProperties>
</file>