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7" r:id="rId2"/>
    <p:sldId id="340" r:id="rId3"/>
    <p:sldId id="342" r:id="rId4"/>
    <p:sldId id="345" r:id="rId5"/>
    <p:sldId id="346" r:id="rId6"/>
    <p:sldId id="347" r:id="rId7"/>
    <p:sldId id="325" r:id="rId8"/>
    <p:sldId id="330" r:id="rId9"/>
    <p:sldId id="338" r:id="rId10"/>
    <p:sldId id="328" r:id="rId11"/>
    <p:sldId id="333" r:id="rId12"/>
    <p:sldId id="332" r:id="rId13"/>
    <p:sldId id="33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7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0000"/>
    <a:srgbClr val="00FF99"/>
    <a:srgbClr val="66FFFF"/>
    <a:srgbClr val="CC00FF"/>
    <a:srgbClr val="0000FF"/>
    <a:srgbClr val="FFFF99"/>
    <a:srgbClr val="99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62" autoAdjust="0"/>
  </p:normalViewPr>
  <p:slideViewPr>
    <p:cSldViewPr>
      <p:cViewPr varScale="1">
        <p:scale>
          <a:sx n="57" d="100"/>
          <a:sy n="57" d="100"/>
        </p:scale>
        <p:origin x="-82" y="-456"/>
      </p:cViewPr>
      <p:guideLst>
        <p:guide orient="horz" pos="217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1D07A9-E4CE-489C-BD10-8E40B52375D3}" type="datetimeFigureOut">
              <a:rPr lang="en-US"/>
              <a:t>3/4/2022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5D31DDBE-9384-499C-823F-A13696C847B4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5255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0EAB3-2031-4989-9F31-E5FFFB15B07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B6A2E1-116A-47FC-9F34-66B92B81BFFA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F15C1-ED22-4527-AF77-2B9EC8FB44E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4682F-3ADD-457D-89B6-88711A5C268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EF78E81E-6F32-4DD5-9DB6-A5EA33926E38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F13B66-6405-4CF3-B666-E098E786E28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8A7AC-2140-49A3-B93F-4E1E882CD0D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40C27-D7D8-4CD7-A5EC-54240D3FD0C4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C74F4-C5BC-490B-B262-2DEFA6D70FC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10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990BB-2C51-4F5F-AC64-5538ABEAC7E6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0D020B30-3725-4688-A821-CDA07CB6CED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0725C45D-E48E-47EC-9716-3AC3B330BB12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3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3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3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3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3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005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12" Type="http://schemas.openxmlformats.org/officeDocument/2006/relationships/image" Target="../media/image6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slide" Target="slide4.xml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6.gif"/><Relationship Id="rId4" Type="http://schemas.openxmlformats.org/officeDocument/2006/relationships/slide" Target="slide4.xml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3.png"/><Relationship Id="rId7" Type="http://schemas.openxmlformats.org/officeDocument/2006/relationships/image" Target="../media/image1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6.gif"/><Relationship Id="rId4" Type="http://schemas.openxmlformats.org/officeDocument/2006/relationships/slide" Target="slide4.xml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13" Type="http://schemas.openxmlformats.org/officeDocument/2006/relationships/image" Target="../media/image21.png"/><Relationship Id="rId3" Type="http://schemas.openxmlformats.org/officeDocument/2006/relationships/image" Target="../media/image110.png"/><Relationship Id="rId7" Type="http://schemas.openxmlformats.org/officeDocument/2006/relationships/image" Target="../media/image150.png"/><Relationship Id="rId17" Type="http://schemas.openxmlformats.org/officeDocument/2006/relationships/image" Target="../media/image24.png"/><Relationship Id="rId2" Type="http://schemas.openxmlformats.org/officeDocument/2006/relationships/image" Target="../media/image3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19.png"/><Relationship Id="rId5" Type="http://schemas.openxmlformats.org/officeDocument/2006/relationships/image" Target="../media/image130.png"/><Relationship Id="rId15" Type="http://schemas.openxmlformats.org/officeDocument/2006/relationships/image" Target="../media/image20.png"/><Relationship Id="rId10" Type="http://schemas.openxmlformats.org/officeDocument/2006/relationships/image" Target="../media/image180.png"/><Relationship Id="rId4" Type="http://schemas.openxmlformats.org/officeDocument/2006/relationships/image" Target="../media/image120.png"/><Relationship Id="rId1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" Type="http://schemas.openxmlformats.org/officeDocument/2006/relationships/image" Target="../media/image3.png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390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86182" y="1595836"/>
            <a:ext cx="1500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4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2842" y="2514600"/>
            <a:ext cx="6553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43808" y="3357562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131)  </a:t>
            </a:r>
            <a:endParaRPr lang="en-US" sz="4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665202"/>
            <a:ext cx="8143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tìm số hạng ch</a:t>
            </a:r>
            <a:r>
              <a:rPr lang="vi-VN" sz="3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biết ta làm thế nào?</a:t>
            </a:r>
            <a:endParaRPr lang="en-US" sz="3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85800"/>
            <a:ext cx="8143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3744" y="1981200"/>
            <a:ext cx="8143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tìm số bị trừ ch</a:t>
            </a:r>
            <a:r>
              <a:rPr lang="vi-VN" sz="3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biết ta làm thế nào?</a:t>
            </a:r>
            <a:endParaRPr lang="en-US" sz="3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256002"/>
            <a:ext cx="8143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tìm số trừ ch</a:t>
            </a:r>
            <a:r>
              <a:rPr lang="vi-VN" sz="3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biết ta làm thế nào?</a:t>
            </a:r>
            <a:endParaRPr lang="en-US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3276600"/>
            <a:ext cx="8143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9355" y="1914435"/>
            <a:ext cx="8143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6" grpId="0"/>
      <p:bldP spid="6" grpId="1"/>
      <p:bldP spid="7" grpId="0"/>
      <p:bldP spid="7" grpId="1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81" y="36943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3616" y="665382"/>
            <a:ext cx="7685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HP001 4 hàng" panose="020B0603050302020204" pitchFamily="34" charset="0"/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  <a:latin typeface="HP001 4 hàng" panose="020B0603050302020204" pitchFamily="34" charset="0"/>
              </a:rPr>
              <a:t> 4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</a:rPr>
              <a:t>: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Tính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bằng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cách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thuận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tiện</a:t>
            </a:r>
            <a:r>
              <a:rPr lang="en-US" sz="28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nhất</a:t>
            </a:r>
            <a:endParaRPr lang="en-US" sz="2800" b="1" dirty="0">
              <a:solidFill>
                <a:srgbClr val="FFFF00"/>
              </a:solidFill>
              <a:latin typeface="#9Slide03 AmpleSoft Bold" panose="02000000000000000000" pitchFamily="2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643236" y="1124744"/>
            <a:ext cx="576436" cy="0"/>
          </a:xfrm>
          <a:prstGeom prst="line">
            <a:avLst/>
          </a:prstGeom>
          <a:ln w="38100">
            <a:solidFill>
              <a:srgbClr val="66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007040" y="1124744"/>
            <a:ext cx="2221144" cy="0"/>
          </a:xfrm>
          <a:prstGeom prst="line">
            <a:avLst/>
          </a:prstGeom>
          <a:ln w="38100">
            <a:solidFill>
              <a:srgbClr val="66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4"/>
              <p:cNvSpPr txBox="1">
                <a:spLocks noChangeArrowheads="1"/>
              </p:cNvSpPr>
              <p:nvPr/>
            </p:nvSpPr>
            <p:spPr bwMode="auto">
              <a:xfrm>
                <a:off x="766935" y="1627606"/>
                <a:ext cx="3439533" cy="801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𝟏𝟗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den>
                    </m:f>
                  </m:oMath>
                </a14:m>
                <a:endParaRPr lang="en-US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6935" y="1627606"/>
                <a:ext cx="3439533" cy="801758"/>
              </a:xfrm>
              <a:prstGeom prst="rect">
                <a:avLst/>
              </a:prstGeom>
              <a:blipFill>
                <a:blip r:embed="rId3"/>
                <a:stretch>
                  <a:fillRect l="-4610" b="-98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4"/>
              <p:cNvSpPr txBox="1">
                <a:spLocks noChangeArrowheads="1"/>
              </p:cNvSpPr>
              <p:nvPr/>
            </p:nvSpPr>
            <p:spPr bwMode="auto">
              <a:xfrm>
                <a:off x="762000" y="3714063"/>
                <a:ext cx="2905472" cy="801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den>
                    </m:f>
                    <m:r>
                      <a:rPr lang="en-US" altLang="en-US" sz="32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𝟏𝟗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den>
                    </m:f>
                  </m:oMath>
                </a14:m>
                <a:endParaRPr lang="en-US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0" y="3714063"/>
                <a:ext cx="2905472" cy="801758"/>
              </a:xfrm>
              <a:prstGeom prst="rect">
                <a:avLst/>
              </a:prstGeom>
              <a:blipFill>
                <a:blip r:embed="rId4"/>
                <a:stretch>
                  <a:fillRect l="-5241" b="-98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4"/>
              <p:cNvSpPr txBox="1">
                <a:spLocks noChangeArrowheads="1"/>
              </p:cNvSpPr>
              <p:nvPr/>
            </p:nvSpPr>
            <p:spPr bwMode="auto">
              <a:xfrm>
                <a:off x="757064" y="4629081"/>
                <a:ext cx="1457672" cy="801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𝟑𝟗</m:t>
                        </m:r>
                      </m:num>
                      <m:den>
                        <m: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den>
                    </m:f>
                    <m:r>
                      <a:rPr lang="en-US" altLang="en-US" sz="32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US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7064" y="4629081"/>
                <a:ext cx="1457672" cy="801758"/>
              </a:xfrm>
              <a:prstGeom prst="rect">
                <a:avLst/>
              </a:prstGeom>
              <a:blipFill>
                <a:blip r:embed="rId5"/>
                <a:stretch>
                  <a:fillRect l="-10460" b="-98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4"/>
              <p:cNvSpPr txBox="1">
                <a:spLocks noChangeArrowheads="1"/>
              </p:cNvSpPr>
              <p:nvPr/>
            </p:nvSpPr>
            <p:spPr bwMode="auto">
              <a:xfrm>
                <a:off x="5111607" y="1642393"/>
                <a:ext cx="2905472" cy="8036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</m:num>
                      <m:den>
                        <m: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11607" y="1642393"/>
                <a:ext cx="2905472" cy="803682"/>
              </a:xfrm>
              <a:prstGeom prst="rect">
                <a:avLst/>
              </a:prstGeom>
              <a:blipFill>
                <a:blip r:embed="rId6"/>
                <a:stretch>
                  <a:fillRect l="-5462" b="-98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4"/>
              <p:cNvSpPr txBox="1">
                <a:spLocks noChangeArrowheads="1"/>
              </p:cNvSpPr>
              <p:nvPr/>
            </p:nvSpPr>
            <p:spPr bwMode="auto">
              <a:xfrm>
                <a:off x="5334000" y="3694292"/>
                <a:ext cx="2905472" cy="8036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</m:oMath>
                </a14:m>
                <a:endParaRPr lang="en-US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0" y="3694292"/>
                <a:ext cx="2905472" cy="803682"/>
              </a:xfrm>
              <a:prstGeom prst="rect">
                <a:avLst/>
              </a:prstGeom>
              <a:blipFill>
                <a:blip r:embed="rId7"/>
                <a:stretch>
                  <a:fillRect l="-5241" b="-98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4"/>
              <p:cNvSpPr txBox="1">
                <a:spLocks noChangeArrowheads="1"/>
              </p:cNvSpPr>
              <p:nvPr/>
            </p:nvSpPr>
            <p:spPr bwMode="auto">
              <a:xfrm>
                <a:off x="5334000" y="3694292"/>
                <a:ext cx="2905472" cy="8109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0" y="3694292"/>
                <a:ext cx="2905472" cy="810991"/>
              </a:xfrm>
              <a:prstGeom prst="rect">
                <a:avLst/>
              </a:prstGeom>
              <a:blipFill>
                <a:blip r:embed="rId8"/>
                <a:stretch>
                  <a:fillRect l="-5241" b="-977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62000" y="2636613"/>
                <a:ext cx="3444469" cy="829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bg1"/>
                    </a:solidFill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𝟏𝟐</m:t>
                            </m:r>
                          </m:num>
                          <m:den>
                            <m:r>
                              <a:rPr lang="en-US" sz="3200" b="1" i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𝟏𝟕</m:t>
                            </m:r>
                          </m:den>
                        </m:f>
                        <m:r>
                          <a:rPr lang="en-US" sz="3200" b="1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f>
                          <m:f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</m:num>
                          <m:den>
                            <m:r>
                              <a:rPr lang="en-US" sz="3200" b="1" i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𝟏𝟕</m:t>
                            </m:r>
                          </m:den>
                        </m:f>
                      </m:e>
                    </m:d>
                    <m:r>
                      <a:rPr lang="en-US" sz="3200" b="1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+ </m:t>
                    </m:r>
                    <m:f>
                      <m:fPr>
                        <m:ctrlP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num>
                      <m:den>
                        <m:r>
                          <a:rPr lang="en-US" sz="3200" b="1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  <m:r>
                      <a:rPr lang="en-US" sz="3200" b="1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2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636613"/>
                <a:ext cx="3444469" cy="829330"/>
              </a:xfrm>
              <a:prstGeom prst="rect">
                <a:avLst/>
              </a:prstGeom>
              <a:blipFill>
                <a:blip r:embed="rId9"/>
                <a:stretch>
                  <a:fillRect l="-4425" b="-80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365776" y="2636613"/>
                <a:ext cx="3238672" cy="829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bg1"/>
                    </a:solidFill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200" b="1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1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en-US" sz="3200" b="1" i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𝟏𝟐</m:t>
                            </m:r>
                          </m:den>
                        </m:f>
                        <m:r>
                          <a:rPr lang="en-US" sz="3200" b="1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f>
                          <m:f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𝟏𝟑</m:t>
                            </m:r>
                          </m:num>
                          <m:den>
                            <m:r>
                              <a:rPr lang="en-US" sz="3200" b="1" i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𝟏𝟐</m:t>
                            </m:r>
                          </m:den>
                        </m:f>
                      </m:e>
                    </m:d>
                  </m:oMath>
                </a14:m>
                <a:endParaRPr lang="en-US" sz="32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5776" y="2636613"/>
                <a:ext cx="3238672" cy="829330"/>
              </a:xfrm>
              <a:prstGeom prst="rect">
                <a:avLst/>
              </a:prstGeom>
              <a:blipFill>
                <a:blip r:embed="rId10"/>
                <a:stretch>
                  <a:fillRect l="-4708" b="-80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 Box 4"/>
              <p:cNvSpPr txBox="1">
                <a:spLocks noChangeArrowheads="1"/>
              </p:cNvSpPr>
              <p:nvPr/>
            </p:nvSpPr>
            <p:spPr bwMode="auto">
              <a:xfrm>
                <a:off x="7288243" y="4745433"/>
                <a:ext cx="1457672" cy="801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𝟑𝟏</m:t>
                        </m:r>
                      </m:num>
                      <m:den>
                        <m: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a:rPr lang="en-US" altLang="en-US" sz="32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US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88243" y="4745433"/>
                <a:ext cx="1457672" cy="801758"/>
              </a:xfrm>
              <a:prstGeom prst="rect">
                <a:avLst/>
              </a:prstGeom>
              <a:blipFill>
                <a:blip r:embed="rId11"/>
                <a:stretch>
                  <a:fillRect l="-10879" b="-98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4"/>
              <p:cNvSpPr txBox="1">
                <a:spLocks noChangeArrowheads="1"/>
              </p:cNvSpPr>
              <p:nvPr/>
            </p:nvSpPr>
            <p:spPr bwMode="auto">
              <a:xfrm>
                <a:off x="5243837" y="4708374"/>
                <a:ext cx="2905472" cy="8109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3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altLang="en-US" sz="3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den>
                    </m:f>
                  </m:oMath>
                </a14:m>
                <a:endParaRPr lang="en-US" alt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43837" y="4708374"/>
                <a:ext cx="2905472" cy="810991"/>
              </a:xfrm>
              <a:prstGeom prst="rect">
                <a:avLst/>
              </a:prstGeom>
              <a:blipFill>
                <a:blip r:embed="rId12"/>
                <a:stretch>
                  <a:fillRect l="-5241" b="-977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4572000" y="1484784"/>
            <a:ext cx="0" cy="41946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9" grpId="0" animBg="1"/>
      <p:bldP spid="19" grpId="1" animBg="1"/>
      <p:bldP spid="20" grpId="0" animBg="1"/>
      <p:bldP spid="4" grpId="0"/>
      <p:bldP spid="7" grpId="0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085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4303" y="620020"/>
            <a:ext cx="1666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HP001 4 hàng" panose="020B0603050302020204" pitchFamily="34" charset="0"/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  <a:latin typeface="HP001 4 hàng" panose="020B0603050302020204" pitchFamily="34" charset="0"/>
              </a:rPr>
              <a:t> 5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</a:rPr>
              <a:t>: </a:t>
            </a:r>
            <a:endParaRPr lang="en-US" sz="2800" b="1" dirty="0">
              <a:solidFill>
                <a:srgbClr val="FFFF00"/>
              </a:solidFill>
              <a:latin typeface="#9Slide03 AmpleSoft Bold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399" y="3991587"/>
            <a:ext cx="29767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753587"/>
            <a:ext cx="2438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4"/>
              <p:cNvSpPr txBox="1">
                <a:spLocks noChangeArrowheads="1"/>
              </p:cNvSpPr>
              <p:nvPr/>
            </p:nvSpPr>
            <p:spPr bwMode="auto">
              <a:xfrm>
                <a:off x="3276600" y="3861048"/>
                <a:ext cx="2616695" cy="8036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sinh</a:t>
                </a:r>
                <a:endParaRPr lang="en-US" altLang="en-US" sz="28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6600" y="3861048"/>
                <a:ext cx="2616695" cy="803682"/>
              </a:xfrm>
              <a:prstGeom prst="rect">
                <a:avLst/>
              </a:prstGeom>
              <a:blipFill>
                <a:blip r:embed="rId3"/>
                <a:stretch>
                  <a:fillRect b="-530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3250705" y="4623048"/>
                <a:ext cx="2616695" cy="8017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sinh</a:t>
                </a:r>
                <a:endParaRPr lang="en-US" altLang="en-US" sz="28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50705" y="4623048"/>
                <a:ext cx="2616695" cy="801758"/>
              </a:xfrm>
              <a:prstGeom prst="rect">
                <a:avLst/>
              </a:prstGeom>
              <a:blipFill>
                <a:blip r:embed="rId4"/>
                <a:stretch>
                  <a:fillRect b="-530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ight Brace 8"/>
          <p:cNvSpPr/>
          <p:nvPr/>
        </p:nvSpPr>
        <p:spPr>
          <a:xfrm>
            <a:off x="5633866" y="4220187"/>
            <a:ext cx="157334" cy="879219"/>
          </a:xfrm>
          <a:prstGeom prst="rightBrac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864693" y="4145994"/>
            <a:ext cx="278132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… </a:t>
            </a:r>
            <a:r>
              <a:rPr lang="en-US" altLang="en-US" sz="2800" b="1" dirty="0" err="1">
                <a:solidFill>
                  <a:srgbClr val="FFFF00"/>
                </a:solidFill>
                <a:cs typeface="Times New Roman" panose="02020603050405020304" pitchFamily="18" charset="0"/>
              </a:rPr>
              <a:t>tổng</a:t>
            </a:r>
            <a:r>
              <a:rPr lang="en-US" altLang="en-US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cs typeface="Times New Roman" panose="02020603050405020304" pitchFamily="18" charset="0"/>
              </a:rPr>
              <a:t>cả</a:t>
            </a:r>
            <a:r>
              <a:rPr lang="en-US" altLang="en-US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cs typeface="Times New Roman" panose="02020603050405020304" pitchFamily="18" charset="0"/>
              </a:rPr>
              <a:t>lớp</a:t>
            </a:r>
            <a:r>
              <a:rPr lang="en-US" altLang="en-US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11742" y="3244334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34"/>
          <p:cNvSpPr txBox="1">
            <a:spLocks noChangeArrowheads="1"/>
          </p:cNvSpPr>
          <p:nvPr/>
        </p:nvSpPr>
        <p:spPr bwMode="auto">
          <a:xfrm>
            <a:off x="1738312" y="654310"/>
            <a:ext cx="88000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altLang="en-US" sz="2800" b="1" dirty="0">
              <a:solidFill>
                <a:schemeClr val="bg1"/>
              </a:solidFill>
              <a:latin typeface="Colonna MT" panose="04020805060202030203" pitchFamily="82" charset="0"/>
              <a:cs typeface="Times New Roman" panose="02020603050405020304" pitchFamily="18" charset="0"/>
            </a:endParaRPr>
          </a:p>
        </p:txBody>
      </p:sp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557212" y="1295000"/>
            <a:ext cx="55811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34"/>
          <p:cNvSpPr txBox="1">
            <a:spLocks noChangeArrowheads="1"/>
          </p:cNvSpPr>
          <p:nvPr/>
        </p:nvSpPr>
        <p:spPr bwMode="auto">
          <a:xfrm>
            <a:off x="5709752" y="1316861"/>
            <a:ext cx="31023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alt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533399" y="1953523"/>
            <a:ext cx="8068225" cy="1081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546784" y="416575"/>
                <a:ext cx="498855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6784" y="416575"/>
                <a:ext cx="498855" cy="901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5137721" y="1156538"/>
                <a:ext cx="498855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7721" y="1156538"/>
                <a:ext cx="498855" cy="9017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218136" y="2634780"/>
            <a:ext cx="1872208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                        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  <p:bldP spid="2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9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51920" y="238185"/>
            <a:ext cx="1872208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                        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317387"/>
            <a:ext cx="7965132" cy="1137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ố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sinh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Tin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Anh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chiếm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phần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sinh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cả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5"/>
              <p:cNvSpPr txBox="1"/>
              <p:nvPr/>
            </p:nvSpPr>
            <p:spPr>
              <a:xfrm>
                <a:off x="509612" y="2829679"/>
                <a:ext cx="7776864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𝟐𝟗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𝟑𝟓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 ( 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ố 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ọ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𝒔𝒊𝒏𝒉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12" y="2829679"/>
                <a:ext cx="7776864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7"/>
          <p:cNvSpPr/>
          <p:nvPr/>
        </p:nvSpPr>
        <p:spPr>
          <a:xfrm>
            <a:off x="1229692" y="4054831"/>
            <a:ext cx="1830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5"/>
              <p:cNvSpPr txBox="1"/>
              <p:nvPr/>
            </p:nvSpPr>
            <p:spPr>
              <a:xfrm>
                <a:off x="899592" y="3935149"/>
                <a:ext cx="7776864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𝟐𝟗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𝟑𝟓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 ( 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ố 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ọ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𝒔𝒊𝒏𝒉</m:t>
                      </m:r>
                      <m:r>
                        <a:rPr lang="en-US" sz="32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3935149"/>
                <a:ext cx="7776864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54165" y="1712004"/>
            <a:ext cx="421334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</a:rPr>
              <a:t>TRÒ CHƠI </a:t>
            </a:r>
          </a:p>
        </p:txBody>
      </p:sp>
      <p:pic>
        <p:nvPicPr>
          <p:cNvPr id="8195" name="Picture 5" descr="nhom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6391275" y="57150"/>
            <a:ext cx="752475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6" descr="nhom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2130425" y="-114300"/>
            <a:ext cx="752475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8" descr="nhom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750" y="885825"/>
            <a:ext cx="7620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3" descr="nhom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88300" y="738188"/>
            <a:ext cx="7620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755576" y="3200400"/>
            <a:ext cx="7632848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sz="6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</a:rPr>
              <a:t>Ai </a:t>
            </a:r>
            <a:r>
              <a:rPr lang="en-US" sz="6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</a:rPr>
              <a:t>nhanh</a:t>
            </a:r>
            <a:r>
              <a:rPr lang="en-US" sz="6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</a:rPr>
              <a:t> – Ai </a:t>
            </a:r>
            <a:r>
              <a:rPr lang="en-US" sz="6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</a:rPr>
              <a:t>đúng</a:t>
            </a:r>
            <a:endParaRPr lang="en-US" sz="6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3926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89" y="0"/>
            <a:ext cx="9144000" cy="68580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2361656" y="2552170"/>
            <a:ext cx="838200" cy="9461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A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10243" name="Picture 64" descr="HOA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400" y="5448300"/>
            <a:ext cx="1219200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Horizontal Scroll 7"/>
          <p:cNvSpPr/>
          <p:nvPr/>
        </p:nvSpPr>
        <p:spPr>
          <a:xfrm>
            <a:off x="1828800" y="533400"/>
            <a:ext cx="1676400" cy="9906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Tính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  <a:r>
              <a:rPr lang="en-US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4"/>
              <p:cNvSpPr txBox="1">
                <a:spLocks noChangeArrowheads="1"/>
              </p:cNvSpPr>
              <p:nvPr/>
            </p:nvSpPr>
            <p:spPr bwMode="auto">
              <a:xfrm>
                <a:off x="4285004" y="628055"/>
                <a:ext cx="2961911" cy="10804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num>
                      <m:den>
                        <m:r>
                          <a:rPr lang="en-US" altLang="en-US" sz="44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4400" b="1" dirty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400" b="1" i="1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endParaRPr lang="en-US" altLang="en-US" sz="4400" b="1" dirty="0">
                  <a:solidFill>
                    <a:srgbClr val="FFFF0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85004" y="628055"/>
                <a:ext cx="2961911" cy="1080424"/>
              </a:xfrm>
              <a:prstGeom prst="rect">
                <a:avLst/>
              </a:prstGeom>
              <a:blipFill>
                <a:blip r:embed="rId6"/>
                <a:stretch>
                  <a:fillRect b="-1242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4"/>
              <p:cNvSpPr txBox="1">
                <a:spLocks noChangeArrowheads="1"/>
              </p:cNvSpPr>
              <p:nvPr/>
            </p:nvSpPr>
            <p:spPr bwMode="auto">
              <a:xfrm>
                <a:off x="3186522" y="2276872"/>
                <a:ext cx="841521" cy="1364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4400" b="1" i="1">
                              <a:solidFill>
                                <a:schemeClr val="bg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US" altLang="en-US" sz="4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altLang="en-US" sz="44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86522" y="2276872"/>
                <a:ext cx="841521" cy="136441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4"/>
              <p:cNvSpPr txBox="1">
                <a:spLocks noChangeArrowheads="1"/>
              </p:cNvSpPr>
              <p:nvPr/>
            </p:nvSpPr>
            <p:spPr bwMode="auto">
              <a:xfrm>
                <a:off x="6754815" y="2348880"/>
                <a:ext cx="841521" cy="1364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altLang="en-US" sz="4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altLang="en-US" sz="44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54815" y="2348880"/>
                <a:ext cx="841521" cy="136441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4"/>
              <p:cNvSpPr txBox="1">
                <a:spLocks noChangeArrowheads="1"/>
              </p:cNvSpPr>
              <p:nvPr/>
            </p:nvSpPr>
            <p:spPr bwMode="auto">
              <a:xfrm>
                <a:off x="4568311" y="4293019"/>
                <a:ext cx="841521" cy="1364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𝟒𝟎</m:t>
                          </m:r>
                        </m:num>
                        <m:den>
                          <m:r>
                            <a:rPr lang="en-US" altLang="en-US" sz="4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altLang="en-US" sz="44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68311" y="4293019"/>
                <a:ext cx="841521" cy="136441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5668723" y="2581425"/>
            <a:ext cx="838200" cy="9461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B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3581400" y="4502150"/>
            <a:ext cx="838200" cy="9461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C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2365345" y="2552170"/>
            <a:ext cx="838200" cy="946150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bg1"/>
                </a:solidFill>
              </a:rPr>
              <a:t>A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09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4" grpId="0"/>
      <p:bldP spid="16" grpId="0"/>
      <p:bldP spid="17" grpId="0"/>
      <p:bldP spid="18" grpId="0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89" y="0"/>
            <a:ext cx="9144000" cy="68580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2361656" y="2552170"/>
            <a:ext cx="838200" cy="9461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A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10243" name="Picture 64" descr="HOA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400" y="5448300"/>
            <a:ext cx="1219200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Horizontal Scroll 7"/>
          <p:cNvSpPr/>
          <p:nvPr/>
        </p:nvSpPr>
        <p:spPr>
          <a:xfrm>
            <a:off x="1828800" y="533400"/>
            <a:ext cx="1676400" cy="9906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Tính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  <a:r>
              <a:rPr lang="en-US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4"/>
              <p:cNvSpPr txBox="1">
                <a:spLocks noChangeArrowheads="1"/>
              </p:cNvSpPr>
              <p:nvPr/>
            </p:nvSpPr>
            <p:spPr bwMode="auto">
              <a:xfrm>
                <a:off x="4285004" y="628055"/>
                <a:ext cx="2961911" cy="1112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𝟑𝟏</m:t>
                        </m:r>
                      </m:num>
                      <m:den>
                        <m: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𝟑𝟔</m:t>
                        </m:r>
                      </m:den>
                    </m:f>
                  </m:oMath>
                </a14:m>
                <a:r>
                  <a:rPr lang="en-US" altLang="en-US" sz="4400" b="1" dirty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400" b="1" i="1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sz="4400" b="1" dirty="0">
                  <a:solidFill>
                    <a:srgbClr val="FFFF0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85004" y="628055"/>
                <a:ext cx="2961911" cy="1112997"/>
              </a:xfrm>
              <a:prstGeom prst="rect">
                <a:avLst/>
              </a:prstGeom>
              <a:blipFill>
                <a:blip r:embed="rId6"/>
                <a:stretch>
                  <a:fillRect b="-765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4"/>
              <p:cNvSpPr txBox="1">
                <a:spLocks noChangeArrowheads="1"/>
              </p:cNvSpPr>
              <p:nvPr/>
            </p:nvSpPr>
            <p:spPr bwMode="auto">
              <a:xfrm>
                <a:off x="3186522" y="2276872"/>
                <a:ext cx="841521" cy="1364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𝟐𝟕</m:t>
                          </m:r>
                        </m:num>
                        <m:den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𝟑𝟔</m:t>
                          </m:r>
                        </m:den>
                      </m:f>
                    </m:oMath>
                  </m:oMathPara>
                </a14:m>
                <a:endParaRPr lang="en-US" altLang="en-US" sz="44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86522" y="2276872"/>
                <a:ext cx="841521" cy="136441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4"/>
              <p:cNvSpPr txBox="1">
                <a:spLocks noChangeArrowheads="1"/>
              </p:cNvSpPr>
              <p:nvPr/>
            </p:nvSpPr>
            <p:spPr bwMode="auto">
              <a:xfrm>
                <a:off x="6754815" y="2348880"/>
                <a:ext cx="841521" cy="1364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𝟑𝟔</m:t>
                          </m:r>
                        </m:den>
                      </m:f>
                    </m:oMath>
                  </m:oMathPara>
                </a14:m>
                <a:endParaRPr lang="en-US" altLang="en-US" sz="44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54815" y="2348880"/>
                <a:ext cx="841521" cy="136441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4"/>
              <p:cNvSpPr txBox="1">
                <a:spLocks noChangeArrowheads="1"/>
              </p:cNvSpPr>
              <p:nvPr/>
            </p:nvSpPr>
            <p:spPr bwMode="auto">
              <a:xfrm>
                <a:off x="4568311" y="4293019"/>
                <a:ext cx="841521" cy="1364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US" altLang="en-US" sz="44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68311" y="4293019"/>
                <a:ext cx="841521" cy="136441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5668723" y="2581425"/>
            <a:ext cx="838200" cy="9461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B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3581400" y="4502150"/>
            <a:ext cx="838200" cy="9461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C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65034" y="2607882"/>
            <a:ext cx="838200" cy="946150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bg1"/>
                </a:solidFill>
              </a:rPr>
              <a:t>B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51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4" grpId="0"/>
      <p:bldP spid="16" grpId="0"/>
      <p:bldP spid="17" grpId="0"/>
      <p:bldP spid="18" grpId="0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6" y="0"/>
            <a:ext cx="9144000" cy="68580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2361656" y="2552170"/>
            <a:ext cx="838200" cy="9461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A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10243" name="Picture 64" descr="HOA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400" y="5448300"/>
            <a:ext cx="1219200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Horizontal Scroll 7"/>
          <p:cNvSpPr/>
          <p:nvPr/>
        </p:nvSpPr>
        <p:spPr>
          <a:xfrm>
            <a:off x="1828800" y="533400"/>
            <a:ext cx="1676400" cy="9906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Tính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  <a:r>
              <a:rPr lang="en-US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4"/>
              <p:cNvSpPr txBox="1">
                <a:spLocks noChangeArrowheads="1"/>
              </p:cNvSpPr>
              <p:nvPr/>
            </p:nvSpPr>
            <p:spPr bwMode="auto">
              <a:xfrm>
                <a:off x="4285004" y="628055"/>
                <a:ext cx="2961911" cy="10685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4400" b="1" dirty="0" smtClean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4 -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400" b="1" i="1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4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4400" b="1" dirty="0">
                  <a:solidFill>
                    <a:srgbClr val="FFFF0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85004" y="628055"/>
                <a:ext cx="2961911" cy="1068562"/>
              </a:xfrm>
              <a:prstGeom prst="rect">
                <a:avLst/>
              </a:prstGeom>
              <a:blipFill>
                <a:blip r:embed="rId6"/>
                <a:stretch>
                  <a:fillRect l="-8436" b="-125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4"/>
              <p:cNvSpPr txBox="1">
                <a:spLocks noChangeArrowheads="1"/>
              </p:cNvSpPr>
              <p:nvPr/>
            </p:nvSpPr>
            <p:spPr bwMode="auto">
              <a:xfrm>
                <a:off x="3186522" y="2276872"/>
                <a:ext cx="841521" cy="1364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altLang="en-US" sz="44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86522" y="2276872"/>
                <a:ext cx="841521" cy="136441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4"/>
              <p:cNvSpPr txBox="1">
                <a:spLocks noChangeArrowheads="1"/>
              </p:cNvSpPr>
              <p:nvPr/>
            </p:nvSpPr>
            <p:spPr bwMode="auto">
              <a:xfrm>
                <a:off x="4532865" y="4286126"/>
                <a:ext cx="841521" cy="1378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altLang="en-US" sz="44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32865" y="4286126"/>
                <a:ext cx="841521" cy="13781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4"/>
              <p:cNvSpPr txBox="1">
                <a:spLocks noChangeArrowheads="1"/>
              </p:cNvSpPr>
              <p:nvPr/>
            </p:nvSpPr>
            <p:spPr bwMode="auto">
              <a:xfrm>
                <a:off x="6563180" y="2343039"/>
                <a:ext cx="841521" cy="1364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en-US" sz="4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altLang="en-US" sz="44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63180" y="2343039"/>
                <a:ext cx="841521" cy="136441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5668723" y="2581425"/>
            <a:ext cx="838200" cy="9461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B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3581400" y="4502150"/>
            <a:ext cx="838200" cy="9461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C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3618956" y="4470356"/>
            <a:ext cx="838200" cy="946150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chemeClr val="bg1"/>
                </a:solidFill>
              </a:rPr>
              <a:t>C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5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4" grpId="0"/>
      <p:bldP spid="16" grpId="0"/>
      <p:bldP spid="17" grpId="0"/>
      <p:bldP spid="18" grpId="0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3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63153" y="699691"/>
            <a:ext cx="64807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4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44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Kiêu</a:t>
            </a:r>
            <a:r>
              <a:rPr lang="en-US" sz="44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Kỵ</a:t>
            </a:r>
            <a:endParaRPr lang="en-US" sz="44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0672" y="1988840"/>
            <a:ext cx="6553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</a:t>
            </a:r>
            <a:endParaRPr lang="en-US" sz="45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1424" y="3075057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74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533400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>
                <a:solidFill>
                  <a:srgbClr val="FFFF00"/>
                </a:solidFill>
                <a:latin typeface="HP001 4 hàng" panose="020B0603050302020204" pitchFamily="34" charset="0"/>
              </a:rPr>
              <a:t>Bài 1</a:t>
            </a:r>
            <a:r>
              <a:rPr lang="en-US" sz="3200" b="1">
                <a:solidFill>
                  <a:srgbClr val="FFFF00"/>
                </a:solidFill>
                <a:latin typeface="HP001 4 hàng" panose="020B0603050302020204" pitchFamily="34" charset="0"/>
              </a:rPr>
              <a:t>: Tính</a:t>
            </a:r>
            <a:endParaRPr lang="en-US" sz="3200" b="1" dirty="0">
              <a:solidFill>
                <a:srgbClr val="FFFF00"/>
              </a:solidFill>
              <a:latin typeface="#9Slide03 AmpleSoft Bold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4"/>
              <p:cNvSpPr txBox="1">
                <a:spLocks noChangeArrowheads="1"/>
              </p:cNvSpPr>
              <p:nvPr/>
            </p:nvSpPr>
            <p:spPr bwMode="auto">
              <a:xfrm>
                <a:off x="523528" y="1066800"/>
                <a:ext cx="1600200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chemeClr val="bg1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3528" y="1066800"/>
                <a:ext cx="1600200" cy="739754"/>
              </a:xfrm>
              <a:prstGeom prst="rect">
                <a:avLst/>
              </a:prstGeom>
              <a:blipFill rotWithShape="1">
                <a:blip r:embed="rId3"/>
                <a:stretch>
                  <a:fillRect l="-18" r="18" b="8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4"/>
              <p:cNvSpPr txBox="1">
                <a:spLocks noChangeArrowheads="1"/>
              </p:cNvSpPr>
              <p:nvPr/>
            </p:nvSpPr>
            <p:spPr bwMode="auto">
              <a:xfrm>
                <a:off x="1981200" y="1066800"/>
                <a:ext cx="1981200" cy="7418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altLang="en-US" sz="2800" b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1200" y="1066800"/>
                <a:ext cx="1981200" cy="741806"/>
              </a:xfrm>
              <a:prstGeom prst="rect">
                <a:avLst/>
              </a:prstGeom>
              <a:blipFill rotWithShape="1">
                <a:blip r:embed="rId4"/>
                <a:stretch>
                  <a:fillRect b="1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4"/>
              <p:cNvSpPr txBox="1">
                <a:spLocks noChangeArrowheads="1"/>
              </p:cNvSpPr>
              <p:nvPr/>
            </p:nvSpPr>
            <p:spPr bwMode="auto">
              <a:xfrm>
                <a:off x="3724275" y="1066800"/>
                <a:ext cx="1000125" cy="714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24275" y="1066800"/>
                <a:ext cx="1000125" cy="714811"/>
              </a:xfrm>
              <a:prstGeom prst="rect">
                <a:avLst/>
              </a:prstGeom>
              <a:blipFill rotWithShape="1">
                <a:blip r:embed="rId5"/>
                <a:stretch>
                  <a:fillRect b="6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1981200" y="2057400"/>
                <a:ext cx="1981200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𝟐𝟒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altLang="en-US" sz="2800" b="1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𝟒𝟎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rgbClr val="00B0F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1200" y="2057400"/>
                <a:ext cx="1981200" cy="739754"/>
              </a:xfrm>
              <a:prstGeom prst="rect">
                <a:avLst/>
              </a:prstGeom>
              <a:blipFill rotWithShape="1">
                <a:blip r:embed="rId7"/>
                <a:stretch>
                  <a:fillRect b="8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3810000" y="2028389"/>
                <a:ext cx="1000125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𝟔𝟗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𝟒𝟎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rgbClr val="00B0F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0" y="2028389"/>
                <a:ext cx="1000125" cy="739754"/>
              </a:xfrm>
              <a:prstGeom prst="rect">
                <a:avLst/>
              </a:prstGeom>
              <a:blipFill rotWithShape="1">
                <a:blip r:embed="rId8"/>
                <a:stretch>
                  <a:fillRect t="-27" b="2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4"/>
              <p:cNvSpPr txBox="1">
                <a:spLocks noChangeArrowheads="1"/>
              </p:cNvSpPr>
              <p:nvPr/>
            </p:nvSpPr>
            <p:spPr bwMode="auto">
              <a:xfrm>
                <a:off x="1905000" y="3276600"/>
                <a:ext cx="1981200" cy="7418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𝟐𝟏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en-US" altLang="en-US" sz="2800" b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𝟐𝟖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05000" y="3276600"/>
                <a:ext cx="1981200" cy="741806"/>
              </a:xfrm>
              <a:prstGeom prst="rect">
                <a:avLst/>
              </a:prstGeom>
              <a:blipFill rotWithShape="1">
                <a:blip r:embed="rId10"/>
                <a:stretch>
                  <a:fillRect b="1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4"/>
              <p:cNvSpPr txBox="1">
                <a:spLocks noChangeArrowheads="1"/>
              </p:cNvSpPr>
              <p:nvPr/>
            </p:nvSpPr>
            <p:spPr bwMode="auto">
              <a:xfrm>
                <a:off x="3581400" y="3276600"/>
                <a:ext cx="1000125" cy="714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𝟐𝟖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81400" y="3276600"/>
                <a:ext cx="1000125" cy="714811"/>
              </a:xfrm>
              <a:prstGeom prst="rect">
                <a:avLst/>
              </a:prstGeom>
              <a:blipFill rotWithShape="1">
                <a:blip r:embed="rId11"/>
                <a:stretch>
                  <a:fillRect b="6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4"/>
              <p:cNvSpPr txBox="1">
                <a:spLocks noChangeArrowheads="1"/>
              </p:cNvSpPr>
              <p:nvPr/>
            </p:nvSpPr>
            <p:spPr bwMode="auto">
              <a:xfrm>
                <a:off x="2057400" y="4441846"/>
                <a:ext cx="1981200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altLang="en-US" sz="2800" b="1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 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rgbClr val="00B0F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7400" y="4441846"/>
                <a:ext cx="1981200" cy="739754"/>
              </a:xfrm>
              <a:prstGeom prst="rect">
                <a:avLst/>
              </a:prstGeom>
              <a:blipFill rotWithShape="1">
                <a:blip r:embed="rId13"/>
                <a:stretch>
                  <a:fillRect t="-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4"/>
              <p:cNvSpPr txBox="1">
                <a:spLocks noChangeArrowheads="1"/>
              </p:cNvSpPr>
              <p:nvPr/>
            </p:nvSpPr>
            <p:spPr bwMode="auto">
              <a:xfrm>
                <a:off x="3733800" y="4441846"/>
                <a:ext cx="1000125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rgbClr val="00B0F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4441846"/>
                <a:ext cx="1000125" cy="739754"/>
              </a:xfrm>
              <a:prstGeom prst="rect">
                <a:avLst/>
              </a:prstGeom>
              <a:blipFill rotWithShape="1">
                <a:blip r:embed="rId14"/>
                <a:stretch>
                  <a:fillRect t="-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4"/>
              <p:cNvSpPr txBox="1">
                <a:spLocks noChangeArrowheads="1"/>
              </p:cNvSpPr>
              <p:nvPr/>
            </p:nvSpPr>
            <p:spPr bwMode="auto">
              <a:xfrm>
                <a:off x="2406824" y="1090377"/>
                <a:ext cx="1752600" cy="7418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00B0F0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00B0F0"/>
                    </a:solidFill>
                    <a:cs typeface="Arial" panose="020B0604020202020204" pitchFamily="34" charset="0"/>
                  </a:rPr>
                  <a:t>  </a:t>
                </a:r>
                <a:r>
                  <a:rPr lang="en-US" altLang="en-US" sz="2800" b="1" dirty="0" smtClean="0">
                    <a:solidFill>
                      <a:srgbClr val="00B0F0"/>
                    </a:solidFill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00B0F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06824" y="1090377"/>
                <a:ext cx="1752600" cy="741806"/>
              </a:xfrm>
              <a:prstGeom prst="rect">
                <a:avLst/>
              </a:prstGeom>
              <a:blipFill>
                <a:blip r:embed="rId15"/>
                <a:stretch>
                  <a:fillRect l="-7317" b="-49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4"/>
              <p:cNvSpPr txBox="1">
                <a:spLocks noChangeArrowheads="1"/>
              </p:cNvSpPr>
              <p:nvPr/>
            </p:nvSpPr>
            <p:spPr bwMode="auto">
              <a:xfrm>
                <a:off x="4517504" y="1097478"/>
                <a:ext cx="1600200" cy="740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chemeClr val="bg1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 </a:t>
                </a:r>
                <a:r>
                  <a:rPr lang="en-US" altLang="en-US" sz="2800" b="1" dirty="0" smtClean="0">
                    <a:solidFill>
                      <a:schemeClr val="bg1"/>
                    </a:solidFill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17504" y="1097478"/>
                <a:ext cx="1600200" cy="740139"/>
              </a:xfrm>
              <a:prstGeom prst="rect">
                <a:avLst/>
              </a:prstGeom>
              <a:blipFill>
                <a:blip r:embed="rId16"/>
                <a:stretch>
                  <a:fillRect l="-7605" b="-57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4"/>
              <p:cNvSpPr txBox="1">
                <a:spLocks noChangeArrowheads="1"/>
              </p:cNvSpPr>
              <p:nvPr/>
            </p:nvSpPr>
            <p:spPr bwMode="auto">
              <a:xfrm>
                <a:off x="6651104" y="1095811"/>
                <a:ext cx="1752600" cy="7418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00B0F0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00B0F0"/>
                    </a:solidFill>
                    <a:cs typeface="Arial" panose="020B0604020202020204" pitchFamily="34" charset="0"/>
                  </a:rPr>
                  <a:t>  </a:t>
                </a:r>
                <a:r>
                  <a:rPr lang="en-US" altLang="en-US" sz="2800" b="1" dirty="0" smtClean="0">
                    <a:solidFill>
                      <a:srgbClr val="00B0F0"/>
                    </a:solidFill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00B0F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00B0F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51104" y="1095811"/>
                <a:ext cx="1752600" cy="741806"/>
              </a:xfrm>
              <a:prstGeom prst="rect">
                <a:avLst/>
              </a:prstGeom>
              <a:blipFill>
                <a:blip r:embed="rId17"/>
                <a:stretch>
                  <a:fillRect l="-6944" b="-57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96296E-6 L -0.20834 0.1379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17" y="689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43594 0.3175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06" y="1588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-0.6776 0.4856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89" y="2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7" grpId="2"/>
      <p:bldP spid="18" grpId="0" animBg="1"/>
      <p:bldP spid="18" grpId="2"/>
      <p:bldP spid="19" grpId="0" animBg="1"/>
      <p:bldP spid="19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6617" y="413970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FF00"/>
                </a:solidFill>
                <a:latin typeface="HP001 4 hàng" panose="020B0603050302020204" pitchFamily="34" charset="0"/>
              </a:rPr>
              <a:t>Bài</a:t>
            </a:r>
            <a:r>
              <a:rPr lang="en-US" sz="3200" b="1" u="sng" dirty="0">
                <a:solidFill>
                  <a:srgbClr val="FFFF00"/>
                </a:solidFill>
                <a:latin typeface="HP001 4 hàng" panose="020B0603050302020204" pitchFamily="34" charset="0"/>
              </a:rPr>
              <a:t> 2</a:t>
            </a:r>
            <a:r>
              <a:rPr lang="en-US" sz="3200" b="1" dirty="0">
                <a:solidFill>
                  <a:srgbClr val="FFFF00"/>
                </a:solidFill>
                <a:latin typeface="HP001 4 hàng" panose="020B0603050302020204" pitchFamily="34" charset="0"/>
              </a:rPr>
              <a:t>: </a:t>
            </a:r>
            <a:r>
              <a:rPr lang="en-US" sz="3200" b="1" dirty="0" err="1">
                <a:solidFill>
                  <a:srgbClr val="FFFF00"/>
                </a:solidFill>
                <a:latin typeface="HP001 4 hàng" panose="020B0603050302020204" pitchFamily="34" charset="0"/>
              </a:rPr>
              <a:t>Tính</a:t>
            </a:r>
            <a:endParaRPr lang="en-US" sz="3200" b="1" dirty="0">
              <a:solidFill>
                <a:srgbClr val="FFFF00"/>
              </a:solidFill>
              <a:latin typeface="#9Slide03 AmpleSoft Bold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4"/>
              <p:cNvSpPr txBox="1">
                <a:spLocks noChangeArrowheads="1"/>
              </p:cNvSpPr>
              <p:nvPr/>
            </p:nvSpPr>
            <p:spPr bwMode="auto">
              <a:xfrm>
                <a:off x="3306291" y="1066800"/>
                <a:ext cx="1981200" cy="7418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06291" y="1066800"/>
                <a:ext cx="1981200" cy="741806"/>
              </a:xfrm>
              <a:prstGeom prst="rect">
                <a:avLst/>
              </a:prstGeom>
              <a:blipFill>
                <a:blip r:embed="rId3"/>
                <a:stretch>
                  <a:fillRect l="-6154" b="-49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4"/>
              <p:cNvSpPr txBox="1">
                <a:spLocks noChangeArrowheads="1"/>
              </p:cNvSpPr>
              <p:nvPr/>
            </p:nvSpPr>
            <p:spPr bwMode="auto">
              <a:xfrm>
                <a:off x="5049366" y="1066800"/>
                <a:ext cx="1000125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smtClean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𝟑𝟕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rgbClr val="FFFF0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49366" y="1066800"/>
                <a:ext cx="1000125" cy="739754"/>
              </a:xfrm>
              <a:prstGeom prst="rect">
                <a:avLst/>
              </a:prstGeom>
              <a:blipFill>
                <a:blip r:embed="rId4"/>
                <a:stretch>
                  <a:fillRect l="-12195" b="-57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3134521" y="2096862"/>
                <a:ext cx="1828800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34521" y="2096862"/>
                <a:ext cx="1828800" cy="739754"/>
              </a:xfrm>
              <a:prstGeom prst="rect">
                <a:avLst/>
              </a:prstGeom>
              <a:blipFill>
                <a:blip r:embed="rId5"/>
                <a:stretch>
                  <a:fillRect l="-6667" b="-66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4664719" y="2132722"/>
                <a:ext cx="1000125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64719" y="2132722"/>
                <a:ext cx="1000125" cy="739754"/>
              </a:xfrm>
              <a:prstGeom prst="rect">
                <a:avLst/>
              </a:prstGeom>
              <a:blipFill>
                <a:blip r:embed="rId6"/>
                <a:stretch>
                  <a:fillRect l="-12195" b="-57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4"/>
              <p:cNvSpPr txBox="1">
                <a:spLocks noChangeArrowheads="1"/>
              </p:cNvSpPr>
              <p:nvPr/>
            </p:nvSpPr>
            <p:spPr bwMode="auto">
              <a:xfrm>
                <a:off x="3234599" y="3276492"/>
                <a:ext cx="1828800" cy="7418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4599" y="3276492"/>
                <a:ext cx="1828800" cy="741806"/>
              </a:xfrm>
              <a:prstGeom prst="rect">
                <a:avLst/>
              </a:prstGeom>
              <a:blipFill>
                <a:blip r:embed="rId7"/>
                <a:stretch>
                  <a:fillRect l="-7000" b="-49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4"/>
              <p:cNvSpPr txBox="1">
                <a:spLocks noChangeArrowheads="1"/>
              </p:cNvSpPr>
              <p:nvPr/>
            </p:nvSpPr>
            <p:spPr bwMode="auto">
              <a:xfrm>
                <a:off x="4744566" y="3275702"/>
                <a:ext cx="1000125" cy="7419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FF0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44566" y="3275702"/>
                <a:ext cx="1000125" cy="741934"/>
              </a:xfrm>
              <a:prstGeom prst="rect">
                <a:avLst/>
              </a:prstGeom>
              <a:blipFill>
                <a:blip r:embed="rId8"/>
                <a:stretch>
                  <a:fillRect l="-12195" b="-573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4"/>
              <p:cNvSpPr txBox="1">
                <a:spLocks noChangeArrowheads="1"/>
              </p:cNvSpPr>
              <p:nvPr/>
            </p:nvSpPr>
            <p:spPr bwMode="auto">
              <a:xfrm>
                <a:off x="3077691" y="4441846"/>
                <a:ext cx="1524000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2800" b="1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77691" y="4441846"/>
                <a:ext cx="1524000" cy="739754"/>
              </a:xfrm>
              <a:prstGeom prst="rect">
                <a:avLst/>
              </a:prstGeom>
              <a:blipFill>
                <a:blip r:embed="rId9"/>
                <a:stretch>
                  <a:fillRect l="-8400" b="-57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4"/>
              <p:cNvSpPr txBox="1">
                <a:spLocks noChangeArrowheads="1"/>
              </p:cNvSpPr>
              <p:nvPr/>
            </p:nvSpPr>
            <p:spPr bwMode="auto">
              <a:xfrm>
                <a:off x="4525491" y="4441846"/>
                <a:ext cx="1000125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FF0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25491" y="4441846"/>
                <a:ext cx="1000125" cy="739754"/>
              </a:xfrm>
              <a:prstGeom prst="rect">
                <a:avLst/>
              </a:prstGeom>
              <a:blipFill>
                <a:blip r:embed="rId10"/>
                <a:stretch>
                  <a:fillRect l="-12195" b="-57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4"/>
              <p:cNvSpPr txBox="1">
                <a:spLocks noChangeArrowheads="1"/>
              </p:cNvSpPr>
              <p:nvPr/>
            </p:nvSpPr>
            <p:spPr bwMode="auto">
              <a:xfrm>
                <a:off x="5510096" y="2132722"/>
                <a:ext cx="1000125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FF0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10096" y="2132722"/>
                <a:ext cx="1000125" cy="739754"/>
              </a:xfrm>
              <a:prstGeom prst="rect">
                <a:avLst/>
              </a:prstGeom>
              <a:blipFill>
                <a:blip r:embed="rId11"/>
                <a:stretch>
                  <a:fillRect l="-12805" b="-57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4"/>
              <p:cNvSpPr txBox="1">
                <a:spLocks noChangeArrowheads="1"/>
              </p:cNvSpPr>
              <p:nvPr/>
            </p:nvSpPr>
            <p:spPr bwMode="auto">
              <a:xfrm>
                <a:off x="2912119" y="1038523"/>
                <a:ext cx="1752600" cy="7418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chemeClr val="bg1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 </a:t>
                </a:r>
                <a:r>
                  <a:rPr lang="en-US" altLang="en-US" sz="2800" b="1" dirty="0" smtClean="0">
                    <a:solidFill>
                      <a:schemeClr val="bg1"/>
                    </a:solidFill>
                    <a:cs typeface="Arial" panose="020B0604020202020204" pitchFamily="34" charset="0"/>
                  </a:rPr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12119" y="1038523"/>
                <a:ext cx="1752600" cy="741806"/>
              </a:xfrm>
              <a:prstGeom prst="rect">
                <a:avLst/>
              </a:prstGeom>
              <a:blipFill>
                <a:blip r:embed="rId12"/>
                <a:stretch>
                  <a:fillRect l="-7317" b="-573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4"/>
              <p:cNvSpPr txBox="1">
                <a:spLocks noChangeArrowheads="1"/>
              </p:cNvSpPr>
              <p:nvPr/>
            </p:nvSpPr>
            <p:spPr bwMode="auto">
              <a:xfrm>
                <a:off x="5049366" y="1052736"/>
                <a:ext cx="1600200" cy="740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chemeClr val="bg1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c) 1 </a:t>
                </a:r>
                <a:r>
                  <a:rPr lang="en-US" altLang="en-US" sz="2800" b="1" dirty="0" smtClean="0">
                    <a:solidFill>
                      <a:schemeClr val="bg1"/>
                    </a:solidFill>
                    <a:cs typeface="Arial" panose="020B0604020202020204" pitchFamily="34" charset="0"/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49366" y="1052736"/>
                <a:ext cx="1600200" cy="740139"/>
              </a:xfrm>
              <a:prstGeom prst="rect">
                <a:avLst/>
              </a:prstGeom>
              <a:blipFill>
                <a:blip r:embed="rId13"/>
                <a:stretch>
                  <a:fillRect l="-7605" b="-57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4"/>
              <p:cNvSpPr txBox="1">
                <a:spLocks noChangeArrowheads="1"/>
              </p:cNvSpPr>
              <p:nvPr/>
            </p:nvSpPr>
            <p:spPr bwMode="auto">
              <a:xfrm>
                <a:off x="7182966" y="1038523"/>
                <a:ext cx="1752600" cy="712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chemeClr val="bg1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 -  3</a:t>
                </a:r>
              </a:p>
            </p:txBody>
          </p:sp>
        </mc:Choice>
        <mc:Fallback xmlns="">
          <p:sp>
            <p:nvSpPr>
              <p:cNvPr id="20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82966" y="1038523"/>
                <a:ext cx="1752600" cy="712631"/>
              </a:xfrm>
              <a:prstGeom prst="rect">
                <a:avLst/>
              </a:prstGeom>
              <a:blipFill>
                <a:blip r:embed="rId14"/>
                <a:stretch>
                  <a:fillRect l="-6944" b="-94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 Box 4"/>
              <p:cNvSpPr txBox="1">
                <a:spLocks noChangeArrowheads="1"/>
              </p:cNvSpPr>
              <p:nvPr/>
            </p:nvSpPr>
            <p:spPr bwMode="auto">
              <a:xfrm>
                <a:off x="682154" y="1027022"/>
                <a:ext cx="1752600" cy="714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chemeClr val="bg1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 </a:t>
                </a:r>
                <a:r>
                  <a:rPr lang="en-US" altLang="en-US" sz="2800" b="1" dirty="0" smtClean="0">
                    <a:solidFill>
                      <a:schemeClr val="bg1"/>
                    </a:solidFill>
                    <a:cs typeface="Arial" panose="020B0604020202020204" pitchFamily="34" charset="0"/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2154" y="1027022"/>
                <a:ext cx="1752600" cy="714683"/>
              </a:xfrm>
              <a:prstGeom prst="rect">
                <a:avLst/>
              </a:prstGeom>
              <a:blipFill>
                <a:blip r:embed="rId15"/>
                <a:stretch>
                  <a:fillRect l="-7317" b="-84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138464" y="1580771"/>
                <a:ext cx="5264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6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464" y="1580771"/>
                <a:ext cx="526490" cy="33855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2138464" y="2567337"/>
                <a:ext cx="52649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6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464" y="2567337"/>
                <a:ext cx="526490" cy="33855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85185E-6 L 0.1059 0.0041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95" y="20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407E-6 L -0.13733 0.1497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7477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59259E-6 L -0.36042 0.3240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21" y="1620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7.40741E-7 L -0.60191 0.5074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104" y="2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0" grpId="0"/>
      <p:bldP spid="12" grpId="0" animBg="1"/>
      <p:bldP spid="13" grpId="0"/>
      <p:bldP spid="15" grpId="0"/>
      <p:bldP spid="16" grpId="0"/>
      <p:bldP spid="17" grpId="0" animBg="1"/>
      <p:bldP spid="18" grpId="0"/>
      <p:bldP spid="18" grpId="1"/>
      <p:bldP spid="19" grpId="0" animBg="1"/>
      <p:bldP spid="19" grpId="1"/>
      <p:bldP spid="20" grpId="0"/>
      <p:bldP spid="20" grpId="1"/>
      <p:bldP spid="21" grpId="0" animBg="1"/>
      <p:bldP spid="21" grpId="1"/>
      <p:bldP spid="2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12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533400"/>
            <a:ext cx="3113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>
                <a:solidFill>
                  <a:srgbClr val="FFFF00"/>
                </a:solidFill>
                <a:latin typeface="HP001 4 hàng" panose="020B0603050302020204" pitchFamily="34" charset="0"/>
              </a:rPr>
              <a:t>Bài 3</a:t>
            </a:r>
            <a:r>
              <a:rPr lang="en-US" sz="3200" b="1">
                <a:solidFill>
                  <a:srgbClr val="FFFF00"/>
                </a:solidFill>
                <a:latin typeface="HP001 4 hàng" panose="020B0603050302020204" pitchFamily="34" charset="0"/>
              </a:rPr>
              <a:t>: Tìm x</a:t>
            </a:r>
            <a:endParaRPr lang="en-US" sz="3200" b="1" dirty="0">
              <a:solidFill>
                <a:srgbClr val="FFFF00"/>
              </a:solidFill>
              <a:latin typeface="#9Slide03 AmpleSoft Bold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4"/>
              <p:cNvSpPr txBox="1">
                <a:spLocks noChangeArrowheads="1"/>
              </p:cNvSpPr>
              <p:nvPr/>
            </p:nvSpPr>
            <p:spPr bwMode="auto">
              <a:xfrm>
                <a:off x="609600" y="1066800"/>
                <a:ext cx="2438400" cy="714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chemeClr val="bg1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a) x </a:t>
                </a:r>
                <a:r>
                  <a:rPr lang="en-US" altLang="en-US" sz="2800" b="1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1066800"/>
                <a:ext cx="2438400" cy="714683"/>
              </a:xfrm>
              <a:prstGeom prst="rect">
                <a:avLst/>
              </a:prstGeom>
              <a:blipFill rotWithShape="1">
                <a:blip r:embed="rId3"/>
                <a:stretch>
                  <a:fillRect b="-22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4"/>
              <p:cNvSpPr txBox="1">
                <a:spLocks noChangeArrowheads="1"/>
              </p:cNvSpPr>
              <p:nvPr/>
            </p:nvSpPr>
            <p:spPr bwMode="auto">
              <a:xfrm>
                <a:off x="873874" y="1833681"/>
                <a:ext cx="2819400" cy="714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chemeClr val="bg1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   x     </a:t>
                </a:r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3874" y="1833681"/>
                <a:ext cx="2819400" cy="714683"/>
              </a:xfrm>
              <a:prstGeom prst="rect">
                <a:avLst/>
              </a:prstGeom>
              <a:blipFill>
                <a:blip r:embed="rId4"/>
                <a:stretch>
                  <a:fillRect b="-94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4"/>
              <p:cNvSpPr txBox="1">
                <a:spLocks noChangeArrowheads="1"/>
              </p:cNvSpPr>
              <p:nvPr/>
            </p:nvSpPr>
            <p:spPr bwMode="auto">
              <a:xfrm>
                <a:off x="855518" y="2573435"/>
                <a:ext cx="2819400" cy="7105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>
                    <a:solidFill>
                      <a:schemeClr val="bg1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   x     </a:t>
                </a:r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55518" y="2573435"/>
                <a:ext cx="2819400" cy="710579"/>
              </a:xfrm>
              <a:prstGeom prst="rect">
                <a:avLst/>
              </a:prstGeom>
              <a:blipFill>
                <a:blip r:embed="rId5"/>
                <a:stretch>
                  <a:fillRect b="-94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3162299" y="1050610"/>
                <a:ext cx="2514602" cy="712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99FF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b) x </a:t>
                </a:r>
                <a:r>
                  <a:rPr lang="en-US" altLang="en-US" sz="2800" b="1" dirty="0">
                    <a:solidFill>
                      <a:srgbClr val="FF99FF"/>
                    </a:solidFill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99FF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FF99FF"/>
                    </a:solidFill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99FF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99FF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62299" y="1050610"/>
                <a:ext cx="2514602" cy="712631"/>
              </a:xfrm>
              <a:prstGeom prst="rect">
                <a:avLst/>
              </a:prstGeom>
              <a:blipFill>
                <a:blip r:embed="rId6"/>
                <a:stretch>
                  <a:fillRect l="-5097" b="-94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5359983" y="1828800"/>
                <a:ext cx="3276602" cy="712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99FF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   x     </a:t>
                </a:r>
                <a:r>
                  <a:rPr lang="en-US" altLang="en-US" sz="2800" b="1" dirty="0">
                    <a:solidFill>
                      <a:srgbClr val="FF99FF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99FF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  <m:r>
                      <a:rPr lang="en-US" altLang="en-US" sz="2800" b="1" i="1" smtClean="0">
                        <a:solidFill>
                          <a:srgbClr val="FF99FF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altLang="en-US" sz="2800" b="1" dirty="0" smtClean="0">
                    <a:solidFill>
                      <a:srgbClr val="FF99FF"/>
                    </a:solidFill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99FF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99FF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59983" y="1828800"/>
                <a:ext cx="3276602" cy="712631"/>
              </a:xfrm>
              <a:prstGeom prst="rect">
                <a:avLst/>
              </a:prstGeom>
              <a:blipFill>
                <a:blip r:embed="rId7"/>
                <a:stretch>
                  <a:fillRect b="-94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5372842" y="2561384"/>
                <a:ext cx="3276602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99FF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   x     </a:t>
                </a:r>
                <a:r>
                  <a:rPr lang="en-US" altLang="en-US" sz="2800" b="1" dirty="0">
                    <a:solidFill>
                      <a:srgbClr val="FF99FF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99FF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99FF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2842" y="2561384"/>
                <a:ext cx="3276602" cy="739754"/>
              </a:xfrm>
              <a:prstGeom prst="rect">
                <a:avLst/>
              </a:prstGeom>
              <a:blipFill>
                <a:blip r:embed="rId8"/>
                <a:stretch>
                  <a:fillRect b="-49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4"/>
              <p:cNvSpPr txBox="1">
                <a:spLocks noChangeArrowheads="1"/>
              </p:cNvSpPr>
              <p:nvPr/>
            </p:nvSpPr>
            <p:spPr bwMode="auto">
              <a:xfrm>
                <a:off x="3581400" y="4282122"/>
                <a:ext cx="3891136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FF00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        x  </a:t>
                </a:r>
                <a:r>
                  <a:rPr lang="en-US" altLang="en-US" sz="2800" b="1" dirty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num>
                      <m:den>
                        <m:r>
                          <a:rPr lang="en-US" altLang="en-US" sz="28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FFFF00"/>
                    </a:solidFill>
                    <a:cs typeface="Arial" panose="020B0604020202020204" pitchFamily="34" charset="0"/>
                  </a:rPr>
                  <a:t>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FF0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81400" y="4282122"/>
                <a:ext cx="3891136" cy="739754"/>
              </a:xfrm>
              <a:prstGeom prst="rect">
                <a:avLst/>
              </a:prstGeom>
              <a:blipFill>
                <a:blip r:embed="rId9"/>
                <a:stretch>
                  <a:fillRect b="-573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4"/>
              <p:cNvSpPr txBox="1">
                <a:spLocks noChangeArrowheads="1"/>
              </p:cNvSpPr>
              <p:nvPr/>
            </p:nvSpPr>
            <p:spPr bwMode="auto">
              <a:xfrm>
                <a:off x="3895298" y="5038382"/>
                <a:ext cx="2420202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FF00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      x </a:t>
                </a:r>
                <a:r>
                  <a:rPr lang="en-US" altLang="en-US" sz="2800" b="1" dirty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altLang="en-US" sz="28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FF0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95298" y="5038382"/>
                <a:ext cx="2420202" cy="739754"/>
              </a:xfrm>
              <a:prstGeom prst="rect">
                <a:avLst/>
              </a:prstGeom>
              <a:blipFill>
                <a:blip r:embed="rId10"/>
                <a:stretch>
                  <a:fillRect b="-66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4"/>
              <p:cNvSpPr txBox="1">
                <a:spLocks noChangeArrowheads="1"/>
              </p:cNvSpPr>
              <p:nvPr/>
            </p:nvSpPr>
            <p:spPr bwMode="auto">
              <a:xfrm>
                <a:off x="4419600" y="5027244"/>
                <a:ext cx="1944763" cy="7210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x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𝟓𝟎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 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FF00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19600" y="5027244"/>
                <a:ext cx="1944763" cy="721031"/>
              </a:xfrm>
              <a:prstGeom prst="rect">
                <a:avLst/>
              </a:prstGeom>
              <a:blipFill>
                <a:blip r:embed="rId11"/>
                <a:stretch>
                  <a:fillRect l="-6270" b="-93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4"/>
              <p:cNvSpPr txBox="1">
                <a:spLocks noChangeArrowheads="1"/>
              </p:cNvSpPr>
              <p:nvPr/>
            </p:nvSpPr>
            <p:spPr bwMode="auto">
              <a:xfrm>
                <a:off x="5981564" y="2562918"/>
                <a:ext cx="2149271" cy="712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99FF"/>
                    </a:solidFill>
                    <a:cs typeface="Times New Roman" panose="02020603050405020304" pitchFamily="18" charset="0"/>
                  </a:rPr>
                  <a:t>x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FF99FF"/>
                    </a:solidFill>
                    <a:cs typeface="Times New Roman" panose="02020603050405020304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99FF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99FF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99FF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1564" y="2562918"/>
                <a:ext cx="2149271" cy="712631"/>
              </a:xfrm>
              <a:prstGeom prst="rect">
                <a:avLst/>
              </a:prstGeom>
              <a:blipFill>
                <a:blip r:embed="rId12"/>
                <a:stretch>
                  <a:fillRect l="-5666" b="-94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4"/>
              <p:cNvSpPr txBox="1">
                <a:spLocks noChangeArrowheads="1"/>
              </p:cNvSpPr>
              <p:nvPr/>
            </p:nvSpPr>
            <p:spPr bwMode="auto">
              <a:xfrm>
                <a:off x="1462692" y="2571284"/>
                <a:ext cx="2230582" cy="7210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x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chemeClr val="bg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62692" y="2571284"/>
                <a:ext cx="2230582" cy="721031"/>
              </a:xfrm>
              <a:prstGeom prst="rect">
                <a:avLst/>
              </a:prstGeom>
              <a:blipFill>
                <a:blip r:embed="rId13"/>
                <a:stretch>
                  <a:fillRect l="-5738" b="-93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4"/>
              <p:cNvSpPr txBox="1">
                <a:spLocks noChangeArrowheads="1"/>
              </p:cNvSpPr>
              <p:nvPr/>
            </p:nvSpPr>
            <p:spPr bwMode="auto">
              <a:xfrm>
                <a:off x="6134844" y="1033062"/>
                <a:ext cx="2514600" cy="739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 b="1" dirty="0" smtClean="0">
                    <a:solidFill>
                      <a:srgbClr val="FFFF00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FFFF00"/>
                    </a:solidFill>
                    <a:cs typeface="Arial" panose="020B0604020202020204" pitchFamily="34" charset="0"/>
                  </a:rPr>
                  <a:t>  -  </a:t>
                </a:r>
                <a:r>
                  <a:rPr lang="en-US" altLang="en-US" sz="2800" b="1" dirty="0">
                    <a:solidFill>
                      <a:srgbClr val="FFFF00"/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x  </a:t>
                </a:r>
                <a:r>
                  <a:rPr lang="en-US" altLang="en-US" sz="2800" b="1" dirty="0">
                    <a:solidFill>
                      <a:srgbClr val="FFFF00"/>
                    </a:solidFill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solidFill>
                              <a:srgbClr val="FFFF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sz="2800" b="1" dirty="0">
                  <a:solidFill>
                    <a:srgbClr val="FFFF0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34844" y="1033062"/>
                <a:ext cx="2514600" cy="739754"/>
              </a:xfrm>
              <a:prstGeom prst="rect">
                <a:avLst/>
              </a:prstGeom>
              <a:blipFill>
                <a:blip r:embed="rId14"/>
                <a:stretch>
                  <a:fillRect l="-4843" b="-573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2073 0.0009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65" y="4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32604 0.3569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02" y="1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/>
      <p:bldP spid="8" grpId="1"/>
      <p:bldP spid="9" grpId="0"/>
      <p:bldP spid="10" grpId="0"/>
      <p:bldP spid="12" grpId="0"/>
      <p:bldP spid="13" grpId="0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135</TotalTime>
  <Words>920</Words>
  <Application>Microsoft Office PowerPoint</Application>
  <PresentationFormat>On-screen Show (4:3)</PresentationFormat>
  <Paragraphs>112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THINHTIEN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KYTHUAT</dc:creator>
  <cp:lastModifiedBy>Admin</cp:lastModifiedBy>
  <cp:revision>300</cp:revision>
  <dcterms:created xsi:type="dcterms:W3CDTF">2008-02-23T05:33:00Z</dcterms:created>
  <dcterms:modified xsi:type="dcterms:W3CDTF">2022-03-04T01:49:11Z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09A5BDB127A547F2B6F487AC535FEEFE</vt:lpwstr>
  </property>
  <property fmtid="{D5CDD505-2E9C-101B-9397-08002B2CF9AE}" pid="3" name="KSOProductBuildVer">
    <vt:lpwstr>1033-11.2.0.10463</vt:lpwstr>
  </property>
</Properties>
</file>