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6"/>
  </p:notesMasterIdLst>
  <p:sldIdLst>
    <p:sldId id="281" r:id="rId7"/>
    <p:sldId id="257" r:id="rId8"/>
    <p:sldId id="266" r:id="rId9"/>
    <p:sldId id="272" r:id="rId10"/>
    <p:sldId id="269" r:id="rId11"/>
    <p:sldId id="273" r:id="rId12"/>
    <p:sldId id="274" r:id="rId13"/>
    <p:sldId id="270" r:id="rId14"/>
    <p:sldId id="275" r:id="rId15"/>
    <p:sldId id="276" r:id="rId16"/>
    <p:sldId id="271" r:id="rId17"/>
    <p:sldId id="260" r:id="rId18"/>
    <p:sldId id="261" r:id="rId19"/>
    <p:sldId id="262" r:id="rId20"/>
    <p:sldId id="263" r:id="rId21"/>
    <p:sldId id="265" r:id="rId22"/>
    <p:sldId id="277" r:id="rId23"/>
    <p:sldId id="278" r:id="rId24"/>
    <p:sldId id="27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1"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F4702-E9A4-44D3-9E7B-281829806E31}" type="datetimeFigureOut">
              <a:rPr lang="en-US" smtClean="0"/>
              <a:t>2/15/2022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97CD5-27B2-4236-8795-AA9B8F7068B4}" type="slidenum">
              <a:rPr lang="en-US" smtClean="0"/>
              <a:t>‹#›</a:t>
            </a:fld>
            <a:endParaRPr lang="en-US"/>
          </a:p>
        </p:txBody>
      </p:sp>
    </p:spTree>
    <p:extLst>
      <p:ext uri="{BB962C8B-B14F-4D97-AF65-F5344CB8AC3E}">
        <p14:creationId xmlns:p14="http://schemas.microsoft.com/office/powerpoint/2010/main" val="32739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97CD5-27B2-4236-8795-AA9B8F7068B4}" type="slidenum">
              <a:rPr lang="en-US" smtClean="0"/>
              <a:t>7</a:t>
            </a:fld>
            <a:endParaRPr lang="en-US"/>
          </a:p>
        </p:txBody>
      </p:sp>
    </p:spTree>
    <p:extLst>
      <p:ext uri="{BB962C8B-B14F-4D97-AF65-F5344CB8AC3E}">
        <p14:creationId xmlns:p14="http://schemas.microsoft.com/office/powerpoint/2010/main" val="223458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t>Nguyễn Thị Ngọc Huyền_HH_PT</a:t>
            </a:r>
            <a:endParaRPr lang="en-US" dirty="0"/>
          </a:p>
        </p:txBody>
      </p:sp>
    </p:spTree>
    <p:extLst>
      <p:ext uri="{BB962C8B-B14F-4D97-AF65-F5344CB8AC3E}">
        <p14:creationId xmlns:p14="http://schemas.microsoft.com/office/powerpoint/2010/main" val="175629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85028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267608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3427359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167966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778104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3082190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5341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2239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362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63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4012623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3963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9361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9793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9966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2622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8496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699979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987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8335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39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975050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0708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9578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289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9468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3755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6898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2/15/2022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080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8087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255499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2/15/2022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18697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schemeClr val="bg1">
                    <a:lumMod val="65000"/>
                  </a:schemeClr>
                </a:solidFill>
              </a:rPr>
              <a:t>Nguyễn Thị Ngọc Huyền_HH_PT</a:t>
            </a:r>
            <a:endParaRPr lang="en-US" sz="1000" dirty="0">
              <a:solidFill>
                <a:schemeClr val="bg1">
                  <a:lumMod val="65000"/>
                </a:schemeClr>
              </a:solidFill>
            </a:endParaRPr>
          </a:p>
        </p:txBody>
      </p:sp>
    </p:spTree>
    <p:extLst>
      <p:ext uri="{BB962C8B-B14F-4D97-AF65-F5344CB8AC3E}">
        <p14:creationId xmlns:p14="http://schemas.microsoft.com/office/powerpoint/2010/main" val="92972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4205836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38423132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38500" y="971550"/>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000" b="1" dirty="0">
                <a:solidFill>
                  <a:schemeClr val="tx1"/>
                </a:solidFill>
                <a:latin typeface="+mj-lt"/>
                <a:cs typeface="Arial" panose="020B0604020202020204" pitchFamily="34" charset="0"/>
              </a:rPr>
              <a:t>Luyện từ và câu</a:t>
            </a:r>
            <a:endParaRPr lang="en-US" sz="3000" b="1" dirty="0">
              <a:solidFill>
                <a:schemeClr val="tx1"/>
              </a:solidFill>
              <a:latin typeface="+mj-lt"/>
              <a:cs typeface="Arial" panose="020B0604020202020204" pitchFamily="34" charset="0"/>
            </a:endParaRPr>
          </a:p>
        </p:txBody>
      </p:sp>
      <p:sp>
        <p:nvSpPr>
          <p:cNvPr id="6" name="Rectangle 5"/>
          <p:cNvSpPr/>
          <p:nvPr/>
        </p:nvSpPr>
        <p:spPr>
          <a:xfrm>
            <a:off x="1600200" y="1581150"/>
            <a:ext cx="6248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200" b="1" dirty="0">
                <a:solidFill>
                  <a:srgbClr val="C00000"/>
                </a:solidFill>
                <a:latin typeface="+mj-lt"/>
              </a:rPr>
              <a:t>Chủ ngữ trong câu kể Ai thế nào? </a:t>
            </a:r>
            <a:endParaRPr lang="vi-VN" sz="3200" b="1" dirty="0">
              <a:solidFill>
                <a:srgbClr val="C00000"/>
              </a:solidFill>
              <a:latin typeface="+mj-lt"/>
              <a:cs typeface="Arial" panose="020B0604020202020204" pitchFamily="34" charset="0"/>
            </a:endParaRPr>
          </a:p>
        </p:txBody>
      </p:sp>
    </p:spTree>
    <p:extLst>
      <p:ext uri="{BB962C8B-B14F-4D97-AF65-F5344CB8AC3E}">
        <p14:creationId xmlns:p14="http://schemas.microsoft.com/office/powerpoint/2010/main" val="9236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600" b="1" dirty="0">
                <a:solidFill>
                  <a:schemeClr val="bg1"/>
                </a:solidFill>
              </a:rPr>
              <a:t>Câu kể Ai thế nào?</a:t>
            </a:r>
            <a:endParaRPr lang="en-US" sz="26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latin typeface="+mj-lt"/>
              </a:rPr>
              <a:t>CHỦ NGỮ</a:t>
            </a:r>
            <a:endParaRPr lang="en-US" sz="2600" b="1" dirty="0">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latin typeface="+mj-lt"/>
              </a:rPr>
              <a:t>VỊ NGỮ</a:t>
            </a:r>
            <a:endParaRPr lang="en-US" sz="2600" b="1" dirty="0">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Ai ( Cái gì?, con gì?)</a:t>
            </a:r>
            <a:endParaRPr lang="en-US" sz="2000" b="1" dirty="0">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Thế nào?</a:t>
            </a:r>
            <a:endParaRPr lang="en-US" sz="2000" b="1" dirty="0">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Chỉ đặc điểm, tính chất hoặc trạng trái của sự vật được </a:t>
            </a:r>
          </a:p>
          <a:p>
            <a:pPr algn="ctr"/>
            <a:r>
              <a:rPr lang="vi-VN" sz="2000" dirty="0">
                <a:latin typeface="+mj-lt"/>
              </a:rPr>
              <a:t>nhắc đến ở chủ ngữ.</a:t>
            </a:r>
            <a:endParaRPr lang="en-US" sz="2000" dirty="0">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tính từ, động từ ( hoặc cụm tính từ, cụm động từ) tạo thành</a:t>
            </a:r>
            <a:endParaRPr lang="en-US" sz="2000" dirty="0">
              <a:latin typeface="+mj-lt"/>
            </a:endParaRPr>
          </a:p>
        </p:txBody>
      </p:sp>
      <p:cxnSp>
        <p:nvCxnSpPr>
          <p:cNvPr id="37" name="Straight Arrow Connector 36"/>
          <p:cNvCxnSpPr>
            <a:stCxn id="22" idx="2"/>
            <a:endCxn id="34" idx="0"/>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33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bg1"/>
                </a:solidFill>
                <a:latin typeface="+mj-lt"/>
                <a:cs typeface="Arial" pitchFamily="34" charset="0"/>
              </a:rPr>
              <a:t>C</a:t>
            </a:r>
            <a:r>
              <a:rPr lang="en-US" sz="2000" dirty="0" err="1">
                <a:solidFill>
                  <a:schemeClr val="bg1"/>
                </a:solidFill>
                <a:latin typeface="Times New Roman" panose="02020603050405020304" pitchFamily="18" charset="0"/>
                <a:cs typeface="Times New Roman" panose="02020603050405020304" pitchFamily="18" charset="0"/>
              </a:rPr>
              <a:t>hỉ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những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nêu</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vị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533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danh từ ( hoặc cụm danh từ) tạo thành</a:t>
            </a:r>
            <a:endParaRPr lang="en-US" sz="2000" dirty="0">
              <a:latin typeface="+mj-lt"/>
            </a:endParaRPr>
          </a:p>
        </p:txBody>
      </p:sp>
      <p:cxnSp>
        <p:nvCxnSpPr>
          <p:cNvPr id="18" name="Straight Arrow Connector 17"/>
          <p:cNvCxnSpPr>
            <a:stCxn id="16" idx="2"/>
            <a:endCxn id="17" idx="0"/>
          </p:cNvCxnSpPr>
          <p:nvPr/>
        </p:nvCxnSpPr>
        <p:spPr>
          <a:xfrm>
            <a:off x="2286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16" idx="0"/>
          </p:cNvCxnSpPr>
          <p:nvPr/>
        </p:nvCxnSpPr>
        <p:spPr>
          <a:xfrm>
            <a:off x="2286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70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LUYỆN TẬP</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19"/>
          <p:cNvSpPr>
            <a:spLocks noChangeArrowheads="1"/>
          </p:cNvSpPr>
          <p:nvPr/>
        </p:nvSpPr>
        <p:spPr bwMode="ltGray">
          <a:xfrm>
            <a:off x="363758" y="325965"/>
            <a:ext cx="8453535" cy="494523"/>
          </a:xfrm>
          <a:prstGeom prst="roundRect">
            <a:avLst>
              <a:gd name="adj" fmla="val 50000"/>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1.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Tìm</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chủ</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ngữ</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của</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các</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câu</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kể</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Ai </a:t>
            </a:r>
            <a:r>
              <a:rPr kumimoji="0" lang="en-US" sz="2200" b="1" i="1"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thế</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1"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nào</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trong</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đoạn</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văn</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dưới</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đâ</a:t>
            </a:r>
            <a:r>
              <a:rPr kumimoji="0" lang="en-US" sz="2200"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y</a:t>
            </a:r>
            <a:r>
              <a:rPr kumimoji="0" lang="en-US" sz="2200"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t>
            </a:r>
          </a:p>
        </p:txBody>
      </p:sp>
      <p:sp>
        <p:nvSpPr>
          <p:cNvPr id="7" name="Rectangle 6"/>
          <p:cNvSpPr/>
          <p:nvPr/>
        </p:nvSpPr>
        <p:spPr>
          <a:xfrm>
            <a:off x="304800" y="971550"/>
            <a:ext cx="8453535" cy="3139321"/>
          </a:xfrm>
          <a:prstGeom prst="rect">
            <a:avLst/>
          </a:prstGeom>
        </p:spPr>
        <p:txBody>
          <a:bodyPr wrap="square">
            <a:spAutoFit/>
          </a:bodyPr>
          <a:lstStyle/>
          <a:p>
            <a:pPr algn="just">
              <a:lnSpc>
                <a:spcPct val="150000"/>
              </a:lnSpc>
            </a:pPr>
            <a:r>
              <a:rPr lang="en-US" sz="2000" dirty="0">
                <a:latin typeface="Arial" pitchFamily="34" charset="0"/>
                <a:cs typeface="Arial" pitchFamily="34" charset="0"/>
              </a:rPr>
              <a:t>           </a:t>
            </a:r>
            <a:r>
              <a:rPr lang="en-US" sz="2200" dirty="0" err="1">
                <a:latin typeface="Times New Roman" panose="02020603050405020304" pitchFamily="18" charset="0"/>
                <a:cs typeface="Times New Roman" panose="02020603050405020304" pitchFamily="18" charset="0"/>
              </a:rPr>
              <a: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chao</a:t>
            </a:r>
            <a:r>
              <a:rPr lang="en-US" sz="2200" dirty="0">
                <a:latin typeface="Times New Roman" panose="02020603050405020304" pitchFamily="18" charset="0"/>
                <a:cs typeface="Times New Roman" panose="02020603050405020304" pitchFamily="18" charset="0"/>
              </a:rPr>
              <a:t> ! </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sao</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Màu vàng trên lưng chú lấp lánh.  Bốn cái cánh mỏng như giấy bóng.  Cái đầu tròn và hai con mắt long lanh như thủy tinh.  Thân </a:t>
            </a:r>
            <a:r>
              <a:rPr lang="vi-VN" sz="2200">
                <a:latin typeface="Times New Roman" panose="02020603050405020304" pitchFamily="18" charset="0"/>
                <a:cs typeface="Times New Roman" panose="02020603050405020304" pitchFamily="18" charset="0"/>
              </a:rPr>
              <a:t>chú </a:t>
            </a:r>
            <a:r>
              <a:rPr lang="vi-VN" sz="2200" smtClean="0">
                <a:latin typeface="Times New Roman" panose="02020603050405020304" pitchFamily="18" charset="0"/>
                <a:cs typeface="Times New Roman" panose="02020603050405020304" pitchFamily="18" charset="0"/>
              </a:rPr>
              <a:t>nh</a:t>
            </a:r>
            <a:r>
              <a:rPr lang="en-US" sz="2200">
                <a:latin typeface="Times New Roman" panose="02020603050405020304" pitchFamily="18" charset="0"/>
                <a:cs typeface="Times New Roman" panose="02020603050405020304" pitchFamily="18" charset="0"/>
              </a:rPr>
              <a:t>ỏ</a:t>
            </a:r>
            <a:r>
              <a:rPr lang="vi-VN" sz="220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và thon vàng như màu vàng của nắng mùa thu. </a:t>
            </a:r>
            <a:r>
              <a:rPr lang="vi-VN" sz="2200" b="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Chú đậu trên một cành lộc vừng ngả trên mặt hồ.  Bốn cánh khẽ rung rung như  còn phân vân.</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algn="r">
              <a:lnSpc>
                <a:spcPct val="150000"/>
              </a:lnSpc>
            </a:pPr>
            <a:r>
              <a:rPr lang="vi-VN" sz="2200" b="1" i="1" dirty="0">
                <a:latin typeface="+mj-lt"/>
                <a:cs typeface="Times New Roman" panose="02020603050405020304" pitchFamily="18" charset="0"/>
              </a:rPr>
              <a:t>Nguyễn Thế H</a:t>
            </a:r>
            <a:r>
              <a:rPr lang="vi-VN" sz="2000" b="1" i="1" dirty="0">
                <a:latin typeface="+mj-lt"/>
                <a:cs typeface="Arial" pitchFamily="34" charset="0"/>
              </a:rPr>
              <a:t>ội</a:t>
            </a:r>
            <a:endParaRPr lang="en-US" sz="2000" b="1" i="1" dirty="0">
              <a:latin typeface="+mj-lt"/>
              <a:cs typeface="Arial" pitchFamily="34" charset="0"/>
            </a:endParaRPr>
          </a:p>
        </p:txBody>
      </p:sp>
      <p:sp>
        <p:nvSpPr>
          <p:cNvPr id="11" name="Rectangle 10"/>
          <p:cNvSpPr/>
          <p:nvPr/>
        </p:nvSpPr>
        <p:spPr>
          <a:xfrm>
            <a:off x="914400" y="1047750"/>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1</a:t>
            </a:r>
            <a:endParaRPr lang="en-US" sz="1400" b="1" dirty="0">
              <a:solidFill>
                <a:srgbClr val="FF0000"/>
              </a:solidFill>
              <a:latin typeface="+mj-lt"/>
            </a:endParaRPr>
          </a:p>
        </p:txBody>
      </p:sp>
      <p:sp>
        <p:nvSpPr>
          <p:cNvPr id="12" name="Rectangle 11"/>
          <p:cNvSpPr/>
          <p:nvPr/>
        </p:nvSpPr>
        <p:spPr>
          <a:xfrm>
            <a:off x="7315200" y="1047750"/>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3</a:t>
            </a:r>
            <a:endParaRPr lang="en-US" sz="1400" b="1" dirty="0">
              <a:solidFill>
                <a:srgbClr val="FF0000"/>
              </a:solidFill>
              <a:latin typeface="+mj-lt"/>
            </a:endParaRPr>
          </a:p>
        </p:txBody>
      </p:sp>
      <p:sp>
        <p:nvSpPr>
          <p:cNvPr id="13" name="Rectangle 12"/>
          <p:cNvSpPr/>
          <p:nvPr/>
        </p:nvSpPr>
        <p:spPr>
          <a:xfrm>
            <a:off x="2895600" y="1547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4</a:t>
            </a:r>
            <a:endParaRPr lang="en-US" sz="1400" b="1" dirty="0">
              <a:solidFill>
                <a:srgbClr val="FF0000"/>
              </a:solidFill>
              <a:latin typeface="+mj-lt"/>
            </a:endParaRPr>
          </a:p>
        </p:txBody>
      </p:sp>
      <p:sp>
        <p:nvSpPr>
          <p:cNvPr id="14" name="Rectangle 13"/>
          <p:cNvSpPr/>
          <p:nvPr/>
        </p:nvSpPr>
        <p:spPr>
          <a:xfrm>
            <a:off x="7086600" y="1547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5</a:t>
            </a:r>
            <a:endParaRPr lang="en-US" sz="1400" b="1" dirty="0">
              <a:solidFill>
                <a:srgbClr val="FF0000"/>
              </a:solidFill>
              <a:latin typeface="+mj-lt"/>
            </a:endParaRPr>
          </a:p>
        </p:txBody>
      </p:sp>
      <p:sp>
        <p:nvSpPr>
          <p:cNvPr id="15" name="Rectangle 14"/>
          <p:cNvSpPr/>
          <p:nvPr/>
        </p:nvSpPr>
        <p:spPr>
          <a:xfrm>
            <a:off x="4800600" y="20812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6</a:t>
            </a:r>
            <a:endParaRPr lang="en-US" sz="1400" b="1" dirty="0">
              <a:solidFill>
                <a:srgbClr val="FF0000"/>
              </a:solidFill>
              <a:latin typeface="+mj-lt"/>
            </a:endParaRPr>
          </a:p>
        </p:txBody>
      </p:sp>
      <p:sp>
        <p:nvSpPr>
          <p:cNvPr id="16" name="Rectangle 15"/>
          <p:cNvSpPr/>
          <p:nvPr/>
        </p:nvSpPr>
        <p:spPr>
          <a:xfrm>
            <a:off x="3733800" y="2614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7</a:t>
            </a:r>
            <a:endParaRPr lang="en-US" sz="1400" b="1" dirty="0">
              <a:solidFill>
                <a:srgbClr val="FF0000"/>
              </a:solidFill>
              <a:latin typeface="+mj-lt"/>
            </a:endParaRPr>
          </a:p>
        </p:txBody>
      </p:sp>
      <p:sp>
        <p:nvSpPr>
          <p:cNvPr id="17" name="Rectangle 16"/>
          <p:cNvSpPr/>
          <p:nvPr/>
        </p:nvSpPr>
        <p:spPr>
          <a:xfrm>
            <a:off x="1143000" y="3071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8</a:t>
            </a:r>
            <a:endParaRPr lang="en-US" sz="1400" b="1" dirty="0">
              <a:solidFill>
                <a:srgbClr val="FF0000"/>
              </a:solidFill>
              <a:latin typeface="+mj-lt"/>
            </a:endParaRPr>
          </a:p>
        </p:txBody>
      </p:sp>
      <p:sp>
        <p:nvSpPr>
          <p:cNvPr id="18" name="Rectangle 17"/>
          <p:cNvSpPr/>
          <p:nvPr/>
        </p:nvSpPr>
        <p:spPr>
          <a:xfrm>
            <a:off x="2209800" y="1033327"/>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2</a:t>
            </a:r>
            <a:endParaRPr lang="en-US" sz="1400" b="1" dirty="0">
              <a:solidFill>
                <a:srgbClr val="FF0000"/>
              </a:solidFill>
              <a:latin typeface="+mj-lt"/>
            </a:endParaRPr>
          </a:p>
        </p:txBody>
      </p:sp>
    </p:spTree>
    <p:extLst>
      <p:ext uri="{BB962C8B-B14F-4D97-AF65-F5344CB8AC3E}">
        <p14:creationId xmlns:p14="http://schemas.microsoft.com/office/powerpoint/2010/main" val="39808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7200" y="716326"/>
            <a:ext cx="7640053" cy="3381310"/>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3.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Màu</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vàng trên lưng chú   lấp lánh.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4.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cái cánh   mỏng như giấy bóng.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5.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Cái</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đầu   tròn và hai con mắt   long lanh như thuỷ tinh</a:t>
            </a:r>
            <a:r>
              <a:rPr kumimoji="0" lang="en-US" sz="2200" i="0" u="none" strike="noStrike" kern="0" cap="none" spc="0" normalizeH="0" baseline="0" noProof="0" dirty="0">
                <a:ln>
                  <a:noFill/>
                </a:ln>
                <a:effectLst/>
                <a:uLnTx/>
                <a:uFillTx/>
                <a:latin typeface="+mj-lt"/>
                <a:cs typeface="Arial" pitchFamily="34" charset="0"/>
              </a:rPr>
              <a:t>.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6.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Thân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chú   nhỏ và thon vàng như màu vàng của nắng mùa thu.</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8.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cánh   khẽ rung rung như còn đang phân vân.</a:t>
            </a:r>
          </a:p>
        </p:txBody>
      </p:sp>
      <p:cxnSp>
        <p:nvCxnSpPr>
          <p:cNvPr id="5" name="Straight Connector 4"/>
          <p:cNvCxnSpPr/>
          <p:nvPr/>
        </p:nvCxnSpPr>
        <p:spPr>
          <a:xfrm flipH="1">
            <a:off x="3541550" y="1007231"/>
            <a:ext cx="72189" cy="276726"/>
          </a:xfrm>
          <a:prstGeom prst="line">
            <a:avLst/>
          </a:prstGeom>
          <a:noFill/>
          <a:ln w="19050" cap="flat" cmpd="sng" algn="ctr">
            <a:solidFill>
              <a:srgbClr val="FF0000"/>
            </a:solidFill>
            <a:prstDash val="solid"/>
            <a:miter lim="800000"/>
          </a:ln>
          <a:effectLst/>
        </p:spPr>
      </p:cxnSp>
      <p:cxnSp>
        <p:nvCxnSpPr>
          <p:cNvPr id="7" name="Straight Connector 6"/>
          <p:cNvCxnSpPr/>
          <p:nvPr/>
        </p:nvCxnSpPr>
        <p:spPr>
          <a:xfrm flipH="1">
            <a:off x="2286000" y="1761624"/>
            <a:ext cx="72189" cy="276726"/>
          </a:xfrm>
          <a:prstGeom prst="line">
            <a:avLst/>
          </a:prstGeom>
          <a:noFill/>
          <a:ln w="19050" cap="flat" cmpd="sng" algn="ctr">
            <a:solidFill>
              <a:srgbClr val="FF0000"/>
            </a:solidFill>
            <a:prstDash val="solid"/>
            <a:miter lim="800000"/>
          </a:ln>
          <a:effectLst/>
        </p:spPr>
      </p:cxnSp>
      <p:cxnSp>
        <p:nvCxnSpPr>
          <p:cNvPr id="9" name="Straight Connector 8"/>
          <p:cNvCxnSpPr/>
          <p:nvPr/>
        </p:nvCxnSpPr>
        <p:spPr>
          <a:xfrm flipH="1">
            <a:off x="1676400" y="2371224"/>
            <a:ext cx="72189" cy="276726"/>
          </a:xfrm>
          <a:prstGeom prst="line">
            <a:avLst/>
          </a:prstGeom>
          <a:noFill/>
          <a:ln w="19050" cap="flat" cmpd="sng" algn="ctr">
            <a:solidFill>
              <a:srgbClr val="FF0000"/>
            </a:solidFill>
            <a:prstDash val="solid"/>
            <a:miter lim="800000"/>
          </a:ln>
          <a:effectLst/>
        </p:spPr>
      </p:cxnSp>
      <p:cxnSp>
        <p:nvCxnSpPr>
          <p:cNvPr id="11" name="Straight Connector 10"/>
          <p:cNvCxnSpPr/>
          <p:nvPr/>
        </p:nvCxnSpPr>
        <p:spPr>
          <a:xfrm flipH="1">
            <a:off x="4118811" y="2371224"/>
            <a:ext cx="72189" cy="276726"/>
          </a:xfrm>
          <a:prstGeom prst="line">
            <a:avLst/>
          </a:prstGeom>
          <a:noFill/>
          <a:ln w="19050" cap="flat" cmpd="sng" algn="ctr">
            <a:solidFill>
              <a:srgbClr val="FF0000"/>
            </a:solidFill>
            <a:prstDash val="solid"/>
            <a:miter lim="800000"/>
          </a:ln>
          <a:effectLst/>
        </p:spPr>
      </p:cxnSp>
      <p:cxnSp>
        <p:nvCxnSpPr>
          <p:cNvPr id="13" name="Straight Connector 12"/>
          <p:cNvCxnSpPr/>
          <p:nvPr/>
        </p:nvCxnSpPr>
        <p:spPr>
          <a:xfrm flipH="1">
            <a:off x="1913726" y="3057024"/>
            <a:ext cx="72189" cy="276726"/>
          </a:xfrm>
          <a:prstGeom prst="line">
            <a:avLst/>
          </a:prstGeom>
          <a:noFill/>
          <a:ln w="19050" cap="flat" cmpd="sng" algn="ctr">
            <a:solidFill>
              <a:srgbClr val="FF0000"/>
            </a:solidFill>
            <a:prstDash val="solid"/>
            <a:miter lim="800000"/>
          </a:ln>
          <a:effectLst/>
        </p:spPr>
      </p:cxnSp>
      <p:cxnSp>
        <p:nvCxnSpPr>
          <p:cNvPr id="15" name="Straight Connector 14"/>
          <p:cNvCxnSpPr/>
          <p:nvPr/>
        </p:nvCxnSpPr>
        <p:spPr>
          <a:xfrm>
            <a:off x="826168" y="1276350"/>
            <a:ext cx="2679032" cy="0"/>
          </a:xfrm>
          <a:prstGeom prst="line">
            <a:avLst/>
          </a:prstGeom>
          <a:noFill/>
          <a:ln w="28575" cap="flat" cmpd="sng" algn="ctr">
            <a:solidFill>
              <a:srgbClr val="FF0000"/>
            </a:solidFill>
            <a:prstDash val="solid"/>
            <a:miter lim="800000"/>
          </a:ln>
          <a:effectLst/>
        </p:spPr>
      </p:cxnSp>
      <p:cxnSp>
        <p:nvCxnSpPr>
          <p:cNvPr id="16" name="Straight Connector 15"/>
          <p:cNvCxnSpPr>
            <a:cxnSpLocks/>
          </p:cNvCxnSpPr>
          <p:nvPr/>
        </p:nvCxnSpPr>
        <p:spPr>
          <a:xfrm>
            <a:off x="870285" y="1962150"/>
            <a:ext cx="1339515" cy="0"/>
          </a:xfrm>
          <a:prstGeom prst="line">
            <a:avLst/>
          </a:prstGeom>
          <a:noFill/>
          <a:ln w="28575" cap="flat" cmpd="sng" algn="ctr">
            <a:solidFill>
              <a:srgbClr val="FF0000"/>
            </a:solidFill>
            <a:prstDash val="solid"/>
            <a:miter lim="800000"/>
          </a:ln>
          <a:effectLst/>
        </p:spPr>
      </p:cxnSp>
      <p:cxnSp>
        <p:nvCxnSpPr>
          <p:cNvPr id="17" name="Straight Connector 16"/>
          <p:cNvCxnSpPr>
            <a:cxnSpLocks/>
          </p:cNvCxnSpPr>
          <p:nvPr/>
        </p:nvCxnSpPr>
        <p:spPr>
          <a:xfrm flipV="1">
            <a:off x="2743200" y="2628840"/>
            <a:ext cx="1219200" cy="19110"/>
          </a:xfrm>
          <a:prstGeom prst="line">
            <a:avLst/>
          </a:prstGeom>
          <a:noFill/>
          <a:ln w="28575" cap="flat" cmpd="sng" algn="ctr">
            <a:solidFill>
              <a:srgbClr val="FF0000"/>
            </a:solidFill>
            <a:prstDash val="solid"/>
            <a:miter lim="800000"/>
          </a:ln>
          <a:effectLst/>
        </p:spPr>
      </p:cxnSp>
      <p:cxnSp>
        <p:nvCxnSpPr>
          <p:cNvPr id="18" name="Straight Connector 17"/>
          <p:cNvCxnSpPr/>
          <p:nvPr/>
        </p:nvCxnSpPr>
        <p:spPr>
          <a:xfrm>
            <a:off x="846223" y="2647950"/>
            <a:ext cx="830177" cy="0"/>
          </a:xfrm>
          <a:prstGeom prst="line">
            <a:avLst/>
          </a:prstGeom>
          <a:noFill/>
          <a:ln w="28575" cap="flat" cmpd="sng" algn="ctr">
            <a:solidFill>
              <a:srgbClr val="FF0000"/>
            </a:solidFill>
            <a:prstDash val="solid"/>
            <a:miter lim="800000"/>
          </a:ln>
          <a:effectLst/>
        </p:spPr>
      </p:cxnSp>
      <p:cxnSp>
        <p:nvCxnSpPr>
          <p:cNvPr id="19" name="Straight Connector 18"/>
          <p:cNvCxnSpPr/>
          <p:nvPr/>
        </p:nvCxnSpPr>
        <p:spPr>
          <a:xfrm>
            <a:off x="838200" y="3333750"/>
            <a:ext cx="974555" cy="0"/>
          </a:xfrm>
          <a:prstGeom prst="line">
            <a:avLst/>
          </a:prstGeom>
          <a:noFill/>
          <a:ln w="28575" cap="flat" cmpd="sng" algn="ctr">
            <a:solidFill>
              <a:srgbClr val="FF0000"/>
            </a:solidFill>
            <a:prstDash val="solid"/>
            <a:miter lim="800000"/>
          </a:ln>
          <a:effectLst/>
        </p:spPr>
      </p:cxnSp>
      <p:sp>
        <p:nvSpPr>
          <p:cNvPr id="20" name="TextBox 19"/>
          <p:cNvSpPr txBox="1"/>
          <p:nvPr/>
        </p:nvSpPr>
        <p:spPr>
          <a:xfrm>
            <a:off x="1224622" y="1943040"/>
            <a:ext cx="57610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1" name="TextBox 20"/>
          <p:cNvSpPr txBox="1"/>
          <p:nvPr/>
        </p:nvSpPr>
        <p:spPr>
          <a:xfrm>
            <a:off x="1391653" y="1257240"/>
            <a:ext cx="67376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2" name="TextBox 21"/>
          <p:cNvSpPr txBox="1"/>
          <p:nvPr/>
        </p:nvSpPr>
        <p:spPr>
          <a:xfrm>
            <a:off x="914399" y="2628840"/>
            <a:ext cx="63679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3" name="TextBox 22"/>
          <p:cNvSpPr txBox="1"/>
          <p:nvPr/>
        </p:nvSpPr>
        <p:spPr>
          <a:xfrm>
            <a:off x="3234491" y="2628840"/>
            <a:ext cx="554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4" name="TextBox 23"/>
          <p:cNvSpPr txBox="1"/>
          <p:nvPr/>
        </p:nvSpPr>
        <p:spPr>
          <a:xfrm>
            <a:off x="1065677" y="3314640"/>
            <a:ext cx="554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cxnSp>
        <p:nvCxnSpPr>
          <p:cNvPr id="25" name="Straight Connector 24"/>
          <p:cNvCxnSpPr/>
          <p:nvPr/>
        </p:nvCxnSpPr>
        <p:spPr>
          <a:xfrm flipH="1">
            <a:off x="1930922" y="3742824"/>
            <a:ext cx="72189" cy="276726"/>
          </a:xfrm>
          <a:prstGeom prst="line">
            <a:avLst/>
          </a:prstGeom>
          <a:noFill/>
          <a:ln w="19050" cap="flat" cmpd="sng" algn="ctr">
            <a:solidFill>
              <a:srgbClr val="FF0000"/>
            </a:solidFill>
            <a:prstDash val="solid"/>
            <a:miter lim="800000"/>
          </a:ln>
          <a:effectLst/>
        </p:spPr>
      </p:cxnSp>
      <p:cxnSp>
        <p:nvCxnSpPr>
          <p:cNvPr id="27" name="Straight Connector 26"/>
          <p:cNvCxnSpPr/>
          <p:nvPr/>
        </p:nvCxnSpPr>
        <p:spPr>
          <a:xfrm>
            <a:off x="854245" y="4019550"/>
            <a:ext cx="974555" cy="0"/>
          </a:xfrm>
          <a:prstGeom prst="line">
            <a:avLst/>
          </a:prstGeom>
          <a:noFill/>
          <a:ln w="28575" cap="flat" cmpd="sng" algn="ctr">
            <a:solidFill>
              <a:srgbClr val="FF0000"/>
            </a:solidFill>
            <a:prstDash val="solid"/>
            <a:miter lim="800000"/>
          </a:ln>
          <a:effectLst/>
        </p:spPr>
      </p:cxnSp>
      <p:sp>
        <p:nvSpPr>
          <p:cNvPr id="28" name="TextBox 27"/>
          <p:cNvSpPr txBox="1"/>
          <p:nvPr/>
        </p:nvSpPr>
        <p:spPr>
          <a:xfrm>
            <a:off x="946484" y="4000440"/>
            <a:ext cx="67376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pic>
        <p:nvPicPr>
          <p:cNvPr id="29"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8492"/>
            <a:ext cx="3520263" cy="177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Horizontal)">
                                      <p:cBhvr>
                                        <p:cTn id="24" dur="500"/>
                                        <p:tgtEl>
                                          <p:spTgt spid="7"/>
                                        </p:tgtEl>
                                      </p:cBhvr>
                                    </p:animEffect>
                                  </p:childTnLst>
                                </p:cTn>
                              </p:par>
                              <p:par>
                                <p:cTn id="25" presetID="16" presetClass="entr" presetSubtype="2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6"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750"/>
                                        <p:tgtEl>
                                          <p:spTgt spid="9"/>
                                        </p:tgtEl>
                                      </p:cBhvr>
                                    </p:animEffect>
                                  </p:childTnLst>
                                </p:cTn>
                              </p:par>
                              <p:par>
                                <p:cTn id="36" presetID="6"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arn(inVertical)">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252"/>
          <p:cNvSpPr>
            <a:spLocks noEditPoints="1"/>
          </p:cNvSpPr>
          <p:nvPr/>
        </p:nvSpPr>
        <p:spPr bwMode="auto">
          <a:xfrm>
            <a:off x="3187305" y="168548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ysClr val="window" lastClr="FFFFFF"/>
          </a:solidFill>
          <a:ln>
            <a:noFill/>
          </a:ln>
        </p:spPr>
        <p:txBody>
          <a:bodyPr lIns="51435" tIns="25718" rIns="51435" bIns="2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cs typeface="+mn-ea"/>
              <a:sym typeface="+mn-lt"/>
            </a:endParaRPr>
          </a:p>
        </p:txBody>
      </p:sp>
      <p:sp>
        <p:nvSpPr>
          <p:cNvPr id="5" name="AutoShape 19"/>
          <p:cNvSpPr>
            <a:spLocks noChangeArrowheads="1"/>
          </p:cNvSpPr>
          <p:nvPr/>
        </p:nvSpPr>
        <p:spPr bwMode="ltGray">
          <a:xfrm>
            <a:off x="228600" y="322595"/>
            <a:ext cx="8382000" cy="733529"/>
          </a:xfrm>
          <a:prstGeom prst="roundRect">
            <a:avLst>
              <a:gd name="adj" fmla="val 50000"/>
            </a:avLst>
          </a:prstGeom>
          <a:solidFill>
            <a:schemeClr val="bg1"/>
          </a:solidFill>
          <a:ln w="12700" cap="flat" cmpd="sng" algn="ctr">
            <a:solidFill>
              <a:srgbClr val="002060"/>
            </a:solidFill>
            <a:prstDash val="solid"/>
            <a:miter lim="800000"/>
          </a:ln>
          <a:effectLst/>
        </p:spPr>
        <p:txBody>
          <a:bodyPr rtlCol="0"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000" u="none" strike="noStrike" kern="0" cap="none" spc="0" normalizeH="0" baseline="0" noProof="0" dirty="0">
              <a:ln>
                <a:noFill/>
              </a:ln>
              <a:effectLst/>
              <a:uLnTx/>
              <a:uFillTx/>
              <a:latin typeface="Arial" pitchFamily="34" charset="0"/>
              <a:cs typeface="Arial"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2.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đoạn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5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7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trái</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cây</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mà</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em</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thích</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đoạn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dùng</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kể</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Ai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nào</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000" u="none" strike="noStrike" kern="0" cap="none" spc="0" normalizeH="0" baseline="0" noProof="0" dirty="0">
              <a:ln>
                <a:noFill/>
              </a:ln>
              <a:effectLst/>
              <a:uLnTx/>
              <a:uFillTx/>
              <a:latin typeface="Arial" pitchFamily="34" charset="0"/>
              <a:cs typeface="Arial" pitchFamily="34" charset="0"/>
            </a:endParaRPr>
          </a:p>
        </p:txBody>
      </p:sp>
      <p:pic>
        <p:nvPicPr>
          <p:cNvPr id="6"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85483"/>
            <a:ext cx="2870761" cy="2458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85482"/>
            <a:ext cx="2857081" cy="2253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Straight Connector 7"/>
          <p:cNvCxnSpPr>
            <a:cxnSpLocks/>
          </p:cNvCxnSpPr>
          <p:nvPr/>
        </p:nvCxnSpPr>
        <p:spPr>
          <a:xfrm>
            <a:off x="4648200" y="666750"/>
            <a:ext cx="3200400" cy="0"/>
          </a:xfrm>
          <a:prstGeom prst="line">
            <a:avLst/>
          </a:prstGeom>
          <a:noFill/>
          <a:ln w="19050" cap="flat" cmpd="sng" algn="ctr">
            <a:solidFill>
              <a:srgbClr val="FF0000"/>
            </a:solidFill>
            <a:prstDash val="solid"/>
            <a:miter lim="800000"/>
          </a:ln>
          <a:effectLst/>
        </p:spPr>
      </p:cxnSp>
      <p:cxnSp>
        <p:nvCxnSpPr>
          <p:cNvPr id="9" name="Straight Connector 8"/>
          <p:cNvCxnSpPr>
            <a:cxnSpLocks/>
          </p:cNvCxnSpPr>
          <p:nvPr/>
        </p:nvCxnSpPr>
        <p:spPr>
          <a:xfrm>
            <a:off x="3837982" y="971550"/>
            <a:ext cx="1877018" cy="0"/>
          </a:xfrm>
          <a:prstGeom prst="line">
            <a:avLst/>
          </a:prstGeom>
          <a:noFill/>
          <a:ln w="19050" cap="flat" cmpd="sng" algn="ctr">
            <a:solidFill>
              <a:srgbClr val="FF0000"/>
            </a:solidFill>
            <a:prstDash val="solid"/>
            <a:miter lim="800000"/>
          </a:ln>
          <a:effectLst/>
        </p:spPr>
      </p:cxnSp>
    </p:spTree>
    <p:extLst>
      <p:ext uri="{BB962C8B-B14F-4D97-AF65-F5344CB8AC3E}">
        <p14:creationId xmlns:p14="http://schemas.microsoft.com/office/powerpoint/2010/main" val="10077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1382410" y="3746218"/>
            <a:ext cx="4408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anose="02020603050405020304" pitchFamily="18" charset="0"/>
                <a:cs typeface="Times New Roman" panose="02020603050405020304" pitchFamily="18" charset="0"/>
              </a:rPr>
              <a:t>e. </a:t>
            </a:r>
            <a:r>
              <a:rPr lang="en-US" sz="2000" b="1" dirty="0" err="1">
                <a:solidFill>
                  <a:srgbClr val="FF0066"/>
                </a:solidFill>
                <a:latin typeface="Times New Roman" panose="02020603050405020304" pitchFamily="18" charset="0"/>
                <a:cs typeface="Times New Roman" panose="02020603050405020304" pitchFamily="18" charset="0"/>
              </a:rPr>
              <a:t>Ăn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đó</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cảm</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giác</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152400" y="30779"/>
            <a:ext cx="1353847" cy="523220"/>
          </a:xfrm>
          <a:prstGeom prst="rect">
            <a:avLst/>
          </a:prstGeom>
          <a:solidFill>
            <a:srgbClr val="FFC000"/>
          </a:solidFill>
          <a:ln w="6350" cap="flat" cmpd="sng" algn="ctr">
            <a:solidFill>
              <a:srgbClr val="FFC000"/>
            </a:solidFill>
            <a:prstDash val="solid"/>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all" spc="0" normalizeH="0" baseline="0" noProof="0" dirty="0" err="1">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rPr>
              <a:t>Gợi</a:t>
            </a:r>
            <a:r>
              <a:rPr kumimoji="0" lang="en-US" sz="2800" i="0" u="none" strike="noStrike" kern="0" cap="all" spc="0" normalizeH="0" baseline="0" noProof="0" dirty="0">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rPr>
              <a:t> ý</a:t>
            </a:r>
            <a:r>
              <a:rPr kumimoji="0" lang="en-US" sz="2800" i="0" u="none" strike="noStrike" kern="0" cap="all" spc="0" normalizeH="0" baseline="0" noProof="0" dirty="0">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Arial" pitchFamily="34" charset="0"/>
                <a:cs typeface="Arial" pitchFamily="34" charset="0"/>
              </a:rPr>
              <a:t>  </a:t>
            </a:r>
          </a:p>
        </p:txBody>
      </p:sp>
      <p:sp>
        <p:nvSpPr>
          <p:cNvPr id="16" name="Rectangle 15"/>
          <p:cNvSpPr/>
          <p:nvPr/>
        </p:nvSpPr>
        <p:spPr>
          <a:xfrm>
            <a:off x="1319503" y="646331"/>
            <a:ext cx="4319298" cy="400110"/>
          </a:xfrm>
          <a:prstGeom prst="rect">
            <a:avLst/>
          </a:prstGeom>
        </p:spPr>
        <p:txBody>
          <a:bodyPr wrap="square">
            <a:spAutoFit/>
          </a:bodyPr>
          <a:lstStyle/>
          <a:p>
            <a:pPr lvl="0"/>
            <a:r>
              <a:rPr lang="en-US" sz="2000" b="1" dirty="0">
                <a:solidFill>
                  <a:srgbClr val="FF0066"/>
                </a:solidFill>
                <a:latin typeface="Times New Roman" panose="02020603050405020304" pitchFamily="18" charset="0"/>
                <a:cs typeface="Times New Roman" panose="02020603050405020304" pitchFamily="18" charset="0"/>
              </a:rPr>
              <a:t>a. </a:t>
            </a:r>
            <a:r>
              <a:rPr lang="en-US" sz="2000" b="1" dirty="0" err="1">
                <a:solidFill>
                  <a:srgbClr val="FF0066"/>
                </a:solidFill>
                <a:latin typeface="Times New Roman" panose="02020603050405020304" pitchFamily="18" charset="0"/>
                <a:cs typeface="Times New Roman" panose="02020603050405020304" pitchFamily="18" charset="0"/>
              </a:rPr>
              <a:t>Hình</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dáng</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đó</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71901" y="1046441"/>
            <a:ext cx="3871459"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Bầu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bĩnh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tròn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dài</a:t>
            </a:r>
            <a:r>
              <a:rPr lang="en-US" sz="1800" b="1" dirty="0">
                <a:latin typeface="Times New Roman" panose="02020603050405020304" pitchFamily="18" charset="0"/>
                <a:cs typeface="Times New Roman" panose="02020603050405020304" pitchFamily="18" charset="0"/>
              </a:rPr>
              <a:t>, ……. )</a:t>
            </a:r>
          </a:p>
        </p:txBody>
      </p:sp>
      <p:sp>
        <p:nvSpPr>
          <p:cNvPr id="18" name="Rectangle 17"/>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anose="02020603050405020304" pitchFamily="18" charset="0"/>
                <a:cs typeface="Times New Roman" panose="02020603050405020304" pitchFamily="18" charset="0"/>
              </a:rPr>
              <a:t>b. </a:t>
            </a:r>
            <a:r>
              <a:rPr lang="en-US" sz="2000" b="1" dirty="0" err="1">
                <a:solidFill>
                  <a:srgbClr val="FF0066"/>
                </a:solidFill>
                <a:latin typeface="Times New Roman" panose="02020603050405020304" pitchFamily="18" charset="0"/>
                <a:cs typeface="Times New Roman" panose="02020603050405020304" pitchFamily="18" charset="0"/>
              </a:rPr>
              <a:t>Màu</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471900" y="1785105"/>
            <a:ext cx="4166901"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Xanh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đỏ</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óng</a:t>
            </a:r>
            <a:r>
              <a:rPr lang="en-US" sz="1800" b="1" dirty="0">
                <a:latin typeface="Times New Roman" panose="02020603050405020304" pitchFamily="18" charset="0"/>
                <a:cs typeface="Times New Roman" panose="02020603050405020304" pitchFamily="18" charset="0"/>
              </a:rPr>
              <a:t>, cam, ……. )</a:t>
            </a:r>
          </a:p>
        </p:txBody>
      </p:sp>
      <p:sp>
        <p:nvSpPr>
          <p:cNvPr id="20" name="Rectangle 19"/>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anose="02020603050405020304" pitchFamily="18" charset="0"/>
                <a:cs typeface="Times New Roman" panose="02020603050405020304" pitchFamily="18" charset="0"/>
              </a:rPr>
              <a:t>c. </a:t>
            </a:r>
            <a:r>
              <a:rPr lang="en-US" sz="2000" b="1" dirty="0" err="1">
                <a:solidFill>
                  <a:srgbClr val="FF0066"/>
                </a:solidFill>
                <a:latin typeface="Times New Roman" panose="02020603050405020304" pitchFamily="18" charset="0"/>
                <a:cs typeface="Times New Roman" panose="02020603050405020304" pitchFamily="18" charset="0"/>
              </a:rPr>
              <a:t>Hương</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thơm</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ra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sao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1471899" y="2554547"/>
            <a:ext cx="4243101"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Thơm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thơm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ngát</a:t>
            </a:r>
            <a:r>
              <a:rPr lang="en-US" sz="1800" b="1" dirty="0">
                <a:latin typeface="Times New Roman" panose="02020603050405020304" pitchFamily="18" charset="0"/>
                <a:cs typeface="Times New Roman" panose="02020603050405020304" pitchFamily="18" charset="0"/>
              </a:rPr>
              <a:t>, ……. )</a:t>
            </a:r>
          </a:p>
        </p:txBody>
      </p:sp>
      <p:sp>
        <p:nvSpPr>
          <p:cNvPr id="22" name="Rectangle 21"/>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anose="02020603050405020304" pitchFamily="18" charset="0"/>
                <a:cs typeface="Times New Roman" panose="02020603050405020304" pitchFamily="18" charset="0"/>
              </a:rPr>
              <a:t>d. </a:t>
            </a:r>
            <a:r>
              <a:rPr lang="en-US" sz="2000" b="1" dirty="0" err="1">
                <a:solidFill>
                  <a:srgbClr val="FF0066"/>
                </a:solidFill>
                <a:latin typeface="Times New Roman" panose="02020603050405020304" pitchFamily="18" charset="0"/>
                <a:cs typeface="Times New Roman" panose="02020603050405020304" pitchFamily="18" charset="0"/>
              </a:rPr>
              <a:t>Vị</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như</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1471899" y="3307426"/>
            <a:ext cx="4014502"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Ngọt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ngọt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lịm</a:t>
            </a:r>
            <a:r>
              <a:rPr lang="en-US" sz="1800" b="1" dirty="0">
                <a:latin typeface="Times New Roman" panose="02020603050405020304" pitchFamily="18" charset="0"/>
                <a:cs typeface="Times New Roman" panose="02020603050405020304" pitchFamily="18" charset="0"/>
              </a:rPr>
              <a:t>, ……. )</a:t>
            </a:r>
          </a:p>
        </p:txBody>
      </p:sp>
      <p:sp>
        <p:nvSpPr>
          <p:cNvPr id="24" name="Rectangle 23"/>
          <p:cNvSpPr/>
          <p:nvPr/>
        </p:nvSpPr>
        <p:spPr>
          <a:xfrm>
            <a:off x="1506247" y="4146328"/>
            <a:ext cx="6342353"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Cảm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thấy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thú</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mãi</a:t>
            </a:r>
            <a:r>
              <a:rPr lang="en-US" sz="1800" b="1" dirty="0">
                <a:latin typeface="Times New Roman" panose="02020603050405020304" pitchFamily="18" charset="0"/>
                <a:cs typeface="Times New Roman" panose="02020603050405020304" pitchFamily="18" charset="0"/>
              </a:rPr>
              <a:t>, ……. )</a:t>
            </a:r>
          </a:p>
        </p:txBody>
      </p:sp>
      <p:cxnSp>
        <p:nvCxnSpPr>
          <p:cNvPr id="25" name="Curved Connector 24"/>
          <p:cNvCxnSpPr>
            <a:stCxn id="15" idx="2"/>
            <a:endCxn id="16" idx="1"/>
          </p:cNvCxnSpPr>
          <p:nvPr/>
        </p:nvCxnSpPr>
        <p:spPr>
          <a:xfrm rot="16200000" flipH="1">
            <a:off x="928220" y="455102"/>
            <a:ext cx="292387" cy="490179"/>
          </a:xfrm>
          <a:prstGeom prst="curvedConnector2">
            <a:avLst/>
          </a:prstGeom>
          <a:noFill/>
          <a:ln w="6350" cap="flat" cmpd="sng" algn="ctr">
            <a:solidFill>
              <a:srgbClr val="FF0000"/>
            </a:solidFill>
            <a:prstDash val="solid"/>
            <a:miter lim="800000"/>
            <a:tailEnd type="arrow"/>
          </a:ln>
          <a:effectLst/>
        </p:spPr>
      </p:cxnSp>
      <p:cxnSp>
        <p:nvCxnSpPr>
          <p:cNvPr id="26" name="Curved Connector 25"/>
          <p:cNvCxnSpPr>
            <a:stCxn id="15" idx="2"/>
            <a:endCxn id="18" idx="1"/>
          </p:cNvCxnSpPr>
          <p:nvPr/>
        </p:nvCxnSpPr>
        <p:spPr>
          <a:xfrm rot="16200000" flipH="1">
            <a:off x="558888" y="824435"/>
            <a:ext cx="1031051" cy="490178"/>
          </a:xfrm>
          <a:prstGeom prst="curvedConnector2">
            <a:avLst/>
          </a:prstGeom>
          <a:noFill/>
          <a:ln w="6350" cap="flat" cmpd="sng" algn="ctr">
            <a:solidFill>
              <a:srgbClr val="FF0000"/>
            </a:solidFill>
            <a:prstDash val="solid"/>
            <a:miter lim="800000"/>
            <a:tailEnd type="arrow"/>
          </a:ln>
          <a:effectLst/>
        </p:spPr>
      </p:cxnSp>
      <p:cxnSp>
        <p:nvCxnSpPr>
          <p:cNvPr id="27" name="Curved Connector 26"/>
          <p:cNvCxnSpPr>
            <a:stCxn id="15" idx="2"/>
            <a:endCxn id="20" idx="1"/>
          </p:cNvCxnSpPr>
          <p:nvPr/>
        </p:nvCxnSpPr>
        <p:spPr>
          <a:xfrm rot="16200000" flipH="1">
            <a:off x="174167" y="1209156"/>
            <a:ext cx="1800493" cy="490178"/>
          </a:xfrm>
          <a:prstGeom prst="curvedConnector2">
            <a:avLst/>
          </a:prstGeom>
          <a:noFill/>
          <a:ln w="6350" cap="flat" cmpd="sng" algn="ctr">
            <a:solidFill>
              <a:srgbClr val="FF0000"/>
            </a:solidFill>
            <a:prstDash val="solid"/>
            <a:miter lim="800000"/>
            <a:tailEnd type="arrow"/>
          </a:ln>
          <a:effectLst/>
        </p:spPr>
      </p:cxnSp>
      <p:cxnSp>
        <p:nvCxnSpPr>
          <p:cNvPr id="28" name="Curved Connector 27"/>
          <p:cNvCxnSpPr>
            <a:stCxn id="15" idx="2"/>
            <a:endCxn id="22" idx="1"/>
          </p:cNvCxnSpPr>
          <p:nvPr/>
        </p:nvCxnSpPr>
        <p:spPr>
          <a:xfrm rot="16200000" flipH="1">
            <a:off x="-187401" y="1570724"/>
            <a:ext cx="2553372" cy="519922"/>
          </a:xfrm>
          <a:prstGeom prst="curvedConnector2">
            <a:avLst/>
          </a:prstGeom>
          <a:noFill/>
          <a:ln w="6350" cap="flat" cmpd="sng" algn="ctr">
            <a:solidFill>
              <a:srgbClr val="FF0000"/>
            </a:solidFill>
            <a:prstDash val="solid"/>
            <a:miter lim="800000"/>
            <a:tailEnd type="arrow"/>
          </a:ln>
          <a:effectLst/>
        </p:spPr>
      </p:cxnSp>
      <p:cxnSp>
        <p:nvCxnSpPr>
          <p:cNvPr id="29" name="Curved Connector 28"/>
          <p:cNvCxnSpPr>
            <a:stCxn id="15" idx="2"/>
            <a:endCxn id="14" idx="1"/>
          </p:cNvCxnSpPr>
          <p:nvPr/>
        </p:nvCxnSpPr>
        <p:spPr>
          <a:xfrm rot="16200000" flipH="1">
            <a:off x="-590270" y="1973593"/>
            <a:ext cx="3392274" cy="553086"/>
          </a:xfrm>
          <a:prstGeom prst="curvedConnector2">
            <a:avLst/>
          </a:prstGeom>
          <a:noFill/>
          <a:ln w="63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28080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1000"/>
                                        <p:tgtEl>
                                          <p:spTgt spid="2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1000"/>
                                        <p:tgtEl>
                                          <p:spTgt spid="16"/>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1000"/>
                                        <p:tgtEl>
                                          <p:spTgt spid="2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1000"/>
                                        <p:tgtEl>
                                          <p:spTgt spid="18"/>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ircle(in)">
                                      <p:cBhvr>
                                        <p:cTn id="38" dur="1000"/>
                                        <p:tgtEl>
                                          <p:spTgt spid="2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1000"/>
                                        <p:tgtEl>
                                          <p:spTgt spid="20"/>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1000"/>
                                        <p:tgtEl>
                                          <p:spTgt spid="2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1000"/>
                                        <p:tgtEl>
                                          <p:spTgt spid="22"/>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ircle(in)">
                                      <p:cBhvr>
                                        <p:cTn id="62" dur="1000"/>
                                        <p:tgtEl>
                                          <p:spTgt spid="29"/>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1000"/>
                                        <p:tgtEl>
                                          <p:spTgt spid="14"/>
                                        </p:tgtEl>
                                      </p:cBhvr>
                                    </p:animEffect>
                                  </p:childTnLst>
                                </p:cTn>
                              </p:par>
                            </p:childTnLst>
                          </p:cTn>
                        </p:par>
                        <p:par>
                          <p:cTn id="66" fill="hold">
                            <p:stCondLst>
                              <p:cond delay="1000"/>
                            </p:stCondLst>
                            <p:childTnLst>
                              <p:par>
                                <p:cTn id="67" presetID="16" presetClass="entr" presetSubtype="2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742950"/>
            <a:ext cx="5791200" cy="3170099"/>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just" defTabSz="914400" eaLnBrk="1" fontAlgn="auto" latinLnBrk="0" hangingPunct="1">
              <a:spcBef>
                <a:spcPts val="0"/>
              </a:spcBef>
              <a:spcAft>
                <a:spcPts val="0"/>
              </a:spcAft>
              <a:buClrTx/>
              <a:buSzTx/>
              <a:buFontTx/>
              <a:buNone/>
              <a:tabLst/>
              <a:defRPr/>
            </a:pPr>
            <a:r>
              <a:rPr kumimoji="0" lang="en-US" sz="2000" i="0" u="none" strike="noStrike" kern="0" cap="none" spc="0" normalizeH="0" baseline="0" noProof="0" dirty="0">
                <a:ln>
                  <a:noFill/>
                </a:ln>
                <a:solidFill>
                  <a:srgbClr val="000066"/>
                </a:solidFill>
                <a:effectLst/>
                <a:uLnTx/>
                <a:uFillTx/>
                <a:latin typeface="Arial" pitchFamily="34" charset="0"/>
                <a:cs typeface="Arial" pitchFamily="34"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Trong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các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loại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trái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cây</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em</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thích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nhất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là</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quả</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Quả xoài có hình dáng bầu bĩnh thật đẹp.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mới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ra</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quả</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khoác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trên</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mình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bộ</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áo</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màu</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xanh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lịch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lãm</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Thật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tuyệt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được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thưởng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thức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những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miếng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mọng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nước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vào</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mùa</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hè</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oi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bức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157" y="756209"/>
            <a:ext cx="2591285" cy="1984505"/>
          </a:xfrm>
          <a:prstGeom prst="rect">
            <a:avLst/>
          </a:prstGeom>
          <a:ln>
            <a:noFill/>
          </a:ln>
          <a:effectLst>
            <a:softEdge rad="112500"/>
          </a:effectLst>
        </p:spPr>
      </p:pic>
    </p:spTree>
    <p:extLst>
      <p:ext uri="{BB962C8B-B14F-4D97-AF65-F5344CB8AC3E}">
        <p14:creationId xmlns:p14="http://schemas.microsoft.com/office/powerpoint/2010/main" val="4656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CỦNG CỐ</a:t>
            </a:r>
            <a:endParaRPr lang="en-US" sz="4000" b="1" dirty="0">
              <a:solidFill>
                <a:srgbClr val="002060"/>
              </a:solidFill>
              <a:latin typeface="+mj-lt"/>
            </a:endParaRPr>
          </a:p>
        </p:txBody>
      </p:sp>
    </p:spTree>
    <p:extLst>
      <p:ext uri="{BB962C8B-B14F-4D97-AF65-F5344CB8AC3E}">
        <p14:creationId xmlns:p14="http://schemas.microsoft.com/office/powerpoint/2010/main" val="119610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000" b="1" dirty="0">
                <a:solidFill>
                  <a:schemeClr val="bg1"/>
                </a:solidFill>
              </a:rPr>
              <a:t>Câu kể Ai thế nào?</a:t>
            </a:r>
            <a:endParaRPr lang="en-US" sz="20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CHỦ NGỮ</a:t>
            </a:r>
            <a:endParaRPr lang="en-US" sz="2000" b="1" dirty="0">
              <a:solidFill>
                <a:prstClr val="white"/>
              </a:solidFill>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VỊ NGỮ</a:t>
            </a:r>
            <a:endParaRPr lang="en-US" sz="2000" b="1" dirty="0">
              <a:solidFill>
                <a:prstClr val="white"/>
              </a:solidFill>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Ai ( Cái gì?, con gì?)</a:t>
            </a:r>
            <a:endParaRPr lang="en-US" sz="2000" b="1" dirty="0">
              <a:solidFill>
                <a:prstClr val="white"/>
              </a:solidFill>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Thế nào?</a:t>
            </a:r>
            <a:endParaRPr lang="en-US" sz="2000" b="1" dirty="0">
              <a:solidFill>
                <a:prstClr val="white"/>
              </a:solidFill>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Chỉ đặc điểm, tính chất hoặc trạng trái của sự vật được </a:t>
            </a:r>
          </a:p>
          <a:p>
            <a:pPr algn="ctr"/>
            <a:r>
              <a:rPr lang="vi-VN" sz="2000" dirty="0">
                <a:solidFill>
                  <a:prstClr val="white"/>
                </a:solidFill>
                <a:latin typeface="+mj-lt"/>
              </a:rPr>
              <a:t>nhắc đến ở chủ ngữ.</a:t>
            </a:r>
            <a:endParaRPr lang="en-US" sz="2000" dirty="0">
              <a:solidFill>
                <a:prstClr val="white"/>
              </a:solidFill>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Do tính từ, động từ ( hoặc cụm tính từ, cụm động từ) tạo thành</a:t>
            </a:r>
            <a:endParaRPr lang="en-US" sz="2000" dirty="0">
              <a:solidFill>
                <a:prstClr val="white"/>
              </a:solidFill>
              <a:latin typeface="+mj-lt"/>
            </a:endParaRPr>
          </a:p>
        </p:txBody>
      </p:sp>
      <p:cxnSp>
        <p:nvCxnSpPr>
          <p:cNvPr id="37" name="Straight Arrow Connector 36"/>
          <p:cNvCxnSpPr>
            <a:stCxn id="22" idx="2"/>
            <a:endCxn id="34" idx="0"/>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33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cs typeface="Arial" pitchFamily="34" charset="0"/>
              </a:rPr>
              <a:t>C</a:t>
            </a:r>
            <a:r>
              <a:rPr lang="en-US" sz="2000" dirty="0" err="1">
                <a:solidFill>
                  <a:prstClr val="white"/>
                </a:solidFill>
                <a:latin typeface="Times New Roman" panose="02020603050405020304" pitchFamily="18" charset="0"/>
                <a:cs typeface="Times New Roman" panose="02020603050405020304" pitchFamily="18" charset="0"/>
              </a:rPr>
              <a:t>hỉ</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những</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sự</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vật</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có</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đặc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điểm</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tính</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chất</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hoặc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trạng</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thái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được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nêu</a:t>
            </a:r>
            <a:r>
              <a:rPr lang="en-US" sz="2000" dirty="0">
                <a:solidFill>
                  <a:prstClr val="white"/>
                </a:solidFill>
                <a:latin typeface="Times New Roman" panose="02020603050405020304" pitchFamily="18" charset="0"/>
                <a:cs typeface="Times New Roman" panose="02020603050405020304" pitchFamily="18" charset="0"/>
              </a:rPr>
              <a:t> ở </a:t>
            </a:r>
            <a:r>
              <a:rPr lang="en-US" sz="2000" dirty="0" err="1">
                <a:solidFill>
                  <a:prstClr val="white"/>
                </a:solidFill>
                <a:latin typeface="Times New Roman" panose="02020603050405020304" pitchFamily="18" charset="0"/>
                <a:cs typeface="Times New Roman" panose="02020603050405020304" pitchFamily="18" charset="0"/>
              </a:rPr>
              <a:t>vị</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ngữ</a:t>
            </a:r>
            <a:r>
              <a:rPr lang="en-US" sz="2000" dirty="0">
                <a:solidFill>
                  <a:prstClr val="white"/>
                </a:solidFill>
                <a:latin typeface="+mj-lt"/>
                <a:cs typeface="Arial" pitchFamily="34" charset="0"/>
              </a:rPr>
              <a:t>.</a:t>
            </a:r>
            <a:endParaRPr lang="en-US" sz="2000" dirty="0">
              <a:solidFill>
                <a:prstClr val="white"/>
              </a:solidFill>
              <a:latin typeface="+mj-lt"/>
            </a:endParaRPr>
          </a:p>
        </p:txBody>
      </p:sp>
      <p:sp>
        <p:nvSpPr>
          <p:cNvPr id="17" name="Rectangle 16"/>
          <p:cNvSpPr/>
          <p:nvPr/>
        </p:nvSpPr>
        <p:spPr>
          <a:xfrm>
            <a:off x="533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Do danh từ ( hoặc cụm danh từ) tạo thành</a:t>
            </a:r>
            <a:endParaRPr lang="en-US" sz="2000" dirty="0">
              <a:solidFill>
                <a:prstClr val="white"/>
              </a:solidFill>
              <a:latin typeface="+mj-lt"/>
            </a:endParaRPr>
          </a:p>
        </p:txBody>
      </p:sp>
      <p:cxnSp>
        <p:nvCxnSpPr>
          <p:cNvPr id="18" name="Straight Arrow Connector 17"/>
          <p:cNvCxnSpPr>
            <a:stCxn id="16" idx="2"/>
            <a:endCxn id="17" idx="0"/>
          </p:cNvCxnSpPr>
          <p:nvPr/>
        </p:nvCxnSpPr>
        <p:spPr>
          <a:xfrm>
            <a:off x="2286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16" idx="0"/>
          </p:cNvCxnSpPr>
          <p:nvPr/>
        </p:nvCxnSpPr>
        <p:spPr>
          <a:xfrm>
            <a:off x="2286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8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TẠM BIỆT</a:t>
            </a:r>
            <a:endParaRPr lang="en-US" sz="4000" b="1" dirty="0">
              <a:solidFill>
                <a:srgbClr val="002060"/>
              </a:solidFill>
              <a:latin typeface="+mj-lt"/>
            </a:endParaRPr>
          </a:p>
        </p:txBody>
      </p:sp>
    </p:spTree>
    <p:extLst>
      <p:ext uri="{BB962C8B-B14F-4D97-AF65-F5344CB8AC3E}">
        <p14:creationId xmlns:p14="http://schemas.microsoft.com/office/powerpoint/2010/main" val="608474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000" b="1" dirty="0">
                <a:solidFill>
                  <a:schemeClr val="bg1"/>
                </a:solidFill>
              </a:rPr>
              <a:t>Câu kể Ai thế nào?</a:t>
            </a:r>
            <a:endParaRPr lang="en-US" sz="20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CHỦ NGỮ</a:t>
            </a:r>
            <a:endParaRPr lang="en-US" sz="2000" b="1" dirty="0">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VỊ NGỮ</a:t>
            </a:r>
            <a:endParaRPr lang="en-US" sz="2000" b="1" dirty="0">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Ai ( Cái gì?, con gì?)</a:t>
            </a:r>
            <a:endParaRPr lang="en-US" sz="2000" b="1" dirty="0">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Thế nào?</a:t>
            </a:r>
            <a:endParaRPr lang="en-US" sz="2000" b="1" dirty="0">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Chỉ đặc điểm, tính chất hoặc trạng trái của sự vật được </a:t>
            </a:r>
          </a:p>
          <a:p>
            <a:pPr algn="ctr"/>
            <a:r>
              <a:rPr lang="vi-VN" sz="2000" dirty="0">
                <a:latin typeface="+mj-lt"/>
              </a:rPr>
              <a:t>nhắc đến ở chủ ngữ.</a:t>
            </a:r>
            <a:endParaRPr lang="en-US" sz="2000" dirty="0">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tính từ, động từ ( hoặc cụm tính từ, cụm động từ) tao thành</a:t>
            </a:r>
            <a:endParaRPr lang="en-US" sz="2000" dirty="0">
              <a:latin typeface="+mj-lt"/>
            </a:endParaRPr>
          </a:p>
        </p:txBody>
      </p:sp>
      <p:cxnSp>
        <p:nvCxnSpPr>
          <p:cNvPr id="37" name="Straight Arrow Connector 36"/>
          <p:cNvCxnSpPr>
            <a:stCxn id="22" idx="2"/>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7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521208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KHỞI ĐỘNG</a:t>
            </a:r>
            <a:endParaRPr lang="en-US" sz="4000" b="1" dirty="0">
              <a:solidFill>
                <a:srgbClr val="002060"/>
              </a:solidFill>
              <a:latin typeface="+mj-lt"/>
            </a:endParaRPr>
          </a:p>
        </p:txBody>
      </p:sp>
    </p:spTree>
    <p:extLst>
      <p:ext uri="{BB962C8B-B14F-4D97-AF65-F5344CB8AC3E}">
        <p14:creationId xmlns:p14="http://schemas.microsoft.com/office/powerpoint/2010/main" val="100954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371600" y="1733550"/>
            <a:ext cx="6477000" cy="838200"/>
          </a:xfrm>
          <a:prstGeom prst="rect">
            <a:avLst/>
          </a:prstGeom>
          <a:noFill/>
          <a:ln w="12700" cap="flat" cmpd="sng" algn="ctr">
            <a:noFill/>
            <a:prstDash val="solid"/>
            <a:miter lim="800000"/>
          </a:ln>
          <a:effectLst/>
        </p:spPr>
        <p:txBody>
          <a:bodyPr rtlCol="0" anchor="ctr"/>
          <a:lstStyle/>
          <a:p>
            <a:pPr lvl="0" fontAlgn="base">
              <a:spcBef>
                <a:spcPct val="0"/>
              </a:spcBef>
              <a:spcAft>
                <a:spcPct val="0"/>
              </a:spcAft>
            </a:pPr>
            <a:r>
              <a:rPr lang="vi-VN" altLang="en-US" sz="2400" i="1" dirty="0">
                <a:solidFill>
                  <a:srgbClr val="002060"/>
                </a:solidFill>
                <a:latin typeface="+mj-lt"/>
                <a:cs typeface="Arial" pitchFamily="34" charset="0"/>
              </a:rPr>
              <a:t>Ví  dụ:</a:t>
            </a:r>
          </a:p>
          <a:p>
            <a:pPr lvl="0" fontAlgn="base">
              <a:spcBef>
                <a:spcPct val="0"/>
              </a:spcBef>
              <a:spcAft>
                <a:spcPct val="0"/>
              </a:spcAft>
            </a:pPr>
            <a:r>
              <a:rPr lang="vi-VN" altLang="en-US" sz="2400" dirty="0">
                <a:solidFill>
                  <a:srgbClr val="002060"/>
                </a:solidFill>
                <a:latin typeface="+mj-lt"/>
                <a:cs typeface="Arial" pitchFamily="34"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Hoa</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hướng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dương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rực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rỡ</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ánh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mặt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trời</a:t>
            </a:r>
            <a:r>
              <a:rPr lang="en-US" altLang="en-US" sz="2200" dirty="0">
                <a:solidFill>
                  <a:srgbClr val="002060"/>
                </a:solidFill>
                <a:latin typeface="Times New Roman" panose="02020603050405020304" pitchFamily="18" charset="0"/>
                <a:cs typeface="Times New Roman" panose="02020603050405020304" pitchFamily="18" charset="0"/>
              </a:rPr>
              <a:t>.</a:t>
            </a:r>
          </a:p>
        </p:txBody>
      </p:sp>
      <p:cxnSp>
        <p:nvCxnSpPr>
          <p:cNvPr id="8" name="Straight Connector 7"/>
          <p:cNvCxnSpPr/>
          <p:nvPr/>
        </p:nvCxnSpPr>
        <p:spPr>
          <a:xfrm flipH="1">
            <a:off x="4114800" y="2038350"/>
            <a:ext cx="152400" cy="5334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1752600" y="2495550"/>
            <a:ext cx="2362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191000" y="2495550"/>
            <a:ext cx="3200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191000" y="2582956"/>
            <a:ext cx="3200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2438400" y="264795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CN</a:t>
            </a:r>
            <a:endParaRPr lang="en-US" sz="2400" dirty="0">
              <a:solidFill>
                <a:srgbClr val="FF0000"/>
              </a:solidFill>
              <a:latin typeface="+mj-lt"/>
            </a:endParaRPr>
          </a:p>
        </p:txBody>
      </p:sp>
      <p:sp>
        <p:nvSpPr>
          <p:cNvPr id="15" name="Rectangle 14"/>
          <p:cNvSpPr/>
          <p:nvPr/>
        </p:nvSpPr>
        <p:spPr>
          <a:xfrm>
            <a:off x="5638800" y="264795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VN</a:t>
            </a:r>
            <a:endParaRPr lang="en-US" sz="2400" dirty="0">
              <a:solidFill>
                <a:srgbClr val="FF0000"/>
              </a:solidFill>
              <a:latin typeface="+mj-lt"/>
            </a:endParaRPr>
          </a:p>
        </p:txBody>
      </p:sp>
      <p:sp>
        <p:nvSpPr>
          <p:cNvPr id="17" name="Rounded Rectangle 16"/>
          <p:cNvSpPr/>
          <p:nvPr/>
        </p:nvSpPr>
        <p:spPr>
          <a:xfrm>
            <a:off x="914400" y="361950"/>
            <a:ext cx="7772400" cy="1295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altLang="en-US" sz="2400" kern="0" dirty="0">
                <a:solidFill>
                  <a:srgbClr val="002060"/>
                </a:solidFill>
                <a:latin typeface="+mj-lt"/>
                <a:cs typeface="Arial" pitchFamily="34" charset="0"/>
              </a:rPr>
              <a:t>Đặt 3 câu kể </a:t>
            </a:r>
            <a:r>
              <a:rPr lang="vi-VN" altLang="en-US" sz="2400" b="1" i="1" kern="0" dirty="0">
                <a:solidFill>
                  <a:srgbClr val="002060"/>
                </a:solidFill>
                <a:latin typeface="+mj-lt"/>
                <a:cs typeface="Arial" pitchFamily="34" charset="0"/>
              </a:rPr>
              <a:t>Ai thế nào?, </a:t>
            </a:r>
            <a:r>
              <a:rPr lang="vi-VN" altLang="en-US" sz="2400" kern="0" dirty="0">
                <a:solidFill>
                  <a:srgbClr val="002060"/>
                </a:solidFill>
                <a:latin typeface="+mj-lt"/>
                <a:cs typeface="Arial" pitchFamily="34" charset="0"/>
              </a:rPr>
              <a:t>mỗi câu tả một cây hoa mà em yêu thích.</a:t>
            </a:r>
            <a:endParaRPr lang="en-US" altLang="en-US" sz="2400" kern="0" dirty="0">
              <a:solidFill>
                <a:srgbClr val="002060"/>
              </a:solidFill>
              <a:latin typeface="+mj-lt"/>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1233"/>
            <a:ext cx="9143999" cy="1871317"/>
          </a:xfrm>
          <a:prstGeom prst="rect">
            <a:avLst/>
          </a:prstGeom>
        </p:spPr>
      </p:pic>
    </p:spTree>
    <p:extLst>
      <p:ext uri="{BB962C8B-B14F-4D97-AF65-F5344CB8AC3E}">
        <p14:creationId xmlns:p14="http://schemas.microsoft.com/office/powerpoint/2010/main" val="4507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NHẬN XÉT</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55330" y="742950"/>
            <a:ext cx="8778479" cy="29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lnSpc>
                <a:spcPct val="150000"/>
              </a:lnSpc>
              <a:spcBef>
                <a:spcPct val="50000"/>
              </a:spcBef>
            </a:pPr>
            <a:r>
              <a:rPr lang="en-US" altLang="en-US" sz="2400" dirty="0">
                <a:latin typeface="Arial" pitchFamily="34" charset="0"/>
                <a:cs typeface="Arial" pitchFamily="34" charset="0"/>
              </a:rPr>
              <a:t>       </a:t>
            </a:r>
            <a:r>
              <a:rPr lang="en-US" altLang="en-US" sz="2400" dirty="0">
                <a:latin typeface="Times New Roman" panose="02020603050405020304" pitchFamily="18" charset="0"/>
                <a:cs typeface="Times New Roman" panose="02020603050405020304" pitchFamily="18" charset="0"/>
              </a:rPr>
              <a:t>Ngày 2 tháng 9 năm 1945.</a:t>
            </a:r>
          </a:p>
          <a:p>
            <a:pPr algn="just">
              <a:spcBef>
                <a:spcPct val="50000"/>
              </a:spcBef>
            </a:pPr>
            <a:r>
              <a:rPr lang="en-US" altLang="en-US" sz="2400" dirty="0">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Những cô gái thủ đô hớn hở, áo màu rực </a:t>
            </a:r>
            <a:r>
              <a:rPr lang="en-US" altLang="en-US" sz="2400" dirty="0" err="1">
                <a:latin typeface="Times New Roman" panose="02020603050405020304" pitchFamily="18" charset="0"/>
                <a:cs typeface="Times New Roman" panose="02020603050405020304" pitchFamily="18" charset="0"/>
              </a:rPr>
              <a:t>rỡ</a:t>
            </a:r>
            <a:r>
              <a:rPr lang="en-US" altLang="en-US" sz="2400" dirty="0">
                <a:latin typeface="Times New Roman" panose="02020603050405020304" pitchFamily="18" charset="0"/>
                <a:cs typeface="Times New Roman" panose="02020603050405020304" pitchFamily="18" charset="0"/>
              </a:rPr>
              <a:t>.</a:t>
            </a:r>
            <a:endParaRPr lang="vi-VN" altLang="en-US" sz="2400" dirty="0">
              <a:latin typeface="Times New Roman" panose="02020603050405020304" pitchFamily="18" charset="0"/>
              <a:cs typeface="Times New Roman" panose="02020603050405020304" pitchFamily="18" charset="0"/>
            </a:endParaRPr>
          </a:p>
          <a:p>
            <a:pPr algn="r">
              <a:lnSpc>
                <a:spcPct val="150000"/>
              </a:lnSpc>
              <a:spcBef>
                <a:spcPct val="50000"/>
              </a:spcBef>
            </a:pP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Võ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Giáp</a:t>
            </a:r>
            <a:endParaRPr lang="en-US" sz="2400" i="1" dirty="0">
              <a:latin typeface="Times New Roman" panose="02020603050405020304" pitchFamily="18" charset="0"/>
              <a:cs typeface="Times New Roman" panose="02020603050405020304" pitchFamily="18" charset="0"/>
            </a:endParaRPr>
          </a:p>
        </p:txBody>
      </p:sp>
      <p:sp>
        <p:nvSpPr>
          <p:cNvPr id="6" name="Text Box 14"/>
          <p:cNvSpPr txBox="1">
            <a:spLocks noChangeArrowheads="1"/>
          </p:cNvSpPr>
          <p:nvPr/>
        </p:nvSpPr>
        <p:spPr bwMode="auto">
          <a:xfrm>
            <a:off x="205927" y="285750"/>
            <a:ext cx="693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spcBef>
                <a:spcPct val="50000"/>
              </a:spcBef>
            </a:pPr>
            <a:r>
              <a:rPr lang="en-US" altLang="en-US" sz="24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400" b="1" i="1" dirty="0">
                <a:solidFill>
                  <a:srgbClr val="006600"/>
                </a:solidFill>
                <a:latin typeface="Times New Roman" panose="02020603050405020304" pitchFamily="18" charset="0"/>
                <a:cs typeface="Times New Roman" panose="02020603050405020304" pitchFamily="18" charset="0"/>
              </a:rPr>
              <a:t>Ai thế nào?</a:t>
            </a:r>
            <a:r>
              <a:rPr lang="en-US" altLang="en-US" sz="24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15" name="Straight Connector 14"/>
          <p:cNvCxnSpPr>
            <a:cxnSpLocks/>
          </p:cNvCxnSpPr>
          <p:nvPr/>
        </p:nvCxnSpPr>
        <p:spPr>
          <a:xfrm>
            <a:off x="838200" y="1859889"/>
            <a:ext cx="3276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330292" y="1875610"/>
            <a:ext cx="4508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75303" y="2190750"/>
            <a:ext cx="4104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275303" y="2592401"/>
            <a:ext cx="38394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4330292" y="2592401"/>
            <a:ext cx="44327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75303" y="2952750"/>
            <a:ext cx="7152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 y="1471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1</a:t>
            </a:r>
            <a:endParaRPr lang="en-US" sz="1400" b="1" dirty="0">
              <a:solidFill>
                <a:srgbClr val="C00000"/>
              </a:solidFill>
              <a:latin typeface="+mj-lt"/>
            </a:endParaRPr>
          </a:p>
        </p:txBody>
      </p:sp>
      <p:sp>
        <p:nvSpPr>
          <p:cNvPr id="29" name="Rectangle 28"/>
          <p:cNvSpPr/>
          <p:nvPr/>
        </p:nvSpPr>
        <p:spPr>
          <a:xfrm>
            <a:off x="4114800" y="146344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2</a:t>
            </a:r>
            <a:endParaRPr lang="en-US" sz="1400" b="1" dirty="0">
              <a:solidFill>
                <a:srgbClr val="C00000"/>
              </a:solidFill>
              <a:latin typeface="+mj-lt"/>
            </a:endParaRPr>
          </a:p>
        </p:txBody>
      </p:sp>
      <p:sp>
        <p:nvSpPr>
          <p:cNvPr id="30" name="Rectangle 29"/>
          <p:cNvSpPr/>
          <p:nvPr/>
        </p:nvSpPr>
        <p:spPr>
          <a:xfrm>
            <a:off x="685800" y="1844344"/>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3</a:t>
            </a:r>
            <a:endParaRPr lang="en-US" sz="1400" b="1" dirty="0">
              <a:solidFill>
                <a:srgbClr val="C00000"/>
              </a:solidFill>
              <a:latin typeface="+mj-lt"/>
            </a:endParaRPr>
          </a:p>
        </p:txBody>
      </p:sp>
      <p:sp>
        <p:nvSpPr>
          <p:cNvPr id="31" name="Rectangle 30"/>
          <p:cNvSpPr/>
          <p:nvPr/>
        </p:nvSpPr>
        <p:spPr>
          <a:xfrm>
            <a:off x="76200" y="2183254"/>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4</a:t>
            </a:r>
            <a:endParaRPr lang="en-US" sz="1400" b="1" dirty="0">
              <a:solidFill>
                <a:srgbClr val="C00000"/>
              </a:solidFill>
              <a:latin typeface="+mj-lt"/>
            </a:endParaRPr>
          </a:p>
        </p:txBody>
      </p:sp>
      <p:sp>
        <p:nvSpPr>
          <p:cNvPr id="32" name="Rectangle 31"/>
          <p:cNvSpPr/>
          <p:nvPr/>
        </p:nvSpPr>
        <p:spPr>
          <a:xfrm>
            <a:off x="4114800" y="2233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5</a:t>
            </a:r>
            <a:endParaRPr lang="en-US" sz="1400" b="1" dirty="0">
              <a:solidFill>
                <a:srgbClr val="C00000"/>
              </a:solidFill>
              <a:latin typeface="+mj-lt"/>
            </a:endParaRPr>
          </a:p>
        </p:txBody>
      </p:sp>
    </p:spTree>
    <p:extLst>
      <p:ext uri="{BB962C8B-B14F-4D97-AF65-F5344CB8AC3E}">
        <p14:creationId xmlns:p14="http://schemas.microsoft.com/office/powerpoint/2010/main" val="9862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table"/>
          <p:cNvPicPr>
            <a:picLocks noChangeAspect="1"/>
          </p:cNvPicPr>
          <p:nvPr/>
        </p:nvPicPr>
        <p:blipFill>
          <a:blip r:embed="rId4"/>
          <a:stretch>
            <a:fillRect/>
          </a:stretch>
        </p:blipFill>
        <p:spPr>
          <a:xfrm>
            <a:off x="0" y="-19050"/>
            <a:ext cx="9144000" cy="4324350"/>
          </a:xfrm>
          <a:prstGeom prst="rect">
            <a:avLst/>
          </a:prstGeom>
        </p:spPr>
      </p:pic>
      <p:sp>
        <p:nvSpPr>
          <p:cNvPr id="5" name="Text Box 299"/>
          <p:cNvSpPr txBox="1">
            <a:spLocks noChangeArrowheads="1"/>
          </p:cNvSpPr>
          <p:nvPr/>
        </p:nvSpPr>
        <p:spPr bwMode="auto">
          <a:xfrm>
            <a:off x="310361" y="382243"/>
            <a:ext cx="29991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Câu Ai thế nào?</a:t>
            </a:r>
          </a:p>
        </p:txBody>
      </p:sp>
      <p:sp>
        <p:nvSpPr>
          <p:cNvPr id="6" name="Text Box 300"/>
          <p:cNvSpPr txBox="1">
            <a:spLocks noChangeArrowheads="1"/>
          </p:cNvSpPr>
          <p:nvPr/>
        </p:nvSpPr>
        <p:spPr bwMode="auto">
          <a:xfrm>
            <a:off x="3633425" y="78998"/>
            <a:ext cx="131683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Chủ ngữ</a:t>
            </a:r>
          </a:p>
        </p:txBody>
      </p:sp>
      <p:sp>
        <p:nvSpPr>
          <p:cNvPr id="7" name="Text Box 301"/>
          <p:cNvSpPr txBox="1">
            <a:spLocks noChangeArrowheads="1"/>
          </p:cNvSpPr>
          <p:nvPr/>
        </p:nvSpPr>
        <p:spPr bwMode="auto">
          <a:xfrm>
            <a:off x="5066235" y="140553"/>
            <a:ext cx="1756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400" b="1" dirty="0">
                <a:solidFill>
                  <a:srgbClr val="002060"/>
                </a:solidFill>
                <a:latin typeface="Times New Roman" panose="02020603050405020304" pitchFamily="18" charset="0"/>
                <a:cs typeface="Times New Roman" panose="02020603050405020304" pitchFamily="18" charset="0"/>
              </a:rPr>
              <a:t>Nội dung CN biểu thị</a:t>
            </a:r>
          </a:p>
        </p:txBody>
      </p:sp>
      <p:sp>
        <p:nvSpPr>
          <p:cNvPr id="8" name="Text Box 302"/>
          <p:cNvSpPr txBox="1">
            <a:spLocks noChangeArrowheads="1"/>
          </p:cNvSpPr>
          <p:nvPr/>
        </p:nvSpPr>
        <p:spPr bwMode="auto">
          <a:xfrm>
            <a:off x="6876337" y="133350"/>
            <a:ext cx="203906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Từ ngữ tạo thành CN</a:t>
            </a:r>
          </a:p>
        </p:txBody>
      </p:sp>
      <p:sp>
        <p:nvSpPr>
          <p:cNvPr id="9" name="Text Box 308"/>
          <p:cNvSpPr txBox="1">
            <a:spLocks noChangeArrowheads="1"/>
          </p:cNvSpPr>
          <p:nvPr/>
        </p:nvSpPr>
        <p:spPr bwMode="auto">
          <a:xfrm>
            <a:off x="263663" y="1067115"/>
            <a:ext cx="3192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Hà Nội tưng bừng màu đỏ.</a:t>
            </a:r>
          </a:p>
        </p:txBody>
      </p:sp>
      <p:sp>
        <p:nvSpPr>
          <p:cNvPr id="10" name="Text Box 309"/>
          <p:cNvSpPr txBox="1">
            <a:spLocks noChangeArrowheads="1"/>
          </p:cNvSpPr>
          <p:nvPr/>
        </p:nvSpPr>
        <p:spPr bwMode="auto">
          <a:xfrm>
            <a:off x="263663" y="1829115"/>
            <a:ext cx="3145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Cả một vùng trời bát ngát cờ, đèn và hoa.</a:t>
            </a:r>
          </a:p>
        </p:txBody>
      </p:sp>
      <p:sp>
        <p:nvSpPr>
          <p:cNvPr id="11" name="Text Box 310"/>
          <p:cNvSpPr txBox="1">
            <a:spLocks noChangeArrowheads="1"/>
          </p:cNvSpPr>
          <p:nvPr/>
        </p:nvSpPr>
        <p:spPr bwMode="auto">
          <a:xfrm>
            <a:off x="237733" y="2514915"/>
            <a:ext cx="31715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Các cụ già vẻ mặt nghiêm trang.</a:t>
            </a:r>
          </a:p>
        </p:txBody>
      </p:sp>
      <p:sp>
        <p:nvSpPr>
          <p:cNvPr id="12" name="Text Box 311"/>
          <p:cNvSpPr txBox="1">
            <a:spLocks noChangeArrowheads="1"/>
          </p:cNvSpPr>
          <p:nvPr/>
        </p:nvSpPr>
        <p:spPr bwMode="auto">
          <a:xfrm>
            <a:off x="253237" y="3376451"/>
            <a:ext cx="3156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Những cô gái thủ đô  hớn hở, áo màu rực rỡ.</a:t>
            </a:r>
          </a:p>
        </p:txBody>
      </p:sp>
      <p:sp>
        <p:nvSpPr>
          <p:cNvPr id="13" name="Text Box 312"/>
          <p:cNvSpPr txBox="1">
            <a:spLocks noChangeArrowheads="1"/>
          </p:cNvSpPr>
          <p:nvPr/>
        </p:nvSpPr>
        <p:spPr bwMode="auto">
          <a:xfrm>
            <a:off x="3455993" y="1232963"/>
            <a:ext cx="1580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Hà Nội</a:t>
            </a:r>
          </a:p>
        </p:txBody>
      </p:sp>
      <p:sp>
        <p:nvSpPr>
          <p:cNvPr id="14" name="Text Box 313"/>
          <p:cNvSpPr txBox="1">
            <a:spLocks noChangeArrowheads="1"/>
          </p:cNvSpPr>
          <p:nvPr/>
        </p:nvSpPr>
        <p:spPr bwMode="auto">
          <a:xfrm>
            <a:off x="3455992" y="1856173"/>
            <a:ext cx="1610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Cả một vùng trời</a:t>
            </a:r>
          </a:p>
        </p:txBody>
      </p:sp>
      <p:sp>
        <p:nvSpPr>
          <p:cNvPr id="15" name="Text Box 314"/>
          <p:cNvSpPr txBox="1">
            <a:spLocks noChangeArrowheads="1"/>
          </p:cNvSpPr>
          <p:nvPr/>
        </p:nvSpPr>
        <p:spPr bwMode="auto">
          <a:xfrm>
            <a:off x="3486978" y="2725063"/>
            <a:ext cx="146327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Các cụ già</a:t>
            </a:r>
          </a:p>
        </p:txBody>
      </p:sp>
      <p:sp>
        <p:nvSpPr>
          <p:cNvPr id="16" name="Text Box 315"/>
          <p:cNvSpPr txBox="1">
            <a:spLocks noChangeArrowheads="1"/>
          </p:cNvSpPr>
          <p:nvPr/>
        </p:nvSpPr>
        <p:spPr bwMode="auto">
          <a:xfrm>
            <a:off x="3455992" y="3353115"/>
            <a:ext cx="1580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Những cô gái thủ đô</a:t>
            </a:r>
          </a:p>
        </p:txBody>
      </p:sp>
      <p:sp>
        <p:nvSpPr>
          <p:cNvPr id="17" name="Text Box 316"/>
          <p:cNvSpPr txBox="1">
            <a:spLocks noChangeArrowheads="1"/>
          </p:cNvSpPr>
          <p:nvPr/>
        </p:nvSpPr>
        <p:spPr bwMode="auto">
          <a:xfrm>
            <a:off x="5041851" y="1047750"/>
            <a:ext cx="17805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Hà Nội</a:t>
            </a:r>
          </a:p>
        </p:txBody>
      </p:sp>
      <p:sp>
        <p:nvSpPr>
          <p:cNvPr id="18" name="Text Box 317"/>
          <p:cNvSpPr txBox="1">
            <a:spLocks noChangeArrowheads="1"/>
          </p:cNvSpPr>
          <p:nvPr/>
        </p:nvSpPr>
        <p:spPr bwMode="auto">
          <a:xfrm>
            <a:off x="5073457" y="1806525"/>
            <a:ext cx="17502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vùng trời Hà Nội</a:t>
            </a:r>
          </a:p>
        </p:txBody>
      </p:sp>
      <p:sp>
        <p:nvSpPr>
          <p:cNvPr id="19" name="Text Box 318"/>
          <p:cNvSpPr txBox="1">
            <a:spLocks noChangeArrowheads="1"/>
          </p:cNvSpPr>
          <p:nvPr/>
        </p:nvSpPr>
        <p:spPr bwMode="auto">
          <a:xfrm>
            <a:off x="5029199" y="2571750"/>
            <a:ext cx="17932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r>
              <a:rPr lang="en-US" altLang="en-US" sz="2200" dirty="0">
                <a:solidFill>
                  <a:srgbClr val="0070C0"/>
                </a:solidFill>
                <a:latin typeface="Times New Roman" panose="02020603050405020304" pitchFamily="18" charset="0"/>
                <a:cs typeface="Times New Roman" panose="02020603050405020304" pitchFamily="18" charset="0"/>
              </a:rPr>
              <a:t>Nói về </a:t>
            </a:r>
            <a:r>
              <a:rPr lang="en-US" altLang="en-US" sz="2200" dirty="0" err="1">
                <a:solidFill>
                  <a:srgbClr val="0070C0"/>
                </a:solidFill>
                <a:latin typeface="Times New Roman" panose="02020603050405020304" pitchFamily="18" charset="0"/>
                <a:cs typeface="Times New Roman" panose="02020603050405020304" pitchFamily="18" charset="0"/>
              </a:rPr>
              <a:t>các</a:t>
            </a:r>
            <a:r>
              <a:rPr lang="en-US" altLang="en-US" sz="2200" dirty="0">
                <a:solidFill>
                  <a:srgbClr val="0070C0"/>
                </a:solidFill>
                <a:latin typeface="Times New Roman" panose="02020603050405020304" pitchFamily="18" charset="0"/>
                <a:cs typeface="Times New Roman" panose="02020603050405020304" pitchFamily="18" charset="0"/>
              </a:rPr>
              <a:t> </a:t>
            </a:r>
            <a:endParaRPr lang="vi-VN" altLang="en-US" sz="2200" dirty="0">
              <a:solidFill>
                <a:srgbClr val="0070C0"/>
              </a:solidFill>
              <a:latin typeface="Times New Roman" panose="02020603050405020304" pitchFamily="18" charset="0"/>
              <a:cs typeface="Times New Roman" panose="02020603050405020304" pitchFamily="18" charset="0"/>
            </a:endParaRPr>
          </a:p>
          <a:p>
            <a:pPr algn="ctr" eaLnBrk="1" hangingPunct="1"/>
            <a:r>
              <a:rPr lang="en-US" altLang="en-US" sz="2200" dirty="0" err="1">
                <a:solidFill>
                  <a:srgbClr val="0070C0"/>
                </a:solidFill>
                <a:latin typeface="Times New Roman" panose="02020603050405020304" pitchFamily="18" charset="0"/>
                <a:cs typeface="Times New Roman" panose="02020603050405020304" pitchFamily="18" charset="0"/>
              </a:rPr>
              <a:t>cụ</a:t>
            </a:r>
            <a:r>
              <a:rPr lang="en-US" altLang="en-US" sz="2200" dirty="0">
                <a:solidFill>
                  <a:srgbClr val="0070C0"/>
                </a:solidFill>
                <a:latin typeface="Times New Roman" panose="02020603050405020304" pitchFamily="18" charset="0"/>
                <a:cs typeface="Times New Roman" panose="02020603050405020304" pitchFamily="18" charset="0"/>
              </a:rPr>
              <a:t> già</a:t>
            </a:r>
          </a:p>
        </p:txBody>
      </p:sp>
      <p:sp>
        <p:nvSpPr>
          <p:cNvPr id="20" name="Text Box 319"/>
          <p:cNvSpPr txBox="1">
            <a:spLocks noChangeArrowheads="1"/>
          </p:cNvSpPr>
          <p:nvPr/>
        </p:nvSpPr>
        <p:spPr bwMode="auto">
          <a:xfrm>
            <a:off x="5041851" y="3407229"/>
            <a:ext cx="17654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những cô gái thủ đô</a:t>
            </a:r>
          </a:p>
        </p:txBody>
      </p:sp>
      <p:sp>
        <p:nvSpPr>
          <p:cNvPr id="21" name="Text Box 320"/>
          <p:cNvSpPr txBox="1">
            <a:spLocks noChangeArrowheads="1"/>
          </p:cNvSpPr>
          <p:nvPr/>
        </p:nvSpPr>
        <p:spPr bwMode="auto">
          <a:xfrm>
            <a:off x="6807280" y="1219515"/>
            <a:ext cx="218432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Danh từ riêng</a:t>
            </a:r>
          </a:p>
        </p:txBody>
      </p:sp>
      <p:sp>
        <p:nvSpPr>
          <p:cNvPr id="22" name="Text Box 321"/>
          <p:cNvSpPr txBox="1">
            <a:spLocks noChangeArrowheads="1"/>
          </p:cNvSpPr>
          <p:nvPr/>
        </p:nvSpPr>
        <p:spPr bwMode="auto">
          <a:xfrm>
            <a:off x="6807280" y="1962150"/>
            <a:ext cx="218431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
        <p:nvSpPr>
          <p:cNvPr id="23" name="Text Box 322"/>
          <p:cNvSpPr txBox="1">
            <a:spLocks noChangeArrowheads="1"/>
          </p:cNvSpPr>
          <p:nvPr/>
        </p:nvSpPr>
        <p:spPr bwMode="auto">
          <a:xfrm>
            <a:off x="6823677" y="3499309"/>
            <a:ext cx="216792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
        <p:nvSpPr>
          <p:cNvPr id="24" name="Text Box 323"/>
          <p:cNvSpPr txBox="1">
            <a:spLocks noChangeArrowheads="1"/>
          </p:cNvSpPr>
          <p:nvPr/>
        </p:nvSpPr>
        <p:spPr bwMode="auto">
          <a:xfrm>
            <a:off x="6823677" y="2724150"/>
            <a:ext cx="216792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Tree>
    <p:extLst>
      <p:ext uri="{BB962C8B-B14F-4D97-AF65-F5344CB8AC3E}">
        <p14:creationId xmlns:p14="http://schemas.microsoft.com/office/powerpoint/2010/main" val="5974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GHI NHỚ</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914400" y="742950"/>
            <a:ext cx="7772400" cy="2133600"/>
          </a:xfrm>
          <a:prstGeom prst="snip2Diag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solidFill>
                <a:schemeClr val="tx1"/>
              </a:solidFill>
              <a:latin typeface="Arial" pitchFamily="34" charset="0"/>
              <a:cs typeface="Arial" pitchFamily="34" charset="0"/>
            </a:endParaRPr>
          </a:p>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Ai </a:t>
            </a:r>
            <a:r>
              <a:rPr lang="en-US" sz="2800" i="1" dirty="0" err="1">
                <a:solidFill>
                  <a:schemeClr val="tx1"/>
                </a:solidFill>
                <a:latin typeface="Times New Roman" panose="02020603050405020304" pitchFamily="18" charset="0"/>
                <a:cs typeface="Times New Roman" panose="02020603050405020304" pitchFamily="18" charset="0"/>
              </a:rPr>
              <a:t>thế</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nào</a:t>
            </a:r>
            <a:r>
              <a:rPr lang="en-US" sz="2800" i="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2. Chủ ngữ thường do danh từ ( hoặc cụm danh từ) tạo thành.</a:t>
            </a:r>
          </a:p>
          <a:p>
            <a:pPr algn="just"/>
            <a:endParaRPr lang="en-US" sz="24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91233"/>
            <a:ext cx="9144000" cy="1871317"/>
          </a:xfrm>
          <a:prstGeom prst="rect">
            <a:avLst/>
          </a:prstGeom>
        </p:spPr>
      </p:pic>
    </p:spTree>
    <p:extLst>
      <p:ext uri="{BB962C8B-B14F-4D97-AF65-F5344CB8AC3E}">
        <p14:creationId xmlns:p14="http://schemas.microsoft.com/office/powerpoint/2010/main" val="336081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859</Words>
  <Application>Microsoft Office PowerPoint</Application>
  <PresentationFormat>On-screen Show (16:9)</PresentationFormat>
  <Paragraphs>111</Paragraphs>
  <Slides>19</Slides>
  <Notes>1</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Office Theme</vt:lpstr>
      <vt:lpstr>1_Office Theme</vt:lpstr>
      <vt:lpstr>2_Office Theme</vt:lpstr>
      <vt:lpstr>3_Office Theme</vt:lpstr>
      <vt:lpstr>4_Office Theme</vt:lpstr>
      <vt:lpstr>5_Office Theme</vt:lpstr>
      <vt:lpstr>PowerPoint Presentation</vt:lpstr>
      <vt:lpstr>Câu kể Ai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kể Ai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kể Ai thế nào?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42</cp:revision>
  <dcterms:created xsi:type="dcterms:W3CDTF">2021-12-23T02:52:40Z</dcterms:created>
  <dcterms:modified xsi:type="dcterms:W3CDTF">2022-02-15T03:37:52Z</dcterms:modified>
</cp:coreProperties>
</file>