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314" r:id="rId4"/>
    <p:sldId id="301" r:id="rId5"/>
    <p:sldId id="258" r:id="rId6"/>
    <p:sldId id="287" r:id="rId7"/>
    <p:sldId id="289" r:id="rId8"/>
    <p:sldId id="291" r:id="rId9"/>
    <p:sldId id="295" r:id="rId10"/>
    <p:sldId id="311" r:id="rId11"/>
    <p:sldId id="310" r:id="rId12"/>
    <p:sldId id="296" r:id="rId13"/>
    <p:sldId id="298" r:id="rId14"/>
    <p:sldId id="299" r:id="rId15"/>
    <p:sldId id="303" r:id="rId16"/>
    <p:sldId id="312" r:id="rId17"/>
    <p:sldId id="304" r:id="rId18"/>
    <p:sldId id="305" r:id="rId19"/>
    <p:sldId id="306" r:id="rId20"/>
    <p:sldId id="308" r:id="rId21"/>
    <p:sldId id="307" r:id="rId22"/>
    <p:sldId id="275" r:id="rId23"/>
    <p:sldId id="280" r:id="rId24"/>
    <p:sldId id="284" r:id="rId25"/>
    <p:sldId id="285" r:id="rId26"/>
    <p:sldId id="286" r:id="rId27"/>
    <p:sldId id="277" r:id="rId28"/>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BA5"/>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38" y="42"/>
      </p:cViewPr>
      <p:guideLst>
        <p:guide orient="horz" pos="2160"/>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D7893-1620-42F3-87A1-03E696234D14}"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7A2C8-9093-4D4F-A082-92D38BA5D470}" type="slidenum">
              <a:rPr lang="en-US" smtClean="0"/>
              <a:t>‹#›</a:t>
            </a:fld>
            <a:endParaRPr lang="en-US"/>
          </a:p>
        </p:txBody>
      </p:sp>
    </p:spTree>
    <p:extLst>
      <p:ext uri="{BB962C8B-B14F-4D97-AF65-F5344CB8AC3E}">
        <p14:creationId xmlns:p14="http://schemas.microsoft.com/office/powerpoint/2010/main" val="160696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49EDF65-CF0B-4F37-A8F8-E47F09D69D99}" type="slidenum">
              <a:rPr lang="vi-VN">
                <a:solidFill>
                  <a:srgbClr val="000000"/>
                </a:solidFill>
                <a:latin typeface=".VnTime" pitchFamily="34" charset="0"/>
              </a:rPr>
              <a:pPr/>
              <a:t>1</a:t>
            </a:fld>
            <a:endParaRPr lang="vi-VN">
              <a:solidFill>
                <a:srgbClr val="000000"/>
              </a:solidFill>
              <a:latin typeface=".VnTime" pitchFamily="34" charset="0"/>
            </a:endParaRPr>
          </a:p>
        </p:txBody>
      </p:sp>
    </p:spTree>
    <p:extLst>
      <p:ext uri="{BB962C8B-B14F-4D97-AF65-F5344CB8AC3E}">
        <p14:creationId xmlns:p14="http://schemas.microsoft.com/office/powerpoint/2010/main" val="211267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7</a:t>
            </a:fld>
            <a:endParaRPr lang="en-US"/>
          </a:p>
        </p:txBody>
      </p:sp>
    </p:spTree>
    <p:extLst>
      <p:ext uri="{BB962C8B-B14F-4D97-AF65-F5344CB8AC3E}">
        <p14:creationId xmlns:p14="http://schemas.microsoft.com/office/powerpoint/2010/main" val="72795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9</a:t>
            </a:fld>
            <a:endParaRPr lang="en-US"/>
          </a:p>
        </p:txBody>
      </p:sp>
    </p:spTree>
    <p:extLst>
      <p:ext uri="{BB962C8B-B14F-4D97-AF65-F5344CB8AC3E}">
        <p14:creationId xmlns:p14="http://schemas.microsoft.com/office/powerpoint/2010/main" val="7279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81C43-8C97-4787-9E67-6FEE1D84B47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8585F07-951E-439A-A7DB-15EAAACEFB8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934A0AA-8FD5-4C86-8F31-3D31ABD0CD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72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69DC95-C7B6-475F-8785-3B9FAAAC70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09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347905-26D5-4AAD-B9AA-0768E6AC4592}"/>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02004625-889A-4B5E-91DF-886F4BF9A1B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B2DDC4-A3D2-4682-8945-C0DA250DAF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76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CBC757-CD1E-4576-A47C-CB261696FB3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88A03A0-58CF-4752-9C67-37DF396D574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8369FEE-1515-4398-953A-3B8604E0B6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457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658389-E235-40B6-936E-696FC894403F}"/>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14DAA47-EFF5-4C2F-9FDC-F931255CB5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F2C21C54-9AE0-411F-9D51-FEFD85BFDA1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0FFB7A6-68BD-4C89-BA50-7D80DB075728}"/>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0EDE108A-A856-441A-966E-3E2BB718821D}"/>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1C994C8-55A9-4DE7-A292-E46EFB6164C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11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96379B1-A738-45D1-9C4D-7A96F3D6F18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819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6BAF242-37ED-4A7C-8CB1-E0E053739C2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85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7A13A2-0F07-409B-831B-72D749F7D2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75E48B1-9887-47FC-8B33-EFB791754619}"/>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A22928A-5C9B-4E0E-ACA5-DAC8E8FE679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FC497B6-F20A-41CF-BF5E-E84D9A71A7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23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FE272-8DF8-4794-AC33-8E0DC53546E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CB5D5AD1-1ACC-41B3-9D01-029208B9BCDB}"/>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91274EE8-8D24-4E30-85CE-3EAE8BCBF0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8CE470-79B5-4EC6-A8D6-3CDD3BC8D0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9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037F78-7CCD-411A-9584-8030271C4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871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14702B4-D98D-4F11-BE96-F1FF275EA9F9}"/>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D53901C-0C8D-4F10-9997-6AE651BBC890}"/>
              </a:ext>
            </a:extLst>
          </p:cNvPr>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67F7B6-A811-4FA8-B655-68D93BFD54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284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81C43-8C97-4787-9E67-6FEE1D84B47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8585F07-951E-439A-A7DB-15EAAACEFB8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934A0AA-8FD5-4C86-8F31-3D31ABD0CD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60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69DC95-C7B6-475F-8785-3B9FAAAC70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9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347905-26D5-4AAD-B9AA-0768E6AC4592}"/>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02004625-889A-4B5E-91DF-886F4BF9A1B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B2DDC4-A3D2-4682-8945-C0DA250DAF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77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CBC757-CD1E-4576-A47C-CB261696FB3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88A03A0-58CF-4752-9C67-37DF396D574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8369FEE-1515-4398-953A-3B8604E0B6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12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658389-E235-40B6-936E-696FC894403F}"/>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14DAA47-EFF5-4C2F-9FDC-F931255CB5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F2C21C54-9AE0-411F-9D51-FEFD85BFDA1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0FFB7A6-68BD-4C89-BA50-7D80DB075728}"/>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0EDE108A-A856-441A-966E-3E2BB718821D}"/>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1C994C8-55A9-4DE7-A292-E46EFB6164C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557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96379B1-A738-45D1-9C4D-7A96F3D6F18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16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6BAF242-37ED-4A7C-8CB1-E0E053739C2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50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D826E-324C-47EA-AB7C-00A9C395B5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7A13A2-0F07-409B-831B-72D749F7D2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75E48B1-9887-47FC-8B33-EFB791754619}"/>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A22928A-5C9B-4E0E-ACA5-DAC8E8FE679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FC497B6-F20A-41CF-BF5E-E84D9A71A7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677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FE272-8DF8-4794-AC33-8E0DC53546E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CB5D5AD1-1ACC-41B3-9D01-029208B9BCDB}"/>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91274EE8-8D24-4E30-85CE-3EAE8BCBF0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8CE470-79B5-4EC6-A8D6-3CDD3BC8D0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95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037F78-7CCD-411A-9584-8030271C4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96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14702B4-D98D-4F11-BE96-F1FF275EA9F9}"/>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D53901C-0C8D-4F10-9997-6AE651BBC890}"/>
              </a:ext>
            </a:extLst>
          </p:cNvPr>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67F7B6-A811-4FA8-B655-68D93BFD54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6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D826E-324C-47EA-AB7C-00A9C395B5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D826E-324C-47EA-AB7C-00A9C395B52C}"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D826E-324C-47EA-AB7C-00A9C395B52C}"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D826E-324C-47EA-AB7C-00A9C395B52C}"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D826E-324C-47EA-AB7C-00A9C395B52C}" type="datetimeFigureOut">
              <a:rPr lang="en-US" smtClean="0"/>
              <a:pPr/>
              <a:t>3/3/2022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F2146C-DE57-4366-BBFE-40D5207554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A2E02D-E0E2-4A80-8F57-8FE31FB5DBF2}"/>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EE03057-A137-4B19-865C-2FC72969C7E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FA37F-7CDF-4AA6-93AE-94B3FA4F4A87}"/>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91D6ECB-C279-47B4-8FA3-DE1ADCE7081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0248301-85C3-4A8E-BC22-25CE7E8FE5D9}"/>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17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A2E02D-E0E2-4A80-8F57-8FE31FB5DBF2}"/>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EE03057-A137-4B19-865C-2FC72969C7E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FA37F-7CDF-4AA6-93AE-94B3FA4F4A87}"/>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91D6ECB-C279-47B4-8FA3-DE1ADCE7081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0248301-85C3-4A8E-BC22-25CE7E8FE5D9}"/>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300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14.gif"/><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gif"/><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gif"/><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75000" y="1047750"/>
            <a:ext cx="5321200" cy="923330"/>
          </a:xfrm>
          <a:prstGeom prst="rect">
            <a:avLst/>
          </a:prstGeom>
          <a:noFill/>
        </p:spPr>
        <p:txBody>
          <a:bodyPr wrap="none" lIns="91440" tIns="45720" rIns="91440" bIns="45720">
            <a:prstTxWarp prst="textCan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Tập</a:t>
            </a:r>
            <a:r>
              <a:rPr lang="en-US" sz="5400" b="1" cap="all" spc="0" dirty="0" smtClean="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đọc</a:t>
            </a:r>
            <a:r>
              <a:rPr lang="en-US" sz="5400" b="1" cap="all" spc="0" dirty="0" smtClean="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LỚP 4</a:t>
            </a:r>
            <a:endParaRPr lang="vi-VN" sz="5400" b="1" cap="all" spc="0"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27127392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76200" y="-19050"/>
            <a:ext cx="9144000" cy="5143500"/>
          </a:xfrm>
          <a:prstGeom prst="rect">
            <a:avLst/>
          </a:prstGeom>
        </p:spPr>
      </p:pic>
      <p:sp>
        <p:nvSpPr>
          <p:cNvPr id="6" name="TextBox 5"/>
          <p:cNvSpPr txBox="1"/>
          <p:nvPr/>
        </p:nvSpPr>
        <p:spPr>
          <a:xfrm>
            <a:off x="609600" y="1975987"/>
            <a:ext cx="77724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Ga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vrốt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ngoài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lũy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9" name="TextBox 8"/>
          <p:cNvSpPr txBox="1"/>
          <p:nvPr/>
        </p:nvSpPr>
        <p:spPr>
          <a:xfrm>
            <a:off x="685800" y="2419350"/>
            <a:ext cx="7239000" cy="1169551"/>
          </a:xfrm>
          <a:prstGeom prst="rect">
            <a:avLst/>
          </a:prstGeom>
          <a:noFill/>
        </p:spPr>
        <p:txBody>
          <a:bodyPr wrap="square" rtlCol="0">
            <a:spAutoFit/>
          </a:bodyPr>
          <a:lstStyle/>
          <a:p>
            <a:r>
              <a:rPr lang="en-US" sz="3500" dirty="0" err="1" smtClean="0">
                <a:solidFill>
                  <a:srgbClr val="00B050"/>
                </a:solidFill>
                <a:latin typeface="Times New Roman" pitchFamily="18" charset="0"/>
                <a:cs typeface="Times New Roman" pitchFamily="18" charset="0"/>
              </a:rPr>
              <a:t>Ga</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vrốt</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ra</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ngoài</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chiến</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lũy</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nhặt</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đạn</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giúp</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nghĩa</a:t>
            </a:r>
            <a:r>
              <a:rPr lang="en-US" sz="3500" dirty="0" smtClean="0">
                <a:solidFill>
                  <a:srgbClr val="00B050"/>
                </a:solidFill>
                <a:latin typeface="Times New Roman" pitchFamily="18" charset="0"/>
                <a:cs typeface="Times New Roman" pitchFamily="18" charset="0"/>
              </a:rPr>
              <a:t> </a:t>
            </a:r>
            <a:r>
              <a:rPr lang="en-US" sz="3500" dirty="0" err="1" smtClean="0">
                <a:solidFill>
                  <a:srgbClr val="00B050"/>
                </a:solidFill>
                <a:latin typeface="Times New Roman" pitchFamily="18" charset="0"/>
                <a:cs typeface="Times New Roman" pitchFamily="18" charset="0"/>
              </a:rPr>
              <a:t>quân</a:t>
            </a:r>
            <a:r>
              <a:rPr lang="en-US" sz="3500" dirty="0" smtClean="0">
                <a:solidFill>
                  <a:srgbClr val="00B050"/>
                </a:solidFill>
                <a:latin typeface="Times New Roman" pitchFamily="18" charset="0"/>
                <a:cs typeface="Times New Roman" pitchFamily="18" charset="0"/>
              </a:rPr>
              <a:t>.</a:t>
            </a:r>
            <a:endParaRPr lang="en-US" sz="3500" dirty="0">
              <a:solidFill>
                <a:srgbClr val="00B050"/>
              </a:solidFill>
              <a:latin typeface="Times New Roman" pitchFamily="18" charset="0"/>
              <a:cs typeface="Times New Roman" pitchFamily="18" charset="0"/>
            </a:endParaRPr>
          </a:p>
        </p:txBody>
      </p:sp>
      <p:sp>
        <p:nvSpPr>
          <p:cNvPr id="8" name="Rectangle 7"/>
          <p:cNvSpPr/>
          <p:nvPr/>
        </p:nvSpPr>
        <p:spPr>
          <a:xfrm>
            <a:off x="762000" y="819150"/>
            <a:ext cx="5789085" cy="923330"/>
          </a:xfrm>
          <a:prstGeom prst="rect">
            <a:avLst/>
          </a:prstGeom>
          <a:noFill/>
        </p:spPr>
        <p:txBody>
          <a:bodyPr wrap="none" lIns="91440" tIns="45720" rIns="91440" bIns="45720">
            <a:prstTxWarp prst="textWave2">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0070C0"/>
                </a:solidFill>
                <a:effectLst>
                  <a:reflection blurRad="12700" stA="50000" endPos="50000" dist="5000" dir="5400000" sy="-100000" rotWithShape="0"/>
                </a:effectLst>
                <a:latin typeface="Times New Roman" pitchFamily="18" charset="0"/>
                <a:cs typeface="Times New Roman" pitchFamily="18" charset="0"/>
              </a:rPr>
              <a:t>II. TÌM HIỂU BÀI</a:t>
            </a:r>
            <a:endParaRPr lang="vi-VN" sz="5400" b="1" cap="all" spc="0" dirty="0">
              <a:ln w="0"/>
              <a:solidFill>
                <a:srgbClr val="0070C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9333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57150"/>
            <a:ext cx="9144000" cy="5143500"/>
          </a:xfrm>
          <a:prstGeom prst="rect">
            <a:avLst/>
          </a:prstGeom>
        </p:spPr>
      </p:pic>
      <p:sp>
        <p:nvSpPr>
          <p:cNvPr id="6" name="TextBox 5"/>
          <p:cNvSpPr txBox="1"/>
          <p:nvPr/>
        </p:nvSpPr>
        <p:spPr>
          <a:xfrm>
            <a:off x="533400" y="925951"/>
            <a:ext cx="70866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vrốt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lũy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p>
        </p:txBody>
      </p:sp>
      <p:sp>
        <p:nvSpPr>
          <p:cNvPr id="8" name="TextBox 7"/>
          <p:cNvSpPr txBox="1"/>
          <p:nvPr/>
        </p:nvSpPr>
        <p:spPr>
          <a:xfrm>
            <a:off x="609600" y="2190750"/>
            <a:ext cx="6400800" cy="1384995"/>
          </a:xfrm>
          <a:prstGeom prst="rect">
            <a:avLst/>
          </a:prstGeom>
          <a:noFill/>
        </p:spPr>
        <p:txBody>
          <a:bodyPr wrap="square" rtlCol="0">
            <a:spAutoFit/>
          </a:bodyPr>
          <a:lstStyle/>
          <a:p>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Vì</a:t>
            </a:r>
            <a:r>
              <a:rPr lang="en-US" sz="2800" dirty="0" smtClean="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Ga</a:t>
            </a:r>
            <a:r>
              <a:rPr lang="en-US" sz="2800" dirty="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vrốt</a:t>
            </a:r>
            <a:r>
              <a:rPr lang="en-US" sz="2800" dirty="0" smtClean="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nghe</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thấy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Ăng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giôn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ra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nói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chỉ</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còn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mười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lăm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phút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nữa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thì</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chiến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lũy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không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còn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quá</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mười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viên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đạn</a:t>
            </a:r>
            <a:r>
              <a:rPr lang="en-US" sz="2800"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39597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30843"/>
            <a:ext cx="9144000" cy="5143500"/>
          </a:xfrm>
          <a:prstGeom prst="rect">
            <a:avLst/>
          </a:prstGeom>
        </p:spPr>
      </p:pic>
      <p:sp>
        <p:nvSpPr>
          <p:cNvPr id="6" name="TextBox 5"/>
          <p:cNvSpPr txBox="1"/>
          <p:nvPr/>
        </p:nvSpPr>
        <p:spPr>
          <a:xfrm>
            <a:off x="762000" y="1047750"/>
            <a:ext cx="6781800" cy="584775"/>
          </a:xfrm>
          <a:prstGeom prst="rect">
            <a:avLst/>
          </a:prstGeom>
          <a:noFill/>
        </p:spPr>
        <p:txBody>
          <a:bodyPr wrap="square" rtlCol="0">
            <a:spAutoFit/>
          </a:bodyPr>
          <a:lstStyle/>
          <a:p>
            <a:pPr marL="571500" indent="-571500">
              <a:buFont typeface="Wingdings" pitchFamily="2" charset="2"/>
              <a:buChar char="v"/>
            </a:pP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nội</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1?</a:t>
            </a:r>
            <a:endParaRPr lang="en-US" sz="3200" dirty="0">
              <a:latin typeface="Times New Roman" pitchFamily="18" charset="0"/>
              <a:cs typeface="Times New Roman" pitchFamily="18" charset="0"/>
            </a:endParaRPr>
          </a:p>
        </p:txBody>
      </p:sp>
      <p:sp>
        <p:nvSpPr>
          <p:cNvPr id="8" name="TextBox 7"/>
          <p:cNvSpPr txBox="1"/>
          <p:nvPr/>
        </p:nvSpPr>
        <p:spPr>
          <a:xfrm>
            <a:off x="1181100" y="1657350"/>
            <a:ext cx="5143500" cy="954107"/>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Đoạn</a:t>
            </a:r>
            <a:r>
              <a:rPr lang="en-US" sz="2800" b="1" dirty="0" smtClean="0">
                <a:solidFill>
                  <a:srgbClr val="00B050"/>
                </a:solidFill>
                <a:latin typeface="Times New Roman" pitchFamily="18" charset="0"/>
                <a:cs typeface="Times New Roman" pitchFamily="18" charset="0"/>
              </a:rPr>
              <a:t> 1 </a:t>
            </a:r>
            <a:r>
              <a:rPr lang="en-US" sz="2800" b="1" dirty="0" err="1" smtClean="0">
                <a:solidFill>
                  <a:srgbClr val="00B050"/>
                </a:solidFill>
                <a:latin typeface="Times New Roman" pitchFamily="18" charset="0"/>
                <a:cs typeface="Times New Roman" pitchFamily="18" charset="0"/>
              </a:rPr>
              <a:t>cho</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biết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lí</a:t>
            </a:r>
            <a:r>
              <a:rPr lang="en-US" sz="2800" b="1" dirty="0" smtClean="0">
                <a:solidFill>
                  <a:srgbClr val="00B050"/>
                </a:solidFill>
                <a:latin typeface="Times New Roman" pitchFamily="18" charset="0"/>
                <a:cs typeface="Times New Roman" pitchFamily="18" charset="0"/>
              </a:rPr>
              <a:t> do </a:t>
            </a:r>
            <a:r>
              <a:rPr lang="en-US" sz="2800" b="1" dirty="0" err="1" smtClean="0">
                <a:solidFill>
                  <a:srgbClr val="00B050"/>
                </a:solidFill>
                <a:latin typeface="Times New Roman" pitchFamily="18" charset="0"/>
                <a:cs typeface="Times New Roman" pitchFamily="18" charset="0"/>
              </a:rPr>
              <a:t>Ga-vrốt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ra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ngoài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chiến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lũy</a:t>
            </a:r>
            <a:r>
              <a:rPr lang="en-US" sz="2800" b="1" dirty="0" smtClean="0">
                <a:solidFill>
                  <a:srgbClr val="00B050"/>
                </a:solidFill>
                <a:latin typeface="Times New Roman" pitchFamily="18" charset="0"/>
                <a:cs typeface="Times New Roman" pitchFamily="18" charset="0"/>
              </a:rPr>
              <a:t>. </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9597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25400" y="-19050"/>
            <a:ext cx="9144000" cy="5143500"/>
          </a:xfrm>
          <a:prstGeom prst="rect">
            <a:avLst/>
          </a:prstGeom>
        </p:spPr>
      </p:pic>
      <p:sp>
        <p:nvSpPr>
          <p:cNvPr id="6" name="TextBox 5"/>
          <p:cNvSpPr txBox="1"/>
          <p:nvPr/>
        </p:nvSpPr>
        <p:spPr>
          <a:xfrm>
            <a:off x="635000" y="494108"/>
            <a:ext cx="6985000"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chi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cậu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Ga-vrốt</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8" name="TextBox 7"/>
          <p:cNvSpPr txBox="1"/>
          <p:nvPr/>
        </p:nvSpPr>
        <p:spPr>
          <a:xfrm>
            <a:off x="457200" y="1448215"/>
            <a:ext cx="6477000" cy="2677656"/>
          </a:xfrm>
          <a:prstGeom prst="rect">
            <a:avLst/>
          </a:prstGeom>
          <a:noFill/>
        </p:spPr>
        <p:txBody>
          <a:bodyPr wrap="square" rtlCol="0">
            <a:spAutoFit/>
          </a:bodyPr>
          <a:lstStyle/>
          <a:p>
            <a:r>
              <a:rPr lang="en-US" sz="2400" dirty="0" smtClean="0">
                <a:solidFill>
                  <a:srgbClr val="00B050"/>
                </a:solidFill>
                <a:latin typeface="Times New Roman" pitchFamily="18" charset="0"/>
                <a:cs typeface="Times New Roman" pitchFamily="18" charset="0"/>
              </a:rPr>
              <a:t>   * </a:t>
            </a:r>
            <a:r>
              <a:rPr lang="en-US" sz="2400" dirty="0" err="1" smtClean="0">
                <a:solidFill>
                  <a:srgbClr val="00B050"/>
                </a:solidFill>
                <a:latin typeface="Times New Roman" pitchFamily="18" charset="0"/>
                <a:cs typeface="Times New Roman" pitchFamily="18" charset="0"/>
              </a:rPr>
              <a:t>Những</a:t>
            </a:r>
            <a:r>
              <a:rPr lang="en-US" sz="2400" dirty="0" smtClean="0">
                <a:solidFill>
                  <a:srgbClr val="00B050"/>
                </a:solidFill>
                <a:latin typeface="Times New Roman" pitchFamily="18" charset="0"/>
                <a:cs typeface="Times New Roman" pitchFamily="18" charset="0"/>
              </a:rPr>
              <a:t> </a:t>
            </a:r>
            <a:r>
              <a:rPr lang="en-US" sz="2400" dirty="0" smtClean="0">
                <a:solidFill>
                  <a:srgbClr val="00B050"/>
                </a:solidFill>
                <a:latin typeface="Times New Roman" pitchFamily="18" charset="0"/>
                <a:cs typeface="Times New Roman" pitchFamily="18" charset="0"/>
              </a:rPr>
              <a:t>chi </a:t>
            </a:r>
            <a:r>
              <a:rPr lang="en-US" sz="2400" dirty="0" err="1" smtClean="0">
                <a:solidFill>
                  <a:srgbClr val="00B050"/>
                </a:solidFill>
                <a:latin typeface="Times New Roman" pitchFamily="18" charset="0"/>
                <a:cs typeface="Times New Roman" pitchFamily="18" charset="0"/>
              </a:rPr>
              <a:t>tiết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thể</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hiện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lòng</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dũng</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cảm</a:t>
            </a:r>
            <a:r>
              <a:rPr lang="en-US" sz="2400" dirty="0" smtClean="0">
                <a:solidFill>
                  <a:srgbClr val="00B050"/>
                </a:solidFill>
                <a:latin typeface="Times New Roman" pitchFamily="18" charset="0"/>
                <a:cs typeface="Times New Roman" pitchFamily="18" charset="0"/>
              </a:rPr>
              <a:t>:</a:t>
            </a:r>
            <a:br>
              <a:rPr lang="en-US" sz="2400" dirty="0" smtClean="0">
                <a:solidFill>
                  <a:srgbClr val="00B050"/>
                </a:solidFill>
                <a:latin typeface="Times New Roman" pitchFamily="18" charset="0"/>
                <a:cs typeface="Times New Roman" pitchFamily="18" charset="0"/>
              </a:rPr>
            </a:b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Ga-vrốt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không</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sợ</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nguy</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hiểm</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ra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ngoài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chiến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lũy</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để</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nhặt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đạn</a:t>
            </a:r>
            <a:r>
              <a:rPr lang="en-US" sz="2400" dirty="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cho</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nghĩa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quân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dưới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làn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mưa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của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địch</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Cuốc</a:t>
            </a:r>
            <a:r>
              <a:rPr lang="en-US" sz="2400" dirty="0" smtClean="0">
                <a:solidFill>
                  <a:srgbClr val="00B050"/>
                </a:solidFill>
                <a:latin typeface="Times New Roman" pitchFamily="18" charset="0"/>
                <a:cs typeface="Times New Roman" pitchFamily="18" charset="0"/>
              </a:rPr>
              <a:t> - </a:t>
            </a:r>
            <a:r>
              <a:rPr lang="en-US" sz="2400" dirty="0" err="1" smtClean="0">
                <a:solidFill>
                  <a:srgbClr val="00B050"/>
                </a:solidFill>
                <a:latin typeface="Times New Roman" pitchFamily="18" charset="0"/>
                <a:cs typeface="Times New Roman" pitchFamily="18" charset="0"/>
              </a:rPr>
              <a:t>phây</a:t>
            </a:r>
            <a:r>
              <a:rPr lang="en-US" sz="2400" dirty="0" smtClean="0">
                <a:solidFill>
                  <a:srgbClr val="00B050"/>
                </a:solidFill>
                <a:latin typeface="Times New Roman" pitchFamily="18" charset="0"/>
                <a:cs typeface="Times New Roman" pitchFamily="18" charset="0"/>
              </a:rPr>
              <a:t> - </a:t>
            </a:r>
            <a:r>
              <a:rPr lang="en-US" sz="2400" dirty="0" err="1" smtClean="0">
                <a:solidFill>
                  <a:srgbClr val="00B050"/>
                </a:solidFill>
                <a:latin typeface="Times New Roman" pitchFamily="18" charset="0"/>
                <a:cs typeface="Times New Roman" pitchFamily="18" charset="0"/>
              </a:rPr>
              <a:t>rắc</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thét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giục</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cậu</a:t>
            </a:r>
            <a:r>
              <a:rPr lang="en-US" sz="2400" dirty="0" smtClean="0">
                <a:solidFill>
                  <a:srgbClr val="00B050"/>
                </a:solidFill>
                <a:latin typeface="Times New Roman" pitchFamily="18" charset="0"/>
                <a:cs typeface="Times New Roman" pitchFamily="18" charset="0"/>
              </a:rPr>
              <a:t> quay </a:t>
            </a:r>
            <a:r>
              <a:rPr lang="en-US" sz="2400" dirty="0" err="1" smtClean="0">
                <a:solidFill>
                  <a:srgbClr val="00B050"/>
                </a:solidFill>
                <a:latin typeface="Times New Roman" pitchFamily="18" charset="0"/>
                <a:cs typeface="Times New Roman" pitchFamily="18" charset="0"/>
              </a:rPr>
              <a:t>vào</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chiến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lũy</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nhưng</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vrốt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vẫn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nán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lại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để</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nhặt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đạn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rốt</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lúc</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ẩn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lúc</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hiện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giữa</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làn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đạn</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giặc</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chơi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trò</a:t>
            </a:r>
            <a:r>
              <a:rPr lang="en-US" sz="2400" dirty="0" smtClean="0">
                <a:solidFill>
                  <a:srgbClr val="00B050"/>
                </a:solidFill>
                <a:latin typeface="Times New Roman" pitchFamily="18" charset="0"/>
                <a:cs typeface="Times New Roman" pitchFamily="18" charset="0"/>
              </a:rPr>
              <a:t> ú </a:t>
            </a:r>
            <a:r>
              <a:rPr lang="en-US" sz="2400" dirty="0" err="1" smtClean="0">
                <a:solidFill>
                  <a:srgbClr val="00B050"/>
                </a:solidFill>
                <a:latin typeface="Times New Roman" pitchFamily="18" charset="0"/>
                <a:cs typeface="Times New Roman" pitchFamily="18" charset="0"/>
              </a:rPr>
              <a:t>tim</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với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cái</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chết</a:t>
            </a:r>
            <a:r>
              <a:rPr lang="en-US" sz="2400"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36453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6927" y="20782"/>
            <a:ext cx="9144000" cy="5143500"/>
          </a:xfrm>
          <a:prstGeom prst="rect">
            <a:avLst/>
          </a:prstGeom>
        </p:spPr>
      </p:pic>
      <p:sp>
        <p:nvSpPr>
          <p:cNvPr id="6" name="TextBox 5"/>
          <p:cNvSpPr txBox="1"/>
          <p:nvPr/>
        </p:nvSpPr>
        <p:spPr>
          <a:xfrm>
            <a:off x="381000" y="971550"/>
            <a:ext cx="8686800" cy="584775"/>
          </a:xfrm>
          <a:prstGeom prst="rect">
            <a:avLst/>
          </a:prstGeom>
          <a:noFill/>
        </p:spPr>
        <p:txBody>
          <a:bodyPr wrap="square" rtlCol="0">
            <a:spAutoFit/>
          </a:bodyPr>
          <a:lstStyle/>
          <a:p>
            <a:pPr marL="571500" indent="-571500">
              <a:buFont typeface="Wingdings" pitchFamily="2" charset="2"/>
              <a:buChar char="v"/>
            </a:pP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2, ?</a:t>
            </a:r>
            <a:endParaRPr lang="en-US" sz="3200" b="1" dirty="0">
              <a:latin typeface="Times New Roman" pitchFamily="18" charset="0"/>
              <a:cs typeface="Times New Roman" pitchFamily="18" charset="0"/>
            </a:endParaRPr>
          </a:p>
        </p:txBody>
      </p:sp>
      <p:sp>
        <p:nvSpPr>
          <p:cNvPr id="8" name="TextBox 7"/>
          <p:cNvSpPr txBox="1"/>
          <p:nvPr/>
        </p:nvSpPr>
        <p:spPr>
          <a:xfrm>
            <a:off x="457200" y="1809750"/>
            <a:ext cx="7620000" cy="523220"/>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Đoạn</a:t>
            </a:r>
            <a:r>
              <a:rPr lang="en-US" sz="2800" b="1" dirty="0" smtClean="0">
                <a:solidFill>
                  <a:srgbClr val="00B050"/>
                </a:solidFill>
                <a:latin typeface="Times New Roman" pitchFamily="18" charset="0"/>
                <a:cs typeface="Times New Roman" pitchFamily="18" charset="0"/>
              </a:rPr>
              <a:t> 2 : </a:t>
            </a:r>
            <a:r>
              <a:rPr lang="en-US" sz="2800" b="1" dirty="0" err="1" smtClean="0">
                <a:solidFill>
                  <a:srgbClr val="00B050"/>
                </a:solidFill>
                <a:latin typeface="Times New Roman" pitchFamily="18" charset="0"/>
                <a:cs typeface="Times New Roman" pitchFamily="18" charset="0"/>
              </a:rPr>
              <a:t>Lòng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dũng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cảm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của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chú</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bé</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Ga-vrốt</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9577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49487"/>
            <a:ext cx="9144000" cy="5143500"/>
          </a:xfrm>
          <a:prstGeom prst="rect">
            <a:avLst/>
          </a:prstGeom>
        </p:spPr>
      </p:pic>
      <p:sp>
        <p:nvSpPr>
          <p:cNvPr id="6" name="TextBox 5"/>
          <p:cNvSpPr txBox="1"/>
          <p:nvPr/>
        </p:nvSpPr>
        <p:spPr>
          <a:xfrm>
            <a:off x="381000" y="732532"/>
            <a:ext cx="7924800"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4: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vrốt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thần</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8" name="TextBox 7"/>
          <p:cNvSpPr txBox="1"/>
          <p:nvPr/>
        </p:nvSpPr>
        <p:spPr>
          <a:xfrm>
            <a:off x="381000" y="1809750"/>
            <a:ext cx="7162800" cy="2246769"/>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Vì</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thân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bé</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nhỏ</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của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chú</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ẩn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hiện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trong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làn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khói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đạn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như</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thiên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thần</a:t>
            </a:r>
            <a:r>
              <a:rPr lang="en-US" sz="2800" b="1" dirty="0" smtClean="0">
                <a:solidFill>
                  <a:srgbClr val="00B050"/>
                </a:solidFill>
                <a:latin typeface="Times New Roman" pitchFamily="18" charset="0"/>
                <a:cs typeface="Times New Roman" pitchFamily="18" charset="0"/>
              </a:rPr>
              <a:t>.</a:t>
            </a:r>
          </a:p>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Vì</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chú</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không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sợ</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chết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đạn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đuổi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theo</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vrốt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chú</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chạy</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nhanh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hơn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đạn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chơi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trò</a:t>
            </a:r>
            <a:r>
              <a:rPr lang="en-US" sz="2800" b="1" dirty="0" smtClean="0">
                <a:solidFill>
                  <a:srgbClr val="00B050"/>
                </a:solidFill>
                <a:latin typeface="Times New Roman" pitchFamily="18" charset="0"/>
                <a:cs typeface="Times New Roman" pitchFamily="18" charset="0"/>
              </a:rPr>
              <a:t> ú </a:t>
            </a:r>
            <a:r>
              <a:rPr lang="en-US" sz="2800" b="1" dirty="0" err="1" smtClean="0">
                <a:solidFill>
                  <a:srgbClr val="00B050"/>
                </a:solidFill>
                <a:latin typeface="Times New Roman" pitchFamily="18" charset="0"/>
                <a:cs typeface="Times New Roman" pitchFamily="18" charset="0"/>
              </a:rPr>
              <a:t>tim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với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cái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chết</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7303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13855" y="93517"/>
            <a:ext cx="9144000" cy="5143500"/>
          </a:xfrm>
          <a:prstGeom prst="rect">
            <a:avLst/>
          </a:prstGeom>
        </p:spPr>
      </p:pic>
      <p:sp>
        <p:nvSpPr>
          <p:cNvPr id="6" name="TextBox 5"/>
          <p:cNvSpPr txBox="1"/>
          <p:nvPr/>
        </p:nvSpPr>
        <p:spPr>
          <a:xfrm>
            <a:off x="762000" y="1057930"/>
            <a:ext cx="79248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Ga-vrốt</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8" name="TextBox 7"/>
          <p:cNvSpPr txBox="1"/>
          <p:nvPr/>
        </p:nvSpPr>
        <p:spPr>
          <a:xfrm>
            <a:off x="661555" y="1733550"/>
            <a:ext cx="6577445" cy="2246769"/>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vrốt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là</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một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thiếu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niên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anh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hùng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không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sợ</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nguy</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hiểm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đến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thân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mình</a:t>
            </a:r>
            <a:r>
              <a:rPr lang="en-US" sz="2800" b="1" dirty="0" smtClean="0">
                <a:solidFill>
                  <a:srgbClr val="00B050"/>
                </a:solidFill>
                <a:latin typeface="Times New Roman" pitchFamily="18" charset="0"/>
                <a:cs typeface="Times New Roman" pitchFamily="18" charset="0"/>
              </a:rPr>
              <a:t>, lo </a:t>
            </a:r>
            <a:r>
              <a:rPr lang="en-US" sz="2800" b="1" dirty="0" err="1" smtClean="0">
                <a:solidFill>
                  <a:srgbClr val="00B050"/>
                </a:solidFill>
                <a:latin typeface="Times New Roman" pitchFamily="18" charset="0"/>
                <a:cs typeface="Times New Roman" pitchFamily="18" charset="0"/>
              </a:rPr>
              <a:t>cho</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nghĩa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quân</a:t>
            </a:r>
            <a:r>
              <a:rPr lang="en-US" sz="2800" b="1" dirty="0" smtClean="0">
                <a:solidFill>
                  <a:srgbClr val="00B050"/>
                </a:solidFill>
                <a:latin typeface="Times New Roman" pitchFamily="18" charset="0"/>
                <a:cs typeface="Times New Roman" pitchFamily="18" charset="0"/>
              </a:rPr>
              <a:t>.</a:t>
            </a:r>
          </a:p>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Rất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khâm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phục</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lòng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dũng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cảm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của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vrốt</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9332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6927" y="20782"/>
            <a:ext cx="9144000" cy="5143500"/>
          </a:xfrm>
          <a:prstGeom prst="rect">
            <a:avLst/>
          </a:prstGeom>
        </p:spPr>
      </p:pic>
      <p:sp>
        <p:nvSpPr>
          <p:cNvPr id="6" name="TextBox 5"/>
          <p:cNvSpPr txBox="1"/>
          <p:nvPr/>
        </p:nvSpPr>
        <p:spPr>
          <a:xfrm>
            <a:off x="449943" y="1310217"/>
            <a:ext cx="8686800" cy="584775"/>
          </a:xfrm>
          <a:prstGeom prst="rect">
            <a:avLst/>
          </a:prstGeom>
          <a:noFill/>
        </p:spPr>
        <p:txBody>
          <a:bodyPr wrap="square" rtlCol="0">
            <a:spAutoFit/>
          </a:bodyPr>
          <a:lstStyle/>
          <a:p>
            <a:pPr marL="571500" indent="-571500">
              <a:buFont typeface="Wingdings" pitchFamily="2" charset="2"/>
              <a:buChar char="v"/>
            </a:pP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3?</a:t>
            </a:r>
            <a:endParaRPr lang="en-US" sz="3200" b="1" dirty="0">
              <a:latin typeface="Times New Roman" pitchFamily="18" charset="0"/>
              <a:cs typeface="Times New Roman" pitchFamily="18" charset="0"/>
            </a:endParaRPr>
          </a:p>
        </p:txBody>
      </p:sp>
      <p:sp>
        <p:nvSpPr>
          <p:cNvPr id="8" name="TextBox 7"/>
          <p:cNvSpPr txBox="1"/>
          <p:nvPr/>
        </p:nvSpPr>
        <p:spPr>
          <a:xfrm>
            <a:off x="768927" y="2266950"/>
            <a:ext cx="6241473" cy="1077218"/>
          </a:xfrm>
          <a:prstGeom prst="rect">
            <a:avLst/>
          </a:prstGeom>
          <a:noFill/>
        </p:spPr>
        <p:txBody>
          <a:bodyPr wrap="square" rtlCol="0">
            <a:spAutoFit/>
          </a:bodyPr>
          <a:lstStyle/>
          <a:p>
            <a:r>
              <a:rPr lang="en-US" sz="3200" b="1" dirty="0" err="1" smtClean="0">
                <a:solidFill>
                  <a:srgbClr val="00B050"/>
                </a:solidFill>
                <a:latin typeface="Times New Roman" pitchFamily="18" charset="0"/>
                <a:cs typeface="Times New Roman" pitchFamily="18" charset="0"/>
              </a:rPr>
              <a:t>Đoạn</a:t>
            </a:r>
            <a:r>
              <a:rPr lang="en-US" sz="3200" b="1" dirty="0">
                <a:solidFill>
                  <a:srgbClr val="00B05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3: </a:t>
            </a:r>
            <a:r>
              <a:rPr lang="en-US" sz="3200" b="1" dirty="0" err="1" smtClean="0">
                <a:solidFill>
                  <a:srgbClr val="00B050"/>
                </a:solidFill>
                <a:latin typeface="Times New Roman" pitchFamily="18" charset="0"/>
                <a:cs typeface="Times New Roman" pitchFamily="18" charset="0"/>
              </a:rPr>
              <a:t>Hình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ảnh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Ga-vrốt</a:t>
            </a:r>
            <a:r>
              <a:rPr lang="en-US" sz="3200" b="1" dirty="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đẹp</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thiên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thần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mưa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đạn</a:t>
            </a:r>
            <a:r>
              <a:rPr lang="en-US" sz="32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25139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54427"/>
            <a:ext cx="9144000" cy="5143500"/>
          </a:xfrm>
          <a:prstGeom prst="rect">
            <a:avLst/>
          </a:prstGeom>
        </p:spPr>
      </p:pic>
      <p:sp>
        <p:nvSpPr>
          <p:cNvPr id="8" name="TextBox 7"/>
          <p:cNvSpPr txBox="1"/>
          <p:nvPr/>
        </p:nvSpPr>
        <p:spPr>
          <a:xfrm>
            <a:off x="685800" y="2074843"/>
            <a:ext cx="6858000" cy="954107"/>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Nội</a:t>
            </a:r>
            <a:r>
              <a:rPr lang="en-US" sz="2800" b="1" dirty="0" smtClean="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dung: </a:t>
            </a:r>
            <a:r>
              <a:rPr lang="en-US" sz="2800" b="1" dirty="0" err="1" smtClean="0">
                <a:solidFill>
                  <a:srgbClr val="00B050"/>
                </a:solidFill>
                <a:latin typeface="Times New Roman" pitchFamily="18" charset="0"/>
                <a:cs typeface="Times New Roman" pitchFamily="18" charset="0"/>
              </a:rPr>
              <a:t>Ca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ngợi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lòng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dũng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cảm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của</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chú</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bé</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Ga-vrốt</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sp>
        <p:nvSpPr>
          <p:cNvPr id="15" name="Right Arrow 14"/>
          <p:cNvSpPr/>
          <p:nvPr/>
        </p:nvSpPr>
        <p:spPr>
          <a:xfrm>
            <a:off x="304800" y="2373610"/>
            <a:ext cx="457200" cy="50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3143" y="1123950"/>
            <a:ext cx="673825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Qua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493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323850"/>
            <a:ext cx="9144000" cy="5143500"/>
          </a:xfrm>
          <a:prstGeom prst="rect">
            <a:avLst/>
          </a:prstGeom>
        </p:spPr>
      </p:pic>
      <p:sp>
        <p:nvSpPr>
          <p:cNvPr id="5" name="TextBox 4"/>
          <p:cNvSpPr txBox="1"/>
          <p:nvPr/>
        </p:nvSpPr>
        <p:spPr>
          <a:xfrm>
            <a:off x="2070652" y="-95250"/>
            <a:ext cx="4343400" cy="492443"/>
          </a:xfrm>
          <a:prstGeom prst="rect">
            <a:avLst/>
          </a:prstGeom>
          <a:noFill/>
        </p:spPr>
        <p:txBody>
          <a:bodyPr wrap="square" rtlCol="0">
            <a:spAutoFit/>
          </a:bodyPr>
          <a:lstStyle/>
          <a:p>
            <a:r>
              <a:rPr lang="en-US" sz="2600" b="1" dirty="0" smtClean="0">
                <a:solidFill>
                  <a:srgbClr val="FF0000"/>
                </a:solidFill>
                <a:latin typeface="Times New Roman" pitchFamily="18" charset="0"/>
                <a:cs typeface="Times New Roman" pitchFamily="18" charset="0"/>
              </a:rPr>
              <a:t>LUYỆN ĐỌC DIỄN CẢM </a:t>
            </a:r>
            <a:endParaRPr lang="en-US" sz="2600" b="1" dirty="0">
              <a:solidFill>
                <a:srgbClr val="FF0000"/>
              </a:solidFill>
              <a:latin typeface="Times New Roman" pitchFamily="18" charset="0"/>
              <a:cs typeface="Times New Roman" pitchFamily="18" charset="0"/>
            </a:endParaRPr>
          </a:p>
        </p:txBody>
      </p:sp>
      <p:sp>
        <p:nvSpPr>
          <p:cNvPr id="10" name="TextBox 9"/>
          <p:cNvSpPr txBox="1"/>
          <p:nvPr/>
        </p:nvSpPr>
        <p:spPr>
          <a:xfrm>
            <a:off x="281608" y="225024"/>
            <a:ext cx="8458200" cy="5016758"/>
          </a:xfrm>
          <a:prstGeom prst="rect">
            <a:avLst/>
          </a:prstGeom>
          <a:noFill/>
        </p:spPr>
        <p:txBody>
          <a:bodyPr wrap="square" rtlCol="0">
            <a:spAutoFit/>
          </a:bodyPr>
          <a:lstStyle/>
          <a:p>
            <a:pPr algn="just"/>
            <a:r>
              <a:rPr lang="vi-VN" dirty="0"/>
              <a:t>  </a:t>
            </a:r>
            <a:r>
              <a:rPr lang="vi-VN" sz="2000" dirty="0">
                <a:latin typeface="+mj-lt"/>
                <a:cs typeface="Arial" pitchFamily="34" charset="0"/>
              </a:rPr>
              <a:t> Ăng-giôn-ra nói:</a:t>
            </a:r>
          </a:p>
          <a:p>
            <a:pPr algn="just"/>
            <a:r>
              <a:rPr lang="vi-VN" sz="2000" dirty="0">
                <a:latin typeface="+mj-lt"/>
                <a:cs typeface="Arial" pitchFamily="34" charset="0"/>
              </a:rPr>
              <a:t>- Chừng mười lăm phút </a:t>
            </a:r>
            <a:r>
              <a:rPr lang="vi-VN" sz="2000" dirty="0" smtClean="0">
                <a:latin typeface="+mj-lt"/>
                <a:cs typeface="Arial" pitchFamily="34" charset="0"/>
              </a:rPr>
              <a:t>nữa</a:t>
            </a:r>
            <a:r>
              <a:rPr lang="en-US" sz="2000" dirty="0" smtClean="0">
                <a:latin typeface="+mj-lt"/>
                <a:cs typeface="Arial" pitchFamily="34" charset="0"/>
              </a:rPr>
              <a:t>/</a:t>
            </a:r>
            <a:r>
              <a:rPr lang="vi-VN" sz="2000" dirty="0" smtClean="0">
                <a:latin typeface="+mj-lt"/>
                <a:cs typeface="Arial" pitchFamily="34" charset="0"/>
              </a:rPr>
              <a:t> </a:t>
            </a:r>
            <a:r>
              <a:rPr lang="vi-VN" sz="2000" dirty="0">
                <a:latin typeface="+mj-lt"/>
                <a:cs typeface="Arial" pitchFamily="34" charset="0"/>
              </a:rPr>
              <a:t>thì chiến lũy chúng ta không còn quá </a:t>
            </a:r>
            <a:r>
              <a:rPr lang="vi-VN" sz="2000" dirty="0">
                <a:solidFill>
                  <a:srgbClr val="FF0000"/>
                </a:solidFill>
                <a:latin typeface="+mj-lt"/>
                <a:cs typeface="Arial" pitchFamily="34" charset="0"/>
              </a:rPr>
              <a:t>mười viên đạn.</a:t>
            </a:r>
          </a:p>
          <a:p>
            <a:pPr algn="just"/>
            <a:r>
              <a:rPr lang="vi-VN" sz="2000" dirty="0">
                <a:latin typeface="+mj-lt"/>
                <a:cs typeface="Arial" pitchFamily="34" charset="0"/>
              </a:rPr>
              <a:t>   Ga-vrốt nghe rõ câu nói đó.</a:t>
            </a:r>
          </a:p>
          <a:p>
            <a:pPr algn="just"/>
            <a:r>
              <a:rPr lang="vi-VN" sz="2000" dirty="0">
                <a:latin typeface="+mj-lt"/>
                <a:cs typeface="Arial" pitchFamily="34" charset="0"/>
              </a:rPr>
              <a:t>   Một lát sau, người ta thấy bóng cậu bé </a:t>
            </a:r>
            <a:r>
              <a:rPr lang="vi-VN" sz="2000" dirty="0">
                <a:solidFill>
                  <a:srgbClr val="FF0000"/>
                </a:solidFill>
                <a:latin typeface="+mj-lt"/>
                <a:cs typeface="Arial" pitchFamily="34" charset="0"/>
              </a:rPr>
              <a:t>thấp thoáng </a:t>
            </a:r>
            <a:r>
              <a:rPr lang="vi-VN" sz="2000" dirty="0">
                <a:latin typeface="+mj-lt"/>
                <a:cs typeface="Arial" pitchFamily="34" charset="0"/>
              </a:rPr>
              <a:t>ngoài đường phố, dưới làn mưa đạn.</a:t>
            </a:r>
          </a:p>
          <a:p>
            <a:pPr algn="just"/>
            <a:r>
              <a:rPr lang="vi-VN" sz="2000" dirty="0">
                <a:latin typeface="+mj-lt"/>
                <a:cs typeface="Arial" pitchFamily="34" charset="0"/>
              </a:rPr>
              <a:t>   Thì </a:t>
            </a:r>
            <a:r>
              <a:rPr lang="vi-VN" sz="2000" dirty="0" smtClean="0">
                <a:latin typeface="+mj-lt"/>
                <a:cs typeface="Arial" pitchFamily="34" charset="0"/>
              </a:rPr>
              <a:t>ra</a:t>
            </a:r>
            <a:r>
              <a:rPr lang="en-US" sz="2000" dirty="0" smtClean="0">
                <a:latin typeface="+mj-lt"/>
                <a:cs typeface="Arial" pitchFamily="34" charset="0"/>
              </a:rPr>
              <a:t>/</a:t>
            </a:r>
            <a:r>
              <a:rPr lang="vi-VN" sz="2000" dirty="0" smtClean="0">
                <a:latin typeface="+mj-lt"/>
                <a:cs typeface="Arial" pitchFamily="34" charset="0"/>
              </a:rPr>
              <a:t> </a:t>
            </a:r>
            <a:r>
              <a:rPr lang="vi-VN" sz="2000" dirty="0">
                <a:latin typeface="+mj-lt"/>
                <a:cs typeface="Arial" pitchFamily="34" charset="0"/>
              </a:rPr>
              <a:t>Ga-vrốt đã lấy một cái giỏ đựng chai trong </a:t>
            </a:r>
            <a:r>
              <a:rPr lang="vi-VN" sz="2000" dirty="0" smtClean="0">
                <a:latin typeface="+mj-lt"/>
                <a:cs typeface="Arial" pitchFamily="34" charset="0"/>
              </a:rPr>
              <a:t>quán</a:t>
            </a:r>
            <a:r>
              <a:rPr lang="en-US" sz="2000" dirty="0" smtClean="0">
                <a:latin typeface="+mj-lt"/>
                <a:cs typeface="Arial" pitchFamily="34" charset="0"/>
              </a:rPr>
              <a:t>/</a:t>
            </a:r>
            <a:r>
              <a:rPr lang="vi-VN" sz="2000" dirty="0" smtClean="0">
                <a:latin typeface="+mj-lt"/>
                <a:cs typeface="Arial" pitchFamily="34" charset="0"/>
              </a:rPr>
              <a:t> </a:t>
            </a:r>
            <a:r>
              <a:rPr lang="vi-VN" sz="2000" dirty="0">
                <a:latin typeface="+mj-lt"/>
                <a:cs typeface="Arial" pitchFamily="34" charset="0"/>
              </a:rPr>
              <a:t>ra khỏi chiến lũy. Nó dốc vào miệng giỏ những chiếc bao </a:t>
            </a:r>
            <a:r>
              <a:rPr lang="vi-VN" sz="2000" dirty="0">
                <a:solidFill>
                  <a:srgbClr val="FF0000"/>
                </a:solidFill>
                <a:latin typeface="+mj-lt"/>
                <a:cs typeface="Arial" pitchFamily="34" charset="0"/>
              </a:rPr>
              <a:t>đầy đạn </a:t>
            </a:r>
            <a:r>
              <a:rPr lang="vi-VN" sz="2000" dirty="0">
                <a:latin typeface="+mj-lt"/>
                <a:cs typeface="Arial" pitchFamily="34" charset="0"/>
              </a:rPr>
              <a:t>của bọn lính chết gần chiến lũy.</a:t>
            </a:r>
          </a:p>
          <a:p>
            <a:pPr algn="just"/>
            <a:r>
              <a:rPr lang="vi-VN" sz="2000" dirty="0">
                <a:latin typeface="+mj-lt"/>
                <a:cs typeface="Arial" pitchFamily="34" charset="0"/>
              </a:rPr>
              <a:t>- Cậu làm trò gì đấy? - Cuốc-phây-rắc hỏi.</a:t>
            </a:r>
          </a:p>
          <a:p>
            <a:pPr algn="just"/>
            <a:r>
              <a:rPr lang="vi-VN" sz="2000" dirty="0">
                <a:latin typeface="+mj-lt"/>
                <a:cs typeface="Arial" pitchFamily="34" charset="0"/>
              </a:rPr>
              <a:t>- Em nhặt cho đầy giỏ đây!</a:t>
            </a:r>
          </a:p>
          <a:p>
            <a:pPr algn="just"/>
            <a:r>
              <a:rPr lang="vi-VN" sz="2000" dirty="0">
                <a:latin typeface="+mj-lt"/>
                <a:cs typeface="Arial" pitchFamily="34" charset="0"/>
              </a:rPr>
              <a:t>- Cậu không thấy đạn réo à?</a:t>
            </a:r>
          </a:p>
          <a:p>
            <a:pPr algn="just"/>
            <a:r>
              <a:rPr lang="vi-VN" sz="2000" dirty="0">
                <a:latin typeface="+mj-lt"/>
                <a:cs typeface="Arial" pitchFamily="34" charset="0"/>
              </a:rPr>
              <a:t>   Ga-vrốt trả lời:</a:t>
            </a:r>
          </a:p>
          <a:p>
            <a:pPr algn="just"/>
            <a:r>
              <a:rPr lang="vi-VN" sz="2000" dirty="0">
                <a:latin typeface="+mj-lt"/>
                <a:cs typeface="Arial" pitchFamily="34" charset="0"/>
              </a:rPr>
              <a:t>- Có chứ, nó rơi như mưa ấy. Nhưng làm sao nào?</a:t>
            </a:r>
          </a:p>
          <a:p>
            <a:pPr algn="just"/>
            <a:r>
              <a:rPr lang="vi-VN" sz="2000" dirty="0">
                <a:latin typeface="+mj-lt"/>
                <a:cs typeface="Arial" pitchFamily="34" charset="0"/>
              </a:rPr>
              <a:t>   Cuốc-phây-rắc thét lên:</a:t>
            </a:r>
          </a:p>
          <a:p>
            <a:pPr algn="just"/>
            <a:r>
              <a:rPr lang="vi-VN" sz="2000" dirty="0">
                <a:latin typeface="+mj-lt"/>
                <a:cs typeface="Arial" pitchFamily="34" charset="0"/>
              </a:rPr>
              <a:t>- </a:t>
            </a:r>
            <a:r>
              <a:rPr lang="vi-VN" sz="2000" dirty="0">
                <a:solidFill>
                  <a:srgbClr val="FF0000"/>
                </a:solidFill>
                <a:latin typeface="+mj-lt"/>
                <a:cs typeface="Arial" pitchFamily="34" charset="0"/>
              </a:rPr>
              <a:t>Vào ngay!</a:t>
            </a:r>
          </a:p>
          <a:p>
            <a:pPr algn="just"/>
            <a:r>
              <a:rPr lang="vi-VN" sz="2000" dirty="0">
                <a:latin typeface="+mj-lt"/>
                <a:cs typeface="Arial" pitchFamily="34" charset="0"/>
              </a:rPr>
              <a:t>- Tí ti thôi! Ga-vrốt nói.</a:t>
            </a:r>
          </a:p>
        </p:txBody>
      </p:sp>
    </p:spTree>
    <p:extLst>
      <p:ext uri="{BB962C8B-B14F-4D97-AF65-F5344CB8AC3E}">
        <p14:creationId xmlns:p14="http://schemas.microsoft.com/office/powerpoint/2010/main" val="38405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anim calcmode="lin" valueType="num">
                                      <p:cBhvr>
                                        <p:cTn id="3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1000"/>
                                        <p:tgtEl>
                                          <p:spTgt spid="10">
                                            <p:txEl>
                                              <p:pRg st="8" end="8"/>
                                            </p:txEl>
                                          </p:spTgt>
                                        </p:tgtEl>
                                      </p:cBhvr>
                                    </p:animEffect>
                                    <p:anim calcmode="lin" valueType="num">
                                      <p:cBhvr>
                                        <p:cTn id="4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1000"/>
                                        <p:tgtEl>
                                          <p:spTgt spid="10">
                                            <p:txEl>
                                              <p:pRg st="9" end="9"/>
                                            </p:txEl>
                                          </p:spTgt>
                                        </p:tgtEl>
                                      </p:cBhvr>
                                    </p:animEffect>
                                    <p:anim calcmode="lin" valueType="num">
                                      <p:cBhvr>
                                        <p:cTn id="5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fade">
                                      <p:cBhvr>
                                        <p:cTn id="57" dur="1000"/>
                                        <p:tgtEl>
                                          <p:spTgt spid="10">
                                            <p:txEl>
                                              <p:pRg st="10" end="10"/>
                                            </p:txEl>
                                          </p:spTgt>
                                        </p:tgtEl>
                                      </p:cBhvr>
                                    </p:animEffect>
                                    <p:anim calcmode="lin" valueType="num">
                                      <p:cBhvr>
                                        <p:cTn id="5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fade">
                                      <p:cBhvr>
                                        <p:cTn id="62" dur="1000"/>
                                        <p:tgtEl>
                                          <p:spTgt spid="10">
                                            <p:txEl>
                                              <p:pRg st="11" end="11"/>
                                            </p:txEl>
                                          </p:spTgt>
                                        </p:tgtEl>
                                      </p:cBhvr>
                                    </p:animEffect>
                                    <p:anim calcmode="lin" valueType="num">
                                      <p:cBhvr>
                                        <p:cTn id="63"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Effect transition="in" filter="fade">
                                      <p:cBhvr>
                                        <p:cTn id="67" dur="1000"/>
                                        <p:tgtEl>
                                          <p:spTgt spid="10">
                                            <p:txEl>
                                              <p:pRg st="12" end="12"/>
                                            </p:txEl>
                                          </p:spTgt>
                                        </p:tgtEl>
                                      </p:cBhvr>
                                    </p:animEffect>
                                    <p:anim calcmode="lin" valueType="num">
                                      <p:cBhvr>
                                        <p:cTn id="68"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 vốt.png"/>
          <p:cNvPicPr>
            <a:picLocks noChangeAspect="1"/>
          </p:cNvPicPr>
          <p:nvPr/>
        </p:nvPicPr>
        <p:blipFill>
          <a:blip r:embed="rId2"/>
          <a:stretch>
            <a:fillRect/>
          </a:stretch>
        </p:blipFill>
        <p:spPr>
          <a:xfrm>
            <a:off x="0" y="1428750"/>
            <a:ext cx="9144000" cy="3714750"/>
          </a:xfrm>
          <a:prstGeom prst="rect">
            <a:avLst/>
          </a:prstGeom>
        </p:spPr>
      </p:pic>
      <p:sp>
        <p:nvSpPr>
          <p:cNvPr id="5" name="Rectangle 4"/>
          <p:cNvSpPr/>
          <p:nvPr/>
        </p:nvSpPr>
        <p:spPr>
          <a:xfrm>
            <a:off x="838200" y="0"/>
            <a:ext cx="7239000" cy="1400383"/>
          </a:xfrm>
          <a:prstGeom prst="rect">
            <a:avLst/>
          </a:prstGeom>
        </p:spPr>
        <p:txBody>
          <a:bodyPr wrap="square">
            <a:spAutoFit/>
          </a:bodyPr>
          <a:lstStyle/>
          <a:p>
            <a:pPr lvl="0" algn="ctr" eaLnBrk="0" fontAlgn="base" hangingPunct="0">
              <a:spcBef>
                <a:spcPct val="0"/>
              </a:spcBef>
              <a:spcAft>
                <a:spcPct val="0"/>
              </a:spcAft>
            </a:pPr>
            <a:r>
              <a:rPr lang="en-US" sz="3000" b="1" dirty="0" err="1" smtClean="0">
                <a:solidFill>
                  <a:srgbClr val="351BA5"/>
                </a:solidFill>
                <a:latin typeface="Times New Roman" pitchFamily="18" charset="0"/>
                <a:cs typeface="Times New Roman" pitchFamily="18" charset="0"/>
              </a:rPr>
              <a:t>Tập</a:t>
            </a:r>
            <a:r>
              <a:rPr lang="en-US" sz="3000" b="1" dirty="0" smtClean="0">
                <a:solidFill>
                  <a:srgbClr val="351BA5"/>
                </a:solidFill>
                <a:latin typeface="Times New Roman" pitchFamily="18" charset="0"/>
                <a:cs typeface="Times New Roman" pitchFamily="18" charset="0"/>
              </a:rPr>
              <a:t> </a:t>
            </a:r>
            <a:r>
              <a:rPr lang="en-US" sz="3000" b="1" dirty="0" err="1" smtClean="0">
                <a:solidFill>
                  <a:srgbClr val="351BA5"/>
                </a:solidFill>
                <a:latin typeface="Times New Roman" pitchFamily="18" charset="0"/>
                <a:cs typeface="Times New Roman" pitchFamily="18" charset="0"/>
              </a:rPr>
              <a:t>đọc</a:t>
            </a:r>
            <a:r>
              <a:rPr lang="en-US" sz="3000" b="1" dirty="0" smtClean="0">
                <a:solidFill>
                  <a:srgbClr val="351BA5"/>
                </a:solidFill>
                <a:latin typeface="Times New Roman" pitchFamily="18" charset="0"/>
                <a:cs typeface="Times New Roman" pitchFamily="18" charset="0"/>
              </a:rPr>
              <a:t> </a:t>
            </a:r>
          </a:p>
          <a:p>
            <a:pPr lvl="0" algn="ctr" eaLnBrk="0" fontAlgn="base" hangingPunct="0">
              <a:spcBef>
                <a:spcPct val="0"/>
              </a:spcBef>
              <a:spcAft>
                <a:spcPct val="0"/>
              </a:spcAft>
            </a:pPr>
            <a:r>
              <a:rPr lang="en-US" sz="3200" b="1" dirty="0" err="1" smtClean="0">
                <a:solidFill>
                  <a:srgbClr val="351BA5"/>
                </a:solidFill>
                <a:latin typeface="Times New Roman" pitchFamily="18" charset="0"/>
                <a:cs typeface="Times New Roman" pitchFamily="18" charset="0"/>
              </a:rPr>
              <a:t>Ga</a:t>
            </a:r>
            <a:r>
              <a:rPr lang="en-US" sz="3200" b="1" dirty="0" smtClean="0">
                <a:solidFill>
                  <a:srgbClr val="351BA5"/>
                </a:solidFill>
                <a:latin typeface="Times New Roman" pitchFamily="18" charset="0"/>
                <a:cs typeface="Times New Roman" pitchFamily="18" charset="0"/>
              </a:rPr>
              <a:t> – </a:t>
            </a:r>
            <a:r>
              <a:rPr lang="en-US" sz="3200" b="1" dirty="0" err="1" smtClean="0">
                <a:solidFill>
                  <a:srgbClr val="351BA5"/>
                </a:solidFill>
                <a:latin typeface="Times New Roman" pitchFamily="18" charset="0"/>
                <a:cs typeface="Times New Roman" pitchFamily="18" charset="0"/>
              </a:rPr>
              <a:t>vrốt</a:t>
            </a:r>
            <a:r>
              <a:rPr lang="en-US" sz="3200" b="1" dirty="0" smtClean="0">
                <a:solidFill>
                  <a:srgbClr val="351BA5"/>
                </a:solidFill>
                <a:latin typeface="Times New Roman" pitchFamily="18" charset="0"/>
                <a:cs typeface="Times New Roman" pitchFamily="18" charset="0"/>
              </a:rPr>
              <a:t> </a:t>
            </a:r>
            <a:r>
              <a:rPr lang="en-US" sz="3200" b="1" dirty="0" err="1" smtClean="0">
                <a:solidFill>
                  <a:srgbClr val="351BA5"/>
                </a:solidFill>
                <a:latin typeface="Times New Roman" pitchFamily="18" charset="0"/>
                <a:cs typeface="Times New Roman" pitchFamily="18" charset="0"/>
              </a:rPr>
              <a:t>ngoài</a:t>
            </a:r>
            <a:r>
              <a:rPr lang="en-US" sz="3200" b="1" dirty="0" smtClean="0">
                <a:solidFill>
                  <a:srgbClr val="351BA5"/>
                </a:solidFill>
                <a:latin typeface="Times New Roman" pitchFamily="18" charset="0"/>
                <a:cs typeface="Times New Roman" pitchFamily="18" charset="0"/>
              </a:rPr>
              <a:t> </a:t>
            </a:r>
            <a:r>
              <a:rPr lang="en-US" sz="3200" b="1" dirty="0" err="1" smtClean="0">
                <a:solidFill>
                  <a:srgbClr val="351BA5"/>
                </a:solidFill>
                <a:latin typeface="Times New Roman" pitchFamily="18" charset="0"/>
                <a:cs typeface="Times New Roman" pitchFamily="18" charset="0"/>
              </a:rPr>
              <a:t>chiến</a:t>
            </a:r>
            <a:r>
              <a:rPr lang="en-US" sz="3200" b="1" dirty="0" smtClean="0">
                <a:solidFill>
                  <a:srgbClr val="351BA5"/>
                </a:solidFill>
                <a:latin typeface="Times New Roman" pitchFamily="18" charset="0"/>
                <a:cs typeface="Times New Roman" pitchFamily="18" charset="0"/>
              </a:rPr>
              <a:t> </a:t>
            </a:r>
            <a:r>
              <a:rPr lang="en-US" sz="3200" b="1" dirty="0" err="1" smtClean="0">
                <a:solidFill>
                  <a:srgbClr val="351BA5"/>
                </a:solidFill>
                <a:latin typeface="Times New Roman" pitchFamily="18" charset="0"/>
                <a:cs typeface="Times New Roman" pitchFamily="18" charset="0"/>
              </a:rPr>
              <a:t>lũy</a:t>
            </a:r>
            <a:r>
              <a:rPr lang="en-US" sz="3200" b="1" dirty="0" smtClean="0">
                <a:solidFill>
                  <a:srgbClr val="351BA5"/>
                </a:solidFill>
                <a:latin typeface="Times New Roman" pitchFamily="18" charset="0"/>
                <a:cs typeface="Times New Roman" pitchFamily="18" charset="0"/>
              </a:rPr>
              <a:t> </a:t>
            </a:r>
            <a:r>
              <a:rPr lang="en-US" sz="3200" b="1" dirty="0" err="1" smtClean="0">
                <a:solidFill>
                  <a:srgbClr val="351BA5"/>
                </a:solidFill>
                <a:latin typeface="Times New Roman" pitchFamily="18" charset="0"/>
                <a:cs typeface="Times New Roman" pitchFamily="18" charset="0"/>
              </a:rPr>
              <a:t>tr80</a:t>
            </a:r>
            <a:endParaRPr lang="en-US" sz="3200" b="1" dirty="0" smtClean="0">
              <a:solidFill>
                <a:srgbClr val="351BA5"/>
              </a:solidFill>
              <a:latin typeface="Times New Roman" pitchFamily="18" charset="0"/>
              <a:cs typeface="Times New Roman" pitchFamily="18" charset="0"/>
            </a:endParaRPr>
          </a:p>
          <a:p>
            <a:pPr lvl="0" algn="r" eaLnBrk="0" fontAlgn="base" hangingPunct="0">
              <a:spcBef>
                <a:spcPct val="0"/>
              </a:spcBef>
              <a:spcAft>
                <a:spcPct val="0"/>
              </a:spcAft>
            </a:pPr>
            <a:r>
              <a:rPr lang="en-US" sz="2300" b="1" i="1" dirty="0" smtClean="0">
                <a:solidFill>
                  <a:srgbClr val="351BA5"/>
                </a:solidFill>
                <a:latin typeface="Times New Roman" pitchFamily="18" charset="0"/>
                <a:cs typeface="Times New Roman" pitchFamily="18" charset="0"/>
              </a:rPr>
              <a:t>Theo </a:t>
            </a:r>
            <a:r>
              <a:rPr lang="en-US" sz="2300" b="1" i="1" dirty="0" err="1" smtClean="0">
                <a:solidFill>
                  <a:srgbClr val="351BA5"/>
                </a:solidFill>
                <a:latin typeface="Times New Roman" pitchFamily="18" charset="0"/>
                <a:cs typeface="Times New Roman" pitchFamily="18" charset="0"/>
              </a:rPr>
              <a:t>Huy</a:t>
            </a:r>
            <a:r>
              <a:rPr lang="en-US" sz="2300" b="1" i="1" dirty="0" smtClean="0">
                <a:solidFill>
                  <a:srgbClr val="351BA5"/>
                </a:solidFill>
                <a:latin typeface="Times New Roman" pitchFamily="18" charset="0"/>
                <a:cs typeface="Times New Roman" pitchFamily="18" charset="0"/>
              </a:rPr>
              <a:t>- </a:t>
            </a:r>
            <a:r>
              <a:rPr lang="en-US" sz="2300" b="1" i="1" dirty="0" err="1">
                <a:solidFill>
                  <a:srgbClr val="351BA5"/>
                </a:solidFill>
                <a:latin typeface="Times New Roman" pitchFamily="18" charset="0"/>
                <a:cs typeface="Times New Roman" pitchFamily="18" charset="0"/>
              </a:rPr>
              <a:t>g</a:t>
            </a:r>
            <a:r>
              <a:rPr lang="en-US" sz="2300" b="1" i="1" dirty="0" err="1" smtClean="0">
                <a:solidFill>
                  <a:srgbClr val="351BA5"/>
                </a:solidFill>
                <a:latin typeface="Times New Roman" pitchFamily="18" charset="0"/>
                <a:cs typeface="Times New Roman" pitchFamily="18" charset="0"/>
              </a:rPr>
              <a:t>ô</a:t>
            </a:r>
            <a:endParaRPr lang="en-US" sz="2300" b="1" i="1" dirty="0">
              <a:solidFill>
                <a:srgbClr val="351BA5"/>
              </a:solidFill>
              <a:latin typeface="Times New Roman" pitchFamily="18" charset="0"/>
              <a:cs typeface="Times New Roman" pitchFamily="18" charset="0"/>
            </a:endParaRPr>
          </a:p>
        </p:txBody>
      </p:sp>
    </p:spTree>
    <p:extLst>
      <p:ext uri="{BB962C8B-B14F-4D97-AF65-F5344CB8AC3E}">
        <p14:creationId xmlns:p14="http://schemas.microsoft.com/office/powerpoint/2010/main" val="3147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m-dong-nha-sach-truc-tuyen_1.jpg"/>
          <p:cNvPicPr>
            <a:picLocks noChangeAspect="1"/>
          </p:cNvPicPr>
          <p:nvPr/>
        </p:nvPicPr>
        <p:blipFill>
          <a:blip r:embed="rId2" cstate="print"/>
          <a:stretch>
            <a:fillRect/>
          </a:stretch>
        </p:blipFill>
        <p:spPr>
          <a:xfrm>
            <a:off x="1842" y="0"/>
            <a:ext cx="4112958" cy="2514600"/>
          </a:xfrm>
          <a:prstGeom prst="rect">
            <a:avLst/>
          </a:prstGeom>
        </p:spPr>
      </p:pic>
      <p:pic>
        <p:nvPicPr>
          <p:cNvPr id="6" name="Picture 5" descr="lí tự trọng.jpg"/>
          <p:cNvPicPr>
            <a:picLocks noChangeAspect="1"/>
          </p:cNvPicPr>
          <p:nvPr/>
        </p:nvPicPr>
        <p:blipFill>
          <a:blip r:embed="rId3"/>
          <a:stretch>
            <a:fillRect/>
          </a:stretch>
        </p:blipFill>
        <p:spPr>
          <a:xfrm>
            <a:off x="0" y="2571750"/>
            <a:ext cx="4114800" cy="2571750"/>
          </a:xfrm>
          <a:prstGeom prst="rect">
            <a:avLst/>
          </a:prstGeom>
        </p:spPr>
      </p:pic>
      <p:pic>
        <p:nvPicPr>
          <p:cNvPr id="7" name="Picture 6" descr="lươm.jpg"/>
          <p:cNvPicPr>
            <a:picLocks noChangeAspect="1"/>
          </p:cNvPicPr>
          <p:nvPr/>
        </p:nvPicPr>
        <p:blipFill>
          <a:blip r:embed="rId4"/>
          <a:stretch>
            <a:fillRect/>
          </a:stretch>
        </p:blipFill>
        <p:spPr>
          <a:xfrm>
            <a:off x="4191000" y="2571750"/>
            <a:ext cx="4953000" cy="2571750"/>
          </a:xfrm>
          <a:prstGeom prst="rect">
            <a:avLst/>
          </a:prstGeom>
        </p:spPr>
      </p:pic>
      <p:pic>
        <p:nvPicPr>
          <p:cNvPr id="8" name="Picture 7" descr="Chi_Vo_Thi_Sau.jpg"/>
          <p:cNvPicPr>
            <a:picLocks noChangeAspect="1"/>
          </p:cNvPicPr>
          <p:nvPr/>
        </p:nvPicPr>
        <p:blipFill>
          <a:blip r:embed="rId5"/>
          <a:stretch>
            <a:fillRect/>
          </a:stretch>
        </p:blipFill>
        <p:spPr>
          <a:xfrm>
            <a:off x="4191000" y="0"/>
            <a:ext cx="49530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48" y="1140142"/>
            <a:ext cx="2143125" cy="1607344"/>
          </a:xfrm>
          <a:prstGeom prst="rect">
            <a:avLst/>
          </a:prstGeom>
        </p:spPr>
      </p:pic>
      <p:sp>
        <p:nvSpPr>
          <p:cNvPr id="8" name="Hexagon 7">
            <a:extLst>
              <a:ext uri="{FF2B5EF4-FFF2-40B4-BE49-F238E27FC236}">
                <a16:creationId xmlns="" xmlns:a16="http://schemas.microsoft.com/office/drawing/2014/main" id="{D19A5806-7592-478F-A44B-3D1C8234DB7B}"/>
              </a:ext>
            </a:extLst>
          </p:cNvPr>
          <p:cNvSpPr/>
          <p:nvPr/>
        </p:nvSpPr>
        <p:spPr>
          <a:xfrm>
            <a:off x="236887"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smtClean="0">
                <a:ln w="6600">
                  <a:solidFill>
                    <a:srgbClr val="ED7D31"/>
                  </a:solidFill>
                  <a:prstDash val="solid"/>
                </a:ln>
                <a:solidFill>
                  <a:srgbClr val="FFFFFF"/>
                </a:solidFill>
                <a:effectLst>
                  <a:outerShdw dist="38100" dir="2700000" algn="tl" rotWithShape="0">
                    <a:srgbClr val="ED7D31"/>
                  </a:outerShdw>
                </a:effectLst>
              </a:rPr>
              <a:t>Ai</a:t>
            </a:r>
            <a:endParaRPr lang="en-US" sz="4950" dirty="0">
              <a:solidFill>
                <a:prstClr val="white"/>
              </a:solidFill>
            </a:endParaRPr>
          </a:p>
        </p:txBody>
      </p:sp>
      <p:sp>
        <p:nvSpPr>
          <p:cNvPr id="9" name="Hexagon 8">
            <a:extLst>
              <a:ext uri="{FF2B5EF4-FFF2-40B4-BE49-F238E27FC236}">
                <a16:creationId xmlns="" xmlns:a16="http://schemas.microsoft.com/office/drawing/2014/main" id="{ECB32C92-7DDE-4979-AB3A-808B65CBF3F1}"/>
              </a:ext>
            </a:extLst>
          </p:cNvPr>
          <p:cNvSpPr/>
          <p:nvPr/>
        </p:nvSpPr>
        <p:spPr>
          <a:xfrm>
            <a:off x="1600200" y="754380"/>
            <a:ext cx="2590800"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err="1" smtClean="0">
                <a:ln w="6600">
                  <a:solidFill>
                    <a:srgbClr val="ED7D31"/>
                  </a:solidFill>
                  <a:prstDash val="solid"/>
                </a:ln>
                <a:solidFill>
                  <a:srgbClr val="FFFFFF"/>
                </a:solidFill>
                <a:effectLst>
                  <a:outerShdw dist="38100" dir="2700000" algn="tl" rotWithShape="0">
                    <a:srgbClr val="ED7D31"/>
                  </a:outerShdw>
                </a:effectLst>
              </a:rPr>
              <a:t>nhanh</a:t>
            </a:r>
            <a:endParaRPr lang="en-US" sz="4950" dirty="0">
              <a:solidFill>
                <a:prstClr val="white"/>
              </a:solidFill>
            </a:endParaRPr>
          </a:p>
        </p:txBody>
      </p:sp>
      <p:sp>
        <p:nvSpPr>
          <p:cNvPr id="10" name="Hexagon 9">
            <a:extLst>
              <a:ext uri="{FF2B5EF4-FFF2-40B4-BE49-F238E27FC236}">
                <a16:creationId xmlns="" xmlns:a16="http://schemas.microsoft.com/office/drawing/2014/main" id="{CABDF488-8BEB-4D77-A429-CFB91F278DD1}"/>
              </a:ext>
            </a:extLst>
          </p:cNvPr>
          <p:cNvSpPr/>
          <p:nvPr/>
        </p:nvSpPr>
        <p:spPr>
          <a:xfrm>
            <a:off x="5088060" y="2083117"/>
            <a:ext cx="2379539"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err="1" smtClean="0">
                <a:ln w="6600">
                  <a:solidFill>
                    <a:srgbClr val="ED7D31"/>
                  </a:solidFill>
                  <a:prstDash val="solid"/>
                </a:ln>
                <a:solidFill>
                  <a:srgbClr val="FFFFFF"/>
                </a:solidFill>
                <a:effectLst>
                  <a:outerShdw dist="38100" dir="2700000" algn="tl" rotWithShape="0">
                    <a:srgbClr val="ED7D31"/>
                  </a:outerShdw>
                </a:effectLst>
              </a:rPr>
              <a:t>đúng</a:t>
            </a:r>
            <a:endParaRPr lang="en-US" sz="495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13" name="Hexagon 12">
            <a:extLst>
              <a:ext uri="{FF2B5EF4-FFF2-40B4-BE49-F238E27FC236}">
                <a16:creationId xmlns="" xmlns:a16="http://schemas.microsoft.com/office/drawing/2014/main" id="{199C24C2-6B91-4322-BDB4-819FF0CB9BE4}"/>
              </a:ext>
            </a:extLst>
          </p:cNvPr>
          <p:cNvSpPr/>
          <p:nvPr/>
        </p:nvSpPr>
        <p:spPr>
          <a:xfrm>
            <a:off x="3471003"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err="1" smtClean="0">
                <a:ln w="6600">
                  <a:solidFill>
                    <a:srgbClr val="ED7D31"/>
                  </a:solidFill>
                  <a:prstDash val="solid"/>
                </a:ln>
                <a:solidFill>
                  <a:srgbClr val="FFFFFF"/>
                </a:solidFill>
                <a:effectLst>
                  <a:outerShdw dist="38100" dir="2700000" algn="tl" rotWithShape="0">
                    <a:srgbClr val="ED7D31"/>
                  </a:outerShdw>
                </a:effectLst>
              </a:rPr>
              <a:t>ai</a:t>
            </a:r>
            <a:endParaRPr lang="en-US" sz="4950" dirty="0">
              <a:solidFill>
                <a:prstClr val="white"/>
              </a:solidFill>
            </a:endParaRPr>
          </a:p>
        </p:txBody>
      </p:sp>
      <p:pic>
        <p:nvPicPr>
          <p:cNvPr id="15" name="Picture 14">
            <a:extLst>
              <a:ext uri="{FF2B5EF4-FFF2-40B4-BE49-F238E27FC236}">
                <a16:creationId xmlns=""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965" y="2576038"/>
            <a:ext cx="1987529" cy="1497272"/>
          </a:xfrm>
          <a:prstGeom prst="rect">
            <a:avLst/>
          </a:prstGeom>
        </p:spPr>
      </p:pic>
      <p:sp>
        <p:nvSpPr>
          <p:cNvPr id="2" name="TextBox 1"/>
          <p:cNvSpPr txBox="1"/>
          <p:nvPr/>
        </p:nvSpPr>
        <p:spPr>
          <a:xfrm>
            <a:off x="0" y="30646"/>
            <a:ext cx="8610600" cy="707886"/>
          </a:xfrm>
          <a:prstGeom prst="rect">
            <a:avLst/>
          </a:prstGeom>
          <a:noFill/>
        </p:spPr>
        <p:txBody>
          <a:bodyPr wrap="square" rtlCol="0">
            <a:spAutoFit/>
          </a:bodyPr>
          <a:lstStyle/>
          <a:p>
            <a:r>
              <a:rPr lang="en-US" sz="4000" b="1" dirty="0" smtClean="0">
                <a:solidFill>
                  <a:srgbClr val="FFFF00"/>
                </a:solidFill>
                <a:latin typeface="Times New Roman" pitchFamily="18" charset="0"/>
                <a:cs typeface="Times New Roman" pitchFamily="18" charset="0"/>
              </a:rPr>
              <a:t>TRÒ CHƠI:</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671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E30F87-AC3B-464A-ACE1-7680D9116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a:extLst>
              <a:ext uri="{FF2B5EF4-FFF2-40B4-BE49-F238E27FC236}">
                <a16:creationId xmlns="" xmlns:a16="http://schemas.microsoft.com/office/drawing/2014/main" id="{9C0CBB39-4514-4CD8-8DF7-D11D2454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a:extLst>
              <a:ext uri="{FF2B5EF4-FFF2-40B4-BE49-F238E27FC236}">
                <a16:creationId xmlns="" xmlns:a16="http://schemas.microsoft.com/office/drawing/2014/main" id="{0667024D-077C-41FB-84FC-D91D5651A194}"/>
              </a:ext>
            </a:extLst>
          </p:cNvPr>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prstClr val="white"/>
                </a:solidFill>
                <a:latin typeface="Times New Roman" panose="02020603050405020304" pitchFamily="18" charset="0"/>
                <a:cs typeface="Times New Roman" panose="02020603050405020304" pitchFamily="18" charset="0"/>
              </a:rPr>
              <a:t>Câu</a:t>
            </a:r>
            <a:r>
              <a:rPr lang="en-US" sz="2800" b="1" dirty="0" smtClean="0">
                <a:solidFill>
                  <a:prstClr val="white"/>
                </a:solidFill>
                <a:latin typeface="Times New Roman" panose="02020603050405020304" pitchFamily="18" charset="0"/>
                <a:cs typeface="Times New Roman" panose="02020603050405020304" pitchFamily="18" charset="0"/>
              </a:rPr>
              <a:t> 1 </a:t>
            </a:r>
            <a:r>
              <a:rPr lang="en-US" sz="2800" b="1" dirty="0" err="1" smtClean="0">
                <a:solidFill>
                  <a:prstClr val="white"/>
                </a:solidFill>
                <a:latin typeface="Times New Roman" panose="02020603050405020304" pitchFamily="18" charset="0"/>
                <a:cs typeface="Times New Roman" panose="02020603050405020304" pitchFamily="18" charset="0"/>
              </a:rPr>
              <a:t>Nhà</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văn</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Huy</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gô</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là</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người</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nước</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nào</a:t>
            </a:r>
            <a:r>
              <a:rPr lang="en-US" sz="2800" b="1" dirty="0" smtClean="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4B5AB01C-ECF4-4CC5-B79D-24017FBE3B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98" y="1256997"/>
            <a:ext cx="1200530" cy="904399"/>
          </a:xfrm>
          <a:prstGeom prst="rect">
            <a:avLst/>
          </a:prstGeom>
        </p:spPr>
      </p:pic>
      <p:sp>
        <p:nvSpPr>
          <p:cNvPr id="19" name="Rectangle: Rounded Corners 18">
            <a:extLst>
              <a:ext uri="{FF2B5EF4-FFF2-40B4-BE49-F238E27FC236}">
                <a16:creationId xmlns="" xmlns:a16="http://schemas.microsoft.com/office/drawing/2014/main" id="{A98ECE88-115D-4A1D-8452-F943FF1AC741}"/>
              </a:ext>
            </a:extLst>
          </p:cNvPr>
          <p:cNvSpPr/>
          <p:nvPr/>
        </p:nvSpPr>
        <p:spPr>
          <a:xfrm>
            <a:off x="1248130" y="230001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smtClean="0">
                <a:solidFill>
                  <a:srgbClr val="002060"/>
                </a:solidFill>
                <a:latin typeface="Times New Roman" panose="02020603050405020304" pitchFamily="18" charset="0"/>
                <a:cs typeface="Times New Roman" panose="02020603050405020304" pitchFamily="18" charset="0"/>
              </a:rPr>
              <a:t>Mỹ</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88E5E567-B90E-4275-AC51-C8D58F3AA2A7}"/>
              </a:ext>
            </a:extLst>
          </p:cNvPr>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smtClean="0">
                <a:solidFill>
                  <a:srgbClr val="002060"/>
                </a:solidFill>
                <a:latin typeface="Times New Roman" panose="02020603050405020304" pitchFamily="18" charset="0"/>
                <a:cs typeface="Times New Roman" panose="02020603050405020304" pitchFamily="18" charset="0"/>
              </a:rPr>
              <a:t>Anh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64E263D4-FF99-4115-A750-399C550760EE}"/>
              </a:ext>
            </a:extLst>
          </p:cNvPr>
          <p:cNvSpPr/>
          <p:nvPr/>
        </p:nvSpPr>
        <p:spPr>
          <a:xfrm>
            <a:off x="6076576" y="2161395"/>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latin typeface="Times New Roman" panose="02020603050405020304" pitchFamily="18" charset="0"/>
                <a:cs typeface="Times New Roman" panose="02020603050405020304" pitchFamily="18" charset="0"/>
              </a:rPr>
              <a:t>C. </a:t>
            </a:r>
            <a:r>
              <a:rPr lang="en-US" sz="2100" dirty="0" err="1" smtClean="0">
                <a:solidFill>
                  <a:srgbClr val="002060"/>
                </a:solidFill>
                <a:latin typeface="Times New Roman" panose="02020603050405020304" pitchFamily="18" charset="0"/>
                <a:cs typeface="Times New Roman" panose="02020603050405020304" pitchFamily="18" charset="0"/>
              </a:rPr>
              <a:t>Pháp</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5D199BEE-8167-419B-B668-203E8A2CC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876" y="3010313"/>
            <a:ext cx="2200752" cy="1650564"/>
          </a:xfrm>
          <a:prstGeom prst="rect">
            <a:avLst/>
          </a:prstGeom>
        </p:spPr>
      </p:pic>
      <p:sp>
        <p:nvSpPr>
          <p:cNvPr id="25" name="Rectangle: Rounded Corners 24">
            <a:extLst>
              <a:ext uri="{FF2B5EF4-FFF2-40B4-BE49-F238E27FC236}">
                <a16:creationId xmlns="" xmlns:a16="http://schemas.microsoft.com/office/drawing/2014/main" id="{00BEFBB1-525B-415D-8E45-ADCB8FD217EA}"/>
              </a:ext>
            </a:extLst>
          </p:cNvPr>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D. </a:t>
            </a:r>
            <a:r>
              <a:rPr lang="en-US" sz="2100" dirty="0" err="1" smtClean="0">
                <a:solidFill>
                  <a:srgbClr val="002060"/>
                </a:solidFill>
                <a:latin typeface="Times New Roman" panose="02020603050405020304" pitchFamily="18" charset="0"/>
                <a:cs typeface="Times New Roman" panose="02020603050405020304" pitchFamily="18" charset="0"/>
              </a:rPr>
              <a:t>Hà</a:t>
            </a:r>
            <a:r>
              <a:rPr lang="en-US" sz="2100" dirty="0" smtClean="0">
                <a:solidFill>
                  <a:srgbClr val="002060"/>
                </a:solidFill>
                <a:latin typeface="Times New Roman" panose="02020603050405020304" pitchFamily="18" charset="0"/>
                <a:cs typeface="Times New Roman" panose="02020603050405020304" pitchFamily="18" charset="0"/>
              </a:rPr>
              <a:t> Lan</a:t>
            </a:r>
            <a:endParaRPr 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3"/>
                                        </p:tgtEl>
                                        <p:attrNameLst>
                                          <p:attrName>fillcolor</p:attrName>
                                        </p:attrNameLst>
                                      </p:cBhvr>
                                      <p:to>
                                        <a:srgbClr val="FF0000"/>
                                      </p:to>
                                    </p:animClr>
                                    <p:set>
                                      <p:cBhvr>
                                        <p:cTn id="28" dur="2000" fill="hold"/>
                                        <p:tgtEl>
                                          <p:spTgt spid="23"/>
                                        </p:tgtEl>
                                        <p:attrNameLst>
                                          <p:attrName>fill.type</p:attrName>
                                        </p:attrNameLst>
                                      </p:cBhvr>
                                      <p:to>
                                        <p:strVal val="solid"/>
                                      </p:to>
                                    </p:set>
                                    <p:set>
                                      <p:cBhvr>
                                        <p:cTn id="29"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E30F87-AC3B-464A-ACE1-7680D9116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a:extLst>
              <a:ext uri="{FF2B5EF4-FFF2-40B4-BE49-F238E27FC236}">
                <a16:creationId xmlns="" xmlns:a16="http://schemas.microsoft.com/office/drawing/2014/main" id="{9C0CBB39-4514-4CD8-8DF7-D11D2454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a:extLst>
              <a:ext uri="{FF2B5EF4-FFF2-40B4-BE49-F238E27FC236}">
                <a16:creationId xmlns="" xmlns:a16="http://schemas.microsoft.com/office/drawing/2014/main" id="{0667024D-077C-41FB-84FC-D91D5651A194}"/>
              </a:ext>
            </a:extLst>
          </p:cNvPr>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dirty="0" smtClean="0">
                <a:solidFill>
                  <a:schemeClr val="tx1"/>
                </a:solidFill>
                <a:latin typeface="Times New Roman" panose="02020603050405020304" pitchFamily="18" charset="0"/>
                <a:cs typeface="Times New Roman" panose="02020603050405020304" pitchFamily="18" charset="0"/>
              </a:rPr>
              <a:t> 2: </a:t>
            </a:r>
            <a:r>
              <a:rPr lang="en-US" sz="2800" b="1" dirty="0" err="1" smtClean="0">
                <a:solidFill>
                  <a:schemeClr val="tx1"/>
                </a:solidFill>
                <a:latin typeface="Times New Roman" panose="02020603050405020304" pitchFamily="18" charset="0"/>
                <a:cs typeface="Times New Roman" panose="02020603050405020304" pitchFamily="18" charset="0"/>
              </a:rPr>
              <a:t>Nhân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vật</a:t>
            </a:r>
            <a:r>
              <a:rPr lang="en-US" sz="2800" b="1" dirty="0" smtClean="0">
                <a:solidFill>
                  <a:schemeClr val="tx1"/>
                </a:solidFill>
                <a:latin typeface="Times New Roman" panose="02020603050405020304" pitchFamily="18" charset="0"/>
                <a:cs typeface="Times New Roman" panose="02020603050405020304" pitchFamily="18" charset="0"/>
              </a:rPr>
              <a:t> Ga – </a:t>
            </a:r>
            <a:r>
              <a:rPr lang="en-US" sz="2800" b="1" dirty="0" err="1" smtClean="0">
                <a:solidFill>
                  <a:schemeClr val="tx1"/>
                </a:solidFill>
                <a:latin typeface="Times New Roman" panose="02020603050405020304" pitchFamily="18" charset="0"/>
                <a:cs typeface="Times New Roman" panose="02020603050405020304" pitchFamily="18" charset="0"/>
              </a:rPr>
              <a:t>vrốt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nào</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4B5AB01C-ECF4-4CC5-B79D-24017FBE3B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a:extLst>
              <a:ext uri="{FF2B5EF4-FFF2-40B4-BE49-F238E27FC236}">
                <a16:creationId xmlns="" xmlns:a16="http://schemas.microsoft.com/office/drawing/2014/main" id="{A98ECE88-115D-4A1D-8452-F943FF1AC741}"/>
              </a:ext>
            </a:extLst>
          </p:cNvPr>
          <p:cNvSpPr/>
          <p:nvPr/>
        </p:nvSpPr>
        <p:spPr>
          <a:xfrm>
            <a:off x="1224003" y="23349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smtClean="0">
                <a:solidFill>
                  <a:srgbClr val="002060"/>
                </a:solidFill>
                <a:latin typeface="Times New Roman" panose="02020603050405020304" pitchFamily="18" charset="0"/>
                <a:cs typeface="Times New Roman" panose="02020603050405020304" pitchFamily="18" charset="0"/>
              </a:rPr>
              <a:t>Xấu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xa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88E5E567-B90E-4275-AC51-C8D58F3AA2A7}"/>
              </a:ext>
            </a:extLst>
          </p:cNvPr>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err="1" smtClean="0">
                <a:solidFill>
                  <a:srgbClr val="002060"/>
                </a:solidFill>
                <a:latin typeface="Times New Roman" panose="02020603050405020304" pitchFamily="18" charset="0"/>
                <a:cs typeface="Times New Roman" panose="02020603050405020304" pitchFamily="18" charset="0"/>
              </a:rPr>
              <a:t>Yếu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đuối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64E263D4-FF99-4115-A750-399C550760EE}"/>
              </a:ext>
            </a:extLst>
          </p:cNvPr>
          <p:cNvSpPr/>
          <p:nvPr/>
        </p:nvSpPr>
        <p:spPr>
          <a:xfrm>
            <a:off x="6004402" y="2769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rgbClr val="002060"/>
                </a:solidFill>
                <a:latin typeface="Times New Roman" panose="02020603050405020304" pitchFamily="18" charset="0"/>
                <a:cs typeface="Times New Roman" panose="02020603050405020304" pitchFamily="18" charset="0"/>
              </a:rPr>
              <a:t>D. </a:t>
            </a:r>
            <a:r>
              <a:rPr lang="en-US" sz="2100" dirty="0" err="1" smtClean="0">
                <a:solidFill>
                  <a:srgbClr val="002060"/>
                </a:solidFill>
                <a:latin typeface="Times New Roman" panose="02020603050405020304" pitchFamily="18" charset="0"/>
                <a:cs typeface="Times New Roman" panose="02020603050405020304" pitchFamily="18" charset="0"/>
              </a:rPr>
              <a:t>Dũng</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cảm</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5D199BEE-8167-419B-B668-203E8A2CC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a:extLst>
              <a:ext uri="{FF2B5EF4-FFF2-40B4-BE49-F238E27FC236}">
                <a16:creationId xmlns="" xmlns:a16="http://schemas.microsoft.com/office/drawing/2014/main" id="{00BEFBB1-525B-415D-8E45-ADCB8FD217EA}"/>
              </a:ext>
            </a:extLst>
          </p:cNvPr>
          <p:cNvSpPr/>
          <p:nvPr/>
        </p:nvSpPr>
        <p:spPr>
          <a:xfrm>
            <a:off x="5962990" y="2338934"/>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C</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Nhát</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gan</a:t>
            </a:r>
            <a:endParaRPr 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9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E30F87-AC3B-464A-ACE1-7680D9116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a:extLst>
              <a:ext uri="{FF2B5EF4-FFF2-40B4-BE49-F238E27FC236}">
                <a16:creationId xmlns="" xmlns:a16="http://schemas.microsoft.com/office/drawing/2014/main" id="{9C0CBB39-4514-4CD8-8DF7-D11D2454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a:extLst>
              <a:ext uri="{FF2B5EF4-FFF2-40B4-BE49-F238E27FC236}">
                <a16:creationId xmlns="" xmlns:a16="http://schemas.microsoft.com/office/drawing/2014/main" id="{0667024D-077C-41FB-84FC-D91D5651A194}"/>
              </a:ext>
            </a:extLst>
          </p:cNvPr>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3: Ga – </a:t>
            </a:r>
            <a:r>
              <a:rPr lang="en-US" sz="2400" b="1" dirty="0" err="1" smtClean="0">
                <a:solidFill>
                  <a:prstClr val="white"/>
                </a:solidFill>
                <a:latin typeface="Times New Roman" panose="02020603050405020304" pitchFamily="18" charset="0"/>
                <a:cs typeface="Times New Roman" panose="02020603050405020304" pitchFamily="18" charset="0"/>
              </a:rPr>
              <a:t>vrốt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trong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bài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đã</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nhặt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cái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gì</a:t>
            </a:r>
            <a:r>
              <a:rPr lang="en-US" sz="2400" b="1" dirty="0" smtClean="0">
                <a:solidFill>
                  <a:prstClr val="white"/>
                </a:solidFill>
                <a:latin typeface="Times New Roman" panose="02020603050405020304" pitchFamily="18" charset="0"/>
                <a:cs typeface="Times New Roman" panose="02020603050405020304" pitchFamily="18" charset="0"/>
              </a:rPr>
              <a:t> ?</a:t>
            </a:r>
            <a:endParaRPr lang="en-US" sz="2400" b="1" dirty="0">
              <a:solidFill>
                <a:prstClr val="white"/>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4B5AB01C-ECF4-4CC5-B79D-24017FBE3B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a:extLst>
              <a:ext uri="{FF2B5EF4-FFF2-40B4-BE49-F238E27FC236}">
                <a16:creationId xmlns="" xmlns:a16="http://schemas.microsoft.com/office/drawing/2014/main" id="{A98ECE88-115D-4A1D-8452-F943FF1AC741}"/>
              </a:ext>
            </a:extLst>
          </p:cNvPr>
          <p:cNvSpPr/>
          <p:nvPr/>
        </p:nvSpPr>
        <p:spPr>
          <a:xfrm>
            <a:off x="6045330" y="2266357"/>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gòn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88E5E567-B90E-4275-AC51-C8D58F3AA2A7}"/>
              </a:ext>
            </a:extLst>
          </p:cNvPr>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Súng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64E263D4-FF99-4115-A750-399C550760EE}"/>
              </a:ext>
            </a:extLst>
          </p:cNvPr>
          <p:cNvSpPr/>
          <p:nvPr/>
        </p:nvSpPr>
        <p:spPr>
          <a:xfrm>
            <a:off x="1224003" y="2250281"/>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rgbClr val="002060"/>
                </a:solidFill>
                <a:latin typeface="Times New Roman" panose="02020603050405020304" pitchFamily="18" charset="0"/>
                <a:cs typeface="Times New Roman" panose="02020603050405020304" pitchFamily="18" charset="0"/>
              </a:rPr>
              <a:t>A. </a:t>
            </a:r>
            <a:r>
              <a:rPr lang="en-US" sz="2100" dirty="0" err="1" smtClean="0">
                <a:solidFill>
                  <a:srgbClr val="002060"/>
                </a:solidFill>
                <a:latin typeface="Times New Roman" panose="02020603050405020304" pitchFamily="18" charset="0"/>
                <a:cs typeface="Times New Roman" panose="02020603050405020304" pitchFamily="18" charset="0"/>
              </a:rPr>
              <a:t>Đạn</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5D199BEE-8167-419B-B668-203E8A2CC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a:extLst>
              <a:ext uri="{FF2B5EF4-FFF2-40B4-BE49-F238E27FC236}">
                <a16:creationId xmlns="" xmlns:a16="http://schemas.microsoft.com/office/drawing/2014/main" id="{00BEFBB1-525B-415D-8E45-ADCB8FD217EA}"/>
              </a:ext>
            </a:extLst>
          </p:cNvPr>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D. </a:t>
            </a:r>
            <a:r>
              <a:rPr lang="en-US" sz="2400" dirty="0" err="1" smtClean="0">
                <a:solidFill>
                  <a:srgbClr val="002060"/>
                </a:solidFill>
                <a:latin typeface="Times New Roman" panose="02020603050405020304" pitchFamily="18" charset="0"/>
                <a:cs typeface="Times New Roman" panose="02020603050405020304" pitchFamily="18" charset="0"/>
              </a:rPr>
              <a:t>Gạch</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3"/>
                                        </p:tgtEl>
                                        <p:attrNameLst>
                                          <p:attrName>fillcolor</p:attrName>
                                        </p:attrNameLst>
                                      </p:cBhvr>
                                      <p:to>
                                        <a:srgbClr val="00B050"/>
                                      </p:to>
                                    </p:animClr>
                                    <p:set>
                                      <p:cBhvr>
                                        <p:cTn id="25" dur="2000" fill="hold"/>
                                        <p:tgtEl>
                                          <p:spTgt spid="23"/>
                                        </p:tgtEl>
                                        <p:attrNameLst>
                                          <p:attrName>fill.type</p:attrName>
                                        </p:attrNameLst>
                                      </p:cBhvr>
                                      <p:to>
                                        <p:strVal val="solid"/>
                                      </p:to>
                                    </p:set>
                                    <p:set>
                                      <p:cBhvr>
                                        <p:cTn id="26"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581150"/>
            <a:ext cx="6553200" cy="2246769"/>
          </a:xfrm>
          <a:prstGeom prst="rect">
            <a:avLst/>
          </a:prstGeom>
          <a:noFill/>
        </p:spPr>
        <p:txBody>
          <a:bodyPr wrap="square" rtlCol="0">
            <a:spAutoFit/>
          </a:bodyPr>
          <a:lstStyle/>
          <a:p>
            <a:pPr marL="285750" indent="-285750">
              <a:buFontTx/>
              <a:buChar char="-"/>
            </a:pP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Luyện</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đọc</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lại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trả</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lời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câu</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hỏi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bài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p>
          <a:p>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Ga-vrốt</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ngoài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chiến</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luỹ</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p>
          <a:p>
            <a:pPr marL="285750" indent="-285750">
              <a:buFontTx/>
              <a:buChar char="-"/>
            </a:pP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Chuẩn</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bị</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bài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Dù</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sao</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Trái</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Đất</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50000"/>
                  </a:schemeClr>
                </a:solidFill>
                <a:latin typeface="Times New Roman" panose="02020603050405020304" pitchFamily="18" charset="0"/>
                <a:cs typeface="Times New Roman" panose="02020603050405020304" pitchFamily="18" charset="0"/>
              </a:rPr>
              <a:t>vẫn</a:t>
            </a: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 quay”</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38400" y="438150"/>
            <a:ext cx="3810000" cy="707886"/>
          </a:xfrm>
          <a:prstGeom prst="rect">
            <a:avLst/>
          </a:prstGeom>
          <a:noFill/>
        </p:spPr>
        <p:txBody>
          <a:bodyPr wrap="square" rtlCol="0">
            <a:spAutoFit/>
          </a:bodyPr>
          <a:lstStyle/>
          <a:p>
            <a:pPr algn="ctr"/>
            <a:r>
              <a:rPr lang="en-US" sz="4000" b="1" dirty="0" smtClean="0">
                <a:solidFill>
                  <a:srgbClr val="351BA5"/>
                </a:solidFill>
                <a:latin typeface="Times New Roman" pitchFamily="18" charset="0"/>
                <a:cs typeface="Times New Roman" pitchFamily="18" charset="0"/>
              </a:rPr>
              <a:t>DẶN DÒ</a:t>
            </a:r>
            <a:endParaRPr lang="en-US" sz="4000" b="1" dirty="0">
              <a:solidFill>
                <a:srgbClr val="351BA5"/>
              </a:solidFill>
              <a:latin typeface="Times New Roman" pitchFamily="18" charset="0"/>
              <a:cs typeface="Times New Roman" pitchFamily="18" charset="0"/>
            </a:endParaRPr>
          </a:p>
        </p:txBody>
      </p:sp>
    </p:spTree>
    <p:extLst>
      <p:ext uri="{BB962C8B-B14F-4D97-AF65-F5344CB8AC3E}">
        <p14:creationId xmlns:p14="http://schemas.microsoft.com/office/powerpoint/2010/main" val="419432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262979"/>
          </a:xfrm>
          <a:prstGeom prst="rect">
            <a:avLst/>
          </a:prstGeom>
        </p:spPr>
        <p:txBody>
          <a:bodyPr wrap="square">
            <a:spAutoFit/>
          </a:bodyPr>
          <a:lstStyle/>
          <a:p>
            <a:pPr algn="just"/>
            <a:r>
              <a:rPr lang="vi-VN" sz="1500" dirty="0" smtClean="0">
                <a:solidFill>
                  <a:srgbClr val="C00000"/>
                </a:solidFill>
                <a:latin typeface="+mj-lt"/>
              </a:rPr>
              <a:t>  </a:t>
            </a:r>
            <a:r>
              <a:rPr lang="vi-VN" sz="1600" dirty="0" smtClean="0">
                <a:solidFill>
                  <a:srgbClr val="C00000"/>
                </a:solidFill>
                <a:latin typeface="+mj-lt"/>
              </a:rPr>
              <a:t> </a:t>
            </a:r>
            <a:r>
              <a:rPr lang="vi-VN" sz="1600" dirty="0" smtClean="0">
                <a:latin typeface="+mj-lt"/>
              </a:rPr>
              <a:t>Ăng-giôn-ra nói:</a:t>
            </a:r>
          </a:p>
          <a:p>
            <a:pPr algn="just"/>
            <a:r>
              <a:rPr lang="vi-VN" sz="1600" dirty="0" smtClean="0">
                <a:latin typeface="+mj-lt"/>
              </a:rPr>
              <a:t>- Chừng mười lăm phút nữa thì chiến lũy chúng ta không còn quá mười viên đạn.</a:t>
            </a:r>
          </a:p>
          <a:p>
            <a:pPr algn="just"/>
            <a:r>
              <a:rPr lang="vi-VN" sz="1600" dirty="0" smtClean="0">
                <a:latin typeface="+mj-lt"/>
              </a:rPr>
              <a:t>   Ga-vrốt nghe rõ câu nói đó.</a:t>
            </a:r>
          </a:p>
          <a:p>
            <a:pPr algn="just"/>
            <a:r>
              <a:rPr lang="vi-VN" sz="1600" dirty="0" smtClean="0">
                <a:latin typeface="+mj-lt"/>
              </a:rPr>
              <a:t>   Một lát sau, người ta thấy bóng cậu bé thấp thoáng ngoài đường phố, dưới làn mưa đạn.</a:t>
            </a:r>
          </a:p>
          <a:p>
            <a:pPr algn="just"/>
            <a:r>
              <a:rPr lang="vi-VN" sz="1600" dirty="0" smtClean="0">
                <a:latin typeface="+mj-lt"/>
              </a:rPr>
              <a:t>   Thì ra Ga-vrốt đã lấy một cái giỏ đựng chai trong quán ra khỏi chiến lũy. Nó dốc vào miệng giỏ những chiếc bao đầy đạn của bọn lính chết gần chiến lũy.</a:t>
            </a:r>
          </a:p>
          <a:p>
            <a:pPr algn="just"/>
            <a:r>
              <a:rPr lang="vi-VN" sz="1600" dirty="0" smtClean="0">
                <a:latin typeface="+mj-lt"/>
              </a:rPr>
              <a:t>- Cậu làm trò gì đấy? - Cuốc-phây-rắc hỏi.</a:t>
            </a:r>
          </a:p>
          <a:p>
            <a:pPr algn="just"/>
            <a:r>
              <a:rPr lang="vi-VN" sz="1600" dirty="0" smtClean="0">
                <a:latin typeface="+mj-lt"/>
              </a:rPr>
              <a:t>- Em nhặt cho đầy giỏ đây!</a:t>
            </a:r>
          </a:p>
          <a:p>
            <a:pPr algn="just"/>
            <a:r>
              <a:rPr lang="vi-VN" sz="1600" dirty="0" smtClean="0">
                <a:latin typeface="+mj-lt"/>
              </a:rPr>
              <a:t>- Cậu không thấy đạn réo à?</a:t>
            </a:r>
          </a:p>
          <a:p>
            <a:pPr algn="just"/>
            <a:r>
              <a:rPr lang="vi-VN" sz="1600" dirty="0" smtClean="0">
                <a:latin typeface="+mj-lt"/>
              </a:rPr>
              <a:t>   Ga-vrốt trả lời:</a:t>
            </a:r>
          </a:p>
          <a:p>
            <a:pPr algn="just"/>
            <a:r>
              <a:rPr lang="vi-VN" sz="1600" dirty="0" smtClean="0">
                <a:latin typeface="+mj-lt"/>
              </a:rPr>
              <a:t>- Có chứ, nó rơi như mưa ấy. Nhưng làm sao nào?</a:t>
            </a:r>
          </a:p>
          <a:p>
            <a:pPr algn="just"/>
            <a:r>
              <a:rPr lang="vi-VN" sz="1600" dirty="0" smtClean="0">
                <a:latin typeface="+mj-lt"/>
              </a:rPr>
              <a:t>   Cuốc-phây-rắc thét lên:</a:t>
            </a:r>
          </a:p>
          <a:p>
            <a:pPr algn="just"/>
            <a:r>
              <a:rPr lang="vi-VN" sz="1600" dirty="0" smtClean="0">
                <a:latin typeface="+mj-lt"/>
              </a:rPr>
              <a:t>- Vào ngay!</a:t>
            </a:r>
          </a:p>
          <a:p>
            <a:pPr algn="just"/>
            <a:r>
              <a:rPr lang="vi-VN" sz="1600" dirty="0" smtClean="0">
                <a:latin typeface="+mj-lt"/>
              </a:rPr>
              <a:t>- Tí ti thôi! Ga-vrốt nói.</a:t>
            </a:r>
          </a:p>
          <a:p>
            <a:pPr algn="just"/>
            <a:r>
              <a:rPr lang="vi-VN" sz="1600" dirty="0" smtClean="0">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600" dirty="0" smtClean="0">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a:t>
            </a:r>
            <a:r>
              <a:rPr lang="vi-VN" sz="1600" dirty="0" smtClean="0">
                <a:latin typeface="+mj-lt"/>
              </a:rPr>
              <a:t>rợn.                                     </a:t>
            </a:r>
          </a:p>
          <a:p>
            <a:pPr algn="just"/>
            <a:r>
              <a:rPr lang="vi-VN" sz="1600" b="1" dirty="0">
                <a:latin typeface="+mj-lt"/>
              </a:rPr>
              <a:t> </a:t>
            </a:r>
            <a:r>
              <a:rPr lang="vi-VN" sz="1600" b="1" dirty="0" smtClean="0">
                <a:latin typeface="+mj-lt"/>
              </a:rPr>
              <a:t>                                                                                                                             </a:t>
            </a:r>
            <a:r>
              <a:rPr lang="vi-VN" sz="1600" b="1" dirty="0" smtClean="0">
                <a:latin typeface="+mj-lt"/>
              </a:rPr>
              <a:t>Theo</a:t>
            </a:r>
            <a:r>
              <a:rPr lang="vi-VN" sz="1600" b="1" dirty="0" smtClean="0">
                <a:latin typeface="+mj-lt"/>
              </a:rPr>
              <a:t> </a:t>
            </a:r>
            <a:r>
              <a:rPr lang="vi-VN" sz="1600" b="1" dirty="0" smtClean="0">
                <a:solidFill>
                  <a:srgbClr val="C00000"/>
                </a:solidFill>
                <a:latin typeface="+mj-lt"/>
              </a:rPr>
              <a:t>Huy-</a:t>
            </a:r>
            <a:r>
              <a:rPr lang="en-US" sz="1600" b="1" dirty="0">
                <a:solidFill>
                  <a:srgbClr val="C00000"/>
                </a:solidFill>
                <a:latin typeface="+mj-lt"/>
              </a:rPr>
              <a:t>g</a:t>
            </a:r>
            <a:r>
              <a:rPr lang="vi-VN" sz="1600" b="1" dirty="0" smtClean="0">
                <a:solidFill>
                  <a:srgbClr val="C00000"/>
                </a:solidFill>
                <a:latin typeface="+mj-lt"/>
              </a:rPr>
              <a:t>ô</a:t>
            </a:r>
            <a:endParaRPr lang="vi-VN" sz="1600" dirty="0" smtClean="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51352" y="20707"/>
            <a:ext cx="9144000" cy="5143500"/>
          </a:xfrm>
          <a:prstGeom prst="rect">
            <a:avLst/>
          </a:prstGeom>
        </p:spPr>
      </p:pic>
      <p:sp>
        <p:nvSpPr>
          <p:cNvPr id="5" name="TextBox 4"/>
          <p:cNvSpPr txBox="1"/>
          <p:nvPr/>
        </p:nvSpPr>
        <p:spPr>
          <a:xfrm>
            <a:off x="685800" y="590550"/>
            <a:ext cx="71628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chia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p:cNvSpPr txBox="1"/>
          <p:nvPr/>
        </p:nvSpPr>
        <p:spPr>
          <a:xfrm>
            <a:off x="342900" y="1200150"/>
            <a:ext cx="7505700" cy="2677656"/>
          </a:xfrm>
          <a:prstGeom prst="rect">
            <a:avLst/>
          </a:prstGeom>
          <a:noFill/>
        </p:spPr>
        <p:txBody>
          <a:bodyPr wrap="square" rtlCol="0">
            <a:spAutoFit/>
          </a:bodyPr>
          <a:lstStyle/>
          <a:p>
            <a:r>
              <a:rPr lang="en-US" sz="2800" dirty="0" err="1" smtClean="0">
                <a:solidFill>
                  <a:srgbClr val="0070C0"/>
                </a:solidFill>
                <a:latin typeface="Times New Roman" pitchFamily="18" charset="0"/>
                <a:cs typeface="Times New Roman" pitchFamily="18" charset="0"/>
              </a:rPr>
              <a:t>Bài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được</a:t>
            </a:r>
            <a:r>
              <a:rPr lang="en-US" sz="2800" dirty="0" smtClean="0">
                <a:solidFill>
                  <a:srgbClr val="0070C0"/>
                </a:solidFill>
                <a:latin typeface="Times New Roman" pitchFamily="18" charset="0"/>
                <a:cs typeface="Times New Roman" pitchFamily="18" charset="0"/>
              </a:rPr>
              <a:t> chia </a:t>
            </a:r>
            <a:r>
              <a:rPr lang="en-US" sz="2800" dirty="0" err="1" smtClean="0">
                <a:solidFill>
                  <a:srgbClr val="0070C0"/>
                </a:solidFill>
                <a:latin typeface="Times New Roman" pitchFamily="18" charset="0"/>
                <a:cs typeface="Times New Roman" pitchFamily="18" charset="0"/>
              </a:rPr>
              <a:t>làm</a:t>
            </a:r>
            <a:r>
              <a:rPr lang="en-US" sz="2800" dirty="0" smtClean="0">
                <a:solidFill>
                  <a:srgbClr val="0070C0"/>
                </a:solidFill>
                <a:latin typeface="Times New Roman" pitchFamily="18" charset="0"/>
                <a:cs typeface="Times New Roman" pitchFamily="18" charset="0"/>
              </a:rPr>
              <a:t> 3 </a:t>
            </a:r>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a:t>
            </a:r>
          </a:p>
          <a:p>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1: </a:t>
            </a:r>
            <a:r>
              <a:rPr lang="en-US" sz="2800" dirty="0" err="1" smtClean="0">
                <a:solidFill>
                  <a:srgbClr val="0070C0"/>
                </a:solidFill>
                <a:latin typeface="Times New Roman" pitchFamily="18" charset="0"/>
                <a:cs typeface="Times New Roman" pitchFamily="18" charset="0"/>
              </a:rPr>
              <a:t>Từ</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Ăng</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a:t>
            </a:r>
            <a:r>
              <a:rPr lang="en-US" sz="2800" dirty="0" err="1" smtClean="0">
                <a:solidFill>
                  <a:srgbClr val="0070C0"/>
                </a:solidFill>
                <a:latin typeface="Times New Roman" pitchFamily="18" charset="0"/>
                <a:cs typeface="Times New Roman" pitchFamily="18" charset="0"/>
              </a:rPr>
              <a:t>iôn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ra</a:t>
            </a:r>
            <a:r>
              <a:rPr lang="en-US" sz="2800" dirty="0" smtClean="0">
                <a:solidFill>
                  <a:srgbClr val="0070C0"/>
                </a:solidFill>
                <a:latin typeface="Times New Roman" pitchFamily="18" charset="0"/>
                <a:cs typeface="Times New Roman" pitchFamily="18" charset="0"/>
              </a:rPr>
              <a:t> ….. </a:t>
            </a:r>
            <a:r>
              <a:rPr lang="en-US" sz="2800" dirty="0" err="1" smtClean="0">
                <a:solidFill>
                  <a:srgbClr val="0070C0"/>
                </a:solidFill>
                <a:latin typeface="Times New Roman" pitchFamily="18" charset="0"/>
                <a:cs typeface="Times New Roman" pitchFamily="18" charset="0"/>
              </a:rPr>
              <a:t>làn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mưa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đạn</a:t>
            </a:r>
            <a:r>
              <a:rPr lang="en-US" sz="2800" dirty="0" smtClean="0">
                <a:solidFill>
                  <a:srgbClr val="0070C0"/>
                </a:solidFill>
                <a:latin typeface="Times New Roman" pitchFamily="18" charset="0"/>
                <a:cs typeface="Times New Roman" pitchFamily="18" charset="0"/>
              </a:rPr>
              <a:t> </a:t>
            </a:r>
          </a:p>
          <a:p>
            <a:r>
              <a:rPr lang="en-US" sz="2800" dirty="0" smtClean="0">
                <a:solidFill>
                  <a:srgbClr val="0070C0"/>
                </a:solidFill>
                <a:latin typeface="Times New Roman" pitchFamily="18" charset="0"/>
                <a:cs typeface="Times New Roman" pitchFamily="18" charset="0"/>
              </a:rPr>
              <a:t>(6 </a:t>
            </a:r>
            <a:r>
              <a:rPr lang="en-US" sz="2800" dirty="0" err="1" smtClean="0">
                <a:solidFill>
                  <a:srgbClr val="0070C0"/>
                </a:solidFill>
                <a:latin typeface="Times New Roman" pitchFamily="18" charset="0"/>
                <a:cs typeface="Times New Roman" pitchFamily="18" charset="0"/>
              </a:rPr>
              <a:t>dòng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đầu</a:t>
            </a:r>
            <a:r>
              <a:rPr lang="en-US" sz="2800" dirty="0" smtClean="0">
                <a:solidFill>
                  <a:srgbClr val="0070C0"/>
                </a:solidFill>
                <a:latin typeface="Times New Roman" pitchFamily="18" charset="0"/>
                <a:cs typeface="Times New Roman" pitchFamily="18" charset="0"/>
              </a:rPr>
              <a:t>) </a:t>
            </a:r>
          </a:p>
          <a:p>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2: </a:t>
            </a:r>
            <a:r>
              <a:rPr lang="en-US" sz="2800" dirty="0" err="1" smtClean="0">
                <a:solidFill>
                  <a:srgbClr val="0070C0"/>
                </a:solidFill>
                <a:latin typeface="Times New Roman" pitchFamily="18" charset="0"/>
                <a:cs typeface="Times New Roman" pitchFamily="18" charset="0"/>
              </a:rPr>
              <a:t>Thì</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Ga</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a:t>
            </a:r>
            <a:r>
              <a:rPr lang="en-US" sz="2800" dirty="0" err="1" smtClean="0">
                <a:solidFill>
                  <a:srgbClr val="0070C0"/>
                </a:solidFill>
                <a:latin typeface="Times New Roman" pitchFamily="18" charset="0"/>
                <a:cs typeface="Times New Roman" pitchFamily="18" charset="0"/>
              </a:rPr>
              <a:t>rốt</a:t>
            </a:r>
            <a:r>
              <a:rPr lang="en-US" sz="2800" dirty="0" smtClean="0">
                <a:solidFill>
                  <a:srgbClr val="0070C0"/>
                </a:solidFill>
                <a:latin typeface="Times New Roman" pitchFamily="18" charset="0"/>
                <a:cs typeface="Times New Roman" pitchFamily="18" charset="0"/>
              </a:rPr>
              <a:t> …. </a:t>
            </a:r>
            <a:r>
              <a:rPr lang="en-US" sz="2800" dirty="0" err="1" smtClean="0">
                <a:solidFill>
                  <a:srgbClr val="0070C0"/>
                </a:solidFill>
                <a:latin typeface="Times New Roman" pitchFamily="18" charset="0"/>
                <a:cs typeface="Times New Roman" pitchFamily="18" charset="0"/>
              </a:rPr>
              <a:t>Ga</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a:t>
            </a:r>
            <a:r>
              <a:rPr lang="en-US" sz="2800" dirty="0" err="1" smtClean="0">
                <a:solidFill>
                  <a:srgbClr val="0070C0"/>
                </a:solidFill>
                <a:latin typeface="Times New Roman" pitchFamily="18" charset="0"/>
                <a:cs typeface="Times New Roman" pitchFamily="18" charset="0"/>
              </a:rPr>
              <a:t>rốt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nói</a:t>
            </a:r>
            <a:r>
              <a:rPr lang="en-US" sz="2800" dirty="0" smtClean="0">
                <a:solidFill>
                  <a:srgbClr val="0070C0"/>
                </a:solidFill>
                <a:latin typeface="Times New Roman" pitchFamily="18" charset="0"/>
                <a:cs typeface="Times New Roman" pitchFamily="18" charset="0"/>
              </a:rPr>
              <a:t> </a:t>
            </a:r>
          </a:p>
          <a:p>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3: </a:t>
            </a:r>
            <a:r>
              <a:rPr lang="en-US" sz="2800" dirty="0" err="1" smtClean="0">
                <a:solidFill>
                  <a:srgbClr val="0070C0"/>
                </a:solidFill>
                <a:latin typeface="Times New Roman" pitchFamily="18" charset="0"/>
                <a:cs typeface="Times New Roman" pitchFamily="18" charset="0"/>
              </a:rPr>
              <a:t>Ngoài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đường</a:t>
            </a:r>
            <a:r>
              <a:rPr lang="en-US" sz="2800" dirty="0" smtClean="0">
                <a:solidFill>
                  <a:srgbClr val="0070C0"/>
                </a:solidFill>
                <a:latin typeface="Times New Roman" pitchFamily="18" charset="0"/>
                <a:cs typeface="Times New Roman" pitchFamily="18" charset="0"/>
              </a:rPr>
              <a:t> …. </a:t>
            </a:r>
            <a:r>
              <a:rPr lang="en-US" sz="2800" dirty="0" err="1" smtClean="0">
                <a:solidFill>
                  <a:srgbClr val="0070C0"/>
                </a:solidFill>
                <a:latin typeface="Times New Roman" pitchFamily="18" charset="0"/>
                <a:cs typeface="Times New Roman" pitchFamily="18" charset="0"/>
              </a:rPr>
              <a:t>thật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ghê</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rợn</a:t>
            </a:r>
            <a:r>
              <a:rPr lang="en-US" sz="2800" dirty="0" smtClean="0">
                <a:solidFill>
                  <a:srgbClr val="0070C0"/>
                </a:solidFill>
                <a:latin typeface="Times New Roman" pitchFamily="18" charset="0"/>
                <a:cs typeface="Times New Roman" pitchFamily="18" charset="0"/>
              </a:rPr>
              <a:t> </a:t>
            </a:r>
          </a:p>
          <a:p>
            <a:r>
              <a:rPr lang="en-US" sz="2800" dirty="0" smtClean="0">
                <a:solidFill>
                  <a:srgbClr val="0070C0"/>
                </a:solidFill>
                <a:latin typeface="Times New Roman" pitchFamily="18" charset="0"/>
                <a:cs typeface="Times New Roman" pitchFamily="18" charset="0"/>
              </a:rPr>
              <a:t>(</a:t>
            </a:r>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còn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lại</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36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4536"/>
            <a:ext cx="9144000" cy="5143500"/>
          </a:xfrm>
          <a:prstGeom prst="rect">
            <a:avLst/>
          </a:prstGeom>
        </p:spPr>
      </p:pic>
      <p:sp>
        <p:nvSpPr>
          <p:cNvPr id="8" name="TextBox 7"/>
          <p:cNvSpPr txBox="1"/>
          <p:nvPr/>
        </p:nvSpPr>
        <p:spPr>
          <a:xfrm>
            <a:off x="609600" y="1504950"/>
            <a:ext cx="7772400" cy="1754326"/>
          </a:xfrm>
          <a:prstGeom prst="rect">
            <a:avLst/>
          </a:prstGeom>
          <a:noFill/>
        </p:spPr>
        <p:txBody>
          <a:bodyPr wrap="square" rtlCol="0">
            <a:spAutoFit/>
          </a:bodyPr>
          <a:lstStyle/>
          <a:p>
            <a:pPr marL="285750" indent="-285750">
              <a:buFontTx/>
              <a:buChar char="-"/>
            </a:pPr>
            <a:r>
              <a:rPr lang="en-US" sz="3600" dirty="0" err="1" smtClean="0">
                <a:latin typeface="Times New Roman" pitchFamily="18" charset="0"/>
                <a:cs typeface="Times New Roman" pitchFamily="18" charset="0"/>
              </a:rPr>
              <a:t>Ga</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vrốt</a:t>
            </a:r>
            <a:endParaRPr lang="en-US" sz="3600" dirty="0" smtClean="0">
              <a:latin typeface="Times New Roman" pitchFamily="18" charset="0"/>
              <a:cs typeface="Times New Roman" pitchFamily="18" charset="0"/>
            </a:endParaRPr>
          </a:p>
          <a:p>
            <a:pPr marL="285750" indent="-285750">
              <a:buFontTx/>
              <a:buChar char="-"/>
            </a:pPr>
            <a:r>
              <a:rPr lang="en-US" sz="3600" dirty="0" err="1" smtClean="0">
                <a:latin typeface="Times New Roman" pitchFamily="18" charset="0"/>
                <a:cs typeface="Times New Roman" pitchFamily="18" charset="0"/>
              </a:rPr>
              <a:t>Ăng</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giôn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ra</a:t>
            </a:r>
            <a:endParaRPr lang="en-US" sz="3600" dirty="0" smtClean="0">
              <a:latin typeface="Times New Roman" pitchFamily="18" charset="0"/>
              <a:cs typeface="Times New Roman" pitchFamily="18" charset="0"/>
            </a:endParaRPr>
          </a:p>
          <a:p>
            <a:pPr marL="285750" indent="-285750">
              <a:buFontTx/>
              <a:buChar char="-"/>
            </a:pPr>
            <a:r>
              <a:rPr lang="en-US" sz="3600" b="1" dirty="0" err="1" smtClean="0">
                <a:latin typeface="Times New Roman" pitchFamily="18" charset="0"/>
                <a:cs typeface="Times New Roman" pitchFamily="18" charset="0"/>
              </a:rPr>
              <a:t>Cuốc</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phây</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rắc</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609601" y="810220"/>
            <a:ext cx="4267200" cy="694730"/>
          </a:xfrm>
          <a:prstGeom prst="rect">
            <a:avLst/>
          </a:prstGeom>
          <a:noFill/>
        </p:spPr>
        <p:txBody>
          <a:bodyPr wrap="none" lIns="91440" tIns="45720" rIns="91440" bIns="45720">
            <a:prstTxWarp prst="textDoubleWave1">
              <a:avLst/>
            </a:prstTxWarp>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LUYỆN ĐỌC</a:t>
            </a:r>
            <a:endParaRPr lang="vi-VN"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867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82826" y="-152400"/>
            <a:ext cx="9144000" cy="5143500"/>
          </a:xfrm>
          <a:prstGeom prst="rect">
            <a:avLst/>
          </a:prstGeom>
        </p:spPr>
      </p:pic>
      <p:sp>
        <p:nvSpPr>
          <p:cNvPr id="9" name="Rectangle 8"/>
          <p:cNvSpPr/>
          <p:nvPr/>
        </p:nvSpPr>
        <p:spPr>
          <a:xfrm>
            <a:off x="242455" y="945653"/>
            <a:ext cx="7772400" cy="1292662"/>
          </a:xfrm>
          <a:prstGeom prst="rect">
            <a:avLst/>
          </a:prstGeom>
        </p:spPr>
        <p:txBody>
          <a:bodyPr wrap="square">
            <a:spAutoFit/>
          </a:bodyPr>
          <a:lstStyle/>
          <a:p>
            <a:pPr algn="just"/>
            <a:r>
              <a:rPr lang="en-US" sz="2400" b="1" dirty="0" smtClean="0">
                <a:solidFill>
                  <a:srgbClr val="FF0000"/>
                </a:solidFill>
                <a:latin typeface="+mj-lt"/>
              </a:rPr>
              <a:t>- </a:t>
            </a:r>
            <a:r>
              <a:rPr lang="vi-VN" sz="2400" b="1" dirty="0" smtClean="0">
                <a:solidFill>
                  <a:srgbClr val="FF0000"/>
                </a:solidFill>
                <a:latin typeface="+mj-lt"/>
              </a:rPr>
              <a:t>Chiến luỹ:</a:t>
            </a:r>
            <a:r>
              <a:rPr lang="vi-VN" sz="2400" dirty="0" smtClean="0">
                <a:solidFill>
                  <a:schemeClr val="accent1"/>
                </a:solidFill>
                <a:latin typeface="+mj-lt"/>
              </a:rPr>
              <a:t> </a:t>
            </a:r>
            <a:r>
              <a:rPr lang="vi-VN" sz="2600" dirty="0" smtClean="0">
                <a:latin typeface="+mj-lt"/>
              </a:rPr>
              <a:t>tuyến phòng thủ được xây dựng kiên cố hoặc dựng tạm bằng các vật có tác dụng che đỡ như bao cát, giường, tủ, bàn, ghế,…</a:t>
            </a:r>
            <a:endParaRPr lang="en-US" sz="2600" dirty="0">
              <a:latin typeface="+mj-lt"/>
            </a:endParaRPr>
          </a:p>
        </p:txBody>
      </p:sp>
      <p:pic>
        <p:nvPicPr>
          <p:cNvPr id="10" name="Picture 5"/>
          <p:cNvPicPr>
            <a:picLocks noChangeAspect="1" noChangeArrowheads="1"/>
          </p:cNvPicPr>
          <p:nvPr/>
        </p:nvPicPr>
        <p:blipFill>
          <a:blip r:embed="rId3"/>
          <a:srcRect b="7408"/>
          <a:stretch>
            <a:fillRect/>
          </a:stretch>
        </p:blipFill>
        <p:spPr>
          <a:xfrm>
            <a:off x="495300" y="2419350"/>
            <a:ext cx="8001000" cy="2343150"/>
          </a:xfrm>
          <a:prstGeom prst="rect">
            <a:avLst/>
          </a:prstGeom>
          <a:noFill/>
        </p:spPr>
      </p:pic>
      <p:sp>
        <p:nvSpPr>
          <p:cNvPr id="4" name="TextBox 3"/>
          <p:cNvSpPr txBox="1"/>
          <p:nvPr/>
        </p:nvSpPr>
        <p:spPr>
          <a:xfrm>
            <a:off x="1590261" y="73030"/>
            <a:ext cx="4343400" cy="646331"/>
          </a:xfrm>
          <a:prstGeom prst="rect">
            <a:avLst/>
          </a:prstGeom>
          <a:noFill/>
        </p:spPr>
        <p:txBody>
          <a:bodyPr wrap="square" rtlCol="0">
            <a:spAutoFit/>
          </a:bodyPr>
          <a:lstStyle/>
          <a:p>
            <a:r>
              <a:rPr lang="en-US" sz="2600" b="1" dirty="0" smtClean="0">
                <a:solidFill>
                  <a:srgbClr val="FF0000"/>
                </a:solidFill>
                <a:latin typeface="Times New Roman" pitchFamily="18" charset="0"/>
                <a:cs typeface="Times New Roman" pitchFamily="18" charset="0"/>
              </a:rPr>
              <a:t>*</a:t>
            </a:r>
            <a:r>
              <a:rPr lang="en-US" sz="3600" b="1" dirty="0" err="1" smtClean="0">
                <a:solidFill>
                  <a:srgbClr val="FF0000"/>
                </a:solidFill>
                <a:latin typeface="Times New Roman" pitchFamily="18" charset="0"/>
                <a:cs typeface="Times New Roman" pitchFamily="18" charset="0"/>
              </a:rPr>
              <a:t>Giải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347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9" name="Rectangle 8"/>
          <p:cNvSpPr/>
          <p:nvPr/>
        </p:nvSpPr>
        <p:spPr>
          <a:xfrm>
            <a:off x="730827" y="1064785"/>
            <a:ext cx="6005945" cy="923330"/>
          </a:xfrm>
          <a:prstGeom prst="rect">
            <a:avLst/>
          </a:prstGeom>
        </p:spPr>
        <p:txBody>
          <a:bodyPr wrap="square">
            <a:spAutoFit/>
          </a:bodyPr>
          <a:lstStyle/>
          <a:p>
            <a:pPr algn="just"/>
            <a:r>
              <a:rPr lang="vi-VN" sz="3000" dirty="0">
                <a:solidFill>
                  <a:schemeClr val="accent1"/>
                </a:solidFill>
              </a:rPr>
              <a:t> </a:t>
            </a:r>
            <a:r>
              <a:rPr lang="en-US" sz="2800" dirty="0">
                <a:solidFill>
                  <a:schemeClr val="accent1"/>
                </a:solidFill>
                <a:latin typeface="Times New Roman" pitchFamily="18" charset="0"/>
                <a:ea typeface="Tahoma" pitchFamily="34" charset="0"/>
                <a:cs typeface="Times New Roman" pitchFamily="18" charset="0"/>
              </a:rPr>
              <a:t> </a:t>
            </a:r>
            <a:r>
              <a:rPr lang="en-US" sz="2800" dirty="0" smtClean="0">
                <a:solidFill>
                  <a:srgbClr val="FF0000"/>
                </a:solidFill>
                <a:latin typeface="Times New Roman" pitchFamily="18" charset="0"/>
                <a:ea typeface="Tahoma" pitchFamily="34" charset="0"/>
                <a:cs typeface="Times New Roman" pitchFamily="18" charset="0"/>
              </a:rPr>
              <a:t>-</a:t>
            </a:r>
            <a:r>
              <a:rPr lang="en-US" sz="2800" dirty="0" smtClean="0">
                <a:solidFill>
                  <a:schemeClr val="accent1"/>
                </a:solidFill>
                <a:latin typeface="Times New Roman" pitchFamily="18" charset="0"/>
                <a:ea typeface="Tahoma" pitchFamily="34" charset="0"/>
                <a:cs typeface="Times New Roman" pitchFamily="18" charset="0"/>
              </a:rPr>
              <a:t> </a:t>
            </a:r>
            <a:r>
              <a:rPr lang="en-US" sz="2800" b="1" dirty="0" err="1" smtClean="0">
                <a:solidFill>
                  <a:srgbClr val="FF0000"/>
                </a:solidFill>
                <a:latin typeface="Times New Roman" pitchFamily="18" charset="0"/>
                <a:ea typeface="Tahoma" pitchFamily="34" charset="0"/>
                <a:cs typeface="Times New Roman" pitchFamily="18" charset="0"/>
              </a:rPr>
              <a:t>Nghĩa</a:t>
            </a:r>
            <a:r>
              <a:rPr lang="en-US" sz="2800" b="1" dirty="0" smtClean="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quân</a:t>
            </a:r>
            <a:r>
              <a:rPr lang="en-US" sz="2800" b="1" dirty="0">
                <a:solidFill>
                  <a:srgbClr val="FF0000"/>
                </a:solidFill>
                <a:latin typeface="Times New Roman" pitchFamily="18" charset="0"/>
                <a:ea typeface="Tahoma" pitchFamily="34" charset="0"/>
                <a:cs typeface="Times New Roman" pitchFamily="18" charset="0"/>
              </a:rPr>
              <a:t>:</a:t>
            </a:r>
            <a:r>
              <a:rPr lang="en-US" sz="2800" b="1" dirty="0">
                <a:solidFill>
                  <a:schemeClr val="accent1"/>
                </a:solidFill>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quân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khởi</a:t>
            </a:r>
            <a:r>
              <a:rPr lang="en-US" sz="2800" dirty="0">
                <a:latin typeface="Times New Roman" pitchFamily="18" charset="0"/>
                <a:ea typeface="Tahoma" pitchFamily="34" charset="0"/>
                <a:cs typeface="Times New Roman" pitchFamily="18" charset="0"/>
              </a:rPr>
              <a:t> </a:t>
            </a:r>
            <a:r>
              <a:rPr lang="en-US" sz="2800" dirty="0" err="1" smtClean="0">
                <a:latin typeface="Times New Roman" pitchFamily="18" charset="0"/>
                <a:ea typeface="Tahoma" pitchFamily="34" charset="0"/>
                <a:cs typeface="Times New Roman" pitchFamily="18" charset="0"/>
              </a:rPr>
              <a:t>nghĩa</a:t>
            </a:r>
            <a:r>
              <a:rPr lang="en-US" sz="2800" dirty="0" smtClean="0">
                <a:latin typeface="Times New Roman" pitchFamily="18" charset="0"/>
                <a:ea typeface="Tahoma" pitchFamily="34" charset="0"/>
                <a:cs typeface="Times New Roman" pitchFamily="18" charset="0"/>
              </a:rPr>
              <a:t>.</a:t>
            </a:r>
            <a:endParaRPr lang="en-US" sz="2800" dirty="0">
              <a:latin typeface="Times New Roman" pitchFamily="18" charset="0"/>
              <a:ea typeface="Tahoma" pitchFamily="34" charset="0"/>
              <a:cs typeface="Times New Roman" pitchFamily="18" charset="0"/>
            </a:endParaRPr>
          </a:p>
          <a:p>
            <a:pPr algn="just"/>
            <a:endParaRPr lang="en-US" sz="2400" dirty="0"/>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1026" name="Picture 2" descr="C:\Users\sony\Desktop\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32" y="1883807"/>
            <a:ext cx="582213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19050"/>
            <a:ext cx="9144000" cy="5143500"/>
          </a:xfrm>
          <a:prstGeom prst="rect">
            <a:avLst/>
          </a:prstGeom>
        </p:spPr>
      </p:pic>
      <p:sp>
        <p:nvSpPr>
          <p:cNvPr id="9" name="Rectangle 8"/>
          <p:cNvSpPr/>
          <p:nvPr/>
        </p:nvSpPr>
        <p:spPr>
          <a:xfrm>
            <a:off x="685800" y="979599"/>
            <a:ext cx="7772400" cy="830997"/>
          </a:xfrm>
          <a:prstGeom prst="rect">
            <a:avLst/>
          </a:prstGeom>
        </p:spPr>
        <p:txBody>
          <a:bodyPr wrap="square">
            <a:spAutoFit/>
          </a:bodyPr>
          <a:lstStyle/>
          <a:p>
            <a:pPr algn="just"/>
            <a:r>
              <a:rPr lang="vi-VN" sz="2400" dirty="0">
                <a:solidFill>
                  <a:schemeClr val="accent1"/>
                </a:solidFill>
              </a:rPr>
              <a:t> </a:t>
            </a:r>
            <a:r>
              <a:rPr lang="en-US" sz="2400" dirty="0" smtClean="0">
                <a:solidFill>
                  <a:srgbClr val="FF0000"/>
                </a:solidFill>
              </a:rPr>
              <a:t> </a:t>
            </a:r>
            <a:r>
              <a:rPr lang="vi-VN" sz="2400" b="1" dirty="0" smtClean="0">
                <a:solidFill>
                  <a:srgbClr val="FF0000"/>
                </a:solidFill>
                <a:latin typeface="+mj-lt"/>
              </a:rPr>
              <a:t>Thiên </a:t>
            </a:r>
            <a:r>
              <a:rPr lang="vi-VN" sz="2400" b="1" dirty="0">
                <a:solidFill>
                  <a:srgbClr val="FF0000"/>
                </a:solidFill>
                <a:latin typeface="+mj-lt"/>
              </a:rPr>
              <a:t>thần:</a:t>
            </a:r>
            <a:r>
              <a:rPr lang="vi-VN" sz="2400" b="1" dirty="0">
                <a:solidFill>
                  <a:schemeClr val="accent1"/>
                </a:solidFill>
                <a:latin typeface="+mj-lt"/>
              </a:rPr>
              <a:t> </a:t>
            </a:r>
            <a:r>
              <a:rPr lang="vi-VN" sz="2400" dirty="0">
                <a:latin typeface="+mj-lt"/>
              </a:rPr>
              <a:t>thần ở trên trời, thường được cho là rất đẹp và có nhiều phép lạ (theo quan niệm xưa)</a:t>
            </a:r>
            <a:endParaRPr lang="en-US" sz="2400" dirty="0">
              <a:latin typeface="+mj-lt"/>
            </a:endParaRPr>
          </a:p>
        </p:txBody>
      </p:sp>
      <p:pic>
        <p:nvPicPr>
          <p:cNvPr id="8" name="Picture 5" descr="Anjo_063"/>
          <p:cNvPicPr>
            <a:picLocks noGrp="1" noChangeAspect="1" noChangeArrowheads="1" noCrop="1"/>
          </p:cNvPicPr>
          <p:nvPr>
            <p:ph/>
          </p:nvPr>
        </p:nvPicPr>
        <p:blipFill>
          <a:blip r:embed="rId3"/>
          <a:srcRect/>
          <a:stretch>
            <a:fillRect/>
          </a:stretch>
        </p:blipFill>
        <p:spPr>
          <a:xfrm>
            <a:off x="914400" y="2038350"/>
            <a:ext cx="4533900" cy="2343150"/>
          </a:xfrm>
          <a:noFill/>
        </p:spPr>
      </p:pic>
    </p:spTree>
    <p:extLst>
      <p:ext uri="{BB962C8B-B14F-4D97-AF65-F5344CB8AC3E}">
        <p14:creationId xmlns:p14="http://schemas.microsoft.com/office/powerpoint/2010/main" val="36591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2" name="TextBox 1"/>
          <p:cNvSpPr txBox="1"/>
          <p:nvPr/>
        </p:nvSpPr>
        <p:spPr>
          <a:xfrm>
            <a:off x="773108" y="666750"/>
            <a:ext cx="7772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 </a:t>
            </a:r>
            <a:r>
              <a:rPr lang="vi-VN" sz="3200" b="1" dirty="0" smtClean="0">
                <a:solidFill>
                  <a:srgbClr val="FF0000"/>
                </a:solidFill>
                <a:latin typeface="Times New Roman" pitchFamily="18" charset="0"/>
                <a:cs typeface="Times New Roman" pitchFamily="18" charset="0"/>
              </a:rPr>
              <a:t>Ú </a:t>
            </a:r>
            <a:r>
              <a:rPr lang="vi-VN" sz="3200" b="1" dirty="0">
                <a:solidFill>
                  <a:srgbClr val="FF0000"/>
                </a:solidFill>
                <a:latin typeface="Times New Roman" pitchFamily="18" charset="0"/>
                <a:cs typeface="Times New Roman" pitchFamily="18" charset="0"/>
              </a:rPr>
              <a:t>tim:</a:t>
            </a:r>
            <a:r>
              <a:rPr lang="vi-VN" sz="3200" dirty="0">
                <a:solidFill>
                  <a:schemeClr val="accent1"/>
                </a:solidFill>
                <a:latin typeface="Times New Roman" pitchFamily="18" charset="0"/>
                <a:cs typeface="Times New Roman" pitchFamily="18" charset="0"/>
              </a:rPr>
              <a:t> </a:t>
            </a:r>
            <a:r>
              <a:rPr lang="vi-VN" sz="3200" dirty="0">
                <a:latin typeface="Times New Roman" pitchFamily="18" charset="0"/>
                <a:cs typeface="Times New Roman" pitchFamily="18" charset="0"/>
              </a:rPr>
              <a:t>trò chơi trốn tìm của trẻ </a:t>
            </a:r>
            <a:r>
              <a:rPr lang="vi-VN" sz="3200" dirty="0"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2050" name="Picture 2" descr="Trò Chơi Tập Thể: Trò chơi dân gian - Trò chơi trốn tì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98965"/>
            <a:ext cx="5715000" cy="25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3&quot;/&gt;&lt;property id=&quot;20307&quot; value=&quot;258&quot;/&gt;&lt;/object&gt;&lt;object type=&quot;3&quot; unique_id=&quot;10005&quot;&gt;&lt;property id=&quot;20148&quot; value=&quot;5&quot;/&gt;&lt;property id=&quot;20300&quot; value=&quot;Slide 4&quot;/&gt;&lt;property id=&quot;20307&quot; value=&quot;259&quot;/&gt;&lt;/object&gt;&lt;object type=&quot;3&quot; unique_id=&quot;10006&quot;&gt;&lt;property id=&quot;20148&quot; value=&quot;5&quot;/&gt;&lt;property id=&quot;20300&quot; value=&quot;Slide 5&quot;/&gt;&lt;property id=&quot;20307&quot; value=&quot;261&quot;/&gt;&lt;/object&gt;&lt;object type=&quot;3&quot; unique_id=&quot;10007&quot;&gt;&lt;property id=&quot;20148&quot; value=&quot;5&quot;/&gt;&lt;property id=&quot;20300&quot; value=&quot;Slide 6&quot;/&gt;&lt;property id=&quot;20307&quot; value=&quot;265&quot;/&gt;&lt;/object&gt;&lt;object type=&quot;3&quot; unique_id=&quot;10008&quot;&gt;&lt;property id=&quot;20148&quot; value=&quot;5&quot;/&gt;&lt;property id=&quot;20300&quot; value=&quot;Slide 7&quot;/&gt;&lt;property id=&quot;20307&quot; value=&quot;262&quot;/&gt;&lt;/object&gt;&lt;object type=&quot;3&quot; unique_id=&quot;10009&quot;&gt;&lt;property id=&quot;20148&quot; value=&quot;5&quot;/&gt;&lt;property id=&quot;20300&quot; value=&quot;Slide 8&quot;/&gt;&lt;property id=&quot;20307&quot; value=&quot;260&quot;/&gt;&lt;/object&gt;&lt;object type=&quot;3&quot; unique_id=&quot;10010&quot;&gt;&lt;property id=&quot;20148&quot; value=&quot;5&quot;/&gt;&lt;property id=&quot;20300&quot; value=&quot;Slide 9&quot;/&gt;&lt;property id=&quot;20307&quot; value=&quot;266&quot;/&gt;&lt;/object&gt;&lt;object type=&quot;3&quot; unique_id=&quot;10011&quot;&gt;&lt;property id=&quot;20148&quot; value=&quot;5&quot;/&gt;&lt;property id=&quot;20300&quot; value=&quot;Slide 10&quot;/&gt;&lt;property id=&quot;20307&quot; value=&quot;267&quot;/&gt;&lt;/object&gt;&lt;object type=&quot;3&quot; unique_id=&quot;10012&quot;&gt;&lt;property id=&quot;20148&quot; value=&quot;5&quot;/&gt;&lt;property id=&quot;20300&quot; value=&quot;Slide 11&quot;/&gt;&lt;property id=&quot;20307&quot; value=&quot;268&quot;/&gt;&lt;/object&gt;&lt;object type=&quot;3&quot; unique_id=&quot;10013&quot;&gt;&lt;property id=&quot;20148&quot; value=&quot;5&quot;/&gt;&lt;property id=&quot;20300&quot; value=&quot;Slide 12&quot;/&gt;&lt;property id=&quot;20307&quot; value=&quot;269&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2&quot;/&gt;&lt;/object&gt;&lt;object type=&quot;3&quot; unique_id=&quot;10016&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21&quot;/&gt;&lt;property id=&quot;20307&quot; value=&quot;274&quot;/&gt;&lt;/object&gt;&lt;object type=&quot;3&quot; unique_id=&quot;10464&quot;&gt;&lt;property id=&quot;20148&quot; value=&quot;5&quot;/&gt;&lt;property id=&quot;20300&quot; value=&quot;Slide 2&quot;/&gt;&lt;property id=&quot;20307&quot; value=&quot;276&quot;/&gt;&lt;/object&gt;&lt;object type=&quot;3&quot; unique_id=&quot;10465&quot;&gt;&lt;property id=&quot;20148&quot; value=&quot;5&quot;/&gt;&lt;property id=&quot;20300&quot; value=&quot;Slide 16&quot;/&gt;&lt;property id=&quot;20307&quot; value=&quot;280&quot;/&gt;&lt;/object&gt;&lt;object type=&quot;3&quot; unique_id=&quot;10466&quot;&gt;&lt;property id=&quot;20148&quot; value=&quot;5&quot;/&gt;&lt;property id=&quot;20300&quot; value=&quot;Slide 17&quot;/&gt;&lt;property id=&quot;20307&quot; value=&quot;284&quot;/&gt;&lt;/object&gt;&lt;object type=&quot;3&quot; unique_id=&quot;10467&quot;&gt;&lt;property id=&quot;20148&quot; value=&quot;5&quot;/&gt;&lt;property id=&quot;20300&quot; value=&quot;Slide 18&quot;/&gt;&lt;property id=&quot;20307&quot; value=&quot;285&quot;/&gt;&lt;/object&gt;&lt;object type=&quot;3&quot; unique_id=&quot;10468&quot;&gt;&lt;property id=&quot;20148&quot; value=&quot;5&quot;/&gt;&lt;property id=&quot;20300&quot; value=&quot;Slide 19&quot;/&gt;&lt;property id=&quot;20307&quot; value=&quot;286&quot;/&gt;&lt;/object&gt;&lt;object type=&quot;3&quot; unique_id=&quot;10469&quot;&gt;&lt;property id=&quot;20148&quot; value=&quot;5&quot;/&gt;&lt;property id=&quot;20300&quot; value=&quot;Slide 20&quot;/&gt;&lt;property id=&quot;20307&quot; value=&quot;277&quot;/&gt;&lt;/object&gt;&lt;/object&gt;&lt;object type=&quot;8&quot; unique_id=&quot;1003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525</Words>
  <Application>Microsoft Office PowerPoint</Application>
  <PresentationFormat>On-screen Show (16:9)</PresentationFormat>
  <Paragraphs>99</Paragraphs>
  <Slides>25</Slides>
  <Notes>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Rong Thien</dc:creator>
  <cp:lastModifiedBy>Admin</cp:lastModifiedBy>
  <cp:revision>83</cp:revision>
  <dcterms:created xsi:type="dcterms:W3CDTF">2020-04-18T07:28:50Z</dcterms:created>
  <dcterms:modified xsi:type="dcterms:W3CDTF">2022-03-03T09:53:03Z</dcterms:modified>
</cp:coreProperties>
</file>