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6" r:id="rId4"/>
    <p:sldId id="260" r:id="rId5"/>
    <p:sldId id="289" r:id="rId6"/>
    <p:sldId id="290" r:id="rId7"/>
    <p:sldId id="261" r:id="rId8"/>
    <p:sldId id="262" r:id="rId9"/>
    <p:sldId id="287" r:id="rId10"/>
    <p:sldId id="286" r:id="rId11"/>
    <p:sldId id="285" r:id="rId12"/>
    <p:sldId id="277" r:id="rId13"/>
    <p:sldId id="266" r:id="rId14"/>
    <p:sldId id="267" r:id="rId15"/>
    <p:sldId id="279" r:id="rId16"/>
    <p:sldId id="268" r:id="rId17"/>
    <p:sldId id="271" r:id="rId18"/>
    <p:sldId id="280" r:id="rId19"/>
    <p:sldId id="270" r:id="rId20"/>
    <p:sldId id="272" r:id="rId21"/>
    <p:sldId id="273" r:id="rId22"/>
    <p:sldId id="274" r:id="rId23"/>
    <p:sldId id="288" r:id="rId24"/>
    <p:sldId id="276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BC63-886C-4319-8BBC-A9F433DCD486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444A1-D35B-4B9F-96EA-DC1BE9E58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" name="Picture 2" descr="Hinh nen 127c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286000" y="26670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381000"/>
            <a:ext cx="327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solidFill>
                  <a:srgbClr val="FF0000"/>
                </a:solidFill>
              </a:rPr>
              <a:t>Đọc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đúng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câu</a:t>
            </a:r>
            <a:r>
              <a:rPr lang="en-US" sz="35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95600"/>
            <a:ext cx="845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</a:rPr>
              <a:t>    -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857500" y="3162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8343900" y="3162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8420100" y="3162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5562600" y="3429000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533900" y="3162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4343400"/>
            <a:ext cx="5867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  <a:endParaRPr lang="vi-VN" sz="35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438900" y="46101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362700" y="46101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685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2438400"/>
            <a:ext cx="716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00CC"/>
                </a:solidFill>
              </a:rPr>
              <a:t>    -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 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5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238500" y="27051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324100" y="32385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400300" y="32385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62300" y="27051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096000" y="2971800"/>
            <a:ext cx="1600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7620000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5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</a:t>
            </a:r>
            <a:r>
              <a:rPr lang="en-US" sz="5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5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đọc</a:t>
            </a:r>
            <a:r>
              <a:rPr lang="en-US" sz="5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5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theo</a:t>
            </a:r>
            <a:r>
              <a:rPr lang="en-US" sz="5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5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</a:t>
            </a:r>
            <a:r>
              <a:rPr lang="en-US" sz="5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(</a:t>
            </a:r>
            <a:r>
              <a:rPr lang="en-US" sz="55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nhóm</a:t>
            </a:r>
            <a:r>
              <a:rPr lang="en-US" sz="55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36220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905000"/>
            <a:ext cx="5715000" cy="2590800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3618571" y="2209800"/>
              <a:ext cx="4802459" cy="918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337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533400" y="838200"/>
            <a:ext cx="177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57200" y="16002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905000"/>
            <a:ext cx="5791200" cy="2903483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3645408" y="2055159"/>
              <a:ext cx="4802459" cy="133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776412" y="5334000"/>
            <a:ext cx="8358188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00CC"/>
                </a:solidFill>
                <a:cs typeface="Arial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Lßng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nÆng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trÜu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nçi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buån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nhí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bµ, An </a:t>
            </a:r>
            <a:b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</a:b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ngåi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lÆng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lÏ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thµo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buån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b·…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0" grpId="0" build="p"/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533400" y="838200"/>
            <a:ext cx="177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57200" y="12954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524000"/>
            <a:ext cx="5791200" cy="2903483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712745" y="2354132"/>
              <a:ext cx="4802459" cy="498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buồn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743200" y="76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ình Chữ nhật 9"/>
          <p:cNvSpPr>
            <a:spLocks noChangeArrowheads="1"/>
          </p:cNvSpPr>
          <p:nvPr/>
        </p:nvSpPr>
        <p:spPr bwMode="auto">
          <a:xfrm>
            <a:off x="990600" y="4800600"/>
            <a:ext cx="8915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-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V</a:t>
            </a:r>
            <a:r>
              <a:rPr lang="en-US" sz="4000" dirty="0" err="1">
                <a:solidFill>
                  <a:srgbClr val="0000CC"/>
                </a:solidFill>
              </a:rPr>
              <a:t>ì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An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yªu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th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bµ.  An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kh«ng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cßn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®­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îc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nghe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bµ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kÓ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chuyÖn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cæ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tÝch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kh«ng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cßn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®­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îc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b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</a:b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bµ ©u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yÕm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vuèt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.VnTime" pitchFamily="34" charset="0"/>
                <a:cs typeface="Arial" charset="0"/>
              </a:rPr>
              <a:t>ve</a:t>
            </a:r>
            <a:r>
              <a:rPr lang="en-US" sz="3600" dirty="0">
                <a:solidFill>
                  <a:srgbClr val="0000CC"/>
                </a:solidFill>
                <a:latin typeface=".VnTime" pitchFamily="34" charset="0"/>
                <a:cs typeface="Arial" charset="0"/>
              </a:rPr>
              <a:t>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0" grpId="0" build="allAtOnce"/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533400" y="838200"/>
            <a:ext cx="177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457200" y="12954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600200"/>
            <a:ext cx="5715000" cy="2590800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3738037" y="1990165"/>
              <a:ext cx="4802459" cy="133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7338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743200" y="2286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800" y="4845040"/>
            <a:ext cx="8540750" cy="1708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3500" dirty="0">
                <a:solidFill>
                  <a:srgbClr val="0000CC"/>
                </a:solidFill>
                <a:cs typeface="Arial" charset="0"/>
              </a:rPr>
              <a:t> -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Thầy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không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trách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An,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chỉ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nhẹ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nhàng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xoa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đầu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An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bằng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bàn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tay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dịu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dàng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đầy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trìu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mến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,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thương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3500" dirty="0" err="1">
                <a:solidFill>
                  <a:srgbClr val="0000CC"/>
                </a:solidFill>
                <a:cs typeface="Arial" charset="0"/>
              </a:rPr>
              <a:t>yêu</a:t>
            </a:r>
            <a:r>
              <a:rPr lang="en-US" sz="3500" dirty="0">
                <a:solidFill>
                  <a:srgbClr val="0000CC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5089525" y="4379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304800" y="9906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0" y="1143000"/>
            <a:ext cx="5715000" cy="2590800"/>
            <a:chOff x="2971800" y="1905000"/>
            <a:chExt cx="5715000" cy="2590800"/>
          </a:xfrm>
        </p:grpSpPr>
        <p:sp>
          <p:nvSpPr>
            <p:cNvPr id="13" name="Cloud Callout 12"/>
            <p:cNvSpPr/>
            <p:nvPr/>
          </p:nvSpPr>
          <p:spPr bwMode="auto">
            <a:xfrm>
              <a:off x="2971800" y="1905000"/>
              <a:ext cx="5715000" cy="2590800"/>
            </a:xfrm>
            <a:prstGeom prst="cloudCallout">
              <a:avLst>
                <a:gd name="adj1" fmla="val -66851"/>
                <a:gd name="adj2" fmla="val 52954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3752767" y="2362200"/>
              <a:ext cx="4934033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vi-VN" sz="3200" b="1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1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2803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743200" y="-76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9800" y="5450413"/>
            <a:ext cx="8540750" cy="569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3100" dirty="0">
                <a:solidFill>
                  <a:srgbClr val="002060"/>
                </a:solidFill>
                <a:cs typeface="Arial" charset="0"/>
              </a:rPr>
              <a:t> - </a:t>
            </a:r>
            <a:r>
              <a:rPr lang="en-US" sz="3100" dirty="0" err="1">
                <a:solidFill>
                  <a:srgbClr val="002060"/>
                </a:solidFill>
                <a:cs typeface="Arial" charset="0"/>
              </a:rPr>
              <a:t>V</a:t>
            </a:r>
            <a:r>
              <a:rPr lang="en-US" sz="3100" dirty="0" err="1">
                <a:solidFill>
                  <a:srgbClr val="002060"/>
                </a:solidFill>
              </a:rPr>
              <a:t>ì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thầy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cảm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thông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với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nỗi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buồn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dirty="0" err="1">
                <a:solidFill>
                  <a:srgbClr val="002060"/>
                </a:solidFill>
              </a:rPr>
              <a:t>của</a:t>
            </a:r>
            <a:r>
              <a:rPr lang="en-US" sz="3100" dirty="0">
                <a:solidFill>
                  <a:srgbClr val="002060"/>
                </a:solidFill>
              </a:rPr>
              <a:t> An.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533400" y="838200"/>
            <a:ext cx="177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228600" y="11430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447800"/>
            <a:ext cx="5715000" cy="2590800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645409" y="2111267"/>
              <a:ext cx="5043424" cy="918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mai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2743200" y="76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2000" y="4556125"/>
            <a:ext cx="8540750" cy="201593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45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4000" dirty="0">
                <a:cs typeface="Arial" charset="0"/>
              </a:rPr>
              <a:t>- </a:t>
            </a:r>
            <a:r>
              <a:rPr lang="en-US" sz="4000" dirty="0" err="1">
                <a:cs typeface="Arial" charset="0"/>
              </a:rPr>
              <a:t>Vì</a:t>
            </a:r>
            <a:r>
              <a:rPr lang="en-US" sz="4000" dirty="0">
                <a:cs typeface="Arial" charset="0"/>
              </a:rPr>
              <a:t> An </a:t>
            </a:r>
            <a:r>
              <a:rPr lang="en-US" sz="4000" dirty="0" err="1">
                <a:cs typeface="Arial" charset="0"/>
              </a:rPr>
              <a:t>c</a:t>
            </a:r>
            <a:r>
              <a:rPr lang="en-US" sz="4000" dirty="0" err="1"/>
              <a:t>ảm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tình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thương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thầy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An. An </a:t>
            </a:r>
            <a:r>
              <a:rPr lang="en-US" sz="4000" dirty="0" err="1">
                <a:cs typeface="Arial" charset="0"/>
              </a:rPr>
              <a:t>không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muốn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thầy</a:t>
            </a:r>
            <a:r>
              <a:rPr lang="en-US" sz="4000" dirty="0">
                <a:cs typeface="Arial" charset="0"/>
              </a:rPr>
              <a:t> </a:t>
            </a:r>
            <a:r>
              <a:rPr lang="en-US" sz="4000" dirty="0" err="1">
                <a:cs typeface="Arial" charset="0"/>
              </a:rPr>
              <a:t>buồn</a:t>
            </a:r>
            <a:r>
              <a:rPr lang="en-US" sz="4000" dirty="0">
                <a:cs typeface="Arial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50895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US"/>
          </a:p>
        </p:txBody>
      </p: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533400" y="838200"/>
            <a:ext cx="1770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152400" y="11430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71800" y="1371600"/>
            <a:ext cx="5715000" cy="2590800"/>
            <a:chOff x="3200400" y="1600200"/>
            <a:chExt cx="5562600" cy="2209800"/>
          </a:xfrm>
        </p:grpSpPr>
        <p:sp>
          <p:nvSpPr>
            <p:cNvPr id="13" name="Cloud Callout 12"/>
            <p:cNvSpPr/>
            <p:nvPr/>
          </p:nvSpPr>
          <p:spPr>
            <a:xfrm>
              <a:off x="3200400" y="1600200"/>
              <a:ext cx="5562600" cy="2209800"/>
            </a:xfrm>
            <a:prstGeom prst="cloudCallout">
              <a:avLst>
                <a:gd name="adj1" fmla="val -73561"/>
                <a:gd name="adj2" fmla="val 42138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Text Box 17"/>
            <p:cNvSpPr txBox="1">
              <a:spLocks noChangeArrowheads="1"/>
            </p:cNvSpPr>
            <p:nvPr/>
          </p:nvSpPr>
          <p:spPr bwMode="auto">
            <a:xfrm>
              <a:off x="3738037" y="2055159"/>
              <a:ext cx="4802459" cy="133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ngữ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giáo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An</a:t>
              </a:r>
              <a:r>
                <a:rPr lang="vi-VN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8439" name="Picture 4" descr="Pictur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2743200" y="762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31850" y="4983540"/>
            <a:ext cx="854075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dirty="0">
                <a:solidFill>
                  <a:srgbClr val="002060"/>
                </a:solidFill>
                <a:cs typeface="Arial" charset="0"/>
              </a:rPr>
              <a:t> 	</a:t>
            </a:r>
            <a:r>
              <a:rPr lang="en-US" sz="3200" dirty="0" err="1">
                <a:solidFill>
                  <a:srgbClr val="002060"/>
                </a:solidFill>
                <a:cs typeface="Arial" charset="0"/>
              </a:rPr>
              <a:t>Th</a:t>
            </a:r>
            <a:r>
              <a:rPr lang="en-US" sz="3200" dirty="0" err="1">
                <a:solidFill>
                  <a:srgbClr val="002060"/>
                </a:solidFill>
              </a:rPr>
              <a:t>ầy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nhẹ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nhàng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xoa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An, </a:t>
            </a:r>
            <a:r>
              <a:rPr lang="en-US" sz="3200" dirty="0" err="1">
                <a:solidFill>
                  <a:srgbClr val="002060"/>
                </a:solidFill>
              </a:rPr>
              <a:t>bàn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thầy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dịu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dàng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trìu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mến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thương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	-</a:t>
            </a:r>
            <a:r>
              <a:rPr lang="en-US" sz="3200" dirty="0" err="1">
                <a:solidFill>
                  <a:srgbClr val="002060"/>
                </a:solidFill>
              </a:rPr>
              <a:t>Tốt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lắm</a:t>
            </a:r>
            <a:r>
              <a:rPr lang="en-US" sz="3200" dirty="0">
                <a:solidFill>
                  <a:srgbClr val="002060"/>
                </a:solidFill>
              </a:rPr>
              <a:t>! </a:t>
            </a:r>
            <a:r>
              <a:rPr lang="en-US" sz="3200" dirty="0" err="1">
                <a:solidFill>
                  <a:srgbClr val="002060"/>
                </a:solidFill>
              </a:rPr>
              <a:t>Thầy</a:t>
            </a:r>
            <a:r>
              <a:rPr lang="en-US" sz="3200" dirty="0">
                <a:solidFill>
                  <a:srgbClr val="002060"/>
                </a:solidFill>
              </a:rPr>
              <a:t> tin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nhất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định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làm</a:t>
            </a:r>
            <a:r>
              <a:rPr lang="en-US" sz="3200" dirty="0">
                <a:solidFill>
                  <a:srgbClr val="002060"/>
                </a:solidFill>
              </a:rPr>
              <a:t>!</a:t>
            </a:r>
            <a:endParaRPr lang="en-US" sz="3200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10" grpId="0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33400" y="1828800"/>
            <a:ext cx="8001000" cy="1295400"/>
          </a:xfrm>
          <a:prstGeom prst="horizontalScroll">
            <a:avLst>
              <a:gd name="adj" fmla="val 25000"/>
            </a:avLst>
          </a:prstGeom>
          <a:solidFill>
            <a:schemeClr val="bg2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i="1" dirty="0" err="1"/>
              <a:t>Đọc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: “</a:t>
            </a:r>
            <a:r>
              <a:rPr lang="en-US" sz="3600" i="1" dirty="0" err="1"/>
              <a:t>Người</a:t>
            </a:r>
            <a:r>
              <a:rPr lang="en-US" sz="3600" i="1" dirty="0"/>
              <a:t> </a:t>
            </a:r>
            <a:r>
              <a:rPr lang="en-US" sz="3600" i="1" dirty="0" err="1"/>
              <a:t>mẹ</a:t>
            </a:r>
            <a:r>
              <a:rPr lang="en-US" sz="3600" i="1" dirty="0"/>
              <a:t> </a:t>
            </a:r>
            <a:r>
              <a:rPr lang="en-US" sz="3600" i="1" dirty="0" err="1"/>
              <a:t>hiền</a:t>
            </a:r>
            <a:r>
              <a:rPr lang="en-US" sz="3600" i="1" dirty="0"/>
              <a:t>”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524000" y="228600"/>
            <a:ext cx="5257800" cy="1219200"/>
          </a:xfrm>
          <a:prstGeom prst="ribbon2">
            <a:avLst>
              <a:gd name="adj1" fmla="val 315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700" u="sng" dirty="0" err="1">
                <a:solidFill>
                  <a:srgbClr val="FF0000"/>
                </a:solidFill>
              </a:rPr>
              <a:t>Kiểm</a:t>
            </a:r>
            <a:r>
              <a:rPr lang="en-US" sz="2700" u="sng" dirty="0">
                <a:solidFill>
                  <a:srgbClr val="FF0000"/>
                </a:solidFill>
              </a:rPr>
              <a:t> </a:t>
            </a:r>
            <a:r>
              <a:rPr lang="en-US" sz="2700" u="sng" dirty="0" err="1">
                <a:solidFill>
                  <a:srgbClr val="FF0000"/>
                </a:solidFill>
              </a:rPr>
              <a:t>tra</a:t>
            </a:r>
            <a:r>
              <a:rPr lang="en-US" sz="2700" u="sng" dirty="0">
                <a:solidFill>
                  <a:srgbClr val="FF0000"/>
                </a:solidFill>
              </a:rPr>
              <a:t> </a:t>
            </a:r>
            <a:r>
              <a:rPr lang="en-US" sz="2700" u="sng" dirty="0" err="1">
                <a:solidFill>
                  <a:srgbClr val="FF0000"/>
                </a:solidFill>
              </a:rPr>
              <a:t>Bài</a:t>
            </a:r>
            <a:r>
              <a:rPr lang="en-US" sz="2700" u="sng" dirty="0">
                <a:solidFill>
                  <a:srgbClr val="FF0000"/>
                </a:solidFill>
              </a:rPr>
              <a:t> </a:t>
            </a:r>
            <a:r>
              <a:rPr lang="en-US" sz="2700" u="sng" dirty="0" err="1">
                <a:solidFill>
                  <a:srgbClr val="FF0000"/>
                </a:solidFill>
              </a:rPr>
              <a:t>cũ</a:t>
            </a:r>
            <a:r>
              <a:rPr lang="en-US" sz="2700" u="sng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48465" y="3352790"/>
            <a:ext cx="6704935" cy="476845"/>
            <a:chOff x="1027" y="2640"/>
            <a:chExt cx="3677" cy="267"/>
          </a:xfrm>
        </p:grpSpPr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1632" y="2640"/>
              <a:ext cx="307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 dirty="0" err="1">
                  <a:solidFill>
                    <a:srgbClr val="E43434"/>
                  </a:solidFill>
                </a:rPr>
                <a:t>Người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mẹ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hiền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trong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bài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là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ai</a:t>
              </a:r>
              <a:r>
                <a:rPr lang="en-US" sz="2500" i="1" dirty="0">
                  <a:solidFill>
                    <a:srgbClr val="E43434"/>
                  </a:solidFill>
                </a:rPr>
                <a:t>?</a:t>
              </a:r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027" y="2640"/>
              <a:ext cx="293" cy="256"/>
              <a:chOff x="787" y="1102"/>
              <a:chExt cx="293" cy="510"/>
            </a:xfrm>
          </p:grpSpPr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>
                <a:off x="787" y="1102"/>
                <a:ext cx="293" cy="510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pic>
            <p:nvPicPr>
              <p:cNvPr id="10" name="Picture 20" descr="ng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8" y="1189"/>
                <a:ext cx="192" cy="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1523485" y="4419600"/>
            <a:ext cx="7315715" cy="499887"/>
            <a:chOff x="1425" y="2640"/>
            <a:chExt cx="3279" cy="312"/>
          </a:xfrm>
        </p:grpSpPr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1632" y="2640"/>
              <a:ext cx="307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i="1" dirty="0" err="1">
                  <a:solidFill>
                    <a:srgbClr val="E43434"/>
                  </a:solidFill>
                </a:rPr>
                <a:t>Vì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sao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cô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giáo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trong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bài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được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gọi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là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người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mẹ</a:t>
              </a:r>
              <a:r>
                <a:rPr lang="en-US" sz="2500" i="1" dirty="0">
                  <a:solidFill>
                    <a:srgbClr val="E43434"/>
                  </a:solidFill>
                </a:rPr>
                <a:t> </a:t>
              </a:r>
              <a:r>
                <a:rPr lang="en-US" sz="2500" i="1" dirty="0" err="1">
                  <a:solidFill>
                    <a:srgbClr val="E43434"/>
                  </a:solidFill>
                </a:rPr>
                <a:t>hiền</a:t>
              </a:r>
              <a:r>
                <a:rPr lang="en-US" sz="2500" i="1" dirty="0">
                  <a:solidFill>
                    <a:srgbClr val="E43434"/>
                  </a:solidFill>
                </a:rPr>
                <a:t>?</a:t>
              </a:r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1425" y="2640"/>
              <a:ext cx="206" cy="312"/>
              <a:chOff x="1185" y="1101"/>
              <a:chExt cx="206" cy="623"/>
            </a:xfrm>
          </p:grpSpPr>
          <p:sp>
            <p:nvSpPr>
              <p:cNvPr id="14" name="Rectangle 30"/>
              <p:cNvSpPr>
                <a:spLocks noChangeArrowheads="1"/>
              </p:cNvSpPr>
              <p:nvPr/>
            </p:nvSpPr>
            <p:spPr bwMode="auto">
              <a:xfrm>
                <a:off x="1185" y="1101"/>
                <a:ext cx="206" cy="62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pic>
            <p:nvPicPr>
              <p:cNvPr id="15" name="Picture 31" descr="ng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85" y="1196"/>
                <a:ext cx="192" cy="5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5"/>
          <p:cNvSpPr>
            <a:spLocks noChangeArrowheads="1"/>
          </p:cNvSpPr>
          <p:nvPr/>
        </p:nvSpPr>
        <p:spPr bwMode="auto">
          <a:xfrm>
            <a:off x="381000" y="1447800"/>
            <a:ext cx="8382000" cy="40386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sp>
        <p:nvSpPr>
          <p:cNvPr id="45059" name="Text Box 6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467600" cy="2362200"/>
          </a:xfrm>
        </p:spPr>
        <p:txBody>
          <a:bodyPr/>
          <a:lstStyle/>
          <a:p>
            <a:pPr algn="just">
              <a:spcBef>
                <a:spcPct val="5000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.VnTime" pitchFamily="34" charset="0"/>
              </a:rPr>
              <a:t>     </a:t>
            </a:r>
            <a:r>
              <a:rPr lang="en-US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WordArt 7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2819400" cy="628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>
              <a:defRPr/>
            </a:pPr>
            <a:r>
              <a:rPr lang="en-US" sz="3600" b="1" kern="10" dirty="0" err="1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itchFamily="34" charset="0"/>
              </a:rPr>
              <a:t>Néi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 pitchFamily="34" charset="0"/>
              </a:rPr>
              <a:t> dung</a:t>
            </a:r>
            <a:r>
              <a:rPr lang="en-US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vant"/>
              </a:rPr>
              <a:t>: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438400"/>
            <a:ext cx="861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 </a:t>
            </a:r>
            <a:r>
              <a:rPr lang="en-US" sz="3500" dirty="0" err="1">
                <a:solidFill>
                  <a:srgbClr val="FF0000"/>
                </a:solidFill>
              </a:rPr>
              <a:t>Người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dẫn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chuyện</a:t>
            </a:r>
            <a:r>
              <a:rPr lang="en-US" sz="3500" dirty="0">
                <a:solidFill>
                  <a:srgbClr val="FF0000"/>
                </a:solidFill>
              </a:rPr>
              <a:t>: </a:t>
            </a:r>
            <a:r>
              <a:rPr lang="en-US" sz="3500" dirty="0" err="1">
                <a:solidFill>
                  <a:srgbClr val="002060"/>
                </a:solidFill>
              </a:rPr>
              <a:t>Giọng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kể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chậm</a:t>
            </a:r>
            <a:r>
              <a:rPr lang="en-US" sz="3500" dirty="0">
                <a:solidFill>
                  <a:srgbClr val="002060"/>
                </a:solidFill>
              </a:rPr>
              <a:t>, </a:t>
            </a:r>
            <a:r>
              <a:rPr lang="en-US" sz="3500" dirty="0" err="1">
                <a:solidFill>
                  <a:srgbClr val="002060"/>
                </a:solidFill>
              </a:rPr>
              <a:t>trầm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lắng</a:t>
            </a:r>
            <a:r>
              <a:rPr lang="en-US" sz="3500" dirty="0">
                <a:solidFill>
                  <a:srgbClr val="002060"/>
                </a:solidFill>
              </a:rPr>
              <a:t>.</a:t>
            </a:r>
          </a:p>
          <a:p>
            <a:r>
              <a:rPr lang="en-US" sz="3500" dirty="0" err="1">
                <a:solidFill>
                  <a:srgbClr val="FF0000"/>
                </a:solidFill>
              </a:rPr>
              <a:t>Giọng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của</a:t>
            </a:r>
            <a:r>
              <a:rPr lang="en-US" sz="3500" dirty="0">
                <a:solidFill>
                  <a:srgbClr val="FF0000"/>
                </a:solidFill>
              </a:rPr>
              <a:t> An: </a:t>
            </a:r>
            <a:r>
              <a:rPr lang="en-US" sz="3500" dirty="0" err="1">
                <a:solidFill>
                  <a:srgbClr val="002060"/>
                </a:solidFill>
              </a:rPr>
              <a:t>lúc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đầu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buồn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bã</a:t>
            </a:r>
            <a:r>
              <a:rPr lang="en-US" sz="3500" dirty="0">
                <a:solidFill>
                  <a:srgbClr val="002060"/>
                </a:solidFill>
              </a:rPr>
              <a:t>, </a:t>
            </a:r>
            <a:r>
              <a:rPr lang="en-US" sz="3500" dirty="0" err="1">
                <a:solidFill>
                  <a:srgbClr val="002060"/>
                </a:solidFill>
              </a:rPr>
              <a:t>sau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quyết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tâm</a:t>
            </a:r>
            <a:r>
              <a:rPr lang="en-US" sz="3500" dirty="0">
                <a:solidFill>
                  <a:srgbClr val="002060"/>
                </a:solidFill>
              </a:rPr>
              <a:t>.</a:t>
            </a:r>
          </a:p>
          <a:p>
            <a:r>
              <a:rPr lang="en-US" sz="3500" dirty="0" err="1">
                <a:solidFill>
                  <a:srgbClr val="FF0000"/>
                </a:solidFill>
              </a:rPr>
              <a:t>Lời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thầy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giáo</a:t>
            </a:r>
            <a:r>
              <a:rPr lang="en-US" sz="3500" dirty="0">
                <a:solidFill>
                  <a:srgbClr val="FF0000"/>
                </a:solidFill>
              </a:rPr>
              <a:t>:  </a:t>
            </a:r>
            <a:r>
              <a:rPr lang="en-US" sz="3500" dirty="0" err="1">
                <a:solidFill>
                  <a:srgbClr val="002060"/>
                </a:solidFill>
              </a:rPr>
              <a:t>giọng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trìu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mến</a:t>
            </a:r>
            <a:r>
              <a:rPr lang="en-US" sz="3500" dirty="0">
                <a:solidFill>
                  <a:srgbClr val="002060"/>
                </a:solidFill>
              </a:rPr>
              <a:t> , </a:t>
            </a:r>
            <a:r>
              <a:rPr lang="en-US" sz="3500" dirty="0" err="1">
                <a:solidFill>
                  <a:srgbClr val="002060"/>
                </a:solidFill>
              </a:rPr>
              <a:t>khích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 err="1">
                <a:solidFill>
                  <a:srgbClr val="002060"/>
                </a:solidFill>
              </a:rPr>
              <a:t>lệ</a:t>
            </a:r>
            <a:r>
              <a:rPr lang="en-US" sz="3500">
                <a:solidFill>
                  <a:srgbClr val="002060"/>
                </a:solidFill>
              </a:rPr>
              <a:t>.</a:t>
            </a:r>
            <a:endParaRPr lang="en-US" sz="35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685800"/>
            <a:ext cx="502920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5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Luyện</a:t>
            </a:r>
            <a:r>
              <a:rPr lang="en-US" sz="5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đọc</a:t>
            </a:r>
            <a:r>
              <a:rPr lang="en-US" sz="5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lại</a:t>
            </a:r>
            <a:r>
              <a:rPr lang="en-US" sz="5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57200"/>
            <a:ext cx="7391400" cy="612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,đầy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–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2" name="Picture 132" descr="Tu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ordArt 5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86106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KÍNH </a:t>
            </a:r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  CÁC THẦY </a:t>
            </a:r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SỨC KHỎE!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 rot="10388347">
            <a:off x="6969125" y="4495800"/>
            <a:ext cx="2092325" cy="1800225"/>
            <a:chOff x="2013" y="2517"/>
            <a:chExt cx="1318" cy="1134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" name="Oval 1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2" name="Oval 1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43" name="Group 15"/>
          <p:cNvGrpSpPr>
            <a:grpSpLocks/>
          </p:cNvGrpSpPr>
          <p:nvPr/>
        </p:nvGrpSpPr>
        <p:grpSpPr bwMode="auto">
          <a:xfrm rot="10388347">
            <a:off x="6553200" y="4800600"/>
            <a:ext cx="2092325" cy="1800225"/>
            <a:chOff x="2013" y="2517"/>
            <a:chExt cx="1318" cy="1134"/>
          </a:xfrm>
        </p:grpSpPr>
        <p:sp>
          <p:nvSpPr>
            <p:cNvPr id="44" name="Oval 16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45" name="Group 17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46" name="Oval 18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7" name="Oval 19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" name="Oval 20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0" name="Oval 22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1" name="Oval 23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52" name="Group 24"/>
          <p:cNvGrpSpPr>
            <a:grpSpLocks/>
          </p:cNvGrpSpPr>
          <p:nvPr/>
        </p:nvGrpSpPr>
        <p:grpSpPr bwMode="auto">
          <a:xfrm rot="10388347">
            <a:off x="7051675" y="3810000"/>
            <a:ext cx="2092325" cy="1800225"/>
            <a:chOff x="2013" y="2517"/>
            <a:chExt cx="1318" cy="1134"/>
          </a:xfrm>
        </p:grpSpPr>
        <p:sp>
          <p:nvSpPr>
            <p:cNvPr id="53" name="Oval 25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54" name="Group 26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55" name="Oval 27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6" name="Oval 28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7" name="Oval 29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8" name="Oval 30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59" name="Oval 31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0" name="Oval 32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Group 33"/>
          <p:cNvGrpSpPr>
            <a:grpSpLocks/>
          </p:cNvGrpSpPr>
          <p:nvPr/>
        </p:nvGrpSpPr>
        <p:grpSpPr bwMode="auto">
          <a:xfrm rot="10388347">
            <a:off x="6635750" y="4114800"/>
            <a:ext cx="2092325" cy="1800225"/>
            <a:chOff x="2013" y="2517"/>
            <a:chExt cx="1318" cy="1134"/>
          </a:xfrm>
        </p:grpSpPr>
        <p:sp>
          <p:nvSpPr>
            <p:cNvPr id="62" name="Oval 34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3" name="Group 35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64" name="Oval 36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5" name="Oval 37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6" name="Oval 38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7" name="Oval 39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8" name="Oval 40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69" name="Oval 41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70" name="Group 42"/>
          <p:cNvGrpSpPr>
            <a:grpSpLocks/>
          </p:cNvGrpSpPr>
          <p:nvPr/>
        </p:nvGrpSpPr>
        <p:grpSpPr bwMode="auto">
          <a:xfrm rot="10388347">
            <a:off x="873125" y="3886200"/>
            <a:ext cx="2092325" cy="1800225"/>
            <a:chOff x="2013" y="2517"/>
            <a:chExt cx="1318" cy="1134"/>
          </a:xfrm>
        </p:grpSpPr>
        <p:sp>
          <p:nvSpPr>
            <p:cNvPr id="71" name="Oval 43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72" name="Group 44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3" name="Oval 45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4" name="Oval 46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5" name="Oval 47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6" name="Oval 48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7" name="Oval 49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78" name="Oval 50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79" name="Group 51"/>
          <p:cNvGrpSpPr>
            <a:grpSpLocks/>
          </p:cNvGrpSpPr>
          <p:nvPr/>
        </p:nvGrpSpPr>
        <p:grpSpPr bwMode="auto">
          <a:xfrm rot="10388347">
            <a:off x="457200" y="4191000"/>
            <a:ext cx="2092325" cy="1800225"/>
            <a:chOff x="2013" y="2517"/>
            <a:chExt cx="1318" cy="1134"/>
          </a:xfrm>
        </p:grpSpPr>
        <p:sp>
          <p:nvSpPr>
            <p:cNvPr id="80" name="Oval 52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81" name="Group 53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82" name="Oval 54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3" name="Oval 55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4" name="Oval 56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5" name="Oval 57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6" name="Oval 58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7" name="Oval 59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88" name="Group 60"/>
          <p:cNvGrpSpPr>
            <a:grpSpLocks/>
          </p:cNvGrpSpPr>
          <p:nvPr/>
        </p:nvGrpSpPr>
        <p:grpSpPr bwMode="auto">
          <a:xfrm rot="10388347">
            <a:off x="415925" y="4495800"/>
            <a:ext cx="2092325" cy="1800225"/>
            <a:chOff x="2013" y="2517"/>
            <a:chExt cx="1318" cy="1134"/>
          </a:xfrm>
        </p:grpSpPr>
        <p:sp>
          <p:nvSpPr>
            <p:cNvPr id="89" name="Oval 61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90" name="Group 62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91" name="Oval 63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" name="Oval 64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3" name="Oval 65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4" name="Oval 66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5" name="Oval 67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6" name="Oval 68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97" name="Group 69"/>
          <p:cNvGrpSpPr>
            <a:grpSpLocks/>
          </p:cNvGrpSpPr>
          <p:nvPr/>
        </p:nvGrpSpPr>
        <p:grpSpPr bwMode="auto">
          <a:xfrm rot="10388347">
            <a:off x="0" y="4800600"/>
            <a:ext cx="2092325" cy="1800225"/>
            <a:chOff x="2013" y="2517"/>
            <a:chExt cx="1318" cy="1134"/>
          </a:xfrm>
        </p:grpSpPr>
        <p:sp>
          <p:nvSpPr>
            <p:cNvPr id="98" name="Oval 70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99" name="Group 71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0" name="Oval 72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1" name="Oval 73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" name="Oval 74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" name="Oval 75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" name="Oval 76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" name="Oval 77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06" name="Group 78"/>
          <p:cNvGrpSpPr>
            <a:grpSpLocks/>
          </p:cNvGrpSpPr>
          <p:nvPr/>
        </p:nvGrpSpPr>
        <p:grpSpPr bwMode="auto">
          <a:xfrm rot="10388347">
            <a:off x="6553200" y="5057775"/>
            <a:ext cx="2092325" cy="1800225"/>
            <a:chOff x="2013" y="2517"/>
            <a:chExt cx="1318" cy="1134"/>
          </a:xfrm>
        </p:grpSpPr>
        <p:sp>
          <p:nvSpPr>
            <p:cNvPr id="107" name="Oval 79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08" name="Group 80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09" name="Oval 81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1" name="Oval 83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2" name="Oval 84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3" name="Oval 85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4" name="Oval 86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15" name="Group 87"/>
          <p:cNvGrpSpPr>
            <a:grpSpLocks/>
          </p:cNvGrpSpPr>
          <p:nvPr/>
        </p:nvGrpSpPr>
        <p:grpSpPr bwMode="auto">
          <a:xfrm rot="10388347">
            <a:off x="415925" y="4752975"/>
            <a:ext cx="2092325" cy="1800225"/>
            <a:chOff x="2013" y="2517"/>
            <a:chExt cx="1318" cy="1134"/>
          </a:xfrm>
        </p:grpSpPr>
        <p:sp>
          <p:nvSpPr>
            <p:cNvPr id="116" name="Oval 88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17" name="Group 89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18" name="Oval 90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9" name="Oval 91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0" name="Oval 92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1" name="Oval 93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2" name="Oval 94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3" name="Oval 95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24" name="Group 96"/>
          <p:cNvGrpSpPr>
            <a:grpSpLocks/>
          </p:cNvGrpSpPr>
          <p:nvPr/>
        </p:nvGrpSpPr>
        <p:grpSpPr bwMode="auto">
          <a:xfrm rot="10388347">
            <a:off x="0" y="5057775"/>
            <a:ext cx="2092325" cy="1800225"/>
            <a:chOff x="2013" y="2517"/>
            <a:chExt cx="1318" cy="1134"/>
          </a:xfrm>
        </p:grpSpPr>
        <p:sp>
          <p:nvSpPr>
            <p:cNvPr id="125" name="Oval 9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26" name="Group 9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27" name="Oval 9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8" name="Oval 10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9" name="Oval 10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0" name="Oval 10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1" name="Oval 10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2" name="Oval 10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33" name="Group 105"/>
          <p:cNvGrpSpPr>
            <a:grpSpLocks/>
          </p:cNvGrpSpPr>
          <p:nvPr/>
        </p:nvGrpSpPr>
        <p:grpSpPr bwMode="auto">
          <a:xfrm rot="10388347">
            <a:off x="6781800" y="5057775"/>
            <a:ext cx="2092325" cy="1800225"/>
            <a:chOff x="2013" y="2517"/>
            <a:chExt cx="1318" cy="1134"/>
          </a:xfrm>
        </p:grpSpPr>
        <p:sp>
          <p:nvSpPr>
            <p:cNvPr id="134" name="Oval 106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35" name="Group 107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36" name="Oval 108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7" name="Oval 109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8" name="Oval 110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9" name="Oval 111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0" name="Oval 112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1" name="Oval 113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42" name="Group 114"/>
          <p:cNvGrpSpPr>
            <a:grpSpLocks/>
          </p:cNvGrpSpPr>
          <p:nvPr/>
        </p:nvGrpSpPr>
        <p:grpSpPr bwMode="auto">
          <a:xfrm rot="10388347">
            <a:off x="644525" y="4752975"/>
            <a:ext cx="2092325" cy="1800225"/>
            <a:chOff x="2013" y="2517"/>
            <a:chExt cx="1318" cy="1134"/>
          </a:xfrm>
        </p:grpSpPr>
        <p:sp>
          <p:nvSpPr>
            <p:cNvPr id="143" name="Oval 115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44" name="Group 116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45" name="Oval 117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6" name="Oval 118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7" name="Oval 119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8" name="Oval 120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9" name="Oval 121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0" name="Oval 122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51" name="Group 123"/>
          <p:cNvGrpSpPr>
            <a:grpSpLocks/>
          </p:cNvGrpSpPr>
          <p:nvPr/>
        </p:nvGrpSpPr>
        <p:grpSpPr bwMode="auto">
          <a:xfrm rot="10388347">
            <a:off x="228600" y="5057775"/>
            <a:ext cx="2092325" cy="1800225"/>
            <a:chOff x="2013" y="2517"/>
            <a:chExt cx="1318" cy="1134"/>
          </a:xfrm>
        </p:grpSpPr>
        <p:sp>
          <p:nvSpPr>
            <p:cNvPr id="152" name="Oval 124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53" name="Group 125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54" name="Oval 126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5" name="Oval 127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6" name="Oval 128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7" name="Oval 129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8" name="Oval 130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9" name="Oval 131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5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5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5000" fill="hold"/>
                                        <p:tgtEl>
                                          <p:spTgt spid="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5" name="Picture 6" descr="tv2t1t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480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447800" y="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en-US" sz="2400" b="1" i="1" u="sng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n-US" sz="2400" b="1" i="1">
                <a:solidFill>
                  <a:schemeClr val="tx1"/>
                </a:solidFill>
                <a:cs typeface="Times New Roman" pitchFamily="18" charset="0"/>
              </a:rPr>
              <a:t>                       </a:t>
            </a:r>
            <a:endParaRPr lang="en-US" b="1" i="1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 bà, An ngồi lặng lẽ . Thầy giáo bước vào lớp. Thầy bắt đầu kiểm tra bài làm ở nhà của học sinh.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Khi thầy đến gần, An thì thào buồn bã: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- Thưa thầy, hôm nay em chưa làm bài tập.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114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		 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theoXU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-KHÔM-LIN-XKI             	                                                                                            (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7200" y="0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	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yếm,vuốt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114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 </a:t>
            </a: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47800" y="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2400" b="1" i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 bà, An ngồi lặng lẽ . Thầy giáo bước vào lớp. Thầy bắt đầu kiểm tra bài làm ở nhà của học sinh.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Khi thầy đến gần, An thì thào buồn bã: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- Thưa thầy, hôm nay em chưa làm bài tập.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114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		 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theoXU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-KHÔM-LIN-XKI             	                                                                                            (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7200" y="0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	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yếm,vuốt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/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4114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 </a:t>
            </a: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47800" y="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2400" b="1" i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 bà, An ngồi lặng lẽ . Thầy giáo bước vào lớp. Thầy bắt đầu kiểm tra bài làm ở nhà của học sinh.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Khi thầy đến gần, An thì thào buồn bã:</a:t>
            </a:r>
          </a:p>
          <a:p>
            <a:pPr marL="514350" indent="-514350" eaLnBrk="1" hangingPunct="1"/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- Thưa thầy, hôm nay em chưa làm bài tập.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4114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An.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		 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theoXU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-KHÔM-LIN-XKI             	                                                                                            	(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57200" y="0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	</a:t>
            </a:r>
            <a:r>
              <a:rPr lang="en-US" sz="3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04800" y="1143000"/>
            <a:ext cx="8839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yếm,vuốt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0" y="2590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hangingPunct="1"/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thào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/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4114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An.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trìu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An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ạ!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-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-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An.  </a:t>
            </a: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447800" y="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en-US" sz="2400" b="1" i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2615625"/>
            <a:ext cx="218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đám</a:t>
            </a:r>
            <a:r>
              <a:rPr lang="en-US" sz="3600" dirty="0">
                <a:solidFill>
                  <a:srgbClr val="FF0000"/>
                </a:solidFill>
              </a:rPr>
              <a:t> tang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261562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: </a:t>
            </a:r>
            <a:r>
              <a:rPr lang="en-US" sz="3600" dirty="0" err="1">
                <a:solidFill>
                  <a:srgbClr val="0000CC"/>
                </a:solidFill>
              </a:rPr>
              <a:t>lễ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đưa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tiễn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 err="1">
                <a:solidFill>
                  <a:srgbClr val="0000CC"/>
                </a:solidFill>
              </a:rPr>
              <a:t>người</a:t>
            </a:r>
            <a:r>
              <a:rPr lang="en-US" sz="3600" dirty="0">
                <a:solidFill>
                  <a:srgbClr val="0000CC"/>
                </a:solidFill>
              </a:rPr>
              <a:t> qua </a:t>
            </a:r>
            <a:r>
              <a:rPr lang="en-US" sz="3600" dirty="0" err="1">
                <a:solidFill>
                  <a:srgbClr val="0000CC"/>
                </a:solidFill>
              </a:rPr>
              <a:t>đời</a:t>
            </a:r>
            <a:r>
              <a:rPr lang="en-US" sz="360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00200" y="685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câu</a:t>
            </a:r>
            <a:r>
              <a:rPr lang="en-US" sz="3200" dirty="0">
                <a:solidFill>
                  <a:srgbClr val="FF0000"/>
                </a:solidFill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1600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  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yếm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2552700" y="17907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57700" y="2400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695699" y="27813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48300" y="28575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524500" y="2857500"/>
            <a:ext cx="457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800600" y="2590800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590800" y="3048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4114800" y="3048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433298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âu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yếm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32982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</a:rPr>
              <a:t> :</a:t>
            </a:r>
            <a:r>
              <a:rPr lang="en-US" sz="3200" dirty="0" err="1">
                <a:solidFill>
                  <a:srgbClr val="0000CC"/>
                </a:solidFill>
              </a:rPr>
              <a:t>biểu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lộ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tình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yêu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thương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bằng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cử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chỉ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điệu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bộ</a:t>
            </a:r>
            <a:endParaRPr lang="en-US" sz="3200" dirty="0">
              <a:solidFill>
                <a:srgbClr val="0000C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2971800" y="2132011"/>
            <a:ext cx="2286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13" grpId="0" build="p"/>
      <p:bldP spid="1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1665</Words>
  <Application>Microsoft Office PowerPoint</Application>
  <PresentationFormat>On-screen Show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.VnAvant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Duoc Nguyen</cp:lastModifiedBy>
  <cp:revision>93</cp:revision>
  <dcterms:created xsi:type="dcterms:W3CDTF">2014-10-25T15:13:51Z</dcterms:created>
  <dcterms:modified xsi:type="dcterms:W3CDTF">2018-10-23T14:26:51Z</dcterms:modified>
</cp:coreProperties>
</file>