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3"/>
    <p:sldId id="257" r:id="rId4"/>
    <p:sldId id="295" r:id="rId5"/>
    <p:sldId id="297" r:id="rId6"/>
    <p:sldId id="268" r:id="rId7"/>
    <p:sldId id="259" r:id="rId8"/>
    <p:sldId id="303" r:id="rId9"/>
    <p:sldId id="304" r:id="rId10"/>
    <p:sldId id="299" r:id="rId11"/>
    <p:sldId id="264" r:id="rId12"/>
    <p:sldId id="274" r:id="rId13"/>
    <p:sldId id="300" r:id="rId14"/>
    <p:sldId id="301" r:id="rId15"/>
    <p:sldId id="269" r:id="rId16"/>
    <p:sldId id="302" r:id="rId17"/>
    <p:sldId id="273" r:id="rId18"/>
    <p:sldId id="275" r:id="rId19"/>
    <p:sldId id="293" r:id="rId20"/>
    <p:sldId id="287" r:id="rId21"/>
    <p:sldId id="294" r:id="rId22"/>
    <p:sldId id="284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CCFF"/>
    <a:srgbClr val="FFCCCC"/>
    <a:srgbClr val="FFFF99"/>
    <a:srgbClr val="008000"/>
    <a:srgbClr val="FF0000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5" autoAdjust="0"/>
    <p:restoredTop sz="94660"/>
  </p:normalViewPr>
  <p:slideViewPr>
    <p:cSldViewPr>
      <p:cViewPr>
        <p:scale>
          <a:sx n="76" d="100"/>
          <a:sy n="76" d="100"/>
        </p:scale>
        <p:origin x="-9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1F76-A68B-46CD-8A95-8341AEFC757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F4CC-41EE-42FB-B2A3-9BFC4784DB6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43A1-7735-4AA5-B2C7-644B782E792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8228-34A1-4D54-89CC-92CEDD3CB8C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5056-EA0C-46E8-93D4-873A1DEF459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8ED8-0158-4F34-ABE4-CDBB46EDE03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D5F5-0408-402C-9B22-3E60B7A799A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2FD1-1B80-4495-ADA7-17EBD7FA9B1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9C10-0D67-4207-A759-A8DF56670B0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7AAA-EBA1-4FFE-B4E4-95123F891FB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CF64-ADC1-4F93-97AA-814018F9B85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>
              <a:defRPr/>
            </a:pPr>
            <a:fld id="{D36F27AF-8BF6-4326-8150-BDACCA57EB3D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1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GIF"/><Relationship Id="rId2" Type="http://schemas.openxmlformats.org/officeDocument/2006/relationships/slide" Target="slide1.xml"/><Relationship Id="rId1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7.wmf"/><Relationship Id="rId3" Type="http://schemas.openxmlformats.org/officeDocument/2006/relationships/image" Target="../media/image40.GIF"/><Relationship Id="rId2" Type="http://schemas.openxmlformats.org/officeDocument/2006/relationships/image" Target="../media/image20.GIF"/><Relationship Id="rId1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GIF"/><Relationship Id="rId2" Type="http://schemas.openxmlformats.org/officeDocument/2006/relationships/slide" Target="slide1.xml"/><Relationship Id="rId1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media" Target="file:///C:\Documents%20and%20Settings\XPPRESP3\Desktop\nhacdem.wav" TargetMode="External"/><Relationship Id="rId8" Type="http://schemas.openxmlformats.org/officeDocument/2006/relationships/audio" Target="file:///C:\Documents%20and%20Settings\XPPRESP3\Desktop\nhacdem.wav" TargetMode="External"/><Relationship Id="rId7" Type="http://schemas.openxmlformats.org/officeDocument/2006/relationships/image" Target="../media/image14.png"/><Relationship Id="rId6" Type="http://schemas.openxmlformats.org/officeDocument/2006/relationships/image" Target="../media/image13.GIF"/><Relationship Id="rId5" Type="http://schemas.openxmlformats.org/officeDocument/2006/relationships/slide" Target="slide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9.png"/><Relationship Id="rId13" Type="http://schemas.openxmlformats.org/officeDocument/2006/relationships/image" Target="../media/image18.GIF"/><Relationship Id="rId12" Type="http://schemas.openxmlformats.org/officeDocument/2006/relationships/image" Target="../media/image17.GIF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GIF"/><Relationship Id="rId3" Type="http://schemas.openxmlformats.org/officeDocument/2006/relationships/slide" Target="slide1.xml"/><Relationship Id="rId2" Type="http://schemas.openxmlformats.org/officeDocument/2006/relationships/image" Target="../media/image21.GIF"/><Relationship Id="rId1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wmf"/><Relationship Id="rId2" Type="http://schemas.openxmlformats.org/officeDocument/2006/relationships/slide" Target="slide6.xml"/><Relationship Id="rId1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0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3201035" y="3810000"/>
            <a:ext cx="5867400" cy="29511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</a:ln>
                <a:solidFill>
                  <a:srgbClr val="0000FF">
                    <a:alpha val="94901"/>
                  </a:srgbClr>
                </a:solidFill>
                <a:latin typeface="Arial" panose="020B0604020202020204"/>
                <a:cs typeface="Arial" panose="020B0604020202020204"/>
              </a:rPr>
              <a:t>PHÒNG BỆNH SỐT RÉT</a:t>
            </a:r>
            <a:endParaRPr lang="en-US" sz="3600" kern="10">
              <a:ln w="9525">
                <a:round/>
              </a:ln>
              <a:solidFill>
                <a:srgbClr val="0000FF">
                  <a:alpha val="94901"/>
                </a:srgb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631825" y="5402263"/>
            <a:ext cx="7445375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762000" y="762000"/>
            <a:ext cx="2590800" cy="9461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KHOA HỌC LỚP 5</a:t>
            </a:r>
            <a:endParaRPr lang="en-US" sz="28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oo"/>
          <p:cNvPicPr>
            <a:picLocks noChangeAspect="1" noChangeArrowheads="1"/>
          </p:cNvPicPr>
          <p:nvPr/>
        </p:nvPicPr>
        <p:blipFill>
          <a:blip r:embed="rId1"/>
          <a:srcRect l="30667" t="23334" r="30000" b="32222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638935" y="685800"/>
            <a:ext cx="5334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1" u="sng">
                <a:solidFill>
                  <a:srgbClr val="008000"/>
                </a:solidFill>
              </a:rPr>
              <a:t>Bài 12</a:t>
            </a:r>
            <a:r>
              <a:rPr lang="en-US" sz="2800" i="1">
                <a:solidFill>
                  <a:srgbClr val="008000"/>
                </a:solidFill>
              </a:rPr>
              <a:t>:Phòng bệnh sốt rét</a:t>
            </a:r>
            <a:endParaRPr lang="en-US" sz="2800" i="1">
              <a:solidFill>
                <a:srgbClr val="008000"/>
              </a:solidFill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33400" y="1600200"/>
            <a:ext cx="83058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9900FF"/>
                </a:solidFill>
              </a:rPr>
              <a:t>Quan sát hình ảnh minh họa SGK trang 27 thảo luận nhóm 2 trả lời các câu hỏi sau:</a:t>
            </a:r>
            <a:endParaRPr lang="en-US" sz="2800">
              <a:solidFill>
                <a:srgbClr val="9900FF"/>
              </a:solidFill>
            </a:endParaRPr>
          </a:p>
        </p:txBody>
      </p:sp>
      <p:sp>
        <p:nvSpPr>
          <p:cNvPr id="12302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2819400"/>
            <a:ext cx="83058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1. Mọi người trong hình đang làm gì? Làm như vậy có tác dụng gì?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2303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83058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2. Chúng ta cần làm gì để phòng bệnh sốt rét cho mình và cho người thân cũng như mọi người xung quanh?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81000" y="1143000"/>
            <a:ext cx="55626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3. Cách phòng bệnh sốt rét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219835" y="0"/>
            <a:ext cx="61722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vi-VN" altLang="en-US" sz="3600">
                <a:solidFill>
                  <a:srgbClr val="008000"/>
                </a:solidFill>
              </a:rPr>
              <a:t>KHOA HỌC</a:t>
            </a:r>
            <a:endParaRPr lang="vi-VN" altLang="en-US" sz="36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1" grpId="0"/>
      <p:bldP spid="12302" grpId="0"/>
      <p:bldP spid="12303" grpId="0"/>
      <p:bldP spid="123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1"/>
          <a:srcRect l="4041"/>
          <a:stretch>
            <a:fillRect/>
          </a:stretch>
        </p:blipFill>
        <p:spPr bwMode="auto">
          <a:xfrm>
            <a:off x="228600" y="190500"/>
            <a:ext cx="86106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14600" y="6197600"/>
            <a:ext cx="4724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Phun thuốc diệt muỗi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1000" y="228600"/>
            <a:ext cx="84582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514600" y="6096000"/>
            <a:ext cx="29718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Tổng vệ sinh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1"/>
          <a:srcRect l="10556" t="15245" r="20245" b="15276"/>
          <a:stretch>
            <a:fillRect/>
          </a:stretch>
        </p:blipFill>
        <p:spPr bwMode="auto">
          <a:xfrm>
            <a:off x="228600" y="228600"/>
            <a:ext cx="86106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143000" y="6172200"/>
            <a:ext cx="6019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Tẩm màn bằng chất phòng muỗi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enh sot ret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124200" y="6172200"/>
            <a:ext cx="4724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>
                <a:solidFill>
                  <a:schemeClr val="accent2"/>
                </a:solidFill>
              </a:rPr>
              <a:t>Phát quang bụi rậm</a:t>
            </a:r>
            <a:endParaRPr lang="en-US" sz="3200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images567128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295400"/>
            <a:ext cx="5410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T_%20ch_c%20t_m%20m%C3%A0n%20cho%20__ng%20b%C3%A0o%20M%C3%B4ng%20th%C3%B4n%20P_%20Ch_%201,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3733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676400" y="304800"/>
            <a:ext cx="52578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Phòng bệnh sốt rét</a:t>
            </a:r>
            <a:endParaRPr 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enh sot ret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500" y="173038"/>
            <a:ext cx="8763000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828800" y="6202363"/>
            <a:ext cx="69342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>
                <a:solidFill>
                  <a:schemeClr val="accent2"/>
                </a:solidFill>
              </a:rPr>
              <a:t>Tẩm màn bằng chất phòng muỗi</a:t>
            </a:r>
            <a:endParaRPr lang="en-US" sz="3200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1"/>
          <a:srcRect l="15988" t="22427" r="196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4648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i="1">
                <a:solidFill>
                  <a:schemeClr val="accent2"/>
                </a:solidFill>
              </a:rPr>
              <a:t>Ngủ màn tránh muỗi đốt</a:t>
            </a:r>
            <a:endParaRPr lang="en-US" sz="2800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1143000"/>
            <a:ext cx="8153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 algn="l"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2800" b="0"/>
              <a:t>  </a:t>
            </a:r>
            <a:endParaRPr kumimoji="1" lang="en-US" sz="2800" b="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371600" y="5181600"/>
            <a:ext cx="6629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0" y="1066800"/>
            <a:ext cx="9144000" cy="4876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l" eaLnBrk="0" hangingPunct="0"/>
            <a:endParaRPr lang="en-US" sz="2400" b="0">
              <a:solidFill>
                <a:srgbClr val="0000FF"/>
              </a:solidFill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676400" y="609600"/>
            <a:ext cx="6400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/>
          </a:p>
        </p:txBody>
      </p:sp>
      <p:pic>
        <p:nvPicPr>
          <p:cNvPr id="20486" name="Picture 9" descr="UY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>
            <a:off x="-228600" y="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UY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-272256" y="5298282"/>
            <a:ext cx="200025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 descr="UY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7349331" y="-575469"/>
            <a:ext cx="1303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 descr="UY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67600" y="50292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1676400" y="304800"/>
            <a:ext cx="52578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Phòng bệnh sốt rét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8229600" cy="2819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Để phòng bệnh sốt rét tốt nhất là giữ vệ</a:t>
            </a:r>
            <a:endParaRPr lang="en-US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sinh nhà ở  và môi trường xung quanh,</a:t>
            </a:r>
            <a:endParaRPr lang="en-US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diệt muỗi,diệt bọ gậy và tránh muỗi đốt</a:t>
            </a:r>
            <a:r>
              <a:rPr lang="en-US" b="1" smtClean="0"/>
              <a:t>.</a:t>
            </a: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 </a:t>
            </a:r>
            <a:endParaRPr lang="en-US" sz="2400" b="1" smtClean="0"/>
          </a:p>
        </p:txBody>
      </p:sp>
      <p:pic>
        <p:nvPicPr>
          <p:cNvPr id="20492" name="Picture 17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8674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7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inh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04800" y="989013"/>
            <a:ext cx="98298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1981200" y="1905000"/>
            <a:ext cx="5867400" cy="3767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5000"/>
              </a:lnSpc>
              <a:spcBef>
                <a:spcPct val="50000"/>
              </a:spcBef>
              <a:buFontTx/>
              <a:buChar char="-"/>
            </a:pPr>
            <a:r>
              <a:rPr lang="en-US" sz="2400" i="1">
                <a:solidFill>
                  <a:srgbClr val="000066"/>
                </a:solidFill>
              </a:rPr>
              <a:t> </a:t>
            </a:r>
            <a:r>
              <a:rPr lang="en-US" sz="2400" i="1">
                <a:solidFill>
                  <a:srgbClr val="FF0000"/>
                </a:solidFill>
              </a:rPr>
              <a:t>Sốt rét là một bệnh truyền nhiễm do kí sinh trùng gây ra. Bệnh sốt rét  đã có thuốc chữa và thuốc phòng</a:t>
            </a:r>
            <a:r>
              <a:rPr lang="en-US" sz="2400" i="1">
                <a:solidFill>
                  <a:srgbClr val="000066"/>
                </a:solidFill>
              </a:rPr>
              <a:t>.</a:t>
            </a:r>
            <a:endParaRPr lang="en-US" sz="2400" i="1">
              <a:solidFill>
                <a:srgbClr val="000066"/>
              </a:solidFill>
            </a:endParaRPr>
          </a:p>
          <a:p>
            <a:pPr algn="just">
              <a:lnSpc>
                <a:spcPct val="135000"/>
              </a:lnSpc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000066"/>
                </a:solidFill>
              </a:rPr>
              <a:t> </a:t>
            </a:r>
            <a:r>
              <a:rPr lang="en-US" sz="2400" i="1">
                <a:solidFill>
                  <a:srgbClr val="FF0000"/>
                </a:solidFill>
              </a:rPr>
              <a:t>Cách phòng bệnh sốt rét tốt nhất là giữ vệ sinh nhà ở và môi trường xung quanh diệt muỗi,diệt bọ gậy và tránh muỗi đốt.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3048000" y="838200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KẾT LUẬN: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2133600" y="304800"/>
            <a:ext cx="5181600" cy="4619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Bài 12: Phòng bệnh sốt rét</a:t>
            </a:r>
            <a:endParaRPr lang="en-US" sz="2400">
              <a:solidFill>
                <a:srgbClr val="0000FF"/>
              </a:solidFill>
            </a:endParaRPr>
          </a:p>
        </p:txBody>
      </p:sp>
      <p:pic>
        <p:nvPicPr>
          <p:cNvPr id="21510" name="Picture 16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582400" y="3657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143000" y="914400"/>
            <a:ext cx="6096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1.Thế nào là dùng thu</a:t>
            </a:r>
            <a:r>
              <a:rPr lang="en-US" sz="2400">
                <a:solidFill>
                  <a:srgbClr val="0000FF"/>
                </a:solidFill>
              </a:rPr>
              <a:t>ố</a:t>
            </a:r>
            <a:r>
              <a:rPr lang="en-US" sz="2800">
                <a:solidFill>
                  <a:srgbClr val="0000FF"/>
                </a:solidFill>
              </a:rPr>
              <a:t>c an toàn?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914400" y="1524000"/>
            <a:ext cx="82296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2.Khi mua thu</a:t>
            </a:r>
            <a:r>
              <a:rPr lang="en-US" sz="2400">
                <a:solidFill>
                  <a:srgbClr val="0000FF"/>
                </a:solidFill>
              </a:rPr>
              <a:t>ố</a:t>
            </a:r>
            <a:r>
              <a:rPr lang="en-US" sz="2800">
                <a:solidFill>
                  <a:srgbClr val="0000FF"/>
                </a:solidFill>
              </a:rPr>
              <a:t>c chúng ta cần chú ý điều gì?</a:t>
            </a:r>
            <a:endParaRPr lang="en-US" sz="2800">
              <a:solidFill>
                <a:srgbClr val="0000FF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0" y="2057400"/>
            <a:ext cx="5791200" cy="4800600"/>
            <a:chOff x="0" y="1632"/>
            <a:chExt cx="3024" cy="2688"/>
          </a:xfrm>
        </p:grpSpPr>
        <p:pic>
          <p:nvPicPr>
            <p:cNvPr id="3080" name="Picture 12" descr="j0240719"/>
            <p:cNvPicPr>
              <a:picLocks noChangeAspect="1" noChangeArrowheads="1"/>
            </p:cNvPicPr>
            <p:nvPr/>
          </p:nvPicPr>
          <p:blipFill>
            <a:blip r:embed="rId1">
              <a:lum bright="18000" contrast="18000"/>
            </a:blip>
            <a:srcRect/>
            <a:stretch>
              <a:fillRect/>
            </a:stretch>
          </p:blipFill>
          <p:spPr bwMode="auto">
            <a:xfrm>
              <a:off x="0" y="1632"/>
              <a:ext cx="1632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1" name="Group 18"/>
            <p:cNvGrpSpPr/>
            <p:nvPr/>
          </p:nvGrpSpPr>
          <p:grpSpPr bwMode="auto">
            <a:xfrm>
              <a:off x="1344" y="2784"/>
              <a:ext cx="1680" cy="1536"/>
              <a:chOff x="3024" y="2304"/>
              <a:chExt cx="2448" cy="1776"/>
            </a:xfrm>
          </p:grpSpPr>
          <p:pic>
            <p:nvPicPr>
              <p:cNvPr id="3082" name="Picture 14" descr="Thuoc Khang sinh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3FDFB"/>
                  </a:clrFrom>
                  <a:clrTo>
                    <a:srgbClr val="F3FDFB">
                      <a:alpha val="0"/>
                    </a:srgbClr>
                  </a:clrTo>
                </a:clrChange>
                <a:lum bright="12000" contrast="24000"/>
              </a:blip>
              <a:srcRect r="13498"/>
              <a:stretch>
                <a:fillRect/>
              </a:stretch>
            </p:blipFill>
            <p:spPr bwMode="auto">
              <a:xfrm>
                <a:off x="3792" y="2304"/>
                <a:ext cx="640" cy="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5" descr="thucó bo mau"/>
              <p:cNvPicPr>
                <a:picLocks noChangeAspect="1" noChangeArrowheads="1"/>
              </p:cNvPicPr>
              <p:nvPr/>
            </p:nvPicPr>
            <p:blipFill>
              <a:blip r:embed="rId3"/>
              <a:srcRect l="20000"/>
              <a:stretch>
                <a:fillRect/>
              </a:stretch>
            </p:blipFill>
            <p:spPr bwMode="auto">
              <a:xfrm rot="-1331783">
                <a:off x="3024" y="2928"/>
                <a:ext cx="956" cy="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6" descr="Vi ta min C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0" y="3168"/>
                <a:ext cx="889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7" descr="B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795746">
                <a:off x="4464" y="2448"/>
                <a:ext cx="1008" cy="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77" name="Text Box 21"/>
          <p:cNvSpPr txBox="1">
            <a:spLocks noChangeArrowheads="1"/>
          </p:cNvSpPr>
          <p:nvPr/>
        </p:nvSpPr>
        <p:spPr bwMode="auto">
          <a:xfrm>
            <a:off x="1752600" y="304800"/>
            <a:ext cx="4572000" cy="584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 smtClean="0">
                <a:solidFill>
                  <a:srgbClr val="FF0000"/>
                </a:solidFill>
              </a:rPr>
              <a:t>KHỞI ĐỘNG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8" name="Picture 22" descr="BALLOO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7788" y="0"/>
            <a:ext cx="14462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188705">
            <a:off x="6781800" y="42672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115022">
            <a:off x="0" y="-2286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25908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8194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BALLOO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0188" y="0"/>
            <a:ext cx="14462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BALLOO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066800"/>
            <a:ext cx="14462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 descr="phcanh 96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phcanh 96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 descr="phcanh 96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2" descr="phcanh 96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8674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4" descr="phcanh 96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58674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5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7188705">
            <a:off x="7315200" y="49530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600200" y="1828800"/>
            <a:ext cx="52578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Phòng bệnh sốt rét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6103" name="WordArt 23"/>
          <p:cNvSpPr>
            <a:spLocks noChangeArrowheads="1" noChangeShapeType="1" noTextEdit="1"/>
          </p:cNvSpPr>
          <p:nvPr/>
        </p:nvSpPr>
        <p:spPr bwMode="auto">
          <a:xfrm>
            <a:off x="914400" y="3352800"/>
            <a:ext cx="7010400" cy="1225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LÀM BÀI TẬP Ở VỞ BÀI TẬP</a:t>
            </a:r>
            <a:endParaRPr lang="en-US" sz="3600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2" grpId="0"/>
      <p:bldP spid="461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KHUNG2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886200" y="1371600"/>
            <a:ext cx="1981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447800" y="1524000"/>
            <a:ext cx="57150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 smtClean="0">
                <a:solidFill>
                  <a:srgbClr val="FF0000"/>
                </a:solidFill>
              </a:rPr>
              <a:t> D</a:t>
            </a:r>
            <a:r>
              <a:rPr lang="en-US" sz="3200" dirty="0" err="1" smtClean="0">
                <a:solidFill>
                  <a:srgbClr val="FF0000"/>
                </a:solidFill>
              </a:rPr>
              <a:t>ặn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dò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219200" y="2286000"/>
            <a:ext cx="6629400" cy="1625600"/>
          </a:xfrm>
          <a:prstGeom prst="rect">
            <a:avLst/>
          </a:prstGeom>
          <a:solidFill>
            <a:srgbClr val="FFFF99"/>
          </a:solidFill>
          <a:ln w="38100" cap="rnd" algn="ctr">
            <a:solidFill>
              <a:srgbClr val="008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-Về nhà các em nhớ học bài.</a:t>
            </a:r>
            <a:endParaRPr lang="en-US" sz="2800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-Xem trước bài mới  “phòng bệnh sốt xuất huyết”.</a:t>
            </a:r>
            <a:endParaRPr lang="en-US" sz="2800">
              <a:solidFill>
                <a:srgbClr val="0000FF"/>
              </a:solidFill>
            </a:endParaRPr>
          </a:p>
        </p:txBody>
      </p:sp>
      <p:pic>
        <p:nvPicPr>
          <p:cNvPr id="23558" name="Picture 11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14400" y="6858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81800" y="609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0600" y="48768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05600" y="4800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38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1 (1434)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82000" y="3657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1 (1567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768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144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7391400" y="0"/>
            <a:ext cx="175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0772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flowerba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6096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1 (1434)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581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nhacdem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2" descr="ImageX[49]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315370">
            <a:off x="5486400" y="5867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 descr="ImageX[50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185349">
            <a:off x="7155656" y="5874544"/>
            <a:ext cx="595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4" descr="ImageX[50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91400" y="4876800"/>
            <a:ext cx="990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5" descr="ImageX[49]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51054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6" descr="ImageX[49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8315370">
            <a:off x="64770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7" descr="ImageX[49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8315370">
            <a:off x="21336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8" descr="ImageX[50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185349">
            <a:off x="2570163" y="5821363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0" y="457200"/>
            <a:ext cx="8763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3200" b="0"/>
          </a:p>
        </p:txBody>
      </p:sp>
      <p:sp>
        <p:nvSpPr>
          <p:cNvPr id="4114" name="WordArt 28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867400" cy="12763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PHÒNG BỆNH SỐT RÉT</a:t>
            </a:r>
            <a:endParaRPr lang="en-US" sz="32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762000" y="2362200"/>
            <a:ext cx="7924800" cy="2032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Trong gia đình hoặc xung quanh nhà bạn đã có ai bị sốt rét chưa?</a:t>
            </a:r>
            <a:endParaRPr lang="en-US" sz="2800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Nếu có, hãy nêu những gì em biết về bệnh này.</a:t>
            </a:r>
            <a:endParaRPr 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0" fill="hold"/>
                                        <p:tgtEl>
                                          <p:spTgt spid="47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5"/>
                </p:tgtEl>
              </p:cMediaNode>
            </p:audio>
          </p:childTnLst>
        </p:cTn>
      </p:par>
    </p:tnLst>
    <p:bldLst>
      <p:bldP spid="47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natures1%20(12)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562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 descr="natures1%20(12)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5200" y="54864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natures1%20(12)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33800" y="5562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371600" y="2667000"/>
            <a:ext cx="5562600" cy="7016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</a:rPr>
              <a:t>SGK TRANG 26, 27</a:t>
            </a:r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5126" name="WordArt 12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867400" cy="12763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PHÒNG BỆNH SỐT RÉT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127" name="Picture 13" descr="phcanh 9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4" descr="phcanh 9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576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5" descr="phcanh 9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27432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6" descr="phcanh 9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048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038600" y="38862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8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0574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9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7912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81200" y="304800"/>
            <a:ext cx="5562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Bài 12.Phòng bệnh sốt rét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6395" name="Rectangle 1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066800" y="2895600"/>
            <a:ext cx="7239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sz="2800"/>
              <a:t>1.Dấu hiệu của bệnh sốt rét là gì?</a:t>
            </a:r>
            <a:endParaRPr lang="en-US" sz="2800"/>
          </a:p>
        </p:txBody>
      </p:sp>
      <p:sp>
        <p:nvSpPr>
          <p:cNvPr id="16396" name="Rectangl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6800" y="4648200"/>
            <a:ext cx="7239000" cy="6858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sz="2800"/>
              <a:t>3. Tác nhân gây bệnh sốt rét là gì?</a:t>
            </a:r>
            <a:endParaRPr lang="en-US" sz="2800"/>
          </a:p>
        </p:txBody>
      </p:sp>
      <p:sp>
        <p:nvSpPr>
          <p:cNvPr id="16397" name="Rectangl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6800" y="5511800"/>
            <a:ext cx="7239000" cy="685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sz="2800"/>
              <a:t>4. Bệnh sốt rét lây truyền như thế nào?</a:t>
            </a:r>
            <a:endParaRPr lang="en-US" sz="2800"/>
          </a:p>
        </p:txBody>
      </p:sp>
      <p:sp>
        <p:nvSpPr>
          <p:cNvPr id="16398" name="Rectangle 14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219200" y="3810000"/>
            <a:ext cx="7162800" cy="6858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sz="2800"/>
              <a:t>2.Bệnh sốt rét nguy hiễm như thế nào?</a:t>
            </a:r>
            <a:endParaRPr lang="en-US" sz="2800"/>
          </a:p>
        </p:txBody>
      </p:sp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838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THẢO LUẬN NHÓM 2 TRẢ LỜI CÁC CÂU HỎI SAU:</a:t>
            </a:r>
            <a:endParaRPr lang="en-US" sz="3200" kern="1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152" name="Picture 18" descr="U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-228600" y="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0" descr="U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56393" y="5214143"/>
            <a:ext cx="200025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1" descr="U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349331" y="-575469"/>
            <a:ext cx="1303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3" descr="U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029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5" grpId="0" animBg="1"/>
      <p:bldP spid="16396" grpId="0" animBg="1"/>
      <p:bldP spid="16397" grpId="0" animBg="1"/>
      <p:bldP spid="16398" grpId="0" animBg="1"/>
      <p:bldP spid="164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200" y="1295400"/>
            <a:ext cx="7772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1</a:t>
            </a:r>
            <a:r>
              <a:rPr lang="en-US" sz="3200" b="0">
                <a:solidFill>
                  <a:srgbClr val="FF0000"/>
                </a:solidFill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Dấu hiệu và tác hại của bệnh sốt rét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3400" y="2667000"/>
            <a:ext cx="4876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+ Lúc đầu là rét run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" y="3352800"/>
            <a:ext cx="8458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+ Sau đó là sốt cao kéo dài hàng mấy giờ</a:t>
            </a:r>
            <a:r>
              <a:rPr lang="en-US" sz="3200" b="0">
                <a:solidFill>
                  <a:srgbClr val="0000FF"/>
                </a:solidFill>
              </a:rPr>
              <a:t>.</a:t>
            </a:r>
            <a:endParaRPr lang="en-US" sz="3200" b="0">
              <a:solidFill>
                <a:srgbClr val="0000FF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33400" y="4114800"/>
            <a:ext cx="7162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+ Cuối cùng là ra mồ hôi và hạ sốt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3400" y="5029200"/>
            <a:ext cx="81026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9900FF"/>
                </a:solidFill>
              </a:rPr>
              <a:t>- </a:t>
            </a:r>
            <a:r>
              <a:rPr lang="en-US" sz="3600">
                <a:solidFill>
                  <a:srgbClr val="9900FF"/>
                </a:solidFill>
              </a:rPr>
              <a:t>Bệnh sốt rét gây thiếu máu. Bệnh nặng có thể làm chết người</a:t>
            </a:r>
            <a:endParaRPr lang="en-US" sz="3600">
              <a:solidFill>
                <a:srgbClr val="9900FF"/>
              </a:solidFill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257300" y="304800"/>
            <a:ext cx="61722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008000"/>
                </a:solidFill>
              </a:rPr>
              <a:t>Bài 12:Phòng bệnh sốt rét</a:t>
            </a:r>
            <a:endParaRPr lang="en-US" sz="3600" i="1">
              <a:solidFill>
                <a:srgbClr val="008000"/>
              </a:solidFill>
            </a:endParaRPr>
          </a:p>
        </p:txBody>
      </p:sp>
      <p:sp>
        <p:nvSpPr>
          <p:cNvPr id="2" name="AutoShape 25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762000" cy="457200"/>
          </a:xfrm>
          <a:prstGeom prst="actionButtonBackPrevious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177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762000" cy="45720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304800" y="1981200"/>
            <a:ext cx="8077200" cy="584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CC"/>
                </a:solidFill>
              </a:rPr>
              <a:t>- Cách môt ngày lại bị một cơn sốt</a:t>
            </a:r>
            <a:r>
              <a:rPr lang="en-US" sz="2800">
                <a:solidFill>
                  <a:srgbClr val="CC00CC"/>
                </a:solidFill>
              </a:rPr>
              <a:t>.</a:t>
            </a:r>
            <a:endParaRPr lang="en-US" sz="280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8" grpId="0"/>
      <p:bldP spid="7179" grpId="0"/>
      <p:bldP spid="7180" grpId="0"/>
      <p:bldP spid="7181" grpId="0"/>
      <p:bldP spid="7189" grpId="0"/>
      <p:bldP spid="7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581400"/>
            <a:ext cx="487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jcqc91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524250"/>
            <a:ext cx="4286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38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5257800" y="762000"/>
            <a:ext cx="3505200" cy="17399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Hình ảnh người bị bệnh sốt rét</a:t>
            </a:r>
            <a:endParaRPr 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3820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2. Tác nhân gây bệnh và cách lây truyền bệnh</a:t>
            </a:r>
            <a:r>
              <a:rPr lang="en-US" sz="2400">
                <a:solidFill>
                  <a:srgbClr val="FF0000"/>
                </a:solidFill>
              </a:rPr>
              <a:t>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" y="2743200"/>
            <a:ext cx="8534400" cy="121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- Do một loại kí sinh trùng gây ra. Nó sống trong máu người bệnh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845820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- Muỗi a -nô- phen hút máu có kí sinh trùng sốt rét của người bệnh rồi truyền sang cho người lành.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295400" y="609600"/>
            <a:ext cx="61722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u="sng">
                <a:solidFill>
                  <a:srgbClr val="008000"/>
                </a:solidFill>
              </a:rPr>
              <a:t>Bài 12:</a:t>
            </a:r>
            <a:r>
              <a:rPr lang="en-US" sz="3600" i="1">
                <a:solidFill>
                  <a:srgbClr val="008000"/>
                </a:solidFill>
              </a:rPr>
              <a:t>Phòng bệnh sốt rét</a:t>
            </a:r>
            <a:endParaRPr lang="en-US" sz="3600" i="1">
              <a:solidFill>
                <a:srgbClr val="008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219835" y="0"/>
            <a:ext cx="61722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vi-VN" altLang="en-US" sz="3600">
                <a:solidFill>
                  <a:srgbClr val="008000"/>
                </a:solidFill>
              </a:rPr>
              <a:t>KHOA HỌC</a:t>
            </a:r>
            <a:endParaRPr lang="vi-VN" altLang="en-US" sz="36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  <p:bldP spid="583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on muoi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anop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200400"/>
            <a:ext cx="495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 descr="1313985974656_malaria2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4925"/>
            <a:ext cx="48768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2138</Words>
  <Application>WPS Presentation</Application>
  <PresentationFormat>On-screen Show (4:3)</PresentationFormat>
  <Paragraphs>109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Monotype Sorts</vt:lpstr>
      <vt:lpstr>Wingdings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ADMIN</cp:lastModifiedBy>
  <cp:revision>114</cp:revision>
  <dcterms:created xsi:type="dcterms:W3CDTF">2009-10-12T14:06:00Z</dcterms:created>
  <dcterms:modified xsi:type="dcterms:W3CDTF">2022-10-12T07:18:05Z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C2D5E30393A94ED4B3AAA994AAA35D5A</vt:lpwstr>
  </property>
  <property fmtid="{D5CDD505-2E9C-101B-9397-08002B2CF9AE}" pid="3" name="KSOProductBuildVer">
    <vt:lpwstr>1033-11.2.0.11341</vt:lpwstr>
  </property>
</Properties>
</file>