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9"/>
  </p:notesMasterIdLst>
  <p:sldIdLst>
    <p:sldId id="256" r:id="rId2"/>
    <p:sldId id="305" r:id="rId3"/>
    <p:sldId id="259" r:id="rId4"/>
    <p:sldId id="260" r:id="rId5"/>
    <p:sldId id="296" r:id="rId6"/>
    <p:sldId id="261" r:id="rId7"/>
    <p:sldId id="316" r:id="rId8"/>
    <p:sldId id="306" r:id="rId9"/>
    <p:sldId id="266" r:id="rId10"/>
    <p:sldId id="318" r:id="rId11"/>
    <p:sldId id="307" r:id="rId12"/>
    <p:sldId id="309" r:id="rId13"/>
    <p:sldId id="310" r:id="rId14"/>
    <p:sldId id="311" r:id="rId15"/>
    <p:sldId id="312" r:id="rId16"/>
    <p:sldId id="313" r:id="rId17"/>
    <p:sldId id="314" r:id="rId18"/>
    <p:sldId id="308" r:id="rId19"/>
    <p:sldId id="299" r:id="rId20"/>
    <p:sldId id="300" r:id="rId21"/>
    <p:sldId id="303" r:id="rId22"/>
    <p:sldId id="304" r:id="rId23"/>
    <p:sldId id="297" r:id="rId24"/>
    <p:sldId id="298" r:id="rId25"/>
    <p:sldId id="301" r:id="rId26"/>
    <p:sldId id="302" r:id="rId27"/>
    <p:sldId id="315" r:id="rId28"/>
  </p:sldIdLst>
  <p:sldSz cx="9144000" cy="5143500" type="screen16x9"/>
  <p:notesSz cx="6858000" cy="9144000"/>
  <p:embeddedFontLst>
    <p:embeddedFont>
      <p:font typeface="UTM Androgyne" panose="02040603050506020204" pitchFamily="18" charset="0"/>
      <p:regular r:id="rId30"/>
    </p:embeddedFont>
    <p:embeddedFont>
      <p:font typeface="Bebas Neue" panose="020B0604020202020204" charset="0"/>
      <p:regular r:id="rId31"/>
    </p:embeddedFont>
    <p:embeddedFont>
      <p:font typeface="Kirang Haerang" panose="020B0604020202020204" charset="-127"/>
      <p:regular r:id="rId32"/>
    </p:embeddedFont>
    <p:embeddedFont>
      <p:font typeface="Quattrocento Sans" panose="020B0604020202020204" charset="0"/>
      <p:regular r:id="rId33"/>
      <p:bold r:id="rId34"/>
      <p:italic r:id="rId35"/>
      <p:boldItalic r:id="rId36"/>
    </p:embeddedFont>
    <p:embeddedFont>
      <p:font typeface="UVN Thoi Dai" panose="04030205020802020502" pitchFamily="82" charset="0"/>
      <p:regular r:id="rId37"/>
    </p:embeddedFont>
    <p:embeddedFont>
      <p:font typeface="UTM Azuki" panose="02040603050506020204" pitchFamily="18" charset="0"/>
      <p:regular r:id="rId38"/>
    </p:embeddedFont>
    <p:embeddedFont>
      <p:font typeface="Tahoma" panose="020B0604030504040204" pitchFamily="34" charset="0"/>
      <p:regular r:id="rId39"/>
      <p:bold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800890-B2C6-4952-8F43-D33D2FD99166}">
  <a:tblStyle styleId="{4D800890-B2C6-4952-8F43-D33D2FD9916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389" y="182"/>
      </p:cViewPr>
      <p:guideLst>
        <p:guide orient="horz" pos="340"/>
        <p:guide pos="529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emf"/><Relationship Id="rId1" Type="http://schemas.openxmlformats.org/officeDocument/2006/relationships/image" Target="../media/image35.emf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3554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77207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82970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2287950" y="1328792"/>
            <a:ext cx="4568100" cy="14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019450" y="2853250"/>
            <a:ext cx="5105100" cy="9561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2CA65-5C71-4775-B62B-3754508FC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7729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091750" y="2329300"/>
            <a:ext cx="4960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75" y="804100"/>
            <a:ext cx="3150900" cy="16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2391925" y="3510500"/>
            <a:ext cx="4360200" cy="4434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290775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4945650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290775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4945650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720000" y="1348100"/>
            <a:ext cx="7704000" cy="4149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004875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729575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004875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6087600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4812300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6087600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004875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729575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004875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6087600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4812300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6087600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BFF95591-3E5A-46EC-963A-5048DDD50EC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16879817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A0166C9A-2923-427A-81EF-2503070B6991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41314" y="16879817"/>
            <a:ext cx="1881378" cy="1625303"/>
          </a:xfrm>
          <a:prstGeom prst="rect">
            <a:avLst/>
          </a:prstGeom>
        </p:spPr>
      </p:pic>
      <p:pic>
        <p:nvPicPr>
          <p:cNvPr id="8" name="Picture 7" descr="A picture containing diagram&#10;&#10;Description automatically generated">
            <a:extLst>
              <a:ext uri="{FF2B5EF4-FFF2-40B4-BE49-F238E27FC236}">
                <a16:creationId xmlns:a16="http://schemas.microsoft.com/office/drawing/2014/main" id="{6B7D159F-2DCA-40B8-BF58-5A2E778661D9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-8906265"/>
            <a:ext cx="1881378" cy="1625303"/>
          </a:xfrm>
          <a:prstGeom prst="rect">
            <a:avLst/>
          </a:prstGeom>
        </p:spPr>
      </p:pic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DA9F2F3-A48F-4503-8FB7-5D755015992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60745" y="-8093614"/>
            <a:ext cx="1881378" cy="1625303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07F764F7-86FE-47EF-8A10-83996ED2C1DA}"/>
              </a:ext>
            </a:extLst>
          </p:cNvPr>
          <p:cNvSpPr txBox="1"/>
          <p:nvPr userDrawn="1"/>
        </p:nvSpPr>
        <p:spPr>
          <a:xfrm>
            <a:off x="801155" y="6973817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rgbClr val="FF3399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https://www.facebook.com/teamKTUTS</a:t>
            </a:r>
            <a:endParaRPr lang="en-US" dirty="0">
              <a:solidFill>
                <a:srgbClr val="FF33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F92E5575-2A88-4B91-8176-DDCD3528D27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0" y="6669017"/>
            <a:ext cx="1881378" cy="1625303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8205216" y="84052"/>
            <a:ext cx="9387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smtClean="0">
                <a:solidFill>
                  <a:schemeClr val="bg1">
                    <a:lumMod val="50000"/>
                  </a:schemeClr>
                </a:solidFill>
                <a:latin typeface="UVN Thoi Dai" panose="04030205020802020502" pitchFamily="82" charset="0"/>
              </a:rPr>
              <a:t>KTUTS</a:t>
            </a:r>
            <a:endParaRPr lang="en-US" sz="1500" b="1">
              <a:solidFill>
                <a:schemeClr val="bg1">
                  <a:lumMod val="50000"/>
                </a:schemeClr>
              </a:solidFill>
              <a:latin typeface="UVN Thoi Dai" panose="04030205020802020502" pitchFamily="8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8" r:id="rId5"/>
    <p:sldLayoutId id="2147483662" r:id="rId6"/>
    <p:sldLayoutId id="2147483671" r:id="rId7"/>
    <p:sldLayoutId id="2147483672" r:id="rId8"/>
    <p:sldLayoutId id="2147483673" r:id="rId9"/>
    <p:sldLayoutId id="2147483674" r:id="rId10"/>
    <p:sldLayoutId id="2147483677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microsoft.com/office/2007/relationships/hdphoto" Target="../media/hdphoto5.wdp"/><Relationship Id="rId5" Type="http://schemas.openxmlformats.org/officeDocument/2006/relationships/image" Target="../media/image7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4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3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7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39.emf"/><Relationship Id="rId3" Type="http://schemas.openxmlformats.org/officeDocument/2006/relationships/image" Target="../media/image30.jpg"/><Relationship Id="rId7" Type="http://schemas.openxmlformats.org/officeDocument/2006/relationships/image" Target="../media/image36.e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8.emf"/><Relationship Id="rId5" Type="http://schemas.openxmlformats.org/officeDocument/2006/relationships/image" Target="../media/image35.emf"/><Relationship Id="rId15" Type="http://schemas.openxmlformats.org/officeDocument/2006/relationships/image" Target="../media/image40.e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7.emf"/><Relationship Id="rId14" Type="http://schemas.openxmlformats.org/officeDocument/2006/relationships/oleObject" Target="../embeddings/oleObject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12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5" Type="http://schemas.openxmlformats.org/officeDocument/2006/relationships/image" Target="../media/image10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4.png"/><Relationship Id="rId7" Type="http://schemas.microsoft.com/office/2007/relationships/hdphoto" Target="../media/hdphoto9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microsoft.com/office/2007/relationships/hdphoto" Target="../media/hdphoto11.wdp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microsoft.com/office/2007/relationships/hdphoto" Target="../media/hdphoto7.wdp"/><Relationship Id="rId5" Type="http://schemas.openxmlformats.org/officeDocument/2006/relationships/image" Target="../media/image9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996547" y="1826817"/>
            <a:ext cx="5105100" cy="956100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457200" tIns="91425" rIns="457200" bIns="91425" anchor="t" anchorCtr="0">
            <a:noAutofit/>
          </a:bodyPr>
          <a:lstStyle/>
          <a:p>
            <a:pPr marL="0" lvl="0" indent="0"/>
            <a:r>
              <a:rPr lang="en-US" sz="6000" dirty="0">
                <a:latin typeface="UTM Azuki" panose="02040603050506020204" pitchFamily="18" charset="0"/>
              </a:rPr>
              <a:t>TOÁN LỚP 4</a:t>
            </a:r>
            <a:endParaRPr sz="6000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1540225" y="3065875"/>
            <a:ext cx="724950" cy="1130325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479200" y="290175"/>
            <a:ext cx="1785975" cy="1579725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6363150" y="3589350"/>
            <a:ext cx="1280075" cy="551150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7685713" y="1059175"/>
            <a:ext cx="367425" cy="561250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7629200" y="1968238"/>
            <a:ext cx="767975" cy="890200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3699942" y="4220091"/>
            <a:ext cx="558849" cy="57500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328350" y="3809350"/>
            <a:ext cx="1329800" cy="102692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593050" y="2613250"/>
            <a:ext cx="641375" cy="849575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4145101" y="-482697"/>
            <a:ext cx="807992" cy="1574256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3" name="Google Shape;70113;p31"/>
          <p:cNvSpPr/>
          <p:nvPr/>
        </p:nvSpPr>
        <p:spPr>
          <a:xfrm>
            <a:off x="741385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4" name="Google Shape;70114;p31"/>
          <p:cNvSpPr/>
          <p:nvPr/>
        </p:nvSpPr>
        <p:spPr>
          <a:xfrm>
            <a:off x="825925" y="6700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5" name="Google Shape;70115;p31"/>
          <p:cNvSpPr/>
          <p:nvPr/>
        </p:nvSpPr>
        <p:spPr>
          <a:xfrm>
            <a:off x="8128275" y="20121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7894125" y="3996150"/>
            <a:ext cx="876625" cy="840125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5115950" y="45555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1" name="Google Shape;70121;p31"/>
          <p:cNvSpPr/>
          <p:nvPr/>
        </p:nvSpPr>
        <p:spPr>
          <a:xfrm>
            <a:off x="215750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2" name="Google Shape;70122;p31"/>
          <p:cNvSpPr/>
          <p:nvPr/>
        </p:nvSpPr>
        <p:spPr>
          <a:xfrm>
            <a:off x="3592275" y="4920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18952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67720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6727413" y="526413"/>
            <a:ext cx="16959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356" y="638225"/>
            <a:ext cx="3048950" cy="30489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325" y="2709579"/>
            <a:ext cx="2310600" cy="2310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id="{818D85B4-FC9B-4796-BE5E-CEE59174D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29" y="2331202"/>
            <a:ext cx="8153400" cy="3062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SR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   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với</a:t>
            </a:r>
            <a:r>
              <a:rPr lang="en-US" altLang="en-US" sz="2800" dirty="0"/>
              <a:t> PS.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cặp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đối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diện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Bốn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đều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38ADF9B-CFF6-4B30-ACB6-17A9693C529A}"/>
              </a:ext>
            </a:extLst>
          </p:cNvPr>
          <p:cNvGrpSpPr/>
          <p:nvPr/>
        </p:nvGrpSpPr>
        <p:grpSpPr>
          <a:xfrm>
            <a:off x="2582950" y="160815"/>
            <a:ext cx="2971800" cy="2199977"/>
            <a:chOff x="4572000" y="242888"/>
            <a:chExt cx="2971800" cy="2199977"/>
          </a:xfrm>
        </p:grpSpPr>
        <p:sp>
          <p:nvSpPr>
            <p:cNvPr id="75" name="Text Box 7">
              <a:extLst>
                <a:ext uri="{FF2B5EF4-FFF2-40B4-BE49-F238E27FC236}">
                  <a16:creationId xmlns:a16="http://schemas.microsoft.com/office/drawing/2014/main" id="{E3D0AFE2-D8AB-4A06-8E31-17B618B9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P</a:t>
              </a:r>
            </a:p>
          </p:txBody>
        </p:sp>
        <p:sp>
          <p:nvSpPr>
            <p:cNvPr id="76" name="Text Box 9">
              <a:extLst>
                <a:ext uri="{FF2B5EF4-FFF2-40B4-BE49-F238E27FC236}">
                  <a16:creationId xmlns:a16="http://schemas.microsoft.com/office/drawing/2014/main" id="{2CA08165-96E9-4B20-8C4F-2BC96971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242888"/>
              <a:ext cx="38100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Q</a:t>
              </a:r>
            </a:p>
          </p:txBody>
        </p:sp>
        <p:sp>
          <p:nvSpPr>
            <p:cNvPr id="77" name="Text Box 10">
              <a:extLst>
                <a:ext uri="{FF2B5EF4-FFF2-40B4-BE49-F238E27FC236}">
                  <a16:creationId xmlns:a16="http://schemas.microsoft.com/office/drawing/2014/main" id="{AA2CCCBF-6971-4737-9805-7BCEBFBB8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R</a:t>
              </a:r>
            </a:p>
          </p:txBody>
        </p:sp>
        <p:sp>
          <p:nvSpPr>
            <p:cNvPr id="78" name="Text Box 11">
              <a:extLst>
                <a:ext uri="{FF2B5EF4-FFF2-40B4-BE49-F238E27FC236}">
                  <a16:creationId xmlns:a16="http://schemas.microsoft.com/office/drawing/2014/main" id="{5489B41C-FE2C-433B-B013-EA14D580E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19812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S</a:t>
              </a:r>
            </a:p>
          </p:txBody>
        </p:sp>
        <p:sp>
          <p:nvSpPr>
            <p:cNvPr id="79" name="AutoShape 22">
              <a:extLst>
                <a:ext uri="{FF2B5EF4-FFF2-40B4-BE49-F238E27FC236}">
                  <a16:creationId xmlns:a16="http://schemas.microsoft.com/office/drawing/2014/main" id="{0838EFB6-920D-4842-8941-C10C1DB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609600"/>
              <a:ext cx="2286000" cy="1371600"/>
            </a:xfrm>
            <a:prstGeom prst="diamond">
              <a:avLst/>
            </a:prstGeom>
            <a:noFill/>
            <a:ln w="3810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id="{1E462075-7A12-48A6-AAFD-AD20DA51D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609600"/>
              <a:ext cx="0" cy="13716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id="{11B6FBFA-964D-4681-BB2A-E70BCF5BB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1295400"/>
              <a:ext cx="228600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Rectangle 1">
            <a:extLst>
              <a:ext uri="{FF2B5EF4-FFF2-40B4-BE49-F238E27FC236}">
                <a16:creationId xmlns:a16="http://schemas.microsoft.com/office/drawing/2014/main" id="{C8E9C7CC-D927-4805-80AB-AE7B7A0B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036" y="2195512"/>
            <a:ext cx="8496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rgbClr val="FF0000"/>
                </a:solidFill>
              </a:rPr>
              <a:t>2.</a:t>
            </a:r>
            <a:r>
              <a:rPr lang="en-US" altLang="en-US" sz="2800" b="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Đúng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Đ, </a:t>
            </a:r>
            <a:r>
              <a:rPr lang="en-US" altLang="en-US" sz="2800" dirty="0" err="1">
                <a:solidFill>
                  <a:srgbClr val="FF0000"/>
                </a:solidFill>
              </a:rPr>
              <a:t>sai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S: </a:t>
            </a:r>
            <a:r>
              <a:rPr lang="en-US" altLang="en-US" sz="2800" dirty="0" err="1">
                <a:solidFill>
                  <a:srgbClr val="FF0000"/>
                </a:solidFill>
              </a:rPr>
              <a:t>Trong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thoi</a:t>
            </a:r>
            <a:r>
              <a:rPr lang="en-US" altLang="en-US" sz="2800" dirty="0">
                <a:solidFill>
                  <a:srgbClr val="FF0000"/>
                </a:solidFill>
              </a:rPr>
              <a:t> PQRS:</a:t>
            </a:r>
          </a:p>
        </p:txBody>
      </p:sp>
      <p:sp>
        <p:nvSpPr>
          <p:cNvPr id="83" name="Rectangle 18">
            <a:extLst>
              <a:ext uri="{FF2B5EF4-FFF2-40B4-BE49-F238E27FC236}">
                <a16:creationId xmlns:a16="http://schemas.microsoft.com/office/drawing/2014/main" id="{C940836E-9556-4675-8241-E879C479C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334392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DF75BCA3-678A-4B45-BAD6-D8D4FC15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2875556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Rectangle 20">
            <a:extLst>
              <a:ext uri="{FF2B5EF4-FFF2-40B4-BE49-F238E27FC236}">
                <a16:creationId xmlns:a16="http://schemas.microsoft.com/office/drawing/2014/main" id="{4B52C1DF-CFDE-4259-A225-CC7AF021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87346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Rectangle 21">
            <a:extLst>
              <a:ext uri="{FF2B5EF4-FFF2-40B4-BE49-F238E27FC236}">
                <a16:creationId xmlns:a16="http://schemas.microsoft.com/office/drawing/2014/main" id="{436A0DC1-E8F2-4202-B87B-4152F9E5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440996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E228ADD-6367-4760-AAFC-0ACA4AAC07A5}"/>
              </a:ext>
            </a:extLst>
          </p:cNvPr>
          <p:cNvSpPr txBox="1"/>
          <p:nvPr/>
        </p:nvSpPr>
        <p:spPr>
          <a:xfrm>
            <a:off x="7116664" y="2760710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40F483A-A553-4920-B221-1F26B6B333D9}"/>
              </a:ext>
            </a:extLst>
          </p:cNvPr>
          <p:cNvSpPr txBox="1"/>
          <p:nvPr/>
        </p:nvSpPr>
        <p:spPr>
          <a:xfrm>
            <a:off x="7116664" y="3241004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7564172-27A0-475D-8E46-813AF7CA2BD4}"/>
              </a:ext>
            </a:extLst>
          </p:cNvPr>
          <p:cNvSpPr txBox="1"/>
          <p:nvPr/>
        </p:nvSpPr>
        <p:spPr>
          <a:xfrm>
            <a:off x="7116664" y="3751905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43AD90-0FE0-45A5-9E24-4B36B859180C}"/>
              </a:ext>
            </a:extLst>
          </p:cNvPr>
          <p:cNvSpPr txBox="1"/>
          <p:nvPr/>
        </p:nvSpPr>
        <p:spPr>
          <a:xfrm>
            <a:off x="7116664" y="42990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id="{888FC117-CB2C-4F1B-8837-876B13B5C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551" y="36799"/>
            <a:ext cx="2247753" cy="2247753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C303F0E2-1400-4C51-8A2B-198A5FA544C8}"/>
              </a:ext>
            </a:extLst>
          </p:cNvPr>
          <p:cNvCxnSpPr>
            <a:cxnSpLocks/>
            <a:endCxn id="81" idx="1"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17F6C18-97BB-42CB-A392-80DCE34AB401}"/>
              </a:ext>
            </a:extLst>
          </p:cNvPr>
          <p:cNvCxnSpPr>
            <a:cxnSpLocks/>
            <a:endCxn id="80" idx="0"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08767D48-2CA2-4671-9103-7FC4DA6613EC}"/>
              </a:ext>
            </a:extLst>
          </p:cNvPr>
          <p:cNvCxnSpPr>
            <a:cxnSpLocks/>
          </p:cNvCxnSpPr>
          <p:nvPr/>
        </p:nvCxnSpPr>
        <p:spPr>
          <a:xfrm>
            <a:off x="2767391" y="3334392"/>
            <a:ext cx="30746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5C8A10A-32A6-4D2D-9C80-CE2961193568}"/>
              </a:ext>
            </a:extLst>
          </p:cNvPr>
          <p:cNvCxnSpPr>
            <a:cxnSpLocks/>
          </p:cNvCxnSpPr>
          <p:nvPr/>
        </p:nvCxnSpPr>
        <p:spPr>
          <a:xfrm>
            <a:off x="2900669" y="1202177"/>
            <a:ext cx="1132730" cy="69439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D3EC472-1FE6-43BD-A651-D02360CA4AB4}"/>
              </a:ext>
            </a:extLst>
          </p:cNvPr>
          <p:cNvCxnSpPr>
            <a:cxnSpLocks/>
          </p:cNvCxnSpPr>
          <p:nvPr/>
        </p:nvCxnSpPr>
        <p:spPr>
          <a:xfrm flipV="1">
            <a:off x="2885352" y="521952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53D0838-55B0-44DB-8FBC-947AA8E7CBA9}"/>
              </a:ext>
            </a:extLst>
          </p:cNvPr>
          <p:cNvCxnSpPr>
            <a:cxnSpLocks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CEBC7AC-8D84-43C5-B325-E19EF4F43151}"/>
              </a:ext>
            </a:extLst>
          </p:cNvPr>
          <p:cNvCxnSpPr>
            <a:cxnSpLocks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E88160D-3349-4520-9302-BC9AADFA8AEE}"/>
              </a:ext>
            </a:extLst>
          </p:cNvPr>
          <p:cNvCxnSpPr>
            <a:cxnSpLocks/>
            <a:stCxn id="81" idx="1"/>
          </p:cNvCxnSpPr>
          <p:nvPr/>
        </p:nvCxnSpPr>
        <p:spPr>
          <a:xfrm flipH="1" flipV="1">
            <a:off x="4006212" y="493636"/>
            <a:ext cx="1167538" cy="719692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7AF031-7F0F-4526-91E7-764D24CE09B2}"/>
              </a:ext>
            </a:extLst>
          </p:cNvPr>
          <p:cNvCxnSpPr>
            <a:cxnSpLocks/>
            <a:stCxn id="78" idx="0"/>
          </p:cNvCxnSpPr>
          <p:nvPr/>
        </p:nvCxnSpPr>
        <p:spPr>
          <a:xfrm flipH="1" flipV="1">
            <a:off x="2878354" y="1184510"/>
            <a:ext cx="1190496" cy="71461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82" grpId="0"/>
      <p:bldP spid="83" grpId="0" animBg="1"/>
      <p:bldP spid="84" grpId="0" animBg="1"/>
      <p:bldP spid="85" grpId="0" animBg="1"/>
      <p:bldP spid="86" grpId="0" animBg="1"/>
      <p:bldP spid="87" grpId="0"/>
      <p:bldP spid="88" grpId="0"/>
      <p:bldP spid="89" grpId="0"/>
      <p:bldP spid="9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/>
          </p:nvPr>
        </p:nvSpPr>
        <p:spPr>
          <a:xfrm>
            <a:off x="780590" y="1336674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Thực hành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6700011" y="1794133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55147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7DE16DA-02B3-4AD2-B3E7-AF65DEC0315D}"/>
              </a:ext>
            </a:extLst>
          </p:cNvPr>
          <p:cNvSpPr/>
          <p:nvPr/>
        </p:nvSpPr>
        <p:spPr>
          <a:xfrm>
            <a:off x="152400" y="75698"/>
            <a:ext cx="8839200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</a:p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9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47C0DB7-825A-4921-BF4B-FA76A100CA30}"/>
              </a:ext>
            </a:extLst>
          </p:cNvPr>
          <p:cNvSpPr/>
          <p:nvPr/>
        </p:nvSpPr>
        <p:spPr>
          <a:xfrm>
            <a:off x="365692" y="516466"/>
            <a:ext cx="8386233" cy="4097867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800600" y="835644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4572000" y="2131044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4191000" y="1250775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66" name="Text Box 8"/>
          <p:cNvSpPr txBox="1">
            <a:spLocks noChangeArrowheads="1"/>
          </p:cNvSpPr>
          <p:nvPr/>
        </p:nvSpPr>
        <p:spPr bwMode="auto">
          <a:xfrm>
            <a:off x="3445066" y="2932971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5 = 25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A792602-A80D-4233-9B10-9CB6E99B4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3183" y="2672759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vuông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9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44" grpId="0"/>
      <p:bldP spid="66" grpId="0"/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246BE7F-4F09-493E-A75E-D93D403E1483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065530" y="930069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046730" y="1226932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3962936" y="2040187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461530" y="289085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6 x 4 = 24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748AE86F-E229-4158-9E33-5E9B192E0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135" y="2675604"/>
            <a:ext cx="60827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</a:p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chữ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nhật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962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31" grpId="0"/>
      <p:bldP spid="10" grpId="0"/>
      <p:bldP spid="10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1C8C853-3C65-461D-8406-6DD1122B855D}"/>
              </a:ext>
            </a:extLst>
          </p:cNvPr>
          <p:cNvSpPr/>
          <p:nvPr/>
        </p:nvSpPr>
        <p:spPr>
          <a:xfrm>
            <a:off x="378883" y="508000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2144996" y="2071717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144996" y="161451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743" y="827205"/>
            <a:ext cx="3013732" cy="3013732"/>
          </a:xfrm>
          <a:prstGeom prst="rect">
            <a:avLst/>
          </a:prstGeom>
        </p:spPr>
      </p:pic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1367275" y="2334071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707525" y="336759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4 = 20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1535396" y="1233517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144995" y="1233517"/>
            <a:ext cx="2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 Box 8">
            <a:extLst>
              <a:ext uri="{FF2B5EF4-FFF2-40B4-BE49-F238E27FC236}">
                <a16:creationId xmlns:a16="http://schemas.microsoft.com/office/drawing/2014/main" id="{B65C33C4-4A2A-43F6-8D26-78CA6ACE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006" y="3313252"/>
            <a:ext cx="728699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bình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hành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253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31" grpId="0"/>
      <p:bldP spid="10" grpId="0" animBg="1"/>
      <p:bldP spid="11" grpId="0" animBg="1"/>
      <p:bldP spid="16" grpId="0"/>
      <p:bldP spid="1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313D6EC-8658-45C2-8C54-1132EA4A217E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32" y="1024384"/>
            <a:ext cx="2632687" cy="2632687"/>
          </a:xfrm>
          <a:prstGeom prst="rect">
            <a:avLst/>
          </a:prstGeom>
        </p:spPr>
      </p:pic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4579252" y="2340728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361554" y="831046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011987" y="3458294"/>
            <a:ext cx="54423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(6 x 4) : 2 = 12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29" name="Text Box 8">
            <a:extLst>
              <a:ext uri="{FF2B5EF4-FFF2-40B4-BE49-F238E27FC236}">
                <a16:creationId xmlns:a16="http://schemas.microsoft.com/office/drawing/2014/main" id="{55053AB1-7EDA-44A7-8D52-36A57D712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425" y="3483288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4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1" grpId="0"/>
      <p:bldP spid="29" grpId="0"/>
      <p:bldP spid="29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9484831-D1A8-406C-B107-8648DDBDA63E}"/>
              </a:ext>
            </a:extLst>
          </p:cNvPr>
          <p:cNvSpPr/>
          <p:nvPr/>
        </p:nvSpPr>
        <p:spPr>
          <a:xfrm>
            <a:off x="177801" y="67031"/>
            <a:ext cx="8839200" cy="4996940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77800" indent="177800"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2" name="Oval 1"/>
          <p:cNvSpPr/>
          <p:nvPr/>
        </p:nvSpPr>
        <p:spPr>
          <a:xfrm>
            <a:off x="4210567" y="3332598"/>
            <a:ext cx="430289" cy="422658"/>
          </a:xfrm>
          <a:prstGeom prst="ellipse">
            <a:avLst/>
          </a:prstGeom>
          <a:noFill/>
          <a:ln w="381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  <p:sp>
        <p:nvSpPr>
          <p:cNvPr id="34" name="Text Box 8">
            <a:extLst>
              <a:ext uri="{FF2B5EF4-FFF2-40B4-BE49-F238E27FC236}">
                <a16:creationId xmlns:a16="http://schemas.microsoft.com/office/drawing/2014/main" id="{5BBA10D4-F88F-47D0-A2C9-C321FE91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42" y="121057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id="{B7913567-352A-487F-AF13-F4E4F0506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726" y="113365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24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6" name="Text Box 8">
            <a:extLst>
              <a:ext uri="{FF2B5EF4-FFF2-40B4-BE49-F238E27FC236}">
                <a16:creationId xmlns:a16="http://schemas.microsoft.com/office/drawing/2014/main" id="{653E93A3-451F-4EAF-BEBA-482A01E41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446" y="979745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7" name="Text Box 8">
            <a:extLst>
              <a:ext uri="{FF2B5EF4-FFF2-40B4-BE49-F238E27FC236}">
                <a16:creationId xmlns:a16="http://schemas.microsoft.com/office/drawing/2014/main" id="{6BD54AE2-91BB-47E3-BC63-DCD0B676E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358" y="2992242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3979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  <p:bldP spid="2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257" y="-130642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90673" y="120079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Củng cố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6386" name="TextBox 7"/>
          <p:cNvSpPr txBox="1">
            <a:spLocks noChangeArrowheads="1"/>
          </p:cNvSpPr>
          <p:nvPr/>
        </p:nvSpPr>
        <p:spPr bwMode="auto">
          <a:xfrm>
            <a:off x="1979593" y="10245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A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7" name="TextBox 8"/>
          <p:cNvSpPr txBox="1">
            <a:spLocks noChangeArrowheads="1"/>
          </p:cNvSpPr>
          <p:nvPr/>
        </p:nvSpPr>
        <p:spPr bwMode="auto">
          <a:xfrm>
            <a:off x="6037243" y="10817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B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8" name="TextBox 9"/>
          <p:cNvSpPr txBox="1">
            <a:spLocks noChangeArrowheads="1"/>
          </p:cNvSpPr>
          <p:nvPr/>
        </p:nvSpPr>
        <p:spPr bwMode="auto">
          <a:xfrm>
            <a:off x="5922943" y="46250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C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9" name="TextBox 10"/>
          <p:cNvSpPr txBox="1">
            <a:spLocks noChangeArrowheads="1"/>
          </p:cNvSpPr>
          <p:nvPr/>
        </p:nvSpPr>
        <p:spPr bwMode="auto">
          <a:xfrm>
            <a:off x="1979593" y="45678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D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90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665893" y="5310818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6391" name="Rectangle 5"/>
          <p:cNvSpPr>
            <a:spLocks noChangeArrowheads="1"/>
          </p:cNvSpPr>
          <p:nvPr/>
        </p:nvSpPr>
        <p:spPr bwMode="auto">
          <a:xfrm>
            <a:off x="2343150" y="163186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16392" name="Rectangle 11"/>
          <p:cNvSpPr>
            <a:spLocks noChangeArrowheads="1"/>
          </p:cNvSpPr>
          <p:nvPr/>
        </p:nvSpPr>
        <p:spPr bwMode="auto">
          <a:xfrm>
            <a:off x="2379643" y="1538918"/>
            <a:ext cx="3600450" cy="31432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</p:spTree>
    <p:extLst>
      <p:ext uri="{BB962C8B-B14F-4D97-AF65-F5344CB8AC3E}">
        <p14:creationId xmlns:p14="http://schemas.microsoft.com/office/powerpoint/2010/main" val="122001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5283" y="102020"/>
            <a:ext cx="8582140" cy="1478935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UTM Azuki" panose="02040603050506020204" pitchFamily="18" charset="0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842" y="1227496"/>
            <a:ext cx="3813984" cy="3813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539175" y="1404226"/>
            <a:ext cx="3813984" cy="381398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2837686" y="2043878"/>
            <a:ext cx="3977331" cy="2442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11"/>
          <a:stretch/>
        </p:blipFill>
        <p:spPr>
          <a:xfrm>
            <a:off x="0" y="0"/>
            <a:ext cx="9144000" cy="5143455"/>
          </a:xfrm>
          <a:prstGeom prst="rect">
            <a:avLst/>
          </a:prstGeom>
        </p:spPr>
      </p:pic>
      <p:sp>
        <p:nvSpPr>
          <p:cNvPr id="17410" name="Rectangle 5"/>
          <p:cNvSpPr>
            <a:spLocks noChangeArrowheads="1"/>
          </p:cNvSpPr>
          <p:nvPr/>
        </p:nvSpPr>
        <p:spPr bwMode="auto">
          <a:xfrm>
            <a:off x="550844" y="55085"/>
            <a:ext cx="787706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cạnh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nó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a </a:t>
            </a:r>
          </a:p>
        </p:txBody>
      </p:sp>
      <p:sp>
        <p:nvSpPr>
          <p:cNvPr id="17411" name="Rectangle 5"/>
          <p:cNvSpPr>
            <a:spLocks noChangeArrowheads="1"/>
          </p:cNvSpPr>
          <p:nvPr/>
        </p:nvSpPr>
        <p:spPr bwMode="auto">
          <a:xfrm>
            <a:off x="2374135" y="1802591"/>
            <a:ext cx="3371850" cy="297180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7412" name="TextBox 7"/>
          <p:cNvSpPr txBox="1">
            <a:spLocks noChangeArrowheads="1"/>
          </p:cNvSpPr>
          <p:nvPr/>
        </p:nvSpPr>
        <p:spPr bwMode="auto">
          <a:xfrm>
            <a:off x="2088385" y="1459691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A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3" name="TextBox 7"/>
          <p:cNvSpPr txBox="1">
            <a:spLocks noChangeArrowheads="1"/>
          </p:cNvSpPr>
          <p:nvPr/>
        </p:nvSpPr>
        <p:spPr bwMode="auto">
          <a:xfrm>
            <a:off x="5745985" y="147040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B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4" name="TextBox 7"/>
          <p:cNvSpPr txBox="1">
            <a:spLocks noChangeArrowheads="1"/>
          </p:cNvSpPr>
          <p:nvPr/>
        </p:nvSpPr>
        <p:spPr bwMode="auto">
          <a:xfrm>
            <a:off x="2088385" y="4727957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D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5" name="TextBox 7"/>
          <p:cNvSpPr txBox="1">
            <a:spLocks noChangeArrowheads="1"/>
          </p:cNvSpPr>
          <p:nvPr/>
        </p:nvSpPr>
        <p:spPr bwMode="auto">
          <a:xfrm>
            <a:off x="5803135" y="472795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C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2031235" y="3002741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78952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0482" name="AutoShape 7"/>
          <p:cNvSpPr>
            <a:spLocks noChangeArrowheads="1"/>
          </p:cNvSpPr>
          <p:nvPr/>
        </p:nvSpPr>
        <p:spPr bwMode="auto">
          <a:xfrm>
            <a:off x="1885950" y="1470422"/>
            <a:ext cx="5372100" cy="2800350"/>
          </a:xfrm>
          <a:prstGeom prst="flowChartProcess">
            <a:avLst/>
          </a:prstGeom>
          <a:solidFill>
            <a:srgbClr val="FF33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pic>
        <p:nvPicPr>
          <p:cNvPr id="20483" name="Picture 25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0" y="142875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4" name="Picture 2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350" y="1203721"/>
            <a:ext cx="400050" cy="425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2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400050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Picture 29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057650"/>
            <a:ext cx="400050" cy="426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7" name="AutoShape 11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315200" y="451485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20488" name="Rectangle 5"/>
          <p:cNvSpPr>
            <a:spLocks noChangeArrowheads="1"/>
          </p:cNvSpPr>
          <p:nvPr/>
        </p:nvSpPr>
        <p:spPr bwMode="auto">
          <a:xfrm>
            <a:off x="2343150" y="197644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9326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162"/>
          <a:stretch/>
        </p:blipFill>
        <p:spPr>
          <a:xfrm>
            <a:off x="-28575" y="0"/>
            <a:ext cx="9144000" cy="5143500"/>
          </a:xfrm>
          <a:prstGeom prst="rect">
            <a:avLst/>
          </a:prstGeom>
        </p:spPr>
      </p:pic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924690" y="141418"/>
            <a:ext cx="7472062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rộng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S = a x b </a:t>
            </a:r>
          </a:p>
        </p:txBody>
      </p:sp>
      <p:sp>
        <p:nvSpPr>
          <p:cNvPr id="21507" name="AutoShape 7"/>
          <p:cNvSpPr>
            <a:spLocks noChangeArrowheads="1"/>
          </p:cNvSpPr>
          <p:nvPr/>
        </p:nvSpPr>
        <p:spPr bwMode="auto">
          <a:xfrm>
            <a:off x="2314359" y="1565702"/>
            <a:ext cx="4514850" cy="2514600"/>
          </a:xfrm>
          <a:prstGeom prst="flowChartProcess">
            <a:avLst/>
          </a:prstGeom>
          <a:solidFill>
            <a:srgbClr val="990099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2400" b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1508" name="Text Box 6"/>
          <p:cNvSpPr txBox="1">
            <a:spLocks noChangeArrowheads="1"/>
          </p:cNvSpPr>
          <p:nvPr/>
        </p:nvSpPr>
        <p:spPr bwMode="auto">
          <a:xfrm>
            <a:off x="1959553" y="1252568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09" name="Text Box 7"/>
          <p:cNvSpPr txBox="1">
            <a:spLocks noChangeArrowheads="1"/>
          </p:cNvSpPr>
          <p:nvPr/>
        </p:nvSpPr>
        <p:spPr bwMode="auto">
          <a:xfrm>
            <a:off x="6772059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21510" name="Text Box 8"/>
          <p:cNvSpPr txBox="1">
            <a:spLocks noChangeArrowheads="1"/>
          </p:cNvSpPr>
          <p:nvPr/>
        </p:nvSpPr>
        <p:spPr bwMode="auto">
          <a:xfrm>
            <a:off x="6811350" y="12228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1" name="Text Box 9"/>
          <p:cNvSpPr txBox="1">
            <a:spLocks noChangeArrowheads="1"/>
          </p:cNvSpPr>
          <p:nvPr/>
        </p:nvSpPr>
        <p:spPr bwMode="auto">
          <a:xfrm>
            <a:off x="2067900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21512" name="Line 10"/>
          <p:cNvSpPr>
            <a:spLocks noChangeShapeType="1"/>
          </p:cNvSpPr>
          <p:nvPr/>
        </p:nvSpPr>
        <p:spPr bwMode="auto">
          <a:xfrm>
            <a:off x="2314359" y="4366052"/>
            <a:ext cx="457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3" name="Text Box 11"/>
          <p:cNvSpPr txBox="1">
            <a:spLocks noChangeArrowheads="1"/>
          </p:cNvSpPr>
          <p:nvPr/>
        </p:nvSpPr>
        <p:spPr bwMode="auto">
          <a:xfrm>
            <a:off x="4468200" y="4270802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14" name="Line 12"/>
          <p:cNvSpPr>
            <a:spLocks noChangeShapeType="1"/>
          </p:cNvSpPr>
          <p:nvPr/>
        </p:nvSpPr>
        <p:spPr bwMode="auto">
          <a:xfrm>
            <a:off x="1971459" y="1508552"/>
            <a:ext cx="0" cy="257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5" name="Text Box 13"/>
          <p:cNvSpPr txBox="1">
            <a:spLocks noChangeArrowheads="1"/>
          </p:cNvSpPr>
          <p:nvPr/>
        </p:nvSpPr>
        <p:spPr bwMode="auto">
          <a:xfrm>
            <a:off x="1571409" y="2605118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6" name="Line 14"/>
          <p:cNvSpPr>
            <a:spLocks noChangeShapeType="1"/>
          </p:cNvSpPr>
          <p:nvPr/>
        </p:nvSpPr>
        <p:spPr bwMode="auto">
          <a:xfrm flipH="1">
            <a:off x="1971459" y="4079112"/>
            <a:ext cx="285750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7" name="Line 15"/>
          <p:cNvSpPr>
            <a:spLocks noChangeShapeType="1"/>
          </p:cNvSpPr>
          <p:nvPr/>
        </p:nvSpPr>
        <p:spPr bwMode="auto">
          <a:xfrm flipH="1">
            <a:off x="1971459" y="1565702"/>
            <a:ext cx="285750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8" name="Line 16"/>
          <p:cNvSpPr>
            <a:spLocks noChangeShapeType="1"/>
          </p:cNvSpPr>
          <p:nvPr/>
        </p:nvSpPr>
        <p:spPr bwMode="auto">
          <a:xfrm flipH="1" flipV="1">
            <a:off x="231435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9" name="Line 17"/>
          <p:cNvSpPr>
            <a:spLocks noChangeShapeType="1"/>
          </p:cNvSpPr>
          <p:nvPr/>
        </p:nvSpPr>
        <p:spPr bwMode="auto">
          <a:xfrm flipH="1" flipV="1">
            <a:off x="682920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61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338" name="AutoShape 4"/>
          <p:cNvSpPr>
            <a:spLocks noChangeArrowheads="1"/>
          </p:cNvSpPr>
          <p:nvPr/>
        </p:nvSpPr>
        <p:spPr bwMode="auto">
          <a:xfrm>
            <a:off x="1657350" y="1380820"/>
            <a:ext cx="4972050" cy="2789635"/>
          </a:xfrm>
          <a:prstGeom prst="flowChartInputOutput">
            <a:avLst/>
          </a:prstGeom>
          <a:solidFill>
            <a:srgbClr val="92D05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4339" name="Rectangle 5"/>
          <p:cNvSpPr>
            <a:spLocks noChangeArrowheads="1"/>
          </p:cNvSpPr>
          <p:nvPr/>
        </p:nvSpPr>
        <p:spPr bwMode="auto">
          <a:xfrm>
            <a:off x="2125567" y="195741"/>
            <a:ext cx="50863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bình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hành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14340" name="Picture 6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300" y="115222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717" y="1287624"/>
            <a:ext cx="45720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4370012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850" y="4370012"/>
            <a:ext cx="457200" cy="488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5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514"/>
          <a:stretch/>
        </p:blipFill>
        <p:spPr>
          <a:xfrm>
            <a:off x="8467" y="828"/>
            <a:ext cx="9144000" cy="5142672"/>
          </a:xfrm>
          <a:prstGeom prst="rect">
            <a:avLst/>
          </a:prstGeom>
        </p:spPr>
      </p:pic>
      <p:sp>
        <p:nvSpPr>
          <p:cNvPr id="15362" name="Rectangle 5"/>
          <p:cNvSpPr>
            <a:spLocks noChangeArrowheads="1"/>
          </p:cNvSpPr>
          <p:nvPr/>
        </p:nvSpPr>
        <p:spPr bwMode="auto">
          <a:xfrm>
            <a:off x="297456" y="33040"/>
            <a:ext cx="8692308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hành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đáy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cao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h </a:t>
            </a: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2886075" y="1931670"/>
            <a:ext cx="3643313" cy="1371600"/>
          </a:xfrm>
          <a:prstGeom prst="flowChartInputOutput">
            <a:avLst/>
          </a:prstGeom>
          <a:solidFill>
            <a:srgbClr val="92D050"/>
          </a:solidFill>
          <a:ln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9227" name="Line 21"/>
          <p:cNvSpPr>
            <a:spLocks noChangeShapeType="1"/>
          </p:cNvSpPr>
          <p:nvPr/>
        </p:nvSpPr>
        <p:spPr bwMode="auto">
          <a:xfrm>
            <a:off x="3629025" y="1931670"/>
            <a:ext cx="0" cy="1371600"/>
          </a:xfrm>
          <a:prstGeom prst="line">
            <a:avLst/>
          </a:prstGeom>
          <a:ln w="19050"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15365" name="Rectangle 7"/>
          <p:cNvSpPr>
            <a:spLocks noChangeArrowheads="1"/>
          </p:cNvSpPr>
          <p:nvPr/>
        </p:nvSpPr>
        <p:spPr bwMode="auto">
          <a:xfrm>
            <a:off x="3629025" y="3074670"/>
            <a:ext cx="228600" cy="228600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5366" name="Text Box 9"/>
          <p:cNvSpPr txBox="1">
            <a:spLocks noChangeArrowheads="1"/>
          </p:cNvSpPr>
          <p:nvPr/>
        </p:nvSpPr>
        <p:spPr bwMode="auto">
          <a:xfrm>
            <a:off x="2543175" y="3268743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D</a:t>
            </a:r>
          </a:p>
        </p:txBody>
      </p:sp>
      <p:sp>
        <p:nvSpPr>
          <p:cNvPr id="15367" name="Text Box 10"/>
          <p:cNvSpPr txBox="1">
            <a:spLocks noChangeArrowheads="1"/>
          </p:cNvSpPr>
          <p:nvPr/>
        </p:nvSpPr>
        <p:spPr bwMode="auto">
          <a:xfrm>
            <a:off x="6543675" y="16459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B</a:t>
            </a:r>
          </a:p>
        </p:txBody>
      </p:sp>
      <p:sp>
        <p:nvSpPr>
          <p:cNvPr id="15368" name="Text Box 11"/>
          <p:cNvSpPr txBox="1">
            <a:spLocks noChangeArrowheads="1"/>
          </p:cNvSpPr>
          <p:nvPr/>
        </p:nvSpPr>
        <p:spPr bwMode="auto">
          <a:xfrm>
            <a:off x="3228975" y="15887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A</a:t>
            </a:r>
          </a:p>
        </p:txBody>
      </p:sp>
      <p:sp>
        <p:nvSpPr>
          <p:cNvPr id="15369" name="Text Box 12"/>
          <p:cNvSpPr txBox="1">
            <a:spLocks noChangeArrowheads="1"/>
          </p:cNvSpPr>
          <p:nvPr/>
        </p:nvSpPr>
        <p:spPr bwMode="auto">
          <a:xfrm>
            <a:off x="5857875" y="32461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C</a:t>
            </a:r>
          </a:p>
        </p:txBody>
      </p:sp>
      <p:sp>
        <p:nvSpPr>
          <p:cNvPr id="15370" name="Text Box 13"/>
          <p:cNvSpPr txBox="1">
            <a:spLocks noChangeArrowheads="1"/>
          </p:cNvSpPr>
          <p:nvPr/>
        </p:nvSpPr>
        <p:spPr bwMode="auto">
          <a:xfrm>
            <a:off x="3457575" y="33032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H</a:t>
            </a:r>
          </a:p>
        </p:txBody>
      </p:sp>
      <p:sp>
        <p:nvSpPr>
          <p:cNvPr id="15371" name="Line 15"/>
          <p:cNvSpPr>
            <a:spLocks noChangeShapeType="1"/>
          </p:cNvSpPr>
          <p:nvPr/>
        </p:nvSpPr>
        <p:spPr bwMode="auto">
          <a:xfrm>
            <a:off x="5800725" y="3303270"/>
            <a:ext cx="0" cy="4000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2" name="Line 17"/>
          <p:cNvSpPr>
            <a:spLocks noChangeShapeType="1"/>
          </p:cNvSpPr>
          <p:nvPr/>
        </p:nvSpPr>
        <p:spPr bwMode="auto">
          <a:xfrm>
            <a:off x="2886075" y="3703320"/>
            <a:ext cx="2914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3" name="Line 18"/>
          <p:cNvSpPr>
            <a:spLocks noChangeShapeType="1"/>
          </p:cNvSpPr>
          <p:nvPr/>
        </p:nvSpPr>
        <p:spPr bwMode="auto">
          <a:xfrm>
            <a:off x="2886075" y="3360420"/>
            <a:ext cx="0" cy="3429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4" name="Text Box 19"/>
          <p:cNvSpPr txBox="1">
            <a:spLocks noChangeArrowheads="1"/>
          </p:cNvSpPr>
          <p:nvPr/>
        </p:nvSpPr>
        <p:spPr bwMode="auto">
          <a:xfrm>
            <a:off x="4143375" y="364617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a</a:t>
            </a:r>
          </a:p>
        </p:txBody>
      </p:sp>
      <p:sp>
        <p:nvSpPr>
          <p:cNvPr id="15375" name="Text Box 20"/>
          <p:cNvSpPr txBox="1">
            <a:spLocks noChangeArrowheads="1"/>
          </p:cNvSpPr>
          <p:nvPr/>
        </p:nvSpPr>
        <p:spPr bwMode="auto">
          <a:xfrm>
            <a:off x="3629025" y="244602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h</a:t>
            </a:r>
          </a:p>
        </p:txBody>
      </p:sp>
      <p:sp>
        <p:nvSpPr>
          <p:cNvPr id="15376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286625" y="553212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14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434" name="TextBox 7"/>
          <p:cNvSpPr txBox="1">
            <a:spLocks noChangeArrowheads="1"/>
          </p:cNvSpPr>
          <p:nvPr/>
        </p:nvSpPr>
        <p:spPr bwMode="auto">
          <a:xfrm>
            <a:off x="142875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A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5" name="TextBox 8"/>
          <p:cNvSpPr txBox="1">
            <a:spLocks noChangeArrowheads="1"/>
          </p:cNvSpPr>
          <p:nvPr/>
        </p:nvSpPr>
        <p:spPr bwMode="auto">
          <a:xfrm>
            <a:off x="4114800" y="10858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B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6" name="TextBox 9"/>
          <p:cNvSpPr txBox="1">
            <a:spLocks noChangeArrowheads="1"/>
          </p:cNvSpPr>
          <p:nvPr/>
        </p:nvSpPr>
        <p:spPr bwMode="auto">
          <a:xfrm>
            <a:off x="685800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C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7" name="TextBox 10"/>
          <p:cNvSpPr txBox="1">
            <a:spLocks noChangeArrowheads="1"/>
          </p:cNvSpPr>
          <p:nvPr/>
        </p:nvSpPr>
        <p:spPr bwMode="auto">
          <a:xfrm>
            <a:off x="4114800" y="42862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D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9" name="Rectangle 5"/>
          <p:cNvSpPr>
            <a:spLocks noChangeArrowheads="1"/>
          </p:cNvSpPr>
          <p:nvPr/>
        </p:nvSpPr>
        <p:spPr bwMode="auto">
          <a:xfrm>
            <a:off x="2286000" y="254765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34829" name="AutoShape 13"/>
          <p:cNvSpPr>
            <a:spLocks noChangeArrowheads="1"/>
          </p:cNvSpPr>
          <p:nvPr/>
        </p:nvSpPr>
        <p:spPr bwMode="auto">
          <a:xfrm>
            <a:off x="1885950" y="1600200"/>
            <a:ext cx="4972050" cy="2686050"/>
          </a:xfrm>
          <a:prstGeom prst="diamond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en-US" sz="1050" b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73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53388" y="24950"/>
            <a:ext cx="8582140" cy="1723558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B050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8" name="AutoShape 2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61" name="AutoShape 5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graphicFrame>
        <p:nvGraphicFramePr>
          <p:cNvPr id="19462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187249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226" imgH="352562" progId="Equation.3">
                  <p:embed/>
                </p:oleObj>
              </mc:Choice>
              <mc:Fallback>
                <p:oleObj name="Equation" r:id="rId4" imgW="114226" imgH="352562" progId="Equation.3">
                  <p:embed/>
                  <p:pic>
                    <p:nvPicPr>
                      <p:cNvPr id="194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3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71145586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Equation" r:id="rId6" imgW="114226" imgH="352562" progId="Equation.3">
                  <p:embed/>
                </p:oleObj>
              </mc:Choice>
              <mc:Fallback>
                <p:oleObj name="Equation" r:id="rId6" imgW="114226" imgH="352562" progId="Equation.3">
                  <p:embed/>
                  <p:pic>
                    <p:nvPicPr>
                      <p:cNvPr id="194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465" name="Text Box 9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66" name="Text Box 10"/>
          <p:cNvSpPr txBox="1">
            <a:spLocks noChangeArrowheads="1"/>
          </p:cNvSpPr>
          <p:nvPr/>
        </p:nvSpPr>
        <p:spPr bwMode="auto">
          <a:xfrm>
            <a:off x="2164815" y="2605500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n</a:t>
            </a:r>
          </a:p>
        </p:txBody>
      </p:sp>
      <p:sp>
        <p:nvSpPr>
          <p:cNvPr id="19467" name="Line 11"/>
          <p:cNvSpPr>
            <a:spLocks noChangeShapeType="1"/>
          </p:cNvSpPr>
          <p:nvPr/>
        </p:nvSpPr>
        <p:spPr bwMode="auto">
          <a:xfrm flipH="1">
            <a:off x="2450565" y="2193544"/>
            <a:ext cx="1558529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8" name="Line 12"/>
          <p:cNvSpPr>
            <a:spLocks noChangeShapeType="1"/>
          </p:cNvSpPr>
          <p:nvPr/>
        </p:nvSpPr>
        <p:spPr bwMode="auto">
          <a:xfrm>
            <a:off x="2450565" y="2194734"/>
            <a:ext cx="1191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9" name="Line 13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0" name="Line 14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1" name="Line 15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2" name="Text Box 16"/>
          <p:cNvSpPr txBox="1">
            <a:spLocks noChangeArrowheads="1"/>
          </p:cNvSpPr>
          <p:nvPr/>
        </p:nvSpPr>
        <p:spPr bwMode="auto">
          <a:xfrm>
            <a:off x="2507715" y="2594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A</a:t>
            </a:r>
          </a:p>
        </p:txBody>
      </p:sp>
      <p:sp>
        <p:nvSpPr>
          <p:cNvPr id="19475" name="Text Box 19"/>
          <p:cNvSpPr txBox="1">
            <a:spLocks noChangeArrowheads="1"/>
          </p:cNvSpPr>
          <p:nvPr/>
        </p:nvSpPr>
        <p:spPr bwMode="auto">
          <a:xfrm>
            <a:off x="3879315" y="333773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sp>
        <p:nvSpPr>
          <p:cNvPr id="19476" name="Line 20"/>
          <p:cNvSpPr>
            <a:spLocks noChangeShapeType="1"/>
          </p:cNvSpPr>
          <p:nvPr/>
        </p:nvSpPr>
        <p:spPr bwMode="auto">
          <a:xfrm flipH="1">
            <a:off x="2450565" y="3337734"/>
            <a:ext cx="1558529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7" name="AutoShape 21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78" name="AutoShape 22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79" name="AutoShape 23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480" name="AutoShape 24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9481" name="Objec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7715665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Equation" r:id="rId8" imgW="114226" imgH="352562" progId="Equation.3">
                  <p:embed/>
                </p:oleObj>
              </mc:Choice>
              <mc:Fallback>
                <p:oleObj name="Equation" r:id="rId8" imgW="114226" imgH="352562" progId="Equation.3">
                  <p:embed/>
                  <p:pic>
                    <p:nvPicPr>
                      <p:cNvPr id="19481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2084155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" name="Equation" r:id="rId10" imgW="114226" imgH="352562" progId="Equation.3">
                  <p:embed/>
                </p:oleObj>
              </mc:Choice>
              <mc:Fallback>
                <p:oleObj name="Equation" r:id="rId10" imgW="114226" imgH="352562" progId="Equation.3">
                  <p:embed/>
                  <p:pic>
                    <p:nvPicPr>
                      <p:cNvPr id="1948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83" name="Text Box 27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87" name="Text Box 31"/>
          <p:cNvSpPr txBox="1">
            <a:spLocks noChangeArrowheads="1"/>
          </p:cNvSpPr>
          <p:nvPr/>
        </p:nvSpPr>
        <p:spPr bwMode="auto">
          <a:xfrm>
            <a:off x="3879315" y="3327019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graphicFrame>
        <p:nvGraphicFramePr>
          <p:cNvPr id="19488" name="Object 3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2321004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Equation" r:id="rId12" imgW="114226" imgH="352562" progId="Equation.3">
                  <p:embed/>
                </p:oleObj>
              </mc:Choice>
              <mc:Fallback>
                <p:oleObj name="Equation" r:id="rId12" imgW="114226" imgH="352562" progId="Equation.3">
                  <p:embed/>
                  <p:pic>
                    <p:nvPicPr>
                      <p:cNvPr id="19488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9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0301454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Equation" r:id="rId14" imgW="114226" imgH="352562" progId="Equation.3">
                  <p:embed/>
                </p:oleObj>
              </mc:Choice>
              <mc:Fallback>
                <p:oleObj name="Equation" r:id="rId14" imgW="114226" imgH="352562" progId="Equation.3">
                  <p:embed/>
                  <p:pic>
                    <p:nvPicPr>
                      <p:cNvPr id="19489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90" name="Text Box 35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97" name="Text Box 48"/>
          <p:cNvSpPr txBox="1">
            <a:spLocks noChangeArrowheads="1"/>
          </p:cNvSpPr>
          <p:nvPr/>
        </p:nvSpPr>
        <p:spPr bwMode="auto">
          <a:xfrm>
            <a:off x="3865494" y="1921148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B</a:t>
            </a:r>
          </a:p>
        </p:txBody>
      </p:sp>
      <p:sp>
        <p:nvSpPr>
          <p:cNvPr id="19498" name="Text Box 49"/>
          <p:cNvSpPr txBox="1">
            <a:spLocks noChangeArrowheads="1"/>
          </p:cNvSpPr>
          <p:nvPr/>
        </p:nvSpPr>
        <p:spPr bwMode="auto">
          <a:xfrm>
            <a:off x="5324639" y="2569411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C</a:t>
            </a:r>
          </a:p>
        </p:txBody>
      </p:sp>
      <p:sp>
        <p:nvSpPr>
          <p:cNvPr id="19499" name="Text Box 54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500" name="Line 55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1" name="Line 56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2" name="Line 57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3" name="Rectangle 5"/>
          <p:cNvSpPr>
            <a:spLocks noChangeArrowheads="1"/>
          </p:cNvSpPr>
          <p:nvPr/>
        </p:nvSpPr>
        <p:spPr bwMode="auto">
          <a:xfrm>
            <a:off x="702326" y="251635"/>
            <a:ext cx="795417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bằng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của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hai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đường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chéo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chia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2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m x n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   2</a:t>
            </a:r>
          </a:p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9504" name="Line 68"/>
          <p:cNvSpPr>
            <a:spLocks noChangeShapeType="1"/>
          </p:cNvSpPr>
          <p:nvPr/>
        </p:nvSpPr>
        <p:spPr bwMode="auto">
          <a:xfrm>
            <a:off x="3622797" y="1268986"/>
            <a:ext cx="96022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400" b="1">
              <a:solidFill>
                <a:srgbClr val="FF0000"/>
              </a:solidFill>
            </a:endParaRPr>
          </a:p>
        </p:txBody>
      </p:sp>
      <p:sp>
        <p:nvSpPr>
          <p:cNvPr id="19505" name="Text Box 71"/>
          <p:cNvSpPr txBox="1">
            <a:spLocks noChangeArrowheads="1"/>
          </p:cNvSpPr>
          <p:nvPr/>
        </p:nvSpPr>
        <p:spPr bwMode="auto">
          <a:xfrm>
            <a:off x="2910161" y="1041744"/>
            <a:ext cx="10989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 S =</a:t>
            </a:r>
          </a:p>
        </p:txBody>
      </p:sp>
    </p:spTree>
    <p:extLst>
      <p:ext uri="{BB962C8B-B14F-4D97-AF65-F5344CB8AC3E}">
        <p14:creationId xmlns:p14="http://schemas.microsoft.com/office/powerpoint/2010/main" val="103270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70238" y="115850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4818433" y="1220307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789729" y="1180102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20986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20986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61745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7317500" y="30525"/>
            <a:ext cx="1106500" cy="1300325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6145525" y="280050"/>
            <a:ext cx="776300" cy="801275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5162775" y="400100"/>
            <a:ext cx="362500" cy="561150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5758225" y="540000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94" name="Google Shape;70194;p34"/>
          <p:cNvSpPr/>
          <p:nvPr/>
        </p:nvSpPr>
        <p:spPr>
          <a:xfrm>
            <a:off x="4908975" y="91206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2401879" y="117777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192511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Khởi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động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648169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Luyện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tập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016650" y="3896416"/>
            <a:ext cx="190517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Thực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hành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317500" y="3896416"/>
            <a:ext cx="1742270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Củng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cố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-42738" y="1303718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808926" y="0"/>
            <a:ext cx="2137273" cy="16415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216737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6715911" y="1655703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200078" y="107235"/>
            <a:ext cx="6654733" cy="715089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0000CC"/>
                </a:solidFill>
              </a:rPr>
              <a:t>Đặc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điểm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của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là</a:t>
            </a:r>
            <a:r>
              <a:rPr lang="en-US" altLang="en-US" sz="3600" dirty="0">
                <a:solidFill>
                  <a:srgbClr val="0000CC"/>
                </a:solidFill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28265" y="1950778"/>
            <a:ext cx="7998360" cy="920206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425399" y="1995382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28265" y="908263"/>
            <a:ext cx="7998360" cy="920206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425398" y="926464"/>
              <a:ext cx="694558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một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28265" y="2988055"/>
            <a:ext cx="7998360" cy="928208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511697" y="2999327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vuông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góc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8265" y="4033334"/>
            <a:ext cx="7998360" cy="928208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511697" y="4036690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ba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03691" y="1442084"/>
            <a:ext cx="1937592" cy="193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94" name="Text Box 48"/>
          <p:cNvSpPr txBox="1">
            <a:spLocks noChangeArrowheads="1"/>
          </p:cNvSpPr>
          <p:nvPr/>
        </p:nvSpPr>
        <p:spPr bwMode="auto">
          <a:xfrm>
            <a:off x="925876" y="158692"/>
            <a:ext cx="7413893" cy="715089"/>
          </a:xfrm>
          <a:prstGeom prst="round2DiagRect">
            <a:avLst/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  <a:prstDash val="sysDash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FF3300"/>
                </a:solidFill>
              </a:rPr>
              <a:t>Diện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tích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hình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thoi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bằng</a:t>
            </a:r>
            <a:r>
              <a:rPr lang="en-US" altLang="en-US" sz="3600" dirty="0">
                <a:solidFill>
                  <a:srgbClr val="FF3300"/>
                </a:solidFill>
              </a:rPr>
              <a:t>: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0474" y="3082241"/>
            <a:ext cx="7884693" cy="901456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Tích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0474" y="1020990"/>
            <a:ext cx="7884693" cy="901456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780955" y="1056219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Tổng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0474" y="2069655"/>
            <a:ext cx="7884693" cy="901456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Hiệu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474" y="4094828"/>
            <a:ext cx="7884693" cy="901456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Thương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7592" y="1235035"/>
            <a:ext cx="1937592" cy="193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46786580-8A50-4BBC-B62D-14A009C1F3E7}"/>
              </a:ext>
            </a:extLst>
          </p:cNvPr>
          <p:cNvGrpSpPr/>
          <p:nvPr/>
        </p:nvGrpSpPr>
        <p:grpSpPr>
          <a:xfrm>
            <a:off x="175425" y="-65476"/>
            <a:ext cx="8491067" cy="6125887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20000"/>
                </a:spcBef>
              </a:pP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6600" b="0" dirty="0">
                  <a:solidFill>
                    <a:srgbClr val="0000FF"/>
                  </a:solidFill>
                  <a:latin typeface="UTM Azuki" panose="02040603050506020204" pitchFamily="18" charset="0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87773" y="1041282"/>
            <a:ext cx="2938431" cy="41616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7042787" y="126849"/>
            <a:ext cx="2137273" cy="1641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43169" y="851437"/>
            <a:ext cx="4292063" cy="429206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9FB88-2C08-47A9-96D1-11575CB731C9}"/>
              </a:ext>
            </a:extLst>
          </p:cNvPr>
          <p:cNvSpPr txBox="1"/>
          <p:nvPr/>
        </p:nvSpPr>
        <p:spPr>
          <a:xfrm rot="20757953">
            <a:off x="5574823" y="1650939"/>
            <a:ext cx="1174022" cy="830997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Trang 144</a:t>
            </a:r>
          </a:p>
        </p:txBody>
      </p:sp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5"/>
          <p:cNvGrpSpPr>
            <a:grpSpLocks/>
          </p:cNvGrpSpPr>
          <p:nvPr/>
        </p:nvGrpSpPr>
        <p:grpSpPr bwMode="auto">
          <a:xfrm>
            <a:off x="2914650" y="384175"/>
            <a:ext cx="2971800" cy="1752600"/>
            <a:chOff x="3600" y="1632"/>
            <a:chExt cx="1872" cy="1104"/>
          </a:xfrm>
        </p:grpSpPr>
        <p:sp>
          <p:nvSpPr>
            <p:cNvPr id="375" name="Rectangle 9"/>
            <p:cNvSpPr>
              <a:spLocks noChangeArrowheads="1"/>
            </p:cNvSpPr>
            <p:nvPr/>
          </p:nvSpPr>
          <p:spPr bwMode="auto">
            <a:xfrm>
              <a:off x="3600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Rectangle 6"/>
            <p:cNvSpPr>
              <a:spLocks noChangeArrowheads="1"/>
            </p:cNvSpPr>
            <p:nvPr/>
          </p:nvSpPr>
          <p:spPr bwMode="auto">
            <a:xfrm>
              <a:off x="5328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Rectangle 7"/>
            <p:cNvSpPr>
              <a:spLocks noChangeArrowheads="1"/>
            </p:cNvSpPr>
            <p:nvPr/>
          </p:nvSpPr>
          <p:spPr bwMode="auto">
            <a:xfrm>
              <a:off x="3600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Rectangle 8"/>
            <p:cNvSpPr>
              <a:spLocks noChangeArrowheads="1"/>
            </p:cNvSpPr>
            <p:nvPr/>
          </p:nvSpPr>
          <p:spPr bwMode="auto">
            <a:xfrm>
              <a:off x="5323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9">
            <a:extLst>
              <a:ext uri="{FF2B5EF4-FFF2-40B4-BE49-F238E27FC236}">
                <a16:creationId xmlns:a16="http://schemas.microsoft.com/office/drawing/2014/main" id="{76F897BE-111B-43C3-8AAD-F5C6DBF3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463" y="377301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F04963A-0D26-407A-BA46-FB0FBAA9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196" y="1898249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3416F3DC-EA12-413F-A814-73489EE0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053" y="382078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CCD5822D-F80D-4D1F-843D-866F7B9E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383" y="1899893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478794" y="52214"/>
            <a:ext cx="3720392" cy="2405064"/>
            <a:chOff x="2478795" y="57943"/>
            <a:chExt cx="3720392" cy="2405064"/>
          </a:xfrm>
        </p:grpSpPr>
        <p:grpSp>
          <p:nvGrpSpPr>
            <p:cNvPr id="377" name="Group 36"/>
            <p:cNvGrpSpPr>
              <a:grpSpLocks/>
            </p:cNvGrpSpPr>
            <p:nvPr/>
          </p:nvGrpSpPr>
          <p:grpSpPr bwMode="auto">
            <a:xfrm>
              <a:off x="2478795" y="57943"/>
              <a:ext cx="3720392" cy="2405064"/>
              <a:chOff x="3380" y="1388"/>
              <a:chExt cx="2270" cy="1515"/>
            </a:xfrm>
          </p:grpSpPr>
          <p:sp>
            <p:nvSpPr>
              <p:cNvPr id="378" name="Text Box 21"/>
              <p:cNvSpPr txBox="1">
                <a:spLocks noChangeArrowheads="1"/>
              </p:cNvSpPr>
              <p:nvPr/>
            </p:nvSpPr>
            <p:spPr bwMode="auto">
              <a:xfrm>
                <a:off x="3380" y="1412"/>
                <a:ext cx="24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A</a:t>
                </a:r>
              </a:p>
            </p:txBody>
          </p:sp>
          <p:sp>
            <p:nvSpPr>
              <p:cNvPr id="379" name="Text Box 22"/>
              <p:cNvSpPr txBox="1">
                <a:spLocks noChangeArrowheads="1"/>
              </p:cNvSpPr>
              <p:nvPr/>
            </p:nvSpPr>
            <p:spPr bwMode="auto">
              <a:xfrm>
                <a:off x="5424" y="1388"/>
                <a:ext cx="16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B</a:t>
                </a:r>
              </a:p>
            </p:txBody>
          </p:sp>
          <p:sp>
            <p:nvSpPr>
              <p:cNvPr id="380" name="Text Box 23"/>
              <p:cNvSpPr txBox="1">
                <a:spLocks noChangeArrowheads="1"/>
              </p:cNvSpPr>
              <p:nvPr/>
            </p:nvSpPr>
            <p:spPr bwMode="auto">
              <a:xfrm>
                <a:off x="3401" y="2583"/>
                <a:ext cx="14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D</a:t>
                </a:r>
              </a:p>
            </p:txBody>
          </p:sp>
          <p:sp>
            <p:nvSpPr>
              <p:cNvPr id="381" name="Text Box 24"/>
              <p:cNvSpPr txBox="1">
                <a:spLocks noChangeArrowheads="1"/>
              </p:cNvSpPr>
              <p:nvPr/>
            </p:nvSpPr>
            <p:spPr bwMode="auto">
              <a:xfrm>
                <a:off x="5393" y="2612"/>
                <a:ext cx="25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C</a:t>
                </a:r>
              </a:p>
            </p:txBody>
          </p:sp>
        </p:grpSp>
        <p:sp>
          <p:nvSpPr>
            <p:cNvPr id="370" name="AutoShape 4"/>
            <p:cNvSpPr>
              <a:spLocks noChangeArrowheads="1"/>
            </p:cNvSpPr>
            <p:nvPr/>
          </p:nvSpPr>
          <p:spPr bwMode="auto">
            <a:xfrm>
              <a:off x="2914650" y="384175"/>
              <a:ext cx="2971800" cy="1752600"/>
            </a:xfrm>
            <a:prstGeom prst="flowChartProcess">
              <a:avLst/>
            </a:prstGeom>
            <a:noFill/>
            <a:ln w="38100" algn="ctr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defRPr/>
              </a:pPr>
              <a:endParaRPr lang="en-US" sz="2400" b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39" name="Rectangle 9">
            <a:extLst>
              <a:ext uri="{FF2B5EF4-FFF2-40B4-BE49-F238E27FC236}">
                <a16:creationId xmlns:a16="http://schemas.microsoft.com/office/drawing/2014/main" id="{044D2104-9C42-45F0-BD67-E8BB9453F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375" y="374015"/>
            <a:ext cx="228600" cy="2286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76" name="Text Box 10"/>
          <p:cNvSpPr txBox="1">
            <a:spLocks noChangeArrowheads="1"/>
          </p:cNvSpPr>
          <p:nvPr/>
        </p:nvSpPr>
        <p:spPr bwMode="auto">
          <a:xfrm>
            <a:off x="457200" y="2337931"/>
            <a:ext cx="7391400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FF0000"/>
                </a:solidFill>
              </a:rPr>
              <a:t>1.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S.Trong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a) AB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DC </a:t>
            </a:r>
            <a:r>
              <a:rPr lang="en-US" altLang="en-US" sz="2400" dirty="0" err="1"/>
              <a:t>là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hai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đối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diện</a:t>
            </a:r>
            <a:r>
              <a:rPr lang="en-US" altLang="en-US" sz="2400" dirty="0"/>
              <a:t> song </a:t>
            </a:r>
            <a:r>
              <a:rPr lang="en-US" altLang="en-US" sz="2400" dirty="0" err="1"/>
              <a:t>song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b) AB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với</a:t>
            </a:r>
            <a:r>
              <a:rPr lang="en-US" altLang="en-US" sz="2400" dirty="0"/>
              <a:t> AD.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c)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d)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</p:txBody>
      </p:sp>
      <p:sp>
        <p:nvSpPr>
          <p:cNvPr id="382" name="Rectangle 29"/>
          <p:cNvSpPr>
            <a:spLocks noChangeArrowheads="1"/>
          </p:cNvSpPr>
          <p:nvPr/>
        </p:nvSpPr>
        <p:spPr bwMode="auto">
          <a:xfrm>
            <a:off x="7543800" y="280204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3" name="Rectangle 30"/>
          <p:cNvSpPr>
            <a:spLocks noChangeArrowheads="1"/>
          </p:cNvSpPr>
          <p:nvPr/>
        </p:nvSpPr>
        <p:spPr bwMode="auto">
          <a:xfrm>
            <a:off x="7562850" y="341005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4" name="Rectangle 31"/>
          <p:cNvSpPr>
            <a:spLocks noChangeArrowheads="1"/>
          </p:cNvSpPr>
          <p:nvPr/>
        </p:nvSpPr>
        <p:spPr bwMode="auto">
          <a:xfrm>
            <a:off x="7562850" y="3988189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5" name="Rectangle 32"/>
          <p:cNvSpPr>
            <a:spLocks noChangeArrowheads="1"/>
          </p:cNvSpPr>
          <p:nvPr/>
        </p:nvSpPr>
        <p:spPr bwMode="auto">
          <a:xfrm>
            <a:off x="7562850" y="4511513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3867" y="2694068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7603934" y="32956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7603934" y="3897219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7603934" y="4408952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172" y="36799"/>
            <a:ext cx="2247753" cy="224775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027E081-5770-4D54-8C13-50713A96B198}"/>
              </a:ext>
            </a:extLst>
          </p:cNvPr>
          <p:cNvCxnSpPr>
            <a:cxnSpLocks/>
          </p:cNvCxnSpPr>
          <p:nvPr/>
        </p:nvCxnSpPr>
        <p:spPr>
          <a:xfrm>
            <a:off x="2895118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1997C3E-E4E1-4432-A0FC-61178B53208C}"/>
              </a:ext>
            </a:extLst>
          </p:cNvPr>
          <p:cNvCxnSpPr>
            <a:cxnSpLocks/>
          </p:cNvCxnSpPr>
          <p:nvPr/>
        </p:nvCxnSpPr>
        <p:spPr>
          <a:xfrm>
            <a:off x="2895118" y="2131046"/>
            <a:ext cx="300070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63656A05-20E3-468D-BC18-EC0AC3B3D6A4}"/>
              </a:ext>
            </a:extLst>
          </p:cNvPr>
          <p:cNvCxnSpPr>
            <a:cxnSpLocks/>
          </p:cNvCxnSpPr>
          <p:nvPr/>
        </p:nvCxnSpPr>
        <p:spPr>
          <a:xfrm>
            <a:off x="2906485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8CE047E-95A1-4D2B-8821-2C2E9E6C932B}"/>
              </a:ext>
            </a:extLst>
          </p:cNvPr>
          <p:cNvCxnSpPr>
            <a:cxnSpLocks/>
          </p:cNvCxnSpPr>
          <p:nvPr/>
        </p:nvCxnSpPr>
        <p:spPr>
          <a:xfrm flipV="1">
            <a:off x="2919552" y="378446"/>
            <a:ext cx="0" cy="17526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3533379-A678-4968-B506-617BF5A39B28}"/>
              </a:ext>
            </a:extLst>
          </p:cNvPr>
          <p:cNvCxnSpPr/>
          <p:nvPr/>
        </p:nvCxnSpPr>
        <p:spPr>
          <a:xfrm>
            <a:off x="5290458" y="4904534"/>
            <a:ext cx="156754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39" grpId="0" animBg="1"/>
      <p:bldP spid="39" grpId="1" animBg="1"/>
      <p:bldP spid="376" grpId="0"/>
      <p:bldP spid="382" grpId="0" animBg="1"/>
      <p:bldP spid="383" grpId="0" animBg="1"/>
      <p:bldP spid="384" grpId="0" animBg="1"/>
      <p:bldP spid="385" grpId="0" animBg="1"/>
      <p:bldP spid="18" grpId="0"/>
      <p:bldP spid="406" grpId="0"/>
      <p:bldP spid="407" grpId="0"/>
      <p:bldP spid="408" grpId="0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397</TotalTime>
  <Words>690</Words>
  <Application>Microsoft Office PowerPoint</Application>
  <PresentationFormat>On-screen Show (16:9)</PresentationFormat>
  <Paragraphs>168</Paragraphs>
  <Slides>27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UTM Androgyne</vt:lpstr>
      <vt:lpstr>Bebas Neue</vt:lpstr>
      <vt:lpstr>Arial</vt:lpstr>
      <vt:lpstr>Times New Roman</vt:lpstr>
      <vt:lpstr>Kirang Haerang</vt:lpstr>
      <vt:lpstr>Quattrocento Sans</vt:lpstr>
      <vt:lpstr>UVN Thoi Dai</vt:lpstr>
      <vt:lpstr>UTM Azuki</vt:lpstr>
      <vt:lpstr>Tahoma</vt:lpstr>
      <vt:lpstr>Problem Solving and Mathematical Reasoning by Slidesgo</vt:lpstr>
      <vt:lpstr>Equation</vt:lpstr>
      <vt:lpstr>PowerPoint Presentation</vt:lpstr>
      <vt:lpstr>PowerPoint Presentation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Thực hành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User</cp:lastModifiedBy>
  <cp:revision>D28</cp:revision>
  <dcterms:modified xsi:type="dcterms:W3CDTF">2022-03-13T15:59:09Z</dcterms:modified>
  <cp:version>D03</cp:version>
</cp:coreProperties>
</file>