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9" r:id="rId2"/>
    <p:sldId id="257" r:id="rId3"/>
    <p:sldId id="289" r:id="rId4"/>
    <p:sldId id="290" r:id="rId5"/>
    <p:sldId id="291" r:id="rId6"/>
    <p:sldId id="258" r:id="rId7"/>
    <p:sldId id="288" r:id="rId8"/>
    <p:sldId id="285" r:id="rId9"/>
    <p:sldId id="265" r:id="rId10"/>
    <p:sldId id="264" r:id="rId11"/>
    <p:sldId id="25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3CC"/>
    <a:srgbClr val="3333FF"/>
    <a:srgbClr val="CC00CC"/>
    <a:srgbClr val="FFCCFF"/>
    <a:srgbClr val="9900CC"/>
    <a:srgbClr val="FF99FF"/>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9" autoAdjust="0"/>
    <p:restoredTop sz="94660"/>
  </p:normalViewPr>
  <p:slideViewPr>
    <p:cSldViewPr snapToGrid="0">
      <p:cViewPr varScale="1">
        <p:scale>
          <a:sx n="87" d="100"/>
          <a:sy n="87" d="100"/>
        </p:scale>
        <p:origin x="432"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ECA2CF3-161D-4290-9691-8A065EC2791C}" type="datetimeFigureOut">
              <a:rPr lang="en-US" smtClean="0"/>
              <a:t>24/11/2022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32802401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ECA2CF3-161D-4290-9691-8A065EC2791C}" type="datetimeFigureOut">
              <a:rPr lang="en-US" smtClean="0"/>
              <a:t>24/11/2022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36310645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ECA2CF3-161D-4290-9691-8A065EC2791C}" type="datetimeFigureOut">
              <a:rPr lang="en-US" smtClean="0"/>
              <a:t>24/11/2022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30939991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ECA2CF3-161D-4290-9691-8A065EC2791C}" type="datetimeFigureOut">
              <a:rPr lang="en-US" smtClean="0"/>
              <a:t>24/11/2022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40109762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ECA2CF3-161D-4290-9691-8A065EC2791C}" type="datetimeFigureOut">
              <a:rPr lang="en-US" smtClean="0"/>
              <a:t>24/11/2022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37483120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ECA2CF3-161D-4290-9691-8A065EC2791C}" type="datetimeFigureOut">
              <a:rPr lang="en-US" smtClean="0"/>
              <a:t>24/11/2022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29584115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ECA2CF3-161D-4290-9691-8A065EC2791C}" type="datetimeFigureOut">
              <a:rPr lang="en-US" smtClean="0"/>
              <a:t>24/11/2022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21868318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ECA2CF3-161D-4290-9691-8A065EC2791C}" type="datetimeFigureOut">
              <a:rPr lang="en-US" smtClean="0"/>
              <a:t>24/11/2022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26589819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CA2CF3-161D-4290-9691-8A065EC2791C}" type="datetimeFigureOut">
              <a:rPr lang="en-US" smtClean="0"/>
              <a:t>24/11/2022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30192677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ECA2CF3-161D-4290-9691-8A065EC2791C}" type="datetimeFigureOut">
              <a:rPr lang="en-US" smtClean="0"/>
              <a:t>24/11/2022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41658550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ECA2CF3-161D-4290-9691-8A065EC2791C}" type="datetimeFigureOut">
              <a:rPr lang="en-US" smtClean="0"/>
              <a:t>24/11/2022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32503736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100000">
              <a:srgbClr val="FFFF00"/>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CA2CF3-161D-4290-9691-8A065EC2791C}" type="datetimeFigureOut">
              <a:rPr lang="en-US" smtClean="0"/>
              <a:t>24/11/2022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0DA1D9-76DF-4E13-9ADB-F9C797BBD937}" type="slidenum">
              <a:rPr lang="en-US" smtClean="0"/>
              <a:t>‹#›</a:t>
            </a:fld>
            <a:endParaRPr lang="en-US"/>
          </a:p>
        </p:txBody>
      </p:sp>
    </p:spTree>
    <p:extLst>
      <p:ext uri="{BB962C8B-B14F-4D97-AF65-F5344CB8AC3E}">
        <p14:creationId xmlns:p14="http://schemas.microsoft.com/office/powerpoint/2010/main" val="37165583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loud 4"/>
          <p:cNvSpPr/>
          <p:nvPr/>
        </p:nvSpPr>
        <p:spPr>
          <a:xfrm>
            <a:off x="1196788" y="1223682"/>
            <a:ext cx="9493624" cy="3630708"/>
          </a:xfrm>
          <a:prstGeom prst="cloud">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30000"/>
              </a:lnSpc>
            </a:pPr>
            <a:r>
              <a:rPr lang="en-US" sz="3200" dirty="0" err="1">
                <a:solidFill>
                  <a:srgbClr val="3333CC"/>
                </a:solidFill>
                <a:latin typeface="Arial" panose="020B0604020202020204" pitchFamily="34" charset="0"/>
                <a:cs typeface="Arial" panose="020B0604020202020204" pitchFamily="34" charset="0"/>
              </a:rPr>
              <a:t>Để</a:t>
            </a:r>
            <a:r>
              <a:rPr lang="en-US" sz="3200" dirty="0">
                <a:solidFill>
                  <a:srgbClr val="3333CC"/>
                </a:solidFill>
                <a:latin typeface="Arial" panose="020B0604020202020204" pitchFamily="34" charset="0"/>
                <a:cs typeface="Arial" panose="020B0604020202020204" pitchFamily="34" charset="0"/>
              </a:rPr>
              <a:t> </a:t>
            </a:r>
            <a:r>
              <a:rPr lang="en-US" sz="3200" dirty="0" err="1">
                <a:solidFill>
                  <a:srgbClr val="3333CC"/>
                </a:solidFill>
                <a:latin typeface="Arial" panose="020B0604020202020204" pitchFamily="34" charset="0"/>
                <a:cs typeface="Arial" panose="020B0604020202020204" pitchFamily="34" charset="0"/>
              </a:rPr>
              <a:t>luyện</a:t>
            </a:r>
            <a:r>
              <a:rPr lang="en-US" sz="3200" dirty="0">
                <a:solidFill>
                  <a:srgbClr val="3333CC"/>
                </a:solidFill>
                <a:latin typeface="Arial" panose="020B0604020202020204" pitchFamily="34" charset="0"/>
                <a:cs typeface="Arial" panose="020B0604020202020204" pitchFamily="34" charset="0"/>
              </a:rPr>
              <a:t> </a:t>
            </a:r>
            <a:r>
              <a:rPr lang="en-US" sz="3200" dirty="0" err="1">
                <a:solidFill>
                  <a:srgbClr val="3333CC"/>
                </a:solidFill>
                <a:latin typeface="Arial" panose="020B0604020202020204" pitchFamily="34" charset="0"/>
                <a:cs typeface="Arial" panose="020B0604020202020204" pitchFamily="34" charset="0"/>
              </a:rPr>
              <a:t>gõ</a:t>
            </a:r>
            <a:r>
              <a:rPr lang="en-US" sz="3200" dirty="0">
                <a:solidFill>
                  <a:srgbClr val="3333CC"/>
                </a:solidFill>
                <a:latin typeface="Arial" panose="020B0604020202020204" pitchFamily="34" charset="0"/>
                <a:cs typeface="Arial" panose="020B0604020202020204" pitchFamily="34" charset="0"/>
              </a:rPr>
              <a:t> </a:t>
            </a:r>
            <a:r>
              <a:rPr lang="en-US" sz="3200" dirty="0" err="1">
                <a:solidFill>
                  <a:srgbClr val="3333CC"/>
                </a:solidFill>
                <a:latin typeface="Arial" panose="020B0604020202020204" pitchFamily="34" charset="0"/>
                <a:cs typeface="Arial" panose="020B0604020202020204" pitchFamily="34" charset="0"/>
              </a:rPr>
              <a:t>phím</a:t>
            </a:r>
            <a:r>
              <a:rPr lang="en-US" sz="3200" dirty="0">
                <a:solidFill>
                  <a:srgbClr val="3333CC"/>
                </a:solidFill>
                <a:latin typeface="Arial" panose="020B0604020202020204" pitchFamily="34" charset="0"/>
                <a:cs typeface="Arial" panose="020B0604020202020204" pitchFamily="34" charset="0"/>
              </a:rPr>
              <a:t> </a:t>
            </a:r>
            <a:r>
              <a:rPr lang="en-US" sz="3200" dirty="0" err="1">
                <a:solidFill>
                  <a:srgbClr val="3333CC"/>
                </a:solidFill>
                <a:latin typeface="Arial" panose="020B0604020202020204" pitchFamily="34" charset="0"/>
                <a:cs typeface="Arial" panose="020B0604020202020204" pitchFamily="34" charset="0"/>
              </a:rPr>
              <a:t>nhanh</a:t>
            </a:r>
            <a:r>
              <a:rPr lang="en-US" sz="3200" dirty="0">
                <a:solidFill>
                  <a:srgbClr val="3333CC"/>
                </a:solidFill>
                <a:latin typeface="Arial" panose="020B0604020202020204" pitchFamily="34" charset="0"/>
                <a:cs typeface="Arial" panose="020B0604020202020204" pitchFamily="34" charset="0"/>
              </a:rPr>
              <a:t> </a:t>
            </a:r>
            <a:r>
              <a:rPr lang="en-US" sz="3200" dirty="0" err="1">
                <a:solidFill>
                  <a:srgbClr val="3333CC"/>
                </a:solidFill>
                <a:latin typeface="Arial" panose="020B0604020202020204" pitchFamily="34" charset="0"/>
                <a:cs typeface="Arial" panose="020B0604020202020204" pitchFamily="34" charset="0"/>
              </a:rPr>
              <a:t>và</a:t>
            </a:r>
            <a:r>
              <a:rPr lang="en-US" sz="3200" dirty="0">
                <a:solidFill>
                  <a:srgbClr val="3333CC"/>
                </a:solidFill>
                <a:latin typeface="Arial" panose="020B0604020202020204" pitchFamily="34" charset="0"/>
                <a:cs typeface="Arial" panose="020B0604020202020204" pitchFamily="34" charset="0"/>
              </a:rPr>
              <a:t> </a:t>
            </a:r>
            <a:r>
              <a:rPr lang="en-US" sz="3200" dirty="0" err="1">
                <a:solidFill>
                  <a:srgbClr val="3333CC"/>
                </a:solidFill>
                <a:latin typeface="Arial" panose="020B0604020202020204" pitchFamily="34" charset="0"/>
                <a:cs typeface="Arial" panose="020B0604020202020204" pitchFamily="34" charset="0"/>
              </a:rPr>
              <a:t>đúng</a:t>
            </a:r>
            <a:r>
              <a:rPr lang="en-US" sz="3200" dirty="0">
                <a:solidFill>
                  <a:srgbClr val="3333CC"/>
                </a:solidFill>
                <a:latin typeface="Arial" panose="020B0604020202020204" pitchFamily="34" charset="0"/>
                <a:cs typeface="Arial" panose="020B0604020202020204" pitchFamily="34" charset="0"/>
              </a:rPr>
              <a:t> </a:t>
            </a:r>
            <a:r>
              <a:rPr lang="en-US" sz="3200" dirty="0" err="1">
                <a:solidFill>
                  <a:srgbClr val="3333CC"/>
                </a:solidFill>
                <a:latin typeface="Arial" panose="020B0604020202020204" pitchFamily="34" charset="0"/>
                <a:cs typeface="Arial" panose="020B0604020202020204" pitchFamily="34" charset="0"/>
              </a:rPr>
              <a:t>cách</a:t>
            </a:r>
            <a:r>
              <a:rPr lang="en-US" sz="3200" dirty="0">
                <a:solidFill>
                  <a:srgbClr val="3333CC"/>
                </a:solidFill>
                <a:latin typeface="Arial" panose="020B0604020202020204" pitchFamily="34" charset="0"/>
                <a:cs typeface="Arial" panose="020B0604020202020204" pitchFamily="34" charset="0"/>
              </a:rPr>
              <a:t> </a:t>
            </a:r>
            <a:r>
              <a:rPr lang="en-US" sz="3200" dirty="0" err="1">
                <a:solidFill>
                  <a:srgbClr val="3333CC"/>
                </a:solidFill>
                <a:latin typeface="Arial" panose="020B0604020202020204" pitchFamily="34" charset="0"/>
                <a:cs typeface="Arial" panose="020B0604020202020204" pitchFamily="34" charset="0"/>
              </a:rPr>
              <a:t>các</a:t>
            </a:r>
            <a:r>
              <a:rPr lang="en-US" sz="3200" dirty="0">
                <a:solidFill>
                  <a:srgbClr val="3333CC"/>
                </a:solidFill>
                <a:latin typeface="Arial" panose="020B0604020202020204" pitchFamily="34" charset="0"/>
                <a:cs typeface="Arial" panose="020B0604020202020204" pitchFamily="34" charset="0"/>
              </a:rPr>
              <a:t> </a:t>
            </a:r>
            <a:r>
              <a:rPr lang="en-US" sz="3200" dirty="0" err="1">
                <a:solidFill>
                  <a:srgbClr val="3333CC"/>
                </a:solidFill>
                <a:latin typeface="Arial" panose="020B0604020202020204" pitchFamily="34" charset="0"/>
                <a:cs typeface="Arial" panose="020B0604020202020204" pitchFamily="34" charset="0"/>
              </a:rPr>
              <a:t>em</a:t>
            </a:r>
            <a:r>
              <a:rPr lang="en-US" sz="3200" dirty="0">
                <a:solidFill>
                  <a:srgbClr val="3333CC"/>
                </a:solidFill>
                <a:latin typeface="Arial" panose="020B0604020202020204" pitchFamily="34" charset="0"/>
                <a:cs typeface="Arial" panose="020B0604020202020204" pitchFamily="34" charset="0"/>
              </a:rPr>
              <a:t> </a:t>
            </a:r>
            <a:r>
              <a:rPr lang="en-US" sz="3200" dirty="0" err="1">
                <a:solidFill>
                  <a:srgbClr val="3333CC"/>
                </a:solidFill>
                <a:latin typeface="Arial" panose="020B0604020202020204" pitchFamily="34" charset="0"/>
                <a:cs typeface="Arial" panose="020B0604020202020204" pitchFamily="34" charset="0"/>
              </a:rPr>
              <a:t>có</a:t>
            </a:r>
            <a:r>
              <a:rPr lang="en-US" sz="3200" dirty="0">
                <a:solidFill>
                  <a:srgbClr val="3333CC"/>
                </a:solidFill>
                <a:latin typeface="Arial" panose="020B0604020202020204" pitchFamily="34" charset="0"/>
                <a:cs typeface="Arial" panose="020B0604020202020204" pitchFamily="34" charset="0"/>
              </a:rPr>
              <a:t> </a:t>
            </a:r>
            <a:r>
              <a:rPr lang="en-US" sz="3200" dirty="0" err="1">
                <a:solidFill>
                  <a:srgbClr val="3333CC"/>
                </a:solidFill>
                <a:latin typeface="Arial" panose="020B0604020202020204" pitchFamily="34" charset="0"/>
                <a:cs typeface="Arial" panose="020B0604020202020204" pitchFamily="34" charset="0"/>
              </a:rPr>
              <a:t>thể</a:t>
            </a:r>
            <a:r>
              <a:rPr lang="en-US" sz="3200" dirty="0">
                <a:solidFill>
                  <a:srgbClr val="3333CC"/>
                </a:solidFill>
                <a:latin typeface="Arial" panose="020B0604020202020204" pitchFamily="34" charset="0"/>
                <a:cs typeface="Arial" panose="020B0604020202020204" pitchFamily="34" charset="0"/>
              </a:rPr>
              <a:t> </a:t>
            </a:r>
            <a:r>
              <a:rPr lang="en-US" sz="3200" dirty="0" err="1">
                <a:solidFill>
                  <a:srgbClr val="3333CC"/>
                </a:solidFill>
                <a:latin typeface="Arial" panose="020B0604020202020204" pitchFamily="34" charset="0"/>
                <a:cs typeface="Arial" panose="020B0604020202020204" pitchFamily="34" charset="0"/>
              </a:rPr>
              <a:t>sử</a:t>
            </a:r>
            <a:r>
              <a:rPr lang="en-US" sz="3200" dirty="0">
                <a:solidFill>
                  <a:srgbClr val="3333CC"/>
                </a:solidFill>
                <a:latin typeface="Arial" panose="020B0604020202020204" pitchFamily="34" charset="0"/>
                <a:cs typeface="Arial" panose="020B0604020202020204" pitchFamily="34" charset="0"/>
              </a:rPr>
              <a:t> </a:t>
            </a:r>
            <a:r>
              <a:rPr lang="en-US" sz="3200" dirty="0" err="1">
                <a:solidFill>
                  <a:srgbClr val="3333CC"/>
                </a:solidFill>
                <a:latin typeface="Arial" panose="020B0604020202020204" pitchFamily="34" charset="0"/>
                <a:cs typeface="Arial" panose="020B0604020202020204" pitchFamily="34" charset="0"/>
              </a:rPr>
              <a:t>dụng</a:t>
            </a:r>
            <a:r>
              <a:rPr lang="en-US" sz="3200" dirty="0">
                <a:solidFill>
                  <a:srgbClr val="3333CC"/>
                </a:solidFill>
                <a:latin typeface="Arial" panose="020B0604020202020204" pitchFamily="34" charset="0"/>
                <a:cs typeface="Arial" panose="020B0604020202020204" pitchFamily="34" charset="0"/>
              </a:rPr>
              <a:t> </a:t>
            </a:r>
            <a:r>
              <a:rPr lang="en-US" sz="3200" dirty="0" err="1">
                <a:solidFill>
                  <a:srgbClr val="3333CC"/>
                </a:solidFill>
                <a:latin typeface="Arial" panose="020B0604020202020204" pitchFamily="34" charset="0"/>
                <a:cs typeface="Arial" panose="020B0604020202020204" pitchFamily="34" charset="0"/>
              </a:rPr>
              <a:t>những</a:t>
            </a:r>
            <a:r>
              <a:rPr lang="en-US" sz="3200" dirty="0">
                <a:solidFill>
                  <a:srgbClr val="3333CC"/>
                </a:solidFill>
                <a:latin typeface="Arial" panose="020B0604020202020204" pitchFamily="34" charset="0"/>
                <a:cs typeface="Arial" panose="020B0604020202020204" pitchFamily="34" charset="0"/>
              </a:rPr>
              <a:t> </a:t>
            </a:r>
            <a:r>
              <a:rPr lang="en-US" sz="3200" dirty="0" err="1">
                <a:solidFill>
                  <a:srgbClr val="3333CC"/>
                </a:solidFill>
                <a:latin typeface="Arial" panose="020B0604020202020204" pitchFamily="34" charset="0"/>
                <a:cs typeface="Arial" panose="020B0604020202020204" pitchFamily="34" charset="0"/>
              </a:rPr>
              <a:t>phần</a:t>
            </a:r>
            <a:r>
              <a:rPr lang="en-US" sz="3200" dirty="0">
                <a:solidFill>
                  <a:srgbClr val="3333CC"/>
                </a:solidFill>
                <a:latin typeface="Arial" panose="020B0604020202020204" pitchFamily="34" charset="0"/>
                <a:cs typeface="Arial" panose="020B0604020202020204" pitchFamily="34" charset="0"/>
              </a:rPr>
              <a:t> </a:t>
            </a:r>
            <a:r>
              <a:rPr lang="en-US" sz="3200" dirty="0" err="1">
                <a:solidFill>
                  <a:srgbClr val="3333CC"/>
                </a:solidFill>
                <a:latin typeface="Arial" panose="020B0604020202020204" pitchFamily="34" charset="0"/>
                <a:cs typeface="Arial" panose="020B0604020202020204" pitchFamily="34" charset="0"/>
              </a:rPr>
              <a:t>mềm</a:t>
            </a:r>
            <a:r>
              <a:rPr lang="en-US" sz="3200" dirty="0">
                <a:solidFill>
                  <a:srgbClr val="3333CC"/>
                </a:solidFill>
                <a:latin typeface="Arial" panose="020B0604020202020204" pitchFamily="34" charset="0"/>
                <a:cs typeface="Arial" panose="020B0604020202020204" pitchFamily="34" charset="0"/>
              </a:rPr>
              <a:t> </a:t>
            </a:r>
            <a:r>
              <a:rPr lang="en-US" sz="3200" dirty="0" err="1">
                <a:solidFill>
                  <a:srgbClr val="3333CC"/>
                </a:solidFill>
                <a:latin typeface="Arial" panose="020B0604020202020204" pitchFamily="34" charset="0"/>
                <a:cs typeface="Arial" panose="020B0604020202020204" pitchFamily="34" charset="0"/>
              </a:rPr>
              <a:t>nào</a:t>
            </a:r>
            <a:r>
              <a:rPr lang="en-US" sz="3200" dirty="0">
                <a:solidFill>
                  <a:srgbClr val="3333CC"/>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42094002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srcRect l="10315" t="2710" r="18621" b="-1"/>
          <a:stretch/>
        </p:blipFill>
        <p:spPr>
          <a:xfrm>
            <a:off x="701412" y="2127531"/>
            <a:ext cx="2552130" cy="3401331"/>
          </a:xfrm>
          <a:prstGeom prst="rect">
            <a:avLst/>
          </a:prstGeom>
        </p:spPr>
      </p:pic>
      <p:sp>
        <p:nvSpPr>
          <p:cNvPr id="8" name="Horizontal Scroll 7"/>
          <p:cNvSpPr/>
          <p:nvPr/>
        </p:nvSpPr>
        <p:spPr>
          <a:xfrm>
            <a:off x="3253542" y="1924334"/>
            <a:ext cx="7808158" cy="2888966"/>
          </a:xfrm>
          <a:prstGeom prst="horizontalScroll">
            <a:avLst/>
          </a:prstGeom>
          <a:solidFill>
            <a:srgbClr val="3333CC"/>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09538" algn="just">
              <a:lnSpc>
                <a:spcPct val="130000"/>
              </a:lnSpc>
            </a:pPr>
            <a:r>
              <a:rPr lang="en-US" sz="2800" dirty="0" err="1">
                <a:latin typeface="Arial" panose="020B0604020202020204" pitchFamily="34" charset="0"/>
                <a:cs typeface="Arial" panose="020B0604020202020204" pitchFamily="34" charset="0"/>
              </a:rPr>
              <a:t>Sử</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dụng</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phần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mềm</a:t>
            </a:r>
            <a:r>
              <a:rPr lang="en-US" sz="2800" dirty="0">
                <a:latin typeface="Arial" panose="020B0604020202020204" pitchFamily="34" charset="0"/>
                <a:cs typeface="Arial" panose="020B0604020202020204" pitchFamily="34" charset="0"/>
              </a:rPr>
              <a:t> Notepad </a:t>
            </a:r>
            <a:r>
              <a:rPr lang="en-US" sz="2800" dirty="0" err="1">
                <a:latin typeface="Arial" panose="020B0604020202020204" pitchFamily="34" charset="0"/>
                <a:cs typeface="Arial" panose="020B0604020202020204" pitchFamily="34" charset="0"/>
              </a:rPr>
              <a:t>giúp</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em</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làm</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quen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với</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việc</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gõ</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văn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bản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nhanh</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và</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đúng</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quy</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định</a:t>
            </a:r>
            <a:r>
              <a:rPr lang="en-US" sz="2800" dirty="0">
                <a:latin typeface="Arial" panose="020B0604020202020204" pitchFamily="34" charset="0"/>
                <a:cs typeface="Arial" panose="020B0604020202020204" pitchFamily="34" charset="0"/>
              </a:rPr>
              <a:t>.</a:t>
            </a:r>
            <a:endParaRPr lang="en-US" sz="2600" b="1" dirty="0">
              <a:latin typeface="Arial" panose="020B0604020202020204" pitchFamily="34" charset="0"/>
              <a:cs typeface="Arial" panose="020B0604020202020204" pitchFamily="34" charset="0"/>
            </a:endParaRPr>
          </a:p>
        </p:txBody>
      </p:sp>
      <p:sp>
        <p:nvSpPr>
          <p:cNvPr id="9" name="Oval 8"/>
          <p:cNvSpPr/>
          <p:nvPr/>
        </p:nvSpPr>
        <p:spPr>
          <a:xfrm>
            <a:off x="2803165" y="2265529"/>
            <a:ext cx="354842" cy="341193"/>
          </a:xfrm>
          <a:prstGeom prst="ellipse">
            <a:avLst/>
          </a:prstGeom>
          <a:solidFill>
            <a:srgbClr val="3333CC"/>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2516563" y="2538484"/>
            <a:ext cx="259307" cy="266130"/>
          </a:xfrm>
          <a:prstGeom prst="ellipse">
            <a:avLst/>
          </a:prstGeom>
          <a:solidFill>
            <a:srgbClr val="3333CC"/>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ounded Rectangle 5"/>
          <p:cNvSpPr/>
          <p:nvPr/>
        </p:nvSpPr>
        <p:spPr>
          <a:xfrm>
            <a:off x="4502727" y="460627"/>
            <a:ext cx="3186545" cy="748145"/>
          </a:xfrm>
          <a:prstGeom prst="round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bg1"/>
                </a:solidFill>
                <a:latin typeface="Arial" panose="020B0604020202020204" pitchFamily="34" charset="0"/>
                <a:cs typeface="Arial" panose="020B0604020202020204" pitchFamily="34" charset="0"/>
              </a:rPr>
              <a:t>GHI  NHỚ</a:t>
            </a:r>
          </a:p>
        </p:txBody>
      </p:sp>
    </p:spTree>
    <p:extLst>
      <p:ext uri="{BB962C8B-B14F-4D97-AF65-F5344CB8AC3E}">
        <p14:creationId xmlns:p14="http://schemas.microsoft.com/office/powerpoint/2010/main" val="14962134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D05E2FA4-701D-4C92-898E-7EE4AF07FEBA}"/>
              </a:ext>
            </a:extLst>
          </p:cNvPr>
          <p:cNvSpPr txBox="1"/>
          <p:nvPr/>
        </p:nvSpPr>
        <p:spPr>
          <a:xfrm>
            <a:off x="3360800" y="2557319"/>
            <a:ext cx="5145960" cy="1865126"/>
          </a:xfrm>
          <a:prstGeom prst="rect">
            <a:avLst/>
          </a:prstGeom>
          <a:noFill/>
          <a:ln>
            <a:noFill/>
          </a:ln>
        </p:spPr>
        <p:txBody>
          <a:bodyPr wrap="none" rtlCol="0">
            <a:spAutoFit/>
          </a:bodyPr>
          <a:lstStyle/>
          <a:p>
            <a:pPr algn="ctr">
              <a:lnSpc>
                <a:spcPct val="120000"/>
              </a:lnSpc>
            </a:pPr>
            <a:r>
              <a:rPr lang="vi-VN" sz="4800" b="1" dirty="0">
                <a:ln w="28575">
                  <a:solidFill>
                    <a:schemeClr val="bg1"/>
                  </a:solidFill>
                </a:ln>
                <a:solidFill>
                  <a:srgbClr val="3333CC"/>
                </a:solidFill>
                <a:latin typeface="Tahoma" panose="020B0604030504040204" pitchFamily="34" charset="0"/>
                <a:ea typeface="Tahoma" panose="020B0604030504040204" pitchFamily="34" charset="0"/>
                <a:cs typeface="Tahoma" panose="020B0604030504040204" pitchFamily="34" charset="0"/>
              </a:rPr>
              <a:t>CHÀO TẠM BIỆT</a:t>
            </a:r>
          </a:p>
          <a:p>
            <a:pPr algn="ctr">
              <a:lnSpc>
                <a:spcPct val="120000"/>
              </a:lnSpc>
            </a:pPr>
            <a:r>
              <a:rPr lang="vi-VN" sz="4800" b="1" dirty="0">
                <a:ln w="28575">
                  <a:solidFill>
                    <a:schemeClr val="bg1"/>
                  </a:solidFill>
                </a:ln>
                <a:solidFill>
                  <a:srgbClr val="3333CC"/>
                </a:solidFill>
                <a:latin typeface="Tahoma" panose="020B0604030504040204" pitchFamily="34" charset="0"/>
                <a:ea typeface="Tahoma" panose="020B0604030504040204" pitchFamily="34" charset="0"/>
                <a:cs typeface="Tahoma" panose="020B0604030504040204" pitchFamily="34" charset="0"/>
              </a:rPr>
              <a:t>CÁC EM!</a:t>
            </a:r>
          </a:p>
        </p:txBody>
      </p:sp>
      <p:pic>
        <p:nvPicPr>
          <p:cNvPr id="2" name="Picture 1"/>
          <p:cNvPicPr>
            <a:picLocks noChangeAspect="1"/>
          </p:cNvPicPr>
          <p:nvPr/>
        </p:nvPicPr>
        <p:blipFill>
          <a:blip r:embed="rId2"/>
          <a:stretch>
            <a:fillRect/>
          </a:stretch>
        </p:blipFill>
        <p:spPr>
          <a:xfrm>
            <a:off x="9672068" y="6537279"/>
            <a:ext cx="1751108" cy="229097"/>
          </a:xfrm>
          <a:prstGeom prst="rect">
            <a:avLst/>
          </a:prstGeom>
        </p:spPr>
      </p:pic>
    </p:spTree>
    <p:extLst>
      <p:ext uri="{BB962C8B-B14F-4D97-AF65-F5344CB8AC3E}">
        <p14:creationId xmlns:p14="http://schemas.microsoft.com/office/powerpoint/2010/main" val="14772814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1000" fill="hold"/>
                                        <p:tgtEl>
                                          <p:spTgt spid="10"/>
                                        </p:tgtEl>
                                        <p:attrNameLst>
                                          <p:attrName>ppt_w</p:attrName>
                                        </p:attrNameLst>
                                      </p:cBhvr>
                                      <p:tavLst>
                                        <p:tav tm="0">
                                          <p:val>
                                            <p:fltVal val="0"/>
                                          </p:val>
                                        </p:tav>
                                        <p:tav tm="100000">
                                          <p:val>
                                            <p:strVal val="#ppt_w"/>
                                          </p:val>
                                        </p:tav>
                                      </p:tavLst>
                                    </p:anim>
                                    <p:anim calcmode="lin" valueType="num">
                                      <p:cBhvr>
                                        <p:cTn id="8" dur="1000" fill="hold"/>
                                        <p:tgtEl>
                                          <p:spTgt spid="10"/>
                                        </p:tgtEl>
                                        <p:attrNameLst>
                                          <p:attrName>ppt_h</p:attrName>
                                        </p:attrNameLst>
                                      </p:cBhvr>
                                      <p:tavLst>
                                        <p:tav tm="0">
                                          <p:val>
                                            <p:fltVal val="0"/>
                                          </p:val>
                                        </p:tav>
                                        <p:tav tm="100000">
                                          <p:val>
                                            <p:strVal val="#ppt_h"/>
                                          </p:val>
                                        </p:tav>
                                      </p:tavLst>
                                    </p:anim>
                                    <p:anim calcmode="lin" valueType="num">
                                      <p:cBhvr>
                                        <p:cTn id="9" dur="1000" fill="hold"/>
                                        <p:tgtEl>
                                          <p:spTgt spid="10"/>
                                        </p:tgtEl>
                                        <p:attrNameLst>
                                          <p:attrName>style.rotation</p:attrName>
                                        </p:attrNameLst>
                                      </p:cBhvr>
                                      <p:tavLst>
                                        <p:tav tm="0">
                                          <p:val>
                                            <p:fltVal val="90"/>
                                          </p:val>
                                        </p:tav>
                                        <p:tav tm="100000">
                                          <p:val>
                                            <p:fltVal val="0"/>
                                          </p:val>
                                        </p:tav>
                                      </p:tavLst>
                                    </p:anim>
                                    <p:animEffect transition="in" filter="fade">
                                      <p:cBhvr>
                                        <p:cTn id="10"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D05E2FA4-701D-4C92-898E-7EE4AF07FEBA}"/>
              </a:ext>
            </a:extLst>
          </p:cNvPr>
          <p:cNvSpPr txBox="1"/>
          <p:nvPr/>
        </p:nvSpPr>
        <p:spPr>
          <a:xfrm>
            <a:off x="951537" y="1217831"/>
            <a:ext cx="10471639" cy="685701"/>
          </a:xfrm>
          <a:prstGeom prst="rect">
            <a:avLst/>
          </a:prstGeom>
          <a:noFill/>
          <a:ln>
            <a:noFill/>
          </a:ln>
        </p:spPr>
        <p:txBody>
          <a:bodyPr wrap="square" rtlCol="0">
            <a:spAutoFit/>
          </a:bodyPr>
          <a:lstStyle/>
          <a:p>
            <a:pPr algn="ctr">
              <a:lnSpc>
                <a:spcPct val="120000"/>
              </a:lnSpc>
            </a:pPr>
            <a:r>
              <a:rPr lang="en-US" sz="3600" b="1">
                <a:ln w="28575">
                  <a:solidFill>
                    <a:schemeClr val="bg1"/>
                  </a:solidFill>
                </a:ln>
                <a:solidFill>
                  <a:srgbClr val="3333CC"/>
                </a:solidFill>
                <a:latin typeface="Tahoma" panose="020B0604030504040204" pitchFamily="34" charset="0"/>
                <a:ea typeface="Tahoma" panose="020B0604030504040204" pitchFamily="34" charset="0"/>
                <a:cs typeface="Tahoma" panose="020B0604030504040204" pitchFamily="34" charset="0"/>
              </a:rPr>
              <a:t>B</a:t>
            </a:r>
            <a:r>
              <a:rPr lang="vi-VN" sz="3600" b="1">
                <a:ln w="28575">
                  <a:solidFill>
                    <a:schemeClr val="bg1"/>
                  </a:solidFill>
                </a:ln>
                <a:solidFill>
                  <a:srgbClr val="3333CC"/>
                </a:solidFill>
                <a:latin typeface="Tahoma" panose="020B0604030504040204" pitchFamily="34" charset="0"/>
                <a:ea typeface="Tahoma" panose="020B0604030504040204" pitchFamily="34" charset="0"/>
                <a:cs typeface="Tahoma" panose="020B0604030504040204" pitchFamily="34" charset="0"/>
              </a:rPr>
              <a:t>ài </a:t>
            </a:r>
            <a:r>
              <a:rPr lang="en-US" sz="3600" b="1">
                <a:ln w="28575">
                  <a:solidFill>
                    <a:schemeClr val="bg1"/>
                  </a:solidFill>
                </a:ln>
                <a:solidFill>
                  <a:srgbClr val="3333CC"/>
                </a:solidFill>
                <a:latin typeface="Tahoma" panose="020B0604030504040204" pitchFamily="34" charset="0"/>
                <a:ea typeface="Tahoma" panose="020B0604030504040204" pitchFamily="34" charset="0"/>
                <a:cs typeface="Tahoma" panose="020B0604030504040204" pitchFamily="34" charset="0"/>
              </a:rPr>
              <a:t>13: Thực hành sử dụng bàn phím</a:t>
            </a:r>
            <a:endParaRPr lang="vi-VN" sz="3600" b="1" dirty="0">
              <a:ln w="28575">
                <a:solidFill>
                  <a:schemeClr val="bg1"/>
                </a:solidFill>
              </a:ln>
              <a:solidFill>
                <a:srgbClr val="3333CC"/>
              </a:solidFill>
              <a:latin typeface="Tahoma" panose="020B0604030504040204" pitchFamily="34" charset="0"/>
              <a:ea typeface="Tahoma" panose="020B0604030504040204" pitchFamily="34" charset="0"/>
              <a:cs typeface="Tahoma" panose="020B0604030504040204" pitchFamily="34" charset="0"/>
            </a:endParaRPr>
          </a:p>
        </p:txBody>
      </p:sp>
      <p:pic>
        <p:nvPicPr>
          <p:cNvPr id="7" name="Picture 6"/>
          <p:cNvPicPr>
            <a:picLocks noChangeAspect="1"/>
          </p:cNvPicPr>
          <p:nvPr/>
        </p:nvPicPr>
        <p:blipFill>
          <a:blip r:embed="rId2"/>
          <a:stretch>
            <a:fillRect/>
          </a:stretch>
        </p:blipFill>
        <p:spPr>
          <a:xfrm>
            <a:off x="9672068" y="6537279"/>
            <a:ext cx="1751108" cy="229097"/>
          </a:xfrm>
          <a:prstGeom prst="rect">
            <a:avLst/>
          </a:prstGeom>
        </p:spPr>
      </p:pic>
      <p:sp>
        <p:nvSpPr>
          <p:cNvPr id="2" name="TextBox 1"/>
          <p:cNvSpPr txBox="1"/>
          <p:nvPr/>
        </p:nvSpPr>
        <p:spPr>
          <a:xfrm>
            <a:off x="1727952" y="571500"/>
            <a:ext cx="8703856" cy="646331"/>
          </a:xfrm>
          <a:prstGeom prst="rect">
            <a:avLst/>
          </a:prstGeom>
          <a:noFill/>
        </p:spPr>
        <p:txBody>
          <a:bodyPr wrap="square" rtlCol="0">
            <a:spAutoFit/>
          </a:bodyPr>
          <a:lstStyle/>
          <a:p>
            <a:pPr algn="ctr"/>
            <a:r>
              <a:rPr lang="en-US" sz="3600" b="1">
                <a:latin typeface="HP001 4 hàng" panose="020B0603050302020204" pitchFamily="34" charset="0"/>
              </a:rPr>
              <a:t>Thứ năm ngày 24 tháng 11 năm 2022</a:t>
            </a:r>
          </a:p>
        </p:txBody>
      </p:sp>
      <p:sp>
        <p:nvSpPr>
          <p:cNvPr id="5" name="Title 1"/>
          <p:cNvSpPr>
            <a:spLocks noGrp="1"/>
          </p:cNvSpPr>
          <p:nvPr>
            <p:ph type="title"/>
          </p:nvPr>
        </p:nvSpPr>
        <p:spPr>
          <a:xfrm>
            <a:off x="1392115" y="3442433"/>
            <a:ext cx="10515600" cy="1325563"/>
          </a:xfrm>
        </p:spPr>
        <p:txBody>
          <a:bodyPr>
            <a:normAutofit fontScale="90000"/>
          </a:bodyPr>
          <a:lstStyle/>
          <a:p>
            <a:r>
              <a:rPr lang="en-US"/>
              <a:t>Phím enter: Xuống dòng</a:t>
            </a:r>
            <a:br>
              <a:rPr lang="en-US"/>
            </a:br>
            <a:r>
              <a:rPr lang="en-US"/>
              <a:t>Phím Delete: Xóa kí tự bên phải</a:t>
            </a:r>
            <a:br>
              <a:rPr lang="en-US"/>
            </a:br>
            <a:r>
              <a:rPr lang="en-US"/>
              <a:t>Phím Backspace: Xóa kí tự bên trái</a:t>
            </a:r>
            <a:br>
              <a:rPr lang="en-US"/>
            </a:br>
            <a:r>
              <a:rPr lang="en-US"/>
              <a:t>Phím Shift: Gõ chữ hoa</a:t>
            </a:r>
            <a:br>
              <a:rPr lang="en-US"/>
            </a:br>
            <a:endParaRPr lang="en-US"/>
          </a:p>
        </p:txBody>
      </p:sp>
    </p:spTree>
    <p:extLst>
      <p:ext uri="{BB962C8B-B14F-4D97-AF65-F5344CB8AC3E}">
        <p14:creationId xmlns:p14="http://schemas.microsoft.com/office/powerpoint/2010/main" val="29094399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1000" fill="hold"/>
                                        <p:tgtEl>
                                          <p:spTgt spid="6"/>
                                        </p:tgtEl>
                                        <p:attrNameLst>
                                          <p:attrName>ppt_w</p:attrName>
                                        </p:attrNameLst>
                                      </p:cBhvr>
                                      <p:tavLst>
                                        <p:tav tm="0">
                                          <p:val>
                                            <p:fltVal val="0"/>
                                          </p:val>
                                        </p:tav>
                                        <p:tav tm="100000">
                                          <p:val>
                                            <p:strVal val="#ppt_w"/>
                                          </p:val>
                                        </p:tav>
                                      </p:tavLst>
                                    </p:anim>
                                    <p:anim calcmode="lin" valueType="num">
                                      <p:cBhvr>
                                        <p:cTn id="8" dur="1000" fill="hold"/>
                                        <p:tgtEl>
                                          <p:spTgt spid="6"/>
                                        </p:tgtEl>
                                        <p:attrNameLst>
                                          <p:attrName>ppt_h</p:attrName>
                                        </p:attrNameLst>
                                      </p:cBhvr>
                                      <p:tavLst>
                                        <p:tav tm="0">
                                          <p:val>
                                            <p:fltVal val="0"/>
                                          </p:val>
                                        </p:tav>
                                        <p:tav tm="100000">
                                          <p:val>
                                            <p:strVal val="#ppt_h"/>
                                          </p:val>
                                        </p:tav>
                                      </p:tavLst>
                                    </p:anim>
                                    <p:anim calcmode="lin" valueType="num">
                                      <p:cBhvr>
                                        <p:cTn id="9" dur="1000" fill="hold"/>
                                        <p:tgtEl>
                                          <p:spTgt spid="6"/>
                                        </p:tgtEl>
                                        <p:attrNameLst>
                                          <p:attrName>style.rotation</p:attrName>
                                        </p:attrNameLst>
                                      </p:cBhvr>
                                      <p:tavLst>
                                        <p:tav tm="0">
                                          <p:val>
                                            <p:fltVal val="90"/>
                                          </p:val>
                                        </p:tav>
                                        <p:tav tm="100000">
                                          <p:val>
                                            <p:fltVal val="0"/>
                                          </p:val>
                                        </p:tav>
                                      </p:tavLst>
                                    </p:anim>
                                    <p:animEffect transition="in" filter="fade">
                                      <p:cBhvr>
                                        <p:cTn id="10"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endParaRPr lang="en-US"/>
          </a:p>
        </p:txBody>
      </p:sp>
    </p:spTree>
    <p:extLst>
      <p:ext uri="{BB962C8B-B14F-4D97-AF65-F5344CB8AC3E}">
        <p14:creationId xmlns:p14="http://schemas.microsoft.com/office/powerpoint/2010/main" val="26451219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1208" y="373381"/>
            <a:ext cx="10515600" cy="4351338"/>
          </a:xfrm>
        </p:spPr>
        <p:txBody>
          <a:bodyPr>
            <a:noAutofit/>
          </a:bodyPr>
          <a:lstStyle/>
          <a:p>
            <a:pPr algn="just"/>
            <a:r>
              <a:rPr lang="vi-VN" sz="2400">
                <a:latin typeface="+mj-lt"/>
              </a:rPr>
              <a:t>Ngày xưa có một ông vua sai một viên quan đi dò la khắp nước tìm người tài giỏi. Viên quan ấy đã đi nhiều nơi, đến đâu ông cũng ra những câu đố oái oăm để hỏi mọi người, nhưng tuy mất nhiều công mà chưa thấy có người nào thật lỗi lạc.</a:t>
            </a:r>
            <a:br>
              <a:rPr lang="vi-VN" sz="2400">
                <a:latin typeface="+mj-lt"/>
              </a:rPr>
            </a:br>
            <a:r>
              <a:rPr lang="vi-VN" sz="2400">
                <a:latin typeface="+mj-lt"/>
              </a:rPr>
              <a:t>Một hôm, viên quan đi qua một cánh đồng làng kia, chợt thấy bên vệ đường có hai cha con nhà nọ đang làm ruộng: cha đánh trâu cày, con đập đất. Ông bèn dừng ngựa lại hỏi:</a:t>
            </a:r>
            <a:br>
              <a:rPr lang="vi-VN" sz="2400">
                <a:latin typeface="+mj-lt"/>
              </a:rPr>
            </a:br>
            <a:r>
              <a:rPr lang="vi-VN" sz="2400">
                <a:latin typeface="+mj-lt"/>
              </a:rPr>
              <a:t>– Này, lão kia! Trâu của lão cày một ngày được mấy đường?</a:t>
            </a:r>
            <a:br>
              <a:rPr lang="vi-VN" sz="2400">
                <a:latin typeface="+mj-lt"/>
              </a:rPr>
            </a:br>
            <a:r>
              <a:rPr lang="vi-VN" sz="2400">
                <a:latin typeface="+mj-lt"/>
              </a:rPr>
              <a:t>Người cha đứng ngẩn người ra chưa biết trả lời thế nào thì đứa con chừng bảy, tám tuổi nhanh miệng hỏi vặn lại quan rằng:</a:t>
            </a:r>
            <a:br>
              <a:rPr lang="vi-VN" sz="2400">
                <a:latin typeface="+mj-lt"/>
              </a:rPr>
            </a:br>
            <a:r>
              <a:rPr lang="vi-VN" sz="2400">
                <a:latin typeface="+mj-lt"/>
              </a:rPr>
              <a:t>– Thế xin hỏi ông câu này đã. Nếu ông trả lời được ngựa của ông đi một ngày được mấy bước tôi sẽ cho ông biết trâu của cha tôi cày một ngày được mấy đường.</a:t>
            </a:r>
            <a:br>
              <a:rPr lang="vi-VN" sz="2400">
                <a:latin typeface="+mj-lt"/>
              </a:rPr>
            </a:br>
            <a:r>
              <a:rPr lang="vi-VN" sz="2400">
                <a:latin typeface="+mj-lt"/>
              </a:rPr>
              <a:t>Viên quan nghe nó hỏi lại như thế thì há hốc mồm sửng sốt, không biết đáp sao cho ổn. Ông thầm nghĩ, nhất định nhân tài ở đây rồi, chả phải tìm đâu mất công, bèn hỏi tên họ làng xã quê quán của hai cha con rồi phi ngựa một mạch về tâu vua.</a:t>
            </a:r>
            <a:br>
              <a:rPr lang="vi-VN" sz="2400">
                <a:latin typeface="+mj-lt"/>
              </a:rPr>
            </a:br>
            <a:r>
              <a:rPr lang="vi-VN" sz="2400">
                <a:latin typeface="+mj-lt"/>
              </a:rPr>
              <a:t>Nghe nói, vua lấy làm mừng lắm. Nhưng, để biết đích xác hơn nữa, vua sai thử lại. Vua sai ban cho làng ấy ba thúng gạo nếp với ba con trâu đực, ra lệnh phải nuôi làm sao cho ba con trâu ấy đẻ thành chín con, hẹn năm sau phải đem nộp đủ, nếu không thì cả làng phải tội.</a:t>
            </a:r>
            <a:endParaRPr lang="en-US" sz="2400">
              <a:latin typeface="+mj-lt"/>
            </a:endParaRPr>
          </a:p>
        </p:txBody>
      </p:sp>
    </p:spTree>
    <p:extLst>
      <p:ext uri="{BB962C8B-B14F-4D97-AF65-F5344CB8AC3E}">
        <p14:creationId xmlns:p14="http://schemas.microsoft.com/office/powerpoint/2010/main" val="22605453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80862" y="279879"/>
            <a:ext cx="5411145" cy="6024205"/>
          </a:xfrm>
        </p:spPr>
        <p:txBody>
          <a:bodyPr>
            <a:noAutofit/>
          </a:bodyPr>
          <a:lstStyle/>
          <a:p>
            <a:pPr marL="0" indent="0">
              <a:buNone/>
            </a:pPr>
            <a:r>
              <a:rPr lang="vi-VN" sz="3200">
                <a:latin typeface="+mj-lt"/>
              </a:rPr>
              <a:t>Hai bàn tay em</a:t>
            </a:r>
            <a:br>
              <a:rPr lang="vi-VN" sz="3200">
                <a:latin typeface="+mj-lt"/>
              </a:rPr>
            </a:br>
            <a:r>
              <a:rPr lang="vi-VN" sz="3200">
                <a:latin typeface="+mj-lt"/>
              </a:rPr>
              <a:t>Như hoa đầu cành</a:t>
            </a:r>
            <a:br>
              <a:rPr lang="vi-VN" sz="3200">
                <a:latin typeface="+mj-lt"/>
              </a:rPr>
            </a:br>
            <a:r>
              <a:rPr lang="vi-VN" sz="3200">
                <a:latin typeface="+mj-lt"/>
              </a:rPr>
              <a:t>Hoa hồng hồng nụ</a:t>
            </a:r>
            <a:br>
              <a:rPr lang="vi-VN" sz="3200">
                <a:latin typeface="+mj-lt"/>
              </a:rPr>
            </a:br>
            <a:r>
              <a:rPr lang="vi-VN" sz="3200">
                <a:latin typeface="+mj-lt"/>
              </a:rPr>
              <a:t>Cánh tròn ngón xinh.</a:t>
            </a:r>
          </a:p>
          <a:p>
            <a:pPr marL="0" indent="0">
              <a:buNone/>
            </a:pPr>
            <a:r>
              <a:rPr lang="vi-VN" sz="3200">
                <a:latin typeface="+mj-lt"/>
              </a:rPr>
              <a:t>Đêm em nằm ngủ</a:t>
            </a:r>
            <a:br>
              <a:rPr lang="vi-VN" sz="3200">
                <a:latin typeface="+mj-lt"/>
              </a:rPr>
            </a:br>
            <a:r>
              <a:rPr lang="vi-VN" sz="3200">
                <a:latin typeface="+mj-lt"/>
              </a:rPr>
              <a:t>Hai hoa ngủ cùng</a:t>
            </a:r>
            <a:br>
              <a:rPr lang="vi-VN" sz="3200">
                <a:latin typeface="+mj-lt"/>
              </a:rPr>
            </a:br>
            <a:r>
              <a:rPr lang="vi-VN" sz="3200">
                <a:latin typeface="+mj-lt"/>
              </a:rPr>
              <a:t>Hoa thì bên má</a:t>
            </a:r>
            <a:br>
              <a:rPr lang="vi-VN" sz="3200">
                <a:latin typeface="+mj-lt"/>
              </a:rPr>
            </a:br>
            <a:r>
              <a:rPr lang="vi-VN" sz="3200">
                <a:latin typeface="+mj-lt"/>
              </a:rPr>
              <a:t>Hoa ấp cạnh lòng.</a:t>
            </a:r>
            <a:endParaRPr lang="en-US" sz="3200">
              <a:latin typeface="+mj-lt"/>
            </a:endParaRPr>
          </a:p>
          <a:p>
            <a:pPr marL="0" indent="0">
              <a:buNone/>
            </a:pPr>
            <a:r>
              <a:rPr lang="en-US" sz="3200">
                <a:latin typeface="Times New Roman" panose="02020603050405020304" pitchFamily="18" charset="0"/>
                <a:cs typeface="Times New Roman" panose="02020603050405020304" pitchFamily="18" charset="0"/>
              </a:rPr>
              <a:t>Tay em đánh răng</a:t>
            </a:r>
            <a:br>
              <a:rPr lang="en-US" sz="3200">
                <a:latin typeface="Times New Roman" panose="02020603050405020304" pitchFamily="18" charset="0"/>
                <a:cs typeface="Times New Roman" panose="02020603050405020304" pitchFamily="18" charset="0"/>
              </a:rPr>
            </a:br>
            <a:r>
              <a:rPr lang="en-US" sz="3200">
                <a:latin typeface="Times New Roman" panose="02020603050405020304" pitchFamily="18" charset="0"/>
                <a:cs typeface="Times New Roman" panose="02020603050405020304" pitchFamily="18" charset="0"/>
              </a:rPr>
              <a:t>Răng trắng hoa nhài</a:t>
            </a:r>
            <a:br>
              <a:rPr lang="en-US" sz="3200">
                <a:latin typeface="Times New Roman" panose="02020603050405020304" pitchFamily="18" charset="0"/>
                <a:cs typeface="Times New Roman" panose="02020603050405020304" pitchFamily="18" charset="0"/>
              </a:rPr>
            </a:br>
            <a:r>
              <a:rPr lang="en-US" sz="3200">
                <a:latin typeface="Times New Roman" panose="02020603050405020304" pitchFamily="18" charset="0"/>
                <a:cs typeface="Times New Roman" panose="02020603050405020304" pitchFamily="18" charset="0"/>
              </a:rPr>
              <a:t>Tay em chải tóc</a:t>
            </a:r>
            <a:br>
              <a:rPr lang="en-US" sz="3200">
                <a:latin typeface="Times New Roman" panose="02020603050405020304" pitchFamily="18" charset="0"/>
                <a:cs typeface="Times New Roman" panose="02020603050405020304" pitchFamily="18" charset="0"/>
              </a:rPr>
            </a:br>
            <a:r>
              <a:rPr lang="en-US" sz="3200">
                <a:latin typeface="Times New Roman" panose="02020603050405020304" pitchFamily="18" charset="0"/>
                <a:cs typeface="Times New Roman" panose="02020603050405020304" pitchFamily="18" charset="0"/>
              </a:rPr>
              <a:t>Tóc ngời ánh mai.</a:t>
            </a:r>
          </a:p>
          <a:p>
            <a:endParaRPr lang="vi-VN" sz="3200">
              <a:latin typeface="Times New Roman" panose="02020603050405020304" pitchFamily="18" charset="0"/>
              <a:cs typeface="Times New Roman" panose="02020603050405020304" pitchFamily="18" charset="0"/>
            </a:endParaRPr>
          </a:p>
          <a:p>
            <a:endParaRPr lang="en-US" sz="3200">
              <a:latin typeface="+mj-lt"/>
            </a:endParaRPr>
          </a:p>
        </p:txBody>
      </p:sp>
      <p:sp>
        <p:nvSpPr>
          <p:cNvPr id="4" name="TextBox 3"/>
          <p:cNvSpPr txBox="1"/>
          <p:nvPr/>
        </p:nvSpPr>
        <p:spPr>
          <a:xfrm>
            <a:off x="6392008" y="931985"/>
            <a:ext cx="3719146" cy="1248507"/>
          </a:xfrm>
          <a:prstGeom prst="rect">
            <a:avLst/>
          </a:prstGeom>
          <a:noFill/>
        </p:spPr>
        <p:txBody>
          <a:bodyPr wrap="square" rtlCol="0">
            <a:spAutoFit/>
          </a:bodyPr>
          <a:lstStyle/>
          <a:p>
            <a:endParaRPr lang="en-US"/>
          </a:p>
        </p:txBody>
      </p:sp>
      <p:sp>
        <p:nvSpPr>
          <p:cNvPr id="5" name="TextBox 4"/>
          <p:cNvSpPr txBox="1"/>
          <p:nvPr/>
        </p:nvSpPr>
        <p:spPr>
          <a:xfrm>
            <a:off x="6392007" y="279880"/>
            <a:ext cx="5143500" cy="4524315"/>
          </a:xfrm>
          <a:prstGeom prst="rect">
            <a:avLst/>
          </a:prstGeom>
          <a:noFill/>
        </p:spPr>
        <p:txBody>
          <a:bodyPr wrap="square" rtlCol="0">
            <a:spAutoFit/>
          </a:bodyPr>
          <a:lstStyle/>
          <a:p>
            <a:r>
              <a:rPr lang="en-US" sz="3200">
                <a:latin typeface="Times New Roman" panose="02020603050405020304" pitchFamily="18" charset="0"/>
                <a:cs typeface="Times New Roman" panose="02020603050405020304" pitchFamily="18" charset="0"/>
              </a:rPr>
              <a:t>Giờ em ngồi học</a:t>
            </a:r>
            <a:br>
              <a:rPr lang="en-US" sz="3200">
                <a:latin typeface="Times New Roman" panose="02020603050405020304" pitchFamily="18" charset="0"/>
                <a:cs typeface="Times New Roman" panose="02020603050405020304" pitchFamily="18" charset="0"/>
              </a:rPr>
            </a:br>
            <a:r>
              <a:rPr lang="en-US" sz="3200">
                <a:latin typeface="Times New Roman" panose="02020603050405020304" pitchFamily="18" charset="0"/>
                <a:cs typeface="Times New Roman" panose="02020603050405020304" pitchFamily="18" charset="0"/>
              </a:rPr>
              <a:t>Bàn tay siêng năng</a:t>
            </a:r>
            <a:br>
              <a:rPr lang="en-US" sz="3200">
                <a:latin typeface="Times New Roman" panose="02020603050405020304" pitchFamily="18" charset="0"/>
                <a:cs typeface="Times New Roman" panose="02020603050405020304" pitchFamily="18" charset="0"/>
              </a:rPr>
            </a:br>
            <a:r>
              <a:rPr lang="en-US" sz="3200">
                <a:latin typeface="Times New Roman" panose="02020603050405020304" pitchFamily="18" charset="0"/>
                <a:cs typeface="Times New Roman" panose="02020603050405020304" pitchFamily="18" charset="0"/>
              </a:rPr>
              <a:t>Nở hoa trên giấy</a:t>
            </a:r>
            <a:br>
              <a:rPr lang="en-US" sz="3200">
                <a:latin typeface="Times New Roman" panose="02020603050405020304" pitchFamily="18" charset="0"/>
                <a:cs typeface="Times New Roman" panose="02020603050405020304" pitchFamily="18" charset="0"/>
              </a:rPr>
            </a:br>
            <a:r>
              <a:rPr lang="en-US" sz="3200">
                <a:latin typeface="Times New Roman" panose="02020603050405020304" pitchFamily="18" charset="0"/>
                <a:cs typeface="Times New Roman" panose="02020603050405020304" pitchFamily="18" charset="0"/>
              </a:rPr>
              <a:t>Từng hàng giăng giăng.</a:t>
            </a:r>
          </a:p>
          <a:p>
            <a:r>
              <a:rPr lang="en-US" sz="3200">
                <a:latin typeface="Times New Roman" panose="02020603050405020304" pitchFamily="18" charset="0"/>
                <a:cs typeface="Times New Roman" panose="02020603050405020304" pitchFamily="18" charset="0"/>
              </a:rPr>
              <a:t>Có khi một mình</a:t>
            </a:r>
            <a:br>
              <a:rPr lang="en-US" sz="3200">
                <a:latin typeface="Times New Roman" panose="02020603050405020304" pitchFamily="18" charset="0"/>
                <a:cs typeface="Times New Roman" panose="02020603050405020304" pitchFamily="18" charset="0"/>
              </a:rPr>
            </a:br>
            <a:r>
              <a:rPr lang="en-US" sz="3200">
                <a:latin typeface="Times New Roman" panose="02020603050405020304" pitchFamily="18" charset="0"/>
                <a:cs typeface="Times New Roman" panose="02020603050405020304" pitchFamily="18" charset="0"/>
              </a:rPr>
              <a:t>Nhìn tay thủ thỉ:</a:t>
            </a:r>
            <a:br>
              <a:rPr lang="en-US" sz="3200">
                <a:latin typeface="Times New Roman" panose="02020603050405020304" pitchFamily="18" charset="0"/>
                <a:cs typeface="Times New Roman" panose="02020603050405020304" pitchFamily="18" charset="0"/>
              </a:rPr>
            </a:br>
            <a:r>
              <a:rPr lang="en-US" sz="3200">
                <a:latin typeface="Times New Roman" panose="02020603050405020304" pitchFamily="18" charset="0"/>
                <a:cs typeface="Times New Roman" panose="02020603050405020304" pitchFamily="18" charset="0"/>
              </a:rPr>
              <a:t>– Em yêu em quý</a:t>
            </a:r>
            <a:br>
              <a:rPr lang="en-US" sz="3200">
                <a:latin typeface="Times New Roman" panose="02020603050405020304" pitchFamily="18" charset="0"/>
                <a:cs typeface="Times New Roman" panose="02020603050405020304" pitchFamily="18" charset="0"/>
              </a:rPr>
            </a:br>
            <a:r>
              <a:rPr lang="en-US" sz="3200">
                <a:latin typeface="Times New Roman" panose="02020603050405020304" pitchFamily="18" charset="0"/>
                <a:cs typeface="Times New Roman" panose="02020603050405020304" pitchFamily="18" charset="0"/>
              </a:rPr>
              <a:t>Hai bàn tay em.</a:t>
            </a:r>
          </a:p>
          <a:p>
            <a:endParaRPr lang="en-US" sz="3200">
              <a:latin typeface="Times New Roman" panose="02020603050405020304" pitchFamily="18" charset="0"/>
              <a:cs typeface="Times New Roman" panose="02020603050405020304" pitchFamily="18" charset="0"/>
            </a:endParaRPr>
          </a:p>
        </p:txBody>
      </p:sp>
      <p:sp>
        <p:nvSpPr>
          <p:cNvPr id="2" name="TextBox 1"/>
          <p:cNvSpPr txBox="1"/>
          <p:nvPr/>
        </p:nvSpPr>
        <p:spPr>
          <a:xfrm>
            <a:off x="531935" y="5878971"/>
            <a:ext cx="11961934" cy="584775"/>
          </a:xfrm>
          <a:prstGeom prst="rect">
            <a:avLst/>
          </a:prstGeom>
          <a:noFill/>
        </p:spPr>
        <p:txBody>
          <a:bodyPr wrap="square" rtlCol="0">
            <a:spAutoFit/>
          </a:bodyPr>
          <a:lstStyle/>
          <a:p>
            <a:r>
              <a:rPr lang="en-US" sz="3200" b="1">
                <a:solidFill>
                  <a:srgbClr val="FF0000"/>
                </a:solidFill>
                <a:latin typeface="Times New Roman" panose="02020603050405020304" pitchFamily="18" charset="0"/>
                <a:cs typeface="Times New Roman" panose="02020603050405020304" pitchFamily="18" charset="0"/>
              </a:rPr>
              <a:t>LIỆT KÊ NHIỆM VỤ CỦA CÁC NGÓN TAY KHI GÕ 10 NGÓN</a:t>
            </a:r>
          </a:p>
        </p:txBody>
      </p:sp>
    </p:spTree>
    <p:extLst>
      <p:ext uri="{BB962C8B-B14F-4D97-AF65-F5344CB8AC3E}">
        <p14:creationId xmlns:p14="http://schemas.microsoft.com/office/powerpoint/2010/main" val="16562819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4217127" y="295836"/>
            <a:ext cx="3420802" cy="644884"/>
          </a:xfrm>
          <a:prstGeom prst="rect">
            <a:avLst/>
          </a:prstGeom>
        </p:spPr>
      </p:pic>
      <p:sp>
        <p:nvSpPr>
          <p:cNvPr id="3" name="TextBox 2"/>
          <p:cNvSpPr txBox="1"/>
          <p:nvPr/>
        </p:nvSpPr>
        <p:spPr>
          <a:xfrm>
            <a:off x="954866" y="1195233"/>
            <a:ext cx="9614523" cy="1598643"/>
          </a:xfrm>
          <a:prstGeom prst="rect">
            <a:avLst/>
          </a:prstGeom>
          <a:noFill/>
        </p:spPr>
        <p:txBody>
          <a:bodyPr wrap="square" rtlCol="0">
            <a:spAutoFit/>
          </a:bodyPr>
          <a:lstStyle/>
          <a:p>
            <a:pPr marL="285750" indent="-285750">
              <a:lnSpc>
                <a:spcPct val="130000"/>
              </a:lnSpc>
              <a:buClr>
                <a:srgbClr val="FF0000"/>
              </a:buClr>
              <a:buFont typeface="Wingdings" panose="05000000000000000000" pitchFamily="2" charset="2"/>
              <a:buChar char="v"/>
            </a:pPr>
            <a:r>
              <a:rPr lang="en-US" sz="2600" dirty="0">
                <a:latin typeface="Arial" panose="020B0604020202020204" pitchFamily="34" charset="0"/>
                <a:cs typeface="Arial" panose="020B0604020202020204" pitchFamily="34" charset="0"/>
              </a:rPr>
              <a:t> </a:t>
            </a:r>
            <a:r>
              <a:rPr lang="en-US" sz="2600" dirty="0" err="1">
                <a:solidFill>
                  <a:srgbClr val="3333CC"/>
                </a:solidFill>
                <a:latin typeface="Arial" panose="020B0604020202020204" pitchFamily="34" charset="0"/>
                <a:cs typeface="Arial" panose="020B0604020202020204" pitchFamily="34" charset="0"/>
              </a:rPr>
              <a:t>Em</a:t>
            </a:r>
            <a:r>
              <a:rPr lang="en-US" sz="2600" dirty="0">
                <a:solidFill>
                  <a:srgbClr val="3333CC"/>
                </a:solidFill>
                <a:latin typeface="Arial" panose="020B0604020202020204" pitchFamily="34" charset="0"/>
                <a:cs typeface="Arial" panose="020B0604020202020204" pitchFamily="34" charset="0"/>
              </a:rPr>
              <a:t> </a:t>
            </a:r>
            <a:r>
              <a:rPr lang="en-US" sz="2600" dirty="0" err="1">
                <a:solidFill>
                  <a:srgbClr val="3333CC"/>
                </a:solidFill>
                <a:latin typeface="Arial" panose="020B0604020202020204" pitchFamily="34" charset="0"/>
                <a:cs typeface="Arial" panose="020B0604020202020204" pitchFamily="34" charset="0"/>
              </a:rPr>
              <a:t>hãy</a:t>
            </a:r>
            <a:r>
              <a:rPr lang="en-US" sz="2600" dirty="0">
                <a:solidFill>
                  <a:srgbClr val="3333CC"/>
                </a:solidFill>
                <a:latin typeface="Arial" panose="020B0604020202020204" pitchFamily="34" charset="0"/>
                <a:cs typeface="Arial" panose="020B0604020202020204" pitchFamily="34" charset="0"/>
              </a:rPr>
              <a:t> </a:t>
            </a:r>
            <a:r>
              <a:rPr lang="en-US" sz="2600" dirty="0" err="1">
                <a:solidFill>
                  <a:srgbClr val="3333CC"/>
                </a:solidFill>
                <a:latin typeface="Arial" panose="020B0604020202020204" pitchFamily="34" charset="0"/>
                <a:cs typeface="Arial" panose="020B0604020202020204" pitchFamily="34" charset="0"/>
              </a:rPr>
              <a:t>thực</a:t>
            </a:r>
            <a:r>
              <a:rPr lang="en-US" sz="2600" dirty="0">
                <a:solidFill>
                  <a:srgbClr val="3333CC"/>
                </a:solidFill>
                <a:latin typeface="Arial" panose="020B0604020202020204" pitchFamily="34" charset="0"/>
                <a:cs typeface="Arial" panose="020B0604020202020204" pitchFamily="34" charset="0"/>
              </a:rPr>
              <a:t> </a:t>
            </a:r>
            <a:r>
              <a:rPr lang="en-US" sz="2600" dirty="0" err="1">
                <a:solidFill>
                  <a:srgbClr val="3333CC"/>
                </a:solidFill>
                <a:latin typeface="Arial" panose="020B0604020202020204" pitchFamily="34" charset="0"/>
                <a:cs typeface="Arial" panose="020B0604020202020204" pitchFamily="34" charset="0"/>
              </a:rPr>
              <a:t>hiện</a:t>
            </a:r>
            <a:r>
              <a:rPr lang="en-US" sz="2600" dirty="0">
                <a:solidFill>
                  <a:srgbClr val="3333CC"/>
                </a:solidFill>
                <a:latin typeface="Arial" panose="020B0604020202020204" pitchFamily="34" charset="0"/>
                <a:cs typeface="Arial" panose="020B0604020202020204" pitchFamily="34" charset="0"/>
              </a:rPr>
              <a:t>:</a:t>
            </a:r>
          </a:p>
          <a:p>
            <a:pPr>
              <a:lnSpc>
                <a:spcPct val="130000"/>
              </a:lnSpc>
              <a:buClr>
                <a:srgbClr val="FF0000"/>
              </a:buClr>
            </a:pPr>
            <a:r>
              <a:rPr lang="en-US" sz="2600" dirty="0">
                <a:solidFill>
                  <a:srgbClr val="3333CC"/>
                </a:solidFill>
                <a:latin typeface="Arial" panose="020B0604020202020204" pitchFamily="34" charset="0"/>
                <a:cs typeface="Arial" panose="020B0604020202020204" pitchFamily="34" charset="0"/>
              </a:rPr>
              <a:t>	- </a:t>
            </a:r>
            <a:r>
              <a:rPr lang="en-US" sz="2600" dirty="0" err="1">
                <a:solidFill>
                  <a:srgbClr val="3333CC"/>
                </a:solidFill>
                <a:latin typeface="Arial" panose="020B0604020202020204" pitchFamily="34" charset="0"/>
                <a:cs typeface="Arial" panose="020B0604020202020204" pitchFamily="34" charset="0"/>
              </a:rPr>
              <a:t>Kích</a:t>
            </a:r>
            <a:r>
              <a:rPr lang="en-US" sz="2600" dirty="0">
                <a:solidFill>
                  <a:srgbClr val="3333CC"/>
                </a:solidFill>
                <a:latin typeface="Arial" panose="020B0604020202020204" pitchFamily="34" charset="0"/>
                <a:cs typeface="Arial" panose="020B0604020202020204" pitchFamily="34" charset="0"/>
              </a:rPr>
              <a:t> </a:t>
            </a:r>
            <a:r>
              <a:rPr lang="en-US" sz="2600" dirty="0" err="1">
                <a:solidFill>
                  <a:srgbClr val="3333CC"/>
                </a:solidFill>
                <a:latin typeface="Arial" panose="020B0604020202020204" pitchFamily="34" charset="0"/>
                <a:cs typeface="Arial" panose="020B0604020202020204" pitchFamily="34" charset="0"/>
              </a:rPr>
              <a:t>hoạt</a:t>
            </a:r>
            <a:r>
              <a:rPr lang="en-US" sz="2600" dirty="0">
                <a:solidFill>
                  <a:srgbClr val="3333CC"/>
                </a:solidFill>
                <a:latin typeface="Arial" panose="020B0604020202020204" pitchFamily="34" charset="0"/>
                <a:cs typeface="Arial" panose="020B0604020202020204" pitchFamily="34" charset="0"/>
              </a:rPr>
              <a:t> </a:t>
            </a:r>
            <a:r>
              <a:rPr lang="en-US" sz="2600" dirty="0" err="1">
                <a:solidFill>
                  <a:srgbClr val="3333CC"/>
                </a:solidFill>
                <a:latin typeface="Arial" panose="020B0604020202020204" pitchFamily="34" charset="0"/>
                <a:cs typeface="Arial" panose="020B0604020202020204" pitchFamily="34" charset="0"/>
              </a:rPr>
              <a:t>phần</a:t>
            </a:r>
            <a:r>
              <a:rPr lang="en-US" sz="2600" dirty="0">
                <a:solidFill>
                  <a:srgbClr val="3333CC"/>
                </a:solidFill>
                <a:latin typeface="Arial" panose="020B0604020202020204" pitchFamily="34" charset="0"/>
                <a:cs typeface="Arial" panose="020B0604020202020204" pitchFamily="34" charset="0"/>
              </a:rPr>
              <a:t> </a:t>
            </a:r>
            <a:r>
              <a:rPr lang="en-US" sz="2600" dirty="0" err="1">
                <a:solidFill>
                  <a:srgbClr val="3333CC"/>
                </a:solidFill>
                <a:latin typeface="Arial" panose="020B0604020202020204" pitchFamily="34" charset="0"/>
                <a:cs typeface="Arial" panose="020B0604020202020204" pitchFamily="34" charset="0"/>
              </a:rPr>
              <a:t>mềm</a:t>
            </a:r>
            <a:r>
              <a:rPr lang="en-US" sz="2600" dirty="0">
                <a:solidFill>
                  <a:srgbClr val="3333CC"/>
                </a:solidFill>
                <a:latin typeface="Arial" panose="020B0604020202020204" pitchFamily="34" charset="0"/>
                <a:cs typeface="Arial" panose="020B0604020202020204" pitchFamily="34" charset="0"/>
              </a:rPr>
              <a:t> </a:t>
            </a:r>
            <a:r>
              <a:rPr lang="en-US" sz="2600" dirty="0">
                <a:solidFill>
                  <a:srgbClr val="FF0000"/>
                </a:solidFill>
                <a:latin typeface="Arial" panose="020B0604020202020204" pitchFamily="34" charset="0"/>
                <a:cs typeface="Arial" panose="020B0604020202020204" pitchFamily="34" charset="0"/>
              </a:rPr>
              <a:t>Notepad</a:t>
            </a:r>
          </a:p>
          <a:p>
            <a:pPr>
              <a:lnSpc>
                <a:spcPct val="130000"/>
              </a:lnSpc>
              <a:buClr>
                <a:srgbClr val="FF0000"/>
              </a:buClr>
            </a:pPr>
            <a:r>
              <a:rPr lang="en-US" sz="2600" dirty="0">
                <a:solidFill>
                  <a:srgbClr val="FF0000"/>
                </a:solidFill>
                <a:latin typeface="Arial" panose="020B0604020202020204" pitchFamily="34" charset="0"/>
                <a:cs typeface="Arial" panose="020B0604020202020204" pitchFamily="34" charset="0"/>
              </a:rPr>
              <a:t>	</a:t>
            </a:r>
            <a:r>
              <a:rPr lang="en-US" sz="2600" dirty="0">
                <a:solidFill>
                  <a:srgbClr val="3333CC"/>
                </a:solidFill>
                <a:latin typeface="Arial" panose="020B0604020202020204" pitchFamily="34" charset="0"/>
                <a:cs typeface="Arial" panose="020B0604020202020204" pitchFamily="34" charset="0"/>
              </a:rPr>
              <a:t>- N</a:t>
            </a:r>
            <a:r>
              <a:rPr lang="vi-VN" sz="2600" dirty="0">
                <a:solidFill>
                  <a:srgbClr val="3333CC"/>
                </a:solidFill>
                <a:latin typeface="Arial" panose="020B0604020202020204" pitchFamily="34" charset="0"/>
                <a:cs typeface="Arial" panose="020B0604020202020204" pitchFamily="34" charset="0"/>
              </a:rPr>
              <a:t>hập hai dòng văn bản về thông tin như hình 13.2.</a:t>
            </a:r>
            <a:endParaRPr lang="en-US" sz="2600" dirty="0">
              <a:solidFill>
                <a:srgbClr val="3333CC"/>
              </a:solidFill>
              <a:latin typeface="Arial" panose="020B0604020202020204" pitchFamily="34" charset="0"/>
              <a:cs typeface="Arial" panose="020B0604020202020204" pitchFamily="34" charset="0"/>
            </a:endParaRPr>
          </a:p>
        </p:txBody>
      </p:sp>
      <p:pic>
        <p:nvPicPr>
          <p:cNvPr id="2" name="Picture 1"/>
          <p:cNvPicPr>
            <a:picLocks noChangeAspect="1"/>
          </p:cNvPicPr>
          <p:nvPr/>
        </p:nvPicPr>
        <p:blipFill>
          <a:blip r:embed="rId3"/>
          <a:stretch>
            <a:fillRect/>
          </a:stretch>
        </p:blipFill>
        <p:spPr>
          <a:xfrm>
            <a:off x="6709734" y="1383415"/>
            <a:ext cx="875644" cy="769147"/>
          </a:xfrm>
          <a:prstGeom prst="rect">
            <a:avLst/>
          </a:prstGeom>
        </p:spPr>
      </p:pic>
      <p:pic>
        <p:nvPicPr>
          <p:cNvPr id="4" name="Picture 3"/>
          <p:cNvPicPr>
            <a:picLocks noChangeAspect="1"/>
          </p:cNvPicPr>
          <p:nvPr/>
        </p:nvPicPr>
        <p:blipFill>
          <a:blip r:embed="rId4"/>
          <a:stretch>
            <a:fillRect/>
          </a:stretch>
        </p:blipFill>
        <p:spPr>
          <a:xfrm>
            <a:off x="1699798" y="2811881"/>
            <a:ext cx="8472706" cy="3589581"/>
          </a:xfrm>
          <a:prstGeom prst="rect">
            <a:avLst/>
          </a:prstGeom>
        </p:spPr>
      </p:pic>
    </p:spTree>
    <p:extLst>
      <p:ext uri="{BB962C8B-B14F-4D97-AF65-F5344CB8AC3E}">
        <p14:creationId xmlns:p14="http://schemas.microsoft.com/office/powerpoint/2010/main" val="17720506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par>
                          <p:cTn id="13" fill="hold">
                            <p:stCondLst>
                              <p:cond delay="500"/>
                            </p:stCondLst>
                            <p:childTnLst>
                              <p:par>
                                <p:cTn id="14" presetID="10" presetClass="entr" presetSubtype="0" fill="hold" nodeType="afterEffect">
                                  <p:stCondLst>
                                    <p:cond delay="0"/>
                                  </p:stCondLst>
                                  <p:childTnLst>
                                    <p:set>
                                      <p:cBhvr>
                                        <p:cTn id="15" dur="1" fill="hold">
                                          <p:stCondLst>
                                            <p:cond delay="0"/>
                                          </p:stCondLst>
                                        </p:cTn>
                                        <p:tgtEl>
                                          <p:spTgt spid="2"/>
                                        </p:tgtEl>
                                        <p:attrNameLst>
                                          <p:attrName>style.visibility</p:attrName>
                                        </p:attrNameLst>
                                      </p:cBhvr>
                                      <p:to>
                                        <p:strVal val="visible"/>
                                      </p:to>
                                    </p:set>
                                    <p:animEffect transition="in" filter="fade">
                                      <p:cBhvr>
                                        <p:cTn id="16" dur="500"/>
                                        <p:tgtEl>
                                          <p:spTgt spid="2"/>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500"/>
                                        <p:tgtEl>
                                          <p:spTgt spid="3">
                                            <p:txEl>
                                              <p:pRg st="2" end="2"/>
                                            </p:txEl>
                                          </p:spTgt>
                                        </p:tgtEl>
                                      </p:cBhvr>
                                    </p:animEffect>
                                  </p:childTnLst>
                                </p:cTn>
                              </p:par>
                            </p:childTnLst>
                          </p:cTn>
                        </p:par>
                        <p:par>
                          <p:cTn id="22" fill="hold">
                            <p:stCondLst>
                              <p:cond delay="500"/>
                            </p:stCondLst>
                            <p:childTnLst>
                              <p:par>
                                <p:cTn id="23" presetID="10" presetClass="entr" presetSubtype="0" fill="hold" nodeType="afterEffect">
                                  <p:stCondLst>
                                    <p:cond delay="0"/>
                                  </p:stCondLst>
                                  <p:childTnLst>
                                    <p:set>
                                      <p:cBhvr>
                                        <p:cTn id="24" dur="1" fill="hold">
                                          <p:stCondLst>
                                            <p:cond delay="0"/>
                                          </p:stCondLst>
                                        </p:cTn>
                                        <p:tgtEl>
                                          <p:spTgt spid="4"/>
                                        </p:tgtEl>
                                        <p:attrNameLst>
                                          <p:attrName>style.visibility</p:attrName>
                                        </p:attrNameLst>
                                      </p:cBhvr>
                                      <p:to>
                                        <p:strVal val="visible"/>
                                      </p:to>
                                    </p:set>
                                    <p:animEffect transition="in" filter="fade">
                                      <p:cBhvr>
                                        <p:cTn id="25"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4217127" y="295836"/>
            <a:ext cx="3420802" cy="644884"/>
          </a:xfrm>
          <a:prstGeom prst="rect">
            <a:avLst/>
          </a:prstGeom>
        </p:spPr>
      </p:pic>
      <p:sp>
        <p:nvSpPr>
          <p:cNvPr id="15" name="Cloud 14"/>
          <p:cNvSpPr/>
          <p:nvPr/>
        </p:nvSpPr>
        <p:spPr>
          <a:xfrm>
            <a:off x="1099807" y="1750155"/>
            <a:ext cx="9637466" cy="3630708"/>
          </a:xfrm>
          <a:prstGeom prst="cloud">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30000"/>
              </a:lnSpc>
            </a:pPr>
            <a:r>
              <a:rPr lang="en-US" sz="3200" dirty="0" err="1">
                <a:solidFill>
                  <a:srgbClr val="3333CC"/>
                </a:solidFill>
                <a:latin typeface="Arial" panose="020B0604020202020204" pitchFamily="34" charset="0"/>
                <a:cs typeface="Arial" panose="020B0604020202020204" pitchFamily="34" charset="0"/>
              </a:rPr>
              <a:t>Em</a:t>
            </a:r>
            <a:r>
              <a:rPr lang="en-US" sz="3200" dirty="0">
                <a:solidFill>
                  <a:srgbClr val="3333CC"/>
                </a:solidFill>
                <a:latin typeface="Arial" panose="020B0604020202020204" pitchFamily="34" charset="0"/>
                <a:cs typeface="Arial" panose="020B0604020202020204" pitchFamily="34" charset="0"/>
              </a:rPr>
              <a:t> </a:t>
            </a:r>
            <a:r>
              <a:rPr lang="en-US" sz="3200" dirty="0" err="1">
                <a:solidFill>
                  <a:srgbClr val="3333CC"/>
                </a:solidFill>
                <a:latin typeface="Arial" panose="020B0604020202020204" pitchFamily="34" charset="0"/>
                <a:cs typeface="Arial" panose="020B0604020202020204" pitchFamily="34" charset="0"/>
              </a:rPr>
              <a:t>hãy</a:t>
            </a:r>
            <a:r>
              <a:rPr lang="en-US" sz="3200" dirty="0">
                <a:solidFill>
                  <a:srgbClr val="3333CC"/>
                </a:solidFill>
                <a:latin typeface="Arial" panose="020B0604020202020204" pitchFamily="34" charset="0"/>
                <a:cs typeface="Arial" panose="020B0604020202020204" pitchFamily="34" charset="0"/>
              </a:rPr>
              <a:t> </a:t>
            </a:r>
            <a:r>
              <a:rPr lang="en-US" sz="3200" dirty="0" err="1">
                <a:solidFill>
                  <a:srgbClr val="3333CC"/>
                </a:solidFill>
                <a:latin typeface="Arial" panose="020B0604020202020204" pitchFamily="34" charset="0"/>
                <a:cs typeface="Arial" panose="020B0604020202020204" pitchFamily="34" charset="0"/>
              </a:rPr>
              <a:t>cho</a:t>
            </a:r>
            <a:r>
              <a:rPr lang="en-US" sz="3200" dirty="0">
                <a:solidFill>
                  <a:srgbClr val="3333CC"/>
                </a:solidFill>
                <a:latin typeface="Arial" panose="020B0604020202020204" pitchFamily="34" charset="0"/>
                <a:cs typeface="Arial" panose="020B0604020202020204" pitchFamily="34" charset="0"/>
              </a:rPr>
              <a:t> </a:t>
            </a:r>
            <a:r>
              <a:rPr lang="en-US" sz="3200" dirty="0" err="1">
                <a:solidFill>
                  <a:srgbClr val="3333CC"/>
                </a:solidFill>
                <a:latin typeface="Arial" panose="020B0604020202020204" pitchFamily="34" charset="0"/>
                <a:cs typeface="Arial" panose="020B0604020202020204" pitchFamily="34" charset="0"/>
              </a:rPr>
              <a:t>biết</a:t>
            </a:r>
            <a:r>
              <a:rPr lang="en-US" sz="3200" dirty="0">
                <a:solidFill>
                  <a:srgbClr val="3333CC"/>
                </a:solidFill>
                <a:latin typeface="Arial" panose="020B0604020202020204" pitchFamily="34" charset="0"/>
                <a:cs typeface="Arial" panose="020B0604020202020204" pitchFamily="34" charset="0"/>
              </a:rPr>
              <a:t> </a:t>
            </a:r>
            <a:r>
              <a:rPr lang="en-US" sz="3200" dirty="0" err="1">
                <a:solidFill>
                  <a:srgbClr val="3333CC"/>
                </a:solidFill>
                <a:latin typeface="Arial" panose="020B0604020202020204" pitchFamily="34" charset="0"/>
                <a:cs typeface="Arial" panose="020B0604020202020204" pitchFamily="34" charset="0"/>
              </a:rPr>
              <a:t>sự</a:t>
            </a:r>
            <a:r>
              <a:rPr lang="en-US" sz="3200" dirty="0">
                <a:solidFill>
                  <a:srgbClr val="3333CC"/>
                </a:solidFill>
                <a:latin typeface="Arial" panose="020B0604020202020204" pitchFamily="34" charset="0"/>
                <a:cs typeface="Arial" panose="020B0604020202020204" pitchFamily="34" charset="0"/>
              </a:rPr>
              <a:t> </a:t>
            </a:r>
            <a:r>
              <a:rPr lang="en-US" sz="3200" dirty="0" err="1">
                <a:solidFill>
                  <a:srgbClr val="3333CC"/>
                </a:solidFill>
                <a:latin typeface="Arial" panose="020B0604020202020204" pitchFamily="34" charset="0"/>
                <a:cs typeface="Arial" panose="020B0604020202020204" pitchFamily="34" charset="0"/>
              </a:rPr>
              <a:t>khác</a:t>
            </a:r>
            <a:r>
              <a:rPr lang="en-US" sz="3200" dirty="0">
                <a:solidFill>
                  <a:srgbClr val="3333CC"/>
                </a:solidFill>
                <a:latin typeface="Arial" panose="020B0604020202020204" pitchFamily="34" charset="0"/>
                <a:cs typeface="Arial" panose="020B0604020202020204" pitchFamily="34" charset="0"/>
              </a:rPr>
              <a:t> </a:t>
            </a:r>
            <a:r>
              <a:rPr lang="en-US" sz="3200" dirty="0" err="1">
                <a:solidFill>
                  <a:srgbClr val="3333CC"/>
                </a:solidFill>
                <a:latin typeface="Arial" panose="020B0604020202020204" pitchFamily="34" charset="0"/>
                <a:cs typeface="Arial" panose="020B0604020202020204" pitchFamily="34" charset="0"/>
              </a:rPr>
              <a:t>nhau</a:t>
            </a:r>
            <a:r>
              <a:rPr lang="en-US" sz="3200" dirty="0">
                <a:solidFill>
                  <a:srgbClr val="3333CC"/>
                </a:solidFill>
                <a:latin typeface="Arial" panose="020B0604020202020204" pitchFamily="34" charset="0"/>
                <a:cs typeface="Arial" panose="020B0604020202020204" pitchFamily="34" charset="0"/>
              </a:rPr>
              <a:t> </a:t>
            </a:r>
            <a:r>
              <a:rPr lang="en-US" sz="3200" dirty="0" err="1">
                <a:solidFill>
                  <a:srgbClr val="3333CC"/>
                </a:solidFill>
                <a:latin typeface="Arial" panose="020B0604020202020204" pitchFamily="34" charset="0"/>
                <a:cs typeface="Arial" panose="020B0604020202020204" pitchFamily="34" charset="0"/>
              </a:rPr>
              <a:t>của</a:t>
            </a:r>
            <a:r>
              <a:rPr lang="en-US" sz="3200" dirty="0">
                <a:solidFill>
                  <a:srgbClr val="3333CC"/>
                </a:solidFill>
                <a:latin typeface="Arial" panose="020B0604020202020204" pitchFamily="34" charset="0"/>
                <a:cs typeface="Arial" panose="020B0604020202020204" pitchFamily="34" charset="0"/>
              </a:rPr>
              <a:t> </a:t>
            </a:r>
            <a:r>
              <a:rPr lang="en-US" sz="3200" dirty="0" err="1">
                <a:solidFill>
                  <a:srgbClr val="3333CC"/>
                </a:solidFill>
                <a:latin typeface="Arial" panose="020B0604020202020204" pitchFamily="34" charset="0"/>
                <a:cs typeface="Arial" panose="020B0604020202020204" pitchFamily="34" charset="0"/>
              </a:rPr>
              <a:t>việc</a:t>
            </a:r>
            <a:r>
              <a:rPr lang="en-US" sz="3200" dirty="0">
                <a:solidFill>
                  <a:srgbClr val="3333CC"/>
                </a:solidFill>
                <a:latin typeface="Arial" panose="020B0604020202020204" pitchFamily="34" charset="0"/>
                <a:cs typeface="Arial" panose="020B0604020202020204" pitchFamily="34" charset="0"/>
              </a:rPr>
              <a:t> </a:t>
            </a:r>
            <a:r>
              <a:rPr lang="en-US" sz="3200" dirty="0" err="1">
                <a:solidFill>
                  <a:srgbClr val="3333CC"/>
                </a:solidFill>
                <a:latin typeface="Arial" panose="020B0604020202020204" pitchFamily="34" charset="0"/>
                <a:cs typeface="Arial" panose="020B0604020202020204" pitchFamily="34" charset="0"/>
              </a:rPr>
              <a:t>xoá</a:t>
            </a:r>
            <a:r>
              <a:rPr lang="en-US" sz="3200" dirty="0">
                <a:solidFill>
                  <a:srgbClr val="3333CC"/>
                </a:solidFill>
                <a:latin typeface="Arial" panose="020B0604020202020204" pitchFamily="34" charset="0"/>
                <a:cs typeface="Arial" panose="020B0604020202020204" pitchFamily="34" charset="0"/>
              </a:rPr>
              <a:t> </a:t>
            </a:r>
            <a:r>
              <a:rPr lang="en-US" sz="3200" dirty="0" err="1">
                <a:solidFill>
                  <a:srgbClr val="3333CC"/>
                </a:solidFill>
                <a:latin typeface="Arial" panose="020B0604020202020204" pitchFamily="34" charset="0"/>
                <a:cs typeface="Arial" panose="020B0604020202020204" pitchFamily="34" charset="0"/>
              </a:rPr>
              <a:t>khi</a:t>
            </a:r>
            <a:r>
              <a:rPr lang="en-US" sz="3200" dirty="0">
                <a:solidFill>
                  <a:srgbClr val="3333CC"/>
                </a:solidFill>
                <a:latin typeface="Arial" panose="020B0604020202020204" pitchFamily="34" charset="0"/>
                <a:cs typeface="Arial" panose="020B0604020202020204" pitchFamily="34" charset="0"/>
              </a:rPr>
              <a:t> </a:t>
            </a:r>
            <a:r>
              <a:rPr lang="en-US" sz="3200" dirty="0" err="1">
                <a:solidFill>
                  <a:srgbClr val="3333CC"/>
                </a:solidFill>
                <a:latin typeface="Arial" panose="020B0604020202020204" pitchFamily="34" charset="0"/>
                <a:cs typeface="Arial" panose="020B0604020202020204" pitchFamily="34" charset="0"/>
              </a:rPr>
              <a:t>gõ</a:t>
            </a:r>
            <a:r>
              <a:rPr lang="en-US" sz="3200" dirty="0">
                <a:solidFill>
                  <a:srgbClr val="3333CC"/>
                </a:solidFill>
                <a:latin typeface="Arial" panose="020B0604020202020204" pitchFamily="34" charset="0"/>
                <a:cs typeface="Arial" panose="020B0604020202020204" pitchFamily="34" charset="0"/>
              </a:rPr>
              <a:t> </a:t>
            </a:r>
            <a:r>
              <a:rPr lang="en-US" sz="3200" dirty="0" err="1">
                <a:solidFill>
                  <a:srgbClr val="3333CC"/>
                </a:solidFill>
                <a:latin typeface="Arial" panose="020B0604020202020204" pitchFamily="34" charset="0"/>
                <a:cs typeface="Arial" panose="020B0604020202020204" pitchFamily="34" charset="0"/>
              </a:rPr>
              <a:t>phím</a:t>
            </a:r>
            <a:r>
              <a:rPr lang="en-US" sz="3200" dirty="0">
                <a:solidFill>
                  <a:srgbClr val="3333CC"/>
                </a:solidFill>
                <a:latin typeface="Arial" panose="020B0604020202020204" pitchFamily="34" charset="0"/>
                <a:cs typeface="Arial" panose="020B0604020202020204" pitchFamily="34" charset="0"/>
              </a:rPr>
              <a:t>: </a:t>
            </a:r>
            <a:r>
              <a:rPr lang="en-US" sz="3200" dirty="0">
                <a:solidFill>
                  <a:srgbClr val="FF0000"/>
                </a:solidFill>
                <a:latin typeface="Arial" panose="020B0604020202020204" pitchFamily="34" charset="0"/>
                <a:cs typeface="Arial" panose="020B0604020202020204" pitchFamily="34" charset="0"/>
              </a:rPr>
              <a:t>Delete </a:t>
            </a:r>
            <a:r>
              <a:rPr lang="en-US" sz="3200" dirty="0" err="1">
                <a:solidFill>
                  <a:srgbClr val="3333CC"/>
                </a:solidFill>
                <a:latin typeface="Arial" panose="020B0604020202020204" pitchFamily="34" charset="0"/>
                <a:cs typeface="Arial" panose="020B0604020202020204" pitchFamily="34" charset="0"/>
              </a:rPr>
              <a:t>và</a:t>
            </a:r>
            <a:r>
              <a:rPr lang="en-US" sz="3200" dirty="0">
                <a:solidFill>
                  <a:srgbClr val="FF0000"/>
                </a:solidFill>
                <a:latin typeface="Arial" panose="020B0604020202020204" pitchFamily="34" charset="0"/>
                <a:cs typeface="Arial" panose="020B0604020202020204" pitchFamily="34" charset="0"/>
              </a:rPr>
              <a:t> Backspace</a:t>
            </a:r>
            <a:r>
              <a:rPr lang="en-US" sz="3200" dirty="0">
                <a:solidFill>
                  <a:srgbClr val="3333CC"/>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28654976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wipe(down)">
                                      <p:cBhvr>
                                        <p:cTn id="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4307515" y="319711"/>
            <a:ext cx="3640665" cy="767548"/>
          </a:xfrm>
          <a:prstGeom prst="rect">
            <a:avLst/>
          </a:prstGeom>
        </p:spPr>
      </p:pic>
      <p:sp>
        <p:nvSpPr>
          <p:cNvPr id="9" name="Rectangle 8"/>
          <p:cNvSpPr/>
          <p:nvPr/>
        </p:nvSpPr>
        <p:spPr>
          <a:xfrm>
            <a:off x="1089429" y="1363973"/>
            <a:ext cx="5477626" cy="1092607"/>
          </a:xfrm>
          <a:prstGeom prst="rect">
            <a:avLst/>
          </a:prstGeom>
        </p:spPr>
        <p:txBody>
          <a:bodyPr wrap="square">
            <a:spAutoFit/>
          </a:bodyPr>
          <a:lstStyle/>
          <a:p>
            <a:pPr marL="342900" indent="-342900" algn="just">
              <a:lnSpc>
                <a:spcPct val="120000"/>
              </a:lnSpc>
              <a:buFont typeface="Wingdings" panose="05000000000000000000" pitchFamily="2" charset="2"/>
              <a:buChar char="v"/>
            </a:pPr>
            <a:endParaRPr lang="en-US" sz="2600" b="1" dirty="0">
              <a:solidFill>
                <a:srgbClr val="FF0000"/>
              </a:solidFill>
              <a:latin typeface="Arial" panose="020B0604020202020204" pitchFamily="34" charset="0"/>
              <a:cs typeface="Arial" panose="020B0604020202020204" pitchFamily="34" charset="0"/>
            </a:endParaRPr>
          </a:p>
        </p:txBody>
      </p:sp>
      <p:sp>
        <p:nvSpPr>
          <p:cNvPr id="6" name="Rectangle 5"/>
          <p:cNvSpPr/>
          <p:nvPr/>
        </p:nvSpPr>
        <p:spPr>
          <a:xfrm>
            <a:off x="1120806" y="1328115"/>
            <a:ext cx="9048430" cy="652486"/>
          </a:xfrm>
          <a:prstGeom prst="rect">
            <a:avLst/>
          </a:prstGeom>
        </p:spPr>
        <p:txBody>
          <a:bodyPr wrap="square">
            <a:spAutoFit/>
          </a:bodyPr>
          <a:lstStyle/>
          <a:p>
            <a:pPr marL="285750" indent="-285750">
              <a:lnSpc>
                <a:spcPct val="130000"/>
              </a:lnSpc>
              <a:buClr>
                <a:srgbClr val="FF0000"/>
              </a:buClr>
              <a:buFont typeface="Wingdings" panose="05000000000000000000" pitchFamily="2" charset="2"/>
              <a:buChar char="v"/>
            </a:pPr>
            <a:r>
              <a:rPr lang="en-US" sz="2800" dirty="0">
                <a:solidFill>
                  <a:srgbClr val="3333CC"/>
                </a:solidFill>
                <a:latin typeface="Arial" panose="020B0604020202020204" pitchFamily="34" charset="0"/>
                <a:cs typeface="Arial" panose="020B0604020202020204" pitchFamily="34" charset="0"/>
              </a:rPr>
              <a:t> </a:t>
            </a:r>
            <a:r>
              <a:rPr lang="vi-VN" sz="2800" dirty="0">
                <a:solidFill>
                  <a:srgbClr val="3333CC"/>
                </a:solidFill>
                <a:latin typeface="Arial" panose="020B0604020202020204" pitchFamily="34" charset="0"/>
                <a:cs typeface="Arial" panose="020B0604020202020204" pitchFamily="34" charset="0"/>
              </a:rPr>
              <a:t>Em hãy gõ tiếp hai dòng thể hiện như ở hình 13.3.</a:t>
            </a:r>
            <a:endParaRPr lang="en-US" sz="2800" dirty="0">
              <a:solidFill>
                <a:srgbClr val="3333CC"/>
              </a:solidFill>
              <a:latin typeface="Arial" panose="020B0604020202020204" pitchFamily="34" charset="0"/>
              <a:cs typeface="Arial" panose="020B0604020202020204" pitchFamily="34" charset="0"/>
            </a:endParaRPr>
          </a:p>
        </p:txBody>
      </p:sp>
      <p:pic>
        <p:nvPicPr>
          <p:cNvPr id="2" name="Picture 1"/>
          <p:cNvPicPr>
            <a:picLocks noChangeAspect="1"/>
          </p:cNvPicPr>
          <p:nvPr/>
        </p:nvPicPr>
        <p:blipFill>
          <a:blip r:embed="rId3"/>
          <a:stretch>
            <a:fillRect/>
          </a:stretch>
        </p:blipFill>
        <p:spPr>
          <a:xfrm>
            <a:off x="1089429" y="2207602"/>
            <a:ext cx="9862978" cy="4001832"/>
          </a:xfrm>
          <a:prstGeom prst="rect">
            <a:avLst/>
          </a:prstGeom>
        </p:spPr>
      </p:pic>
    </p:spTree>
    <p:extLst>
      <p:ext uri="{BB962C8B-B14F-4D97-AF65-F5344CB8AC3E}">
        <p14:creationId xmlns:p14="http://schemas.microsoft.com/office/powerpoint/2010/main" val="9856161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4298651" y="293788"/>
            <a:ext cx="3657995" cy="761201"/>
          </a:xfrm>
          <a:prstGeom prst="rect">
            <a:avLst/>
          </a:prstGeom>
        </p:spPr>
      </p:pic>
      <p:sp>
        <p:nvSpPr>
          <p:cNvPr id="7" name="TextBox 6"/>
          <p:cNvSpPr txBox="1"/>
          <p:nvPr/>
        </p:nvSpPr>
        <p:spPr>
          <a:xfrm>
            <a:off x="844026" y="1319928"/>
            <a:ext cx="10114916" cy="1652760"/>
          </a:xfrm>
          <a:prstGeom prst="rect">
            <a:avLst/>
          </a:prstGeom>
          <a:noFill/>
        </p:spPr>
        <p:txBody>
          <a:bodyPr wrap="square" rtlCol="0">
            <a:spAutoFit/>
          </a:bodyPr>
          <a:lstStyle/>
          <a:p>
            <a:pPr marL="285750" indent="-285750">
              <a:lnSpc>
                <a:spcPct val="130000"/>
              </a:lnSpc>
              <a:buClr>
                <a:srgbClr val="FF0000"/>
              </a:buClr>
              <a:buFont typeface="Wingdings" panose="05000000000000000000" pitchFamily="2" charset="2"/>
              <a:buChar char="v"/>
            </a:pPr>
            <a:r>
              <a:rPr lang="en-US" sz="2600" dirty="0">
                <a:latin typeface="Arial" panose="020B0604020202020204" pitchFamily="34" charset="0"/>
                <a:cs typeface="Arial" panose="020B0604020202020204" pitchFamily="34" charset="0"/>
              </a:rPr>
              <a:t> </a:t>
            </a:r>
            <a:r>
              <a:rPr lang="en-US" sz="2600" dirty="0" err="1">
                <a:solidFill>
                  <a:srgbClr val="3333CC"/>
                </a:solidFill>
                <a:latin typeface="Arial" panose="020B0604020202020204" pitchFamily="34" charset="0"/>
                <a:cs typeface="Arial" panose="020B0604020202020204" pitchFamily="34" charset="0"/>
              </a:rPr>
              <a:t>Em</a:t>
            </a:r>
            <a:r>
              <a:rPr lang="en-US" sz="2600" dirty="0">
                <a:solidFill>
                  <a:srgbClr val="3333CC"/>
                </a:solidFill>
                <a:latin typeface="Arial" panose="020B0604020202020204" pitchFamily="34" charset="0"/>
                <a:cs typeface="Arial" panose="020B0604020202020204" pitchFamily="34" charset="0"/>
              </a:rPr>
              <a:t> </a:t>
            </a:r>
            <a:r>
              <a:rPr lang="en-US" sz="2600" dirty="0" err="1">
                <a:solidFill>
                  <a:srgbClr val="3333CC"/>
                </a:solidFill>
                <a:latin typeface="Arial" panose="020B0604020202020204" pitchFamily="34" charset="0"/>
                <a:cs typeface="Arial" panose="020B0604020202020204" pitchFamily="34" charset="0"/>
              </a:rPr>
              <a:t>hãy</a:t>
            </a:r>
            <a:r>
              <a:rPr lang="en-US" sz="2600" dirty="0">
                <a:solidFill>
                  <a:srgbClr val="3333CC"/>
                </a:solidFill>
                <a:latin typeface="Arial" panose="020B0604020202020204" pitchFamily="34" charset="0"/>
                <a:cs typeface="Arial" panose="020B0604020202020204" pitchFamily="34" charset="0"/>
              </a:rPr>
              <a:t> </a:t>
            </a:r>
            <a:r>
              <a:rPr lang="en-US" sz="2600" dirty="0" err="1">
                <a:solidFill>
                  <a:srgbClr val="3333CC"/>
                </a:solidFill>
                <a:latin typeface="Arial" panose="020B0604020202020204" pitchFamily="34" charset="0"/>
                <a:cs typeface="Arial" panose="020B0604020202020204" pitchFamily="34" charset="0"/>
              </a:rPr>
              <a:t>thực</a:t>
            </a:r>
            <a:r>
              <a:rPr lang="en-US" sz="2600" dirty="0">
                <a:solidFill>
                  <a:srgbClr val="3333CC"/>
                </a:solidFill>
                <a:latin typeface="Arial" panose="020B0604020202020204" pitchFamily="34" charset="0"/>
                <a:cs typeface="Arial" panose="020B0604020202020204" pitchFamily="34" charset="0"/>
              </a:rPr>
              <a:t> </a:t>
            </a:r>
            <a:r>
              <a:rPr lang="en-US" sz="2600" dirty="0" err="1">
                <a:solidFill>
                  <a:srgbClr val="3333CC"/>
                </a:solidFill>
                <a:latin typeface="Arial" panose="020B0604020202020204" pitchFamily="34" charset="0"/>
                <a:cs typeface="Arial" panose="020B0604020202020204" pitchFamily="34" charset="0"/>
              </a:rPr>
              <a:t>hiện</a:t>
            </a:r>
            <a:r>
              <a:rPr lang="en-US" sz="2600" dirty="0">
                <a:solidFill>
                  <a:srgbClr val="3333CC"/>
                </a:solidFill>
                <a:latin typeface="Arial" panose="020B0604020202020204" pitchFamily="34" charset="0"/>
                <a:cs typeface="Arial" panose="020B0604020202020204" pitchFamily="34" charset="0"/>
              </a:rPr>
              <a:t>:</a:t>
            </a:r>
          </a:p>
          <a:p>
            <a:pPr>
              <a:lnSpc>
                <a:spcPct val="130000"/>
              </a:lnSpc>
              <a:buClr>
                <a:srgbClr val="FF0000"/>
              </a:buClr>
            </a:pPr>
            <a:r>
              <a:rPr lang="en-US" sz="2600" dirty="0">
                <a:solidFill>
                  <a:srgbClr val="3333CC"/>
                </a:solidFill>
                <a:latin typeface="Arial" panose="020B0604020202020204" pitchFamily="34" charset="0"/>
                <a:cs typeface="Arial" panose="020B0604020202020204" pitchFamily="34" charset="0"/>
              </a:rPr>
              <a:t>	- </a:t>
            </a:r>
            <a:r>
              <a:rPr lang="en-US" sz="2600" dirty="0" err="1">
                <a:solidFill>
                  <a:srgbClr val="3333CC"/>
                </a:solidFill>
                <a:latin typeface="Arial" panose="020B0604020202020204" pitchFamily="34" charset="0"/>
                <a:cs typeface="Arial" panose="020B0604020202020204" pitchFamily="34" charset="0"/>
              </a:rPr>
              <a:t>Trao</a:t>
            </a:r>
            <a:r>
              <a:rPr lang="en-US" sz="2600" dirty="0">
                <a:solidFill>
                  <a:srgbClr val="3333CC"/>
                </a:solidFill>
                <a:latin typeface="Arial" panose="020B0604020202020204" pitchFamily="34" charset="0"/>
                <a:cs typeface="Arial" panose="020B0604020202020204" pitchFamily="34" charset="0"/>
              </a:rPr>
              <a:t> </a:t>
            </a:r>
            <a:r>
              <a:rPr lang="en-US" sz="2600" dirty="0" err="1">
                <a:solidFill>
                  <a:srgbClr val="3333CC"/>
                </a:solidFill>
                <a:latin typeface="Arial" panose="020B0604020202020204" pitchFamily="34" charset="0"/>
                <a:cs typeface="Arial" panose="020B0604020202020204" pitchFamily="34" charset="0"/>
              </a:rPr>
              <a:t>đổi</a:t>
            </a:r>
            <a:r>
              <a:rPr lang="en-US" sz="2600" dirty="0">
                <a:solidFill>
                  <a:srgbClr val="3333CC"/>
                </a:solidFill>
                <a:latin typeface="Arial" panose="020B0604020202020204" pitchFamily="34" charset="0"/>
                <a:cs typeface="Arial" panose="020B0604020202020204" pitchFamily="34" charset="0"/>
              </a:rPr>
              <a:t> </a:t>
            </a:r>
            <a:r>
              <a:rPr lang="en-US" sz="2600" dirty="0" err="1">
                <a:solidFill>
                  <a:srgbClr val="3333CC"/>
                </a:solidFill>
                <a:latin typeface="Arial" panose="020B0604020202020204" pitchFamily="34" charset="0"/>
                <a:cs typeface="Arial" panose="020B0604020202020204" pitchFamily="34" charset="0"/>
              </a:rPr>
              <a:t>với</a:t>
            </a:r>
            <a:r>
              <a:rPr lang="en-US" sz="2600" dirty="0">
                <a:solidFill>
                  <a:srgbClr val="3333CC"/>
                </a:solidFill>
                <a:latin typeface="Arial" panose="020B0604020202020204" pitchFamily="34" charset="0"/>
                <a:cs typeface="Arial" panose="020B0604020202020204" pitchFamily="34" charset="0"/>
              </a:rPr>
              <a:t> </a:t>
            </a:r>
            <a:r>
              <a:rPr lang="en-US" sz="2600" dirty="0" err="1">
                <a:solidFill>
                  <a:srgbClr val="3333CC"/>
                </a:solidFill>
                <a:latin typeface="Arial" panose="020B0604020202020204" pitchFamily="34" charset="0"/>
                <a:cs typeface="Arial" panose="020B0604020202020204" pitchFamily="34" charset="0"/>
              </a:rPr>
              <a:t>bạn</a:t>
            </a:r>
            <a:r>
              <a:rPr lang="en-US" sz="2600" dirty="0">
                <a:solidFill>
                  <a:srgbClr val="3333CC"/>
                </a:solidFill>
                <a:latin typeface="Arial" panose="020B0604020202020204" pitchFamily="34" charset="0"/>
                <a:cs typeface="Arial" panose="020B0604020202020204" pitchFamily="34" charset="0"/>
              </a:rPr>
              <a:t> </a:t>
            </a:r>
            <a:r>
              <a:rPr lang="en-US" sz="2600" dirty="0" err="1">
                <a:solidFill>
                  <a:srgbClr val="3333CC"/>
                </a:solidFill>
                <a:latin typeface="Arial" panose="020B0604020202020204" pitchFamily="34" charset="0"/>
                <a:cs typeface="Arial" panose="020B0604020202020204" pitchFamily="34" charset="0"/>
              </a:rPr>
              <a:t>cách</a:t>
            </a:r>
            <a:r>
              <a:rPr lang="en-US" sz="2600" dirty="0">
                <a:solidFill>
                  <a:srgbClr val="3333CC"/>
                </a:solidFill>
                <a:latin typeface="Arial" panose="020B0604020202020204" pitchFamily="34" charset="0"/>
                <a:cs typeface="Arial" panose="020B0604020202020204" pitchFamily="34" charset="0"/>
              </a:rPr>
              <a:t> </a:t>
            </a:r>
            <a:r>
              <a:rPr lang="en-US" sz="2600" dirty="0" err="1">
                <a:solidFill>
                  <a:srgbClr val="3333CC"/>
                </a:solidFill>
                <a:latin typeface="Arial" panose="020B0604020202020204" pitchFamily="34" charset="0"/>
                <a:cs typeface="Arial" panose="020B0604020202020204" pitchFamily="34" charset="0"/>
              </a:rPr>
              <a:t>gõ</a:t>
            </a:r>
            <a:r>
              <a:rPr lang="en-US" sz="2600" dirty="0">
                <a:solidFill>
                  <a:srgbClr val="3333CC"/>
                </a:solidFill>
                <a:latin typeface="Arial" panose="020B0604020202020204" pitchFamily="34" charset="0"/>
                <a:cs typeface="Arial" panose="020B0604020202020204" pitchFamily="34" charset="0"/>
              </a:rPr>
              <a:t> </a:t>
            </a:r>
            <a:r>
              <a:rPr lang="en-US" sz="2600" dirty="0" err="1">
                <a:solidFill>
                  <a:srgbClr val="3333CC"/>
                </a:solidFill>
                <a:latin typeface="Arial" panose="020B0604020202020204" pitchFamily="34" charset="0"/>
                <a:cs typeface="Arial" panose="020B0604020202020204" pitchFamily="34" charset="0"/>
              </a:rPr>
              <a:t>chữ</a:t>
            </a:r>
            <a:r>
              <a:rPr lang="en-US" sz="2600" dirty="0">
                <a:solidFill>
                  <a:srgbClr val="3333CC"/>
                </a:solidFill>
                <a:latin typeface="Arial" panose="020B0604020202020204" pitchFamily="34" charset="0"/>
                <a:cs typeface="Arial" panose="020B0604020202020204" pitchFamily="34" charset="0"/>
              </a:rPr>
              <a:t> </a:t>
            </a:r>
            <a:r>
              <a:rPr lang="en-US" sz="2600" dirty="0" err="1">
                <a:solidFill>
                  <a:srgbClr val="3333CC"/>
                </a:solidFill>
                <a:latin typeface="Arial" panose="020B0604020202020204" pitchFamily="34" charset="0"/>
                <a:cs typeface="Arial" panose="020B0604020202020204" pitchFamily="34" charset="0"/>
              </a:rPr>
              <a:t>hoa</a:t>
            </a:r>
            <a:r>
              <a:rPr lang="en-US" sz="2600" dirty="0">
                <a:solidFill>
                  <a:srgbClr val="3333CC"/>
                </a:solidFill>
                <a:latin typeface="Arial" panose="020B0604020202020204" pitchFamily="34" charset="0"/>
                <a:cs typeface="Arial" panose="020B0604020202020204" pitchFamily="34" charset="0"/>
              </a:rPr>
              <a:t> (</a:t>
            </a:r>
            <a:r>
              <a:rPr lang="en-US" sz="2600" dirty="0" err="1">
                <a:solidFill>
                  <a:srgbClr val="3333CC"/>
                </a:solidFill>
                <a:latin typeface="Arial" panose="020B0604020202020204" pitchFamily="34" charset="0"/>
                <a:cs typeface="Arial" panose="020B0604020202020204" pitchFamily="34" charset="0"/>
              </a:rPr>
              <a:t>Xem</a:t>
            </a:r>
            <a:r>
              <a:rPr lang="en-US" sz="2600" dirty="0">
                <a:solidFill>
                  <a:srgbClr val="3333CC"/>
                </a:solidFill>
                <a:latin typeface="Arial" panose="020B0604020202020204" pitchFamily="34" charset="0"/>
                <a:cs typeface="Arial" panose="020B0604020202020204" pitchFamily="34" charset="0"/>
              </a:rPr>
              <a:t> </a:t>
            </a:r>
            <a:r>
              <a:rPr lang="en-US" sz="2600" dirty="0" err="1">
                <a:solidFill>
                  <a:srgbClr val="3333CC"/>
                </a:solidFill>
                <a:latin typeface="Arial" panose="020B0604020202020204" pitchFamily="34" charset="0"/>
                <a:cs typeface="Arial" panose="020B0604020202020204" pitchFamily="34" charset="0"/>
              </a:rPr>
              <a:t>đọc</a:t>
            </a:r>
            <a:r>
              <a:rPr lang="en-US" sz="2600" dirty="0">
                <a:solidFill>
                  <a:srgbClr val="3333CC"/>
                </a:solidFill>
                <a:latin typeface="Arial" panose="020B0604020202020204" pitchFamily="34" charset="0"/>
                <a:cs typeface="Arial" panose="020B0604020202020204" pitchFamily="34" charset="0"/>
              </a:rPr>
              <a:t> </a:t>
            </a:r>
            <a:r>
              <a:rPr lang="en-US" sz="2600" dirty="0" err="1">
                <a:solidFill>
                  <a:srgbClr val="3333CC"/>
                </a:solidFill>
                <a:latin typeface="Arial" panose="020B0604020202020204" pitchFamily="34" charset="0"/>
                <a:cs typeface="Arial" panose="020B0604020202020204" pitchFamily="34" charset="0"/>
              </a:rPr>
              <a:t>thêm</a:t>
            </a:r>
            <a:r>
              <a:rPr lang="en-US" sz="2600" dirty="0">
                <a:solidFill>
                  <a:srgbClr val="3333CC"/>
                </a:solidFill>
                <a:latin typeface="Arial" panose="020B0604020202020204" pitchFamily="34" charset="0"/>
                <a:cs typeface="Arial" panose="020B0604020202020204" pitchFamily="34" charset="0"/>
              </a:rPr>
              <a:t> </a:t>
            </a:r>
            <a:r>
              <a:rPr lang="en-US" sz="2600" dirty="0" err="1">
                <a:solidFill>
                  <a:srgbClr val="3333CC"/>
                </a:solidFill>
                <a:latin typeface="Arial" panose="020B0604020202020204" pitchFamily="34" charset="0"/>
                <a:cs typeface="Arial" panose="020B0604020202020204" pitchFamily="34" charset="0"/>
              </a:rPr>
              <a:t>trang</a:t>
            </a:r>
            <a:r>
              <a:rPr lang="en-US" sz="2600" dirty="0">
                <a:solidFill>
                  <a:srgbClr val="3333CC"/>
                </a:solidFill>
                <a:latin typeface="Arial" panose="020B0604020202020204" pitchFamily="34" charset="0"/>
                <a:cs typeface="Arial" panose="020B0604020202020204" pitchFamily="34" charset="0"/>
              </a:rPr>
              <a:t> 27)</a:t>
            </a:r>
            <a:endParaRPr lang="en-US" sz="2600" dirty="0">
              <a:solidFill>
                <a:srgbClr val="FF0000"/>
              </a:solidFill>
              <a:latin typeface="Arial" panose="020B0604020202020204" pitchFamily="34" charset="0"/>
              <a:cs typeface="Arial" panose="020B0604020202020204" pitchFamily="34" charset="0"/>
            </a:endParaRPr>
          </a:p>
          <a:p>
            <a:pPr>
              <a:lnSpc>
                <a:spcPct val="130000"/>
              </a:lnSpc>
              <a:buClr>
                <a:srgbClr val="FF0000"/>
              </a:buClr>
            </a:pPr>
            <a:r>
              <a:rPr lang="en-US" sz="2600" dirty="0">
                <a:solidFill>
                  <a:srgbClr val="FF0000"/>
                </a:solidFill>
                <a:latin typeface="Arial" panose="020B0604020202020204" pitchFamily="34" charset="0"/>
                <a:cs typeface="Arial" panose="020B0604020202020204" pitchFamily="34" charset="0"/>
              </a:rPr>
              <a:t>	</a:t>
            </a:r>
            <a:r>
              <a:rPr lang="en-US" sz="2600" dirty="0">
                <a:solidFill>
                  <a:srgbClr val="3333CC"/>
                </a:solidFill>
                <a:latin typeface="Arial" panose="020B0604020202020204" pitchFamily="34" charset="0"/>
                <a:cs typeface="Arial" panose="020B0604020202020204" pitchFamily="34" charset="0"/>
              </a:rPr>
              <a:t>- N</a:t>
            </a:r>
            <a:r>
              <a:rPr lang="vi-VN" sz="2600" dirty="0">
                <a:solidFill>
                  <a:srgbClr val="3333CC"/>
                </a:solidFill>
                <a:latin typeface="Arial" panose="020B0604020202020204" pitchFamily="34" charset="0"/>
                <a:cs typeface="Arial" panose="020B0604020202020204" pitchFamily="34" charset="0"/>
              </a:rPr>
              <a:t>hập đoạn văn bản dưới đây (không cần gõ dấu): </a:t>
            </a:r>
            <a:endParaRPr lang="en-US" sz="2600" dirty="0">
              <a:solidFill>
                <a:srgbClr val="3333CC"/>
              </a:solidFill>
              <a:latin typeface="Arial" panose="020B0604020202020204" pitchFamily="34" charset="0"/>
              <a:cs typeface="Arial" panose="020B0604020202020204" pitchFamily="34" charset="0"/>
            </a:endParaRPr>
          </a:p>
        </p:txBody>
      </p:sp>
      <p:sp>
        <p:nvSpPr>
          <p:cNvPr id="4" name="Rectangle 3"/>
          <p:cNvSpPr/>
          <p:nvPr/>
        </p:nvSpPr>
        <p:spPr>
          <a:xfrm>
            <a:off x="954866" y="3117263"/>
            <a:ext cx="10225752" cy="1316182"/>
          </a:xfrm>
          <a:prstGeom prst="rect">
            <a:avLst/>
          </a:prstGeom>
          <a:noFill/>
          <a:ln w="28575">
            <a:solidFill>
              <a:srgbClr val="00B05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30000"/>
              </a:lnSpc>
            </a:pPr>
            <a:r>
              <a:rPr lang="en-US" sz="2600" dirty="0" err="1">
                <a:solidFill>
                  <a:srgbClr val="FF0000"/>
                </a:solidFill>
                <a:latin typeface="Arial" panose="020B0604020202020204" pitchFamily="34" charset="0"/>
                <a:cs typeface="Arial" panose="020B0604020202020204" pitchFamily="34" charset="0"/>
              </a:rPr>
              <a:t>Nháy</a:t>
            </a:r>
            <a:r>
              <a:rPr lang="en-US" sz="2600" dirty="0">
                <a:solidFill>
                  <a:srgbClr val="FF0000"/>
                </a:solidFill>
                <a:latin typeface="Arial" panose="020B0604020202020204" pitchFamily="34" charset="0"/>
                <a:cs typeface="Arial" panose="020B0604020202020204" pitchFamily="34" charset="0"/>
              </a:rPr>
              <a:t> </a:t>
            </a:r>
            <a:r>
              <a:rPr lang="en-US" sz="2600" dirty="0" err="1">
                <a:solidFill>
                  <a:srgbClr val="FF0000"/>
                </a:solidFill>
                <a:latin typeface="Arial" panose="020B0604020202020204" pitchFamily="34" charset="0"/>
                <a:cs typeface="Arial" panose="020B0604020202020204" pitchFamily="34" charset="0"/>
              </a:rPr>
              <a:t>chuột</a:t>
            </a:r>
            <a:r>
              <a:rPr lang="en-US" sz="2600" dirty="0">
                <a:solidFill>
                  <a:srgbClr val="FF0000"/>
                </a:solidFill>
                <a:latin typeface="Arial" panose="020B0604020202020204" pitchFamily="34" charset="0"/>
                <a:cs typeface="Arial" panose="020B0604020202020204" pitchFamily="34" charset="0"/>
              </a:rPr>
              <a:t> </a:t>
            </a:r>
            <a:r>
              <a:rPr lang="en-US" sz="2600" dirty="0" err="1">
                <a:solidFill>
                  <a:srgbClr val="FF0000"/>
                </a:solidFill>
                <a:latin typeface="Arial" panose="020B0604020202020204" pitchFamily="34" charset="0"/>
                <a:cs typeface="Arial" panose="020B0604020202020204" pitchFamily="34" charset="0"/>
              </a:rPr>
              <a:t>là</a:t>
            </a:r>
            <a:r>
              <a:rPr lang="en-US" sz="2600" dirty="0">
                <a:solidFill>
                  <a:srgbClr val="FF0000"/>
                </a:solidFill>
                <a:latin typeface="Arial" panose="020B0604020202020204" pitchFamily="34" charset="0"/>
                <a:cs typeface="Arial" panose="020B0604020202020204" pitchFamily="34" charset="0"/>
              </a:rPr>
              <a:t> </a:t>
            </a:r>
            <a:r>
              <a:rPr lang="en-US" sz="2600" dirty="0" err="1">
                <a:solidFill>
                  <a:srgbClr val="FF0000"/>
                </a:solidFill>
                <a:latin typeface="Arial" panose="020B0604020202020204" pitchFamily="34" charset="0"/>
                <a:cs typeface="Arial" panose="020B0604020202020204" pitchFamily="34" charset="0"/>
              </a:rPr>
              <a:t>nhấn</a:t>
            </a:r>
            <a:r>
              <a:rPr lang="en-US" sz="2600" dirty="0">
                <a:solidFill>
                  <a:srgbClr val="FF0000"/>
                </a:solidFill>
                <a:latin typeface="Arial" panose="020B0604020202020204" pitchFamily="34" charset="0"/>
                <a:cs typeface="Arial" panose="020B0604020202020204" pitchFamily="34" charset="0"/>
              </a:rPr>
              <a:t> </a:t>
            </a:r>
            <a:r>
              <a:rPr lang="en-US" sz="2600" dirty="0" err="1">
                <a:solidFill>
                  <a:srgbClr val="FF0000"/>
                </a:solidFill>
                <a:latin typeface="Arial" panose="020B0604020202020204" pitchFamily="34" charset="0"/>
                <a:cs typeface="Arial" panose="020B0604020202020204" pitchFamily="34" charset="0"/>
              </a:rPr>
              <a:t>nút</a:t>
            </a:r>
            <a:r>
              <a:rPr lang="en-US" sz="2600" dirty="0">
                <a:solidFill>
                  <a:srgbClr val="FF0000"/>
                </a:solidFill>
                <a:latin typeface="Arial" panose="020B0604020202020204" pitchFamily="34" charset="0"/>
                <a:cs typeface="Arial" panose="020B0604020202020204" pitchFamily="34" charset="0"/>
              </a:rPr>
              <a:t> </a:t>
            </a:r>
            <a:r>
              <a:rPr lang="en-US" sz="2600" dirty="0" err="1">
                <a:solidFill>
                  <a:srgbClr val="FF0000"/>
                </a:solidFill>
                <a:latin typeface="Arial" panose="020B0604020202020204" pitchFamily="34" charset="0"/>
                <a:cs typeface="Arial" panose="020B0604020202020204" pitchFamily="34" charset="0"/>
              </a:rPr>
              <a:t>trái</a:t>
            </a:r>
            <a:r>
              <a:rPr lang="en-US" sz="2600" dirty="0">
                <a:solidFill>
                  <a:srgbClr val="FF0000"/>
                </a:solidFill>
                <a:latin typeface="Arial" panose="020B0604020202020204" pitchFamily="34" charset="0"/>
                <a:cs typeface="Arial" panose="020B0604020202020204" pitchFamily="34" charset="0"/>
              </a:rPr>
              <a:t> </a:t>
            </a:r>
            <a:r>
              <a:rPr lang="en-US" sz="2600" dirty="0" err="1">
                <a:solidFill>
                  <a:srgbClr val="FF0000"/>
                </a:solidFill>
                <a:latin typeface="Arial" panose="020B0604020202020204" pitchFamily="34" charset="0"/>
                <a:cs typeface="Arial" panose="020B0604020202020204" pitchFamily="34" charset="0"/>
              </a:rPr>
              <a:t>chuột</a:t>
            </a:r>
            <a:r>
              <a:rPr lang="en-US" sz="2600" dirty="0">
                <a:solidFill>
                  <a:srgbClr val="FF0000"/>
                </a:solidFill>
                <a:latin typeface="Arial" panose="020B0604020202020204" pitchFamily="34" charset="0"/>
                <a:cs typeface="Arial" panose="020B0604020202020204" pitchFamily="34" charset="0"/>
              </a:rPr>
              <a:t> </a:t>
            </a:r>
            <a:r>
              <a:rPr lang="en-US" sz="2600" dirty="0" err="1">
                <a:solidFill>
                  <a:srgbClr val="FF0000"/>
                </a:solidFill>
                <a:latin typeface="Arial" panose="020B0604020202020204" pitchFamily="34" charset="0"/>
                <a:cs typeface="Arial" panose="020B0604020202020204" pitchFamily="34" charset="0"/>
              </a:rPr>
              <a:t>rồi</a:t>
            </a:r>
            <a:r>
              <a:rPr lang="en-US" sz="2600" dirty="0">
                <a:solidFill>
                  <a:srgbClr val="FF0000"/>
                </a:solidFill>
                <a:latin typeface="Arial" panose="020B0604020202020204" pitchFamily="34" charset="0"/>
                <a:cs typeface="Arial" panose="020B0604020202020204" pitchFamily="34" charset="0"/>
              </a:rPr>
              <a:t> </a:t>
            </a:r>
            <a:r>
              <a:rPr lang="en-US" sz="2600" dirty="0" err="1">
                <a:solidFill>
                  <a:srgbClr val="FF0000"/>
                </a:solidFill>
                <a:latin typeface="Arial" panose="020B0604020202020204" pitchFamily="34" charset="0"/>
                <a:cs typeface="Arial" panose="020B0604020202020204" pitchFamily="34" charset="0"/>
              </a:rPr>
              <a:t>thả</a:t>
            </a:r>
            <a:r>
              <a:rPr lang="en-US" sz="2600" dirty="0">
                <a:solidFill>
                  <a:srgbClr val="FF0000"/>
                </a:solidFill>
                <a:latin typeface="Arial" panose="020B0604020202020204" pitchFamily="34" charset="0"/>
                <a:cs typeface="Arial" panose="020B0604020202020204" pitchFamily="34" charset="0"/>
              </a:rPr>
              <a:t> </a:t>
            </a:r>
            <a:r>
              <a:rPr lang="en-US" sz="2600" dirty="0" err="1">
                <a:solidFill>
                  <a:srgbClr val="FF0000"/>
                </a:solidFill>
                <a:latin typeface="Arial" panose="020B0604020202020204" pitchFamily="34" charset="0"/>
                <a:cs typeface="Arial" panose="020B0604020202020204" pitchFamily="34" charset="0"/>
              </a:rPr>
              <a:t>ngón</a:t>
            </a:r>
            <a:r>
              <a:rPr lang="en-US" sz="2600" dirty="0">
                <a:solidFill>
                  <a:srgbClr val="FF0000"/>
                </a:solidFill>
                <a:latin typeface="Arial" panose="020B0604020202020204" pitchFamily="34" charset="0"/>
                <a:cs typeface="Arial" panose="020B0604020202020204" pitchFamily="34" charset="0"/>
              </a:rPr>
              <a:t> </a:t>
            </a:r>
            <a:r>
              <a:rPr lang="en-US" sz="2600" dirty="0" err="1">
                <a:solidFill>
                  <a:srgbClr val="FF0000"/>
                </a:solidFill>
                <a:latin typeface="Arial" panose="020B0604020202020204" pitchFamily="34" charset="0"/>
                <a:cs typeface="Arial" panose="020B0604020202020204" pitchFamily="34" charset="0"/>
              </a:rPr>
              <a:t>tay</a:t>
            </a:r>
            <a:r>
              <a:rPr lang="en-US" sz="2600" dirty="0">
                <a:solidFill>
                  <a:srgbClr val="FF0000"/>
                </a:solidFill>
                <a:latin typeface="Arial" panose="020B0604020202020204" pitchFamily="34" charset="0"/>
                <a:cs typeface="Arial" panose="020B0604020202020204" pitchFamily="34" charset="0"/>
              </a:rPr>
              <a:t>. </a:t>
            </a:r>
          </a:p>
          <a:p>
            <a:pPr>
              <a:lnSpc>
                <a:spcPct val="130000"/>
              </a:lnSpc>
            </a:pPr>
            <a:r>
              <a:rPr lang="en-US" sz="2600" dirty="0" err="1">
                <a:solidFill>
                  <a:srgbClr val="FF0000"/>
                </a:solidFill>
                <a:latin typeface="Arial" panose="020B0604020202020204" pitchFamily="34" charset="0"/>
                <a:cs typeface="Arial" panose="020B0604020202020204" pitchFamily="34" charset="0"/>
              </a:rPr>
              <a:t>Nháy</a:t>
            </a:r>
            <a:r>
              <a:rPr lang="en-US" sz="2600" dirty="0">
                <a:solidFill>
                  <a:srgbClr val="FF0000"/>
                </a:solidFill>
                <a:latin typeface="Arial" panose="020B0604020202020204" pitchFamily="34" charset="0"/>
                <a:cs typeface="Arial" panose="020B0604020202020204" pitchFamily="34" charset="0"/>
              </a:rPr>
              <a:t> </a:t>
            </a:r>
            <a:r>
              <a:rPr lang="en-US" sz="2600" dirty="0" err="1">
                <a:solidFill>
                  <a:srgbClr val="FF0000"/>
                </a:solidFill>
                <a:latin typeface="Arial" panose="020B0604020202020204" pitchFamily="34" charset="0"/>
                <a:cs typeface="Arial" panose="020B0604020202020204" pitchFamily="34" charset="0"/>
              </a:rPr>
              <a:t>đúp</a:t>
            </a:r>
            <a:r>
              <a:rPr lang="en-US" sz="2600" dirty="0">
                <a:solidFill>
                  <a:srgbClr val="FF0000"/>
                </a:solidFill>
                <a:latin typeface="Arial" panose="020B0604020202020204" pitchFamily="34" charset="0"/>
                <a:cs typeface="Arial" panose="020B0604020202020204" pitchFamily="34" charset="0"/>
              </a:rPr>
              <a:t> </a:t>
            </a:r>
            <a:r>
              <a:rPr lang="en-US" sz="2600" dirty="0" err="1">
                <a:solidFill>
                  <a:srgbClr val="FF0000"/>
                </a:solidFill>
                <a:latin typeface="Arial" panose="020B0604020202020204" pitchFamily="34" charset="0"/>
                <a:cs typeface="Arial" panose="020B0604020202020204" pitchFamily="34" charset="0"/>
              </a:rPr>
              <a:t>chuột</a:t>
            </a:r>
            <a:r>
              <a:rPr lang="en-US" sz="2600" dirty="0">
                <a:solidFill>
                  <a:srgbClr val="FF0000"/>
                </a:solidFill>
                <a:latin typeface="Arial" panose="020B0604020202020204" pitchFamily="34" charset="0"/>
                <a:cs typeface="Arial" panose="020B0604020202020204" pitchFamily="34" charset="0"/>
              </a:rPr>
              <a:t> </a:t>
            </a:r>
            <a:r>
              <a:rPr lang="en-US" sz="2600" dirty="0" err="1">
                <a:solidFill>
                  <a:srgbClr val="FF0000"/>
                </a:solidFill>
                <a:latin typeface="Arial" panose="020B0604020202020204" pitchFamily="34" charset="0"/>
                <a:cs typeface="Arial" panose="020B0604020202020204" pitchFamily="34" charset="0"/>
              </a:rPr>
              <a:t>là</a:t>
            </a:r>
            <a:r>
              <a:rPr lang="en-US" sz="2600" dirty="0">
                <a:solidFill>
                  <a:srgbClr val="FF0000"/>
                </a:solidFill>
                <a:latin typeface="Arial" panose="020B0604020202020204" pitchFamily="34" charset="0"/>
                <a:cs typeface="Arial" panose="020B0604020202020204" pitchFamily="34" charset="0"/>
              </a:rPr>
              <a:t> </a:t>
            </a:r>
            <a:r>
              <a:rPr lang="en-US" sz="2600" dirty="0" err="1">
                <a:solidFill>
                  <a:srgbClr val="FF0000"/>
                </a:solidFill>
                <a:latin typeface="Arial" panose="020B0604020202020204" pitchFamily="34" charset="0"/>
                <a:cs typeface="Arial" panose="020B0604020202020204" pitchFamily="34" charset="0"/>
              </a:rPr>
              <a:t>nhấn</a:t>
            </a:r>
            <a:r>
              <a:rPr lang="en-US" sz="2600" dirty="0">
                <a:solidFill>
                  <a:srgbClr val="FF0000"/>
                </a:solidFill>
                <a:latin typeface="Arial" panose="020B0604020202020204" pitchFamily="34" charset="0"/>
                <a:cs typeface="Arial" panose="020B0604020202020204" pitchFamily="34" charset="0"/>
              </a:rPr>
              <a:t> </a:t>
            </a:r>
            <a:r>
              <a:rPr lang="en-US" sz="2600" dirty="0" err="1">
                <a:solidFill>
                  <a:srgbClr val="FF0000"/>
                </a:solidFill>
                <a:latin typeface="Arial" panose="020B0604020202020204" pitchFamily="34" charset="0"/>
                <a:cs typeface="Arial" panose="020B0604020202020204" pitchFamily="34" charset="0"/>
              </a:rPr>
              <a:t>nhanh</a:t>
            </a:r>
            <a:r>
              <a:rPr lang="en-US" sz="2600" dirty="0">
                <a:solidFill>
                  <a:srgbClr val="FF0000"/>
                </a:solidFill>
                <a:latin typeface="Arial" panose="020B0604020202020204" pitchFamily="34" charset="0"/>
                <a:cs typeface="Arial" panose="020B0604020202020204" pitchFamily="34" charset="0"/>
              </a:rPr>
              <a:t> </a:t>
            </a:r>
            <a:r>
              <a:rPr lang="en-US" sz="2600" dirty="0" err="1">
                <a:solidFill>
                  <a:srgbClr val="FF0000"/>
                </a:solidFill>
                <a:latin typeface="Arial" panose="020B0604020202020204" pitchFamily="34" charset="0"/>
                <a:cs typeface="Arial" panose="020B0604020202020204" pitchFamily="34" charset="0"/>
              </a:rPr>
              <a:t>hai</a:t>
            </a:r>
            <a:r>
              <a:rPr lang="en-US" sz="2600" dirty="0">
                <a:solidFill>
                  <a:srgbClr val="FF0000"/>
                </a:solidFill>
                <a:latin typeface="Arial" panose="020B0604020202020204" pitchFamily="34" charset="0"/>
                <a:cs typeface="Arial" panose="020B0604020202020204" pitchFamily="34" charset="0"/>
              </a:rPr>
              <a:t> </a:t>
            </a:r>
            <a:r>
              <a:rPr lang="en-US" sz="2600" dirty="0" err="1">
                <a:solidFill>
                  <a:srgbClr val="FF0000"/>
                </a:solidFill>
                <a:latin typeface="Arial" panose="020B0604020202020204" pitchFamily="34" charset="0"/>
                <a:cs typeface="Arial" panose="020B0604020202020204" pitchFamily="34" charset="0"/>
              </a:rPr>
              <a:t>lần</a:t>
            </a:r>
            <a:r>
              <a:rPr lang="en-US" sz="2600" dirty="0">
                <a:solidFill>
                  <a:srgbClr val="FF0000"/>
                </a:solidFill>
                <a:latin typeface="Arial" panose="020B0604020202020204" pitchFamily="34" charset="0"/>
                <a:cs typeface="Arial" panose="020B0604020202020204" pitchFamily="34" charset="0"/>
              </a:rPr>
              <a:t> </a:t>
            </a:r>
            <a:r>
              <a:rPr lang="en-US" sz="2600" dirty="0" err="1">
                <a:solidFill>
                  <a:srgbClr val="FF0000"/>
                </a:solidFill>
                <a:latin typeface="Arial" panose="020B0604020202020204" pitchFamily="34" charset="0"/>
                <a:cs typeface="Arial" panose="020B0604020202020204" pitchFamily="34" charset="0"/>
              </a:rPr>
              <a:t>nút</a:t>
            </a:r>
            <a:r>
              <a:rPr lang="en-US" sz="2600" dirty="0">
                <a:solidFill>
                  <a:srgbClr val="FF0000"/>
                </a:solidFill>
                <a:latin typeface="Arial" panose="020B0604020202020204" pitchFamily="34" charset="0"/>
                <a:cs typeface="Arial" panose="020B0604020202020204" pitchFamily="34" charset="0"/>
              </a:rPr>
              <a:t> </a:t>
            </a:r>
            <a:r>
              <a:rPr lang="en-US" sz="2600" dirty="0" err="1">
                <a:solidFill>
                  <a:srgbClr val="FF0000"/>
                </a:solidFill>
                <a:latin typeface="Arial" panose="020B0604020202020204" pitchFamily="34" charset="0"/>
                <a:cs typeface="Arial" panose="020B0604020202020204" pitchFamily="34" charset="0"/>
              </a:rPr>
              <a:t>trái</a:t>
            </a:r>
            <a:r>
              <a:rPr lang="en-US" sz="2600" dirty="0">
                <a:solidFill>
                  <a:srgbClr val="FF0000"/>
                </a:solidFill>
                <a:latin typeface="Arial" panose="020B0604020202020204" pitchFamily="34" charset="0"/>
                <a:cs typeface="Arial" panose="020B0604020202020204" pitchFamily="34" charset="0"/>
              </a:rPr>
              <a:t> </a:t>
            </a:r>
            <a:r>
              <a:rPr lang="en-US" sz="2600" dirty="0" err="1">
                <a:solidFill>
                  <a:srgbClr val="FF0000"/>
                </a:solidFill>
                <a:latin typeface="Arial" panose="020B0604020202020204" pitchFamily="34" charset="0"/>
                <a:cs typeface="Arial" panose="020B0604020202020204" pitchFamily="34" charset="0"/>
              </a:rPr>
              <a:t>chuột</a:t>
            </a:r>
            <a:r>
              <a:rPr lang="en-US" sz="2600" dirty="0">
                <a:solidFill>
                  <a:srgbClr val="FF0000"/>
                </a:solidFill>
                <a:latin typeface="Arial" panose="020B0604020202020204" pitchFamily="34" charset="0"/>
                <a:cs typeface="Arial" panose="020B0604020202020204" pitchFamily="34" charset="0"/>
              </a:rPr>
              <a:t> </a:t>
            </a:r>
            <a:r>
              <a:rPr lang="en-US" sz="2600" dirty="0" err="1">
                <a:solidFill>
                  <a:srgbClr val="FF0000"/>
                </a:solidFill>
                <a:latin typeface="Arial" panose="020B0604020202020204" pitchFamily="34" charset="0"/>
                <a:cs typeface="Arial" panose="020B0604020202020204" pitchFamily="34" charset="0"/>
              </a:rPr>
              <a:t>rồi</a:t>
            </a:r>
            <a:r>
              <a:rPr lang="en-US" sz="2600" dirty="0">
                <a:solidFill>
                  <a:srgbClr val="FF0000"/>
                </a:solidFill>
                <a:latin typeface="Arial" panose="020B0604020202020204" pitchFamily="34" charset="0"/>
                <a:cs typeface="Arial" panose="020B0604020202020204" pitchFamily="34" charset="0"/>
              </a:rPr>
              <a:t> </a:t>
            </a:r>
            <a:r>
              <a:rPr lang="en-US" sz="2600" dirty="0" err="1">
                <a:solidFill>
                  <a:srgbClr val="FF0000"/>
                </a:solidFill>
                <a:latin typeface="Arial" panose="020B0604020202020204" pitchFamily="34" charset="0"/>
                <a:cs typeface="Arial" panose="020B0604020202020204" pitchFamily="34" charset="0"/>
              </a:rPr>
              <a:t>thả</a:t>
            </a:r>
            <a:r>
              <a:rPr lang="en-US" sz="2600" dirty="0">
                <a:solidFill>
                  <a:srgbClr val="FF0000"/>
                </a:solidFill>
                <a:latin typeface="Arial" panose="020B0604020202020204" pitchFamily="34" charset="0"/>
                <a:cs typeface="Arial" panose="020B0604020202020204" pitchFamily="34" charset="0"/>
              </a:rPr>
              <a:t> </a:t>
            </a:r>
            <a:r>
              <a:rPr lang="en-US" sz="2600" dirty="0" err="1">
                <a:solidFill>
                  <a:srgbClr val="FF0000"/>
                </a:solidFill>
                <a:latin typeface="Arial" panose="020B0604020202020204" pitchFamily="34" charset="0"/>
                <a:cs typeface="Arial" panose="020B0604020202020204" pitchFamily="34" charset="0"/>
              </a:rPr>
              <a:t>ngón</a:t>
            </a:r>
            <a:r>
              <a:rPr lang="en-US" sz="2600" dirty="0">
                <a:solidFill>
                  <a:srgbClr val="FF0000"/>
                </a:solidFill>
                <a:latin typeface="Arial" panose="020B0604020202020204" pitchFamily="34" charset="0"/>
                <a:cs typeface="Arial" panose="020B0604020202020204" pitchFamily="34" charset="0"/>
              </a:rPr>
              <a:t> </a:t>
            </a:r>
            <a:r>
              <a:rPr lang="en-US" sz="2600" dirty="0" err="1">
                <a:solidFill>
                  <a:srgbClr val="FF0000"/>
                </a:solidFill>
                <a:latin typeface="Arial" panose="020B0604020202020204" pitchFamily="34" charset="0"/>
                <a:cs typeface="Arial" panose="020B0604020202020204" pitchFamily="34" charset="0"/>
              </a:rPr>
              <a:t>tay</a:t>
            </a:r>
            <a:r>
              <a:rPr lang="en-US" sz="2600" dirty="0">
                <a:solidFill>
                  <a:srgbClr val="FF0000"/>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3231437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fade">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fade">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fade">
                                      <p:cBhvr>
                                        <p:cTn id="2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1109</TotalTime>
  <Words>220</Words>
  <Application>Microsoft Office PowerPoint</Application>
  <PresentationFormat>Widescreen</PresentationFormat>
  <Paragraphs>25</Paragraphs>
  <Slides>11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11</vt:i4>
      </vt:variant>
    </vt:vector>
  </HeadingPairs>
  <TitlesOfParts>
    <vt:vector size="19" baseType="lpstr">
      <vt:lpstr>Arial</vt:lpstr>
      <vt:lpstr>Calibri</vt:lpstr>
      <vt:lpstr>Calibri Light</vt:lpstr>
      <vt:lpstr>HP001 4 hàng</vt:lpstr>
      <vt:lpstr>Tahoma</vt:lpstr>
      <vt:lpstr>Times New Roman</vt:lpstr>
      <vt:lpstr>Wingdings</vt:lpstr>
      <vt:lpstr>Office Theme</vt:lpstr>
      <vt:lpstr>PowerPoint Presentation</vt:lpstr>
      <vt:lpstr>Phím enter: Xuống dòng Phím Delete: Xóa kí tự bên phải Phím Backspace: Xóa kí tự bên trái Phím Shift: Gõ chữ hoa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Admin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Admin</cp:lastModifiedBy>
  <cp:revision>186</cp:revision>
  <dcterms:created xsi:type="dcterms:W3CDTF">2022-01-27T15:18:21Z</dcterms:created>
  <dcterms:modified xsi:type="dcterms:W3CDTF">2022-11-24T07:52:55Z</dcterms:modified>
</cp:coreProperties>
</file>