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5" r:id="rId2"/>
    <p:sldId id="257" r:id="rId3"/>
    <p:sldId id="301" r:id="rId4"/>
    <p:sldId id="338" r:id="rId5"/>
    <p:sldId id="341" r:id="rId6"/>
    <p:sldId id="323" r:id="rId7"/>
    <p:sldId id="337" r:id="rId8"/>
    <p:sldId id="285" r:id="rId9"/>
    <p:sldId id="265" r:id="rId10"/>
    <p:sldId id="334" r:id="rId11"/>
    <p:sldId id="319" r:id="rId12"/>
    <p:sldId id="32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3333FF"/>
    <a:srgbClr val="FF0066"/>
    <a:srgbClr val="FF00FF"/>
    <a:srgbClr val="FFCCFF"/>
    <a:srgbClr val="CC00CC"/>
    <a:srgbClr val="CC0066"/>
    <a:srgbClr val="9900CC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4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6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9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76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1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1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3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81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6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5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7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A2CF3-161D-4290-9691-8A065EC2791C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5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1"/>
          <p:cNvSpPr/>
          <p:nvPr/>
        </p:nvSpPr>
        <p:spPr>
          <a:xfrm>
            <a:off x="1982139" y="2124635"/>
            <a:ext cx="8156943" cy="2675965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Thông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tin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lưu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đâu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3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1130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4057737" y="320545"/>
            <a:ext cx="4353220" cy="701545"/>
          </a:xfrm>
          <a:prstGeom prst="round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</a:t>
            </a:r>
            <a:r>
              <a:rPr lang="en-US" sz="32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VẬN DỤNG</a:t>
            </a:r>
            <a:endParaRPr lang="en-US" sz="32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4959" y="326765"/>
            <a:ext cx="723900" cy="6953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6512" y="1070869"/>
            <a:ext cx="1069817" cy="1061079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>
            <a:off x="2060735" y="2131948"/>
            <a:ext cx="7328847" cy="3374770"/>
            <a:chOff x="2342089" y="2628081"/>
            <a:chExt cx="7328847" cy="3374770"/>
          </a:xfrm>
        </p:grpSpPr>
        <p:sp>
          <p:nvSpPr>
            <p:cNvPr id="11" name="Rectangle 10"/>
            <p:cNvSpPr/>
            <p:nvPr/>
          </p:nvSpPr>
          <p:spPr>
            <a:xfrm>
              <a:off x="2342089" y="2628081"/>
              <a:ext cx="7328847" cy="337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  <a:spcAft>
                  <a:spcPts val="1200"/>
                </a:spcAft>
              </a:pPr>
              <a:r>
                <a:rPr lang="en-US" sz="2400" b="1" u="sng" dirty="0" err="1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Yêu</a:t>
              </a:r>
              <a:r>
                <a:rPr lang="en-US" sz="2400" b="1" u="sng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u="sng" dirty="0" err="1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cầu</a:t>
              </a:r>
              <a:r>
                <a:rPr lang="en-US" sz="2400" b="1" u="sng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u="sng" dirty="0" err="1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cuộc</a:t>
              </a:r>
              <a:r>
                <a:rPr lang="en-US" sz="2400" b="1" u="sng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u="sng" dirty="0" err="1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</a:t>
              </a:r>
              <a:r>
                <a:rPr lang="en-US" sz="23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  <a:r>
                <a:rPr lang="en-US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just">
                <a:lnSpc>
                  <a:spcPct val="130000"/>
                </a:lnSpc>
                <a:spcAft>
                  <a:spcPts val="1200"/>
                </a:spcAft>
              </a:pPr>
              <a:r>
                <a:rPr lang="vi-VN" sz="24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 </a:t>
              </a:r>
              <a:r>
                <a:rPr lang="vi-VN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cùng bạn thực hiện các công việc dưới đây: </a:t>
              </a:r>
              <a:endParaRPr lang="en-US" sz="24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just">
                <a:lnSpc>
                  <a:spcPct val="130000"/>
                </a:lnSpc>
                <a:spcAft>
                  <a:spcPts val="1200"/>
                </a:spcAft>
              </a:pPr>
              <a:r>
                <a:rPr lang="vi-VN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• </a:t>
              </a:r>
              <a:r>
                <a:rPr lang="vi-VN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Nháy đúp chuột vào biểu tượng </a:t>
              </a:r>
              <a:r>
                <a:rPr lang="vi-VN" sz="23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This PC </a:t>
              </a:r>
              <a:r>
                <a:rPr lang="en-US" sz="23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</a:t>
              </a:r>
              <a:r>
                <a:rPr lang="vi-VN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trên </a:t>
              </a:r>
              <a:r>
                <a:rPr lang="vi-VN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màn hình và kể tên các ổ đĩa có trong máy tính đó; </a:t>
              </a:r>
              <a:endPara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just">
                <a:lnSpc>
                  <a:spcPct val="130000"/>
                </a:lnSpc>
                <a:spcAft>
                  <a:spcPts val="1200"/>
                </a:spcAft>
              </a:pPr>
              <a:r>
                <a:rPr lang="vi-VN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• </a:t>
              </a:r>
              <a:r>
                <a:rPr lang="vi-VN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Nháy đúp chuột vào ổ đĩa </a:t>
              </a:r>
              <a:r>
                <a:rPr lang="vi-VN" sz="23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D:</a:t>
              </a:r>
              <a:r>
                <a:rPr lang="vi-VN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kể tên một vài thư mục và tệp trong ổ đĩa đó.</a:t>
              </a:r>
              <a:endPara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261044" y="3742615"/>
              <a:ext cx="600075" cy="6191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50134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4057737" y="320545"/>
            <a:ext cx="4353220" cy="701545"/>
          </a:xfrm>
          <a:prstGeom prst="round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GHI NHỚ</a:t>
            </a:r>
            <a:endParaRPr lang="en-US" sz="32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Horizontal Scroll 4"/>
          <p:cNvSpPr/>
          <p:nvPr/>
        </p:nvSpPr>
        <p:spPr>
          <a:xfrm>
            <a:off x="1542198" y="2063242"/>
            <a:ext cx="9001112" cy="3423157"/>
          </a:xfrm>
          <a:prstGeom prst="horizontalScroll">
            <a:avLst/>
          </a:prstGeom>
          <a:solidFill>
            <a:srgbClr val="C0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r>
              <a:rPr lang="vi-VN" sz="2800" b="1" dirty="0"/>
              <a:t>Thông tin trong máy tính được lưu trữ thành các tệp ở ổ đĩa hoặc thư mục. Việc tìm kiếm thông tin dễ dàng và nhanh hơn nhờ thư mục cấu trúc theo sơ đồ hình cây.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58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23838"/>
            <a:ext cx="12192000" cy="7305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36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D05E2FA4-701D-4C92-898E-7EE4AF07FEBA}"/>
              </a:ext>
            </a:extLst>
          </p:cNvPr>
          <p:cNvSpPr txBox="1"/>
          <p:nvPr/>
        </p:nvSpPr>
        <p:spPr>
          <a:xfrm>
            <a:off x="2264899" y="1634734"/>
            <a:ext cx="9284677" cy="17943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US" sz="4000" b="1" smtClean="0">
                <a:ln w="28575">
                  <a:noFill/>
                </a:ln>
                <a:solidFill>
                  <a:srgbClr val="FF0000"/>
                </a:solidFill>
                <a:latin typeface="HP001 4 hàng" panose="020B06030503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Thứ </a:t>
            </a:r>
            <a:r>
              <a:rPr lang="en-US" sz="4000" b="1" smtClean="0">
                <a:ln w="28575">
                  <a:noFill/>
                </a:ln>
                <a:solidFill>
                  <a:srgbClr val="FF0000"/>
                </a:solidFill>
                <a:latin typeface="HP001 4 hàng" panose="020B06030503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năm</a:t>
            </a:r>
            <a:r>
              <a:rPr lang="en-US" sz="4000" b="1" smtClean="0">
                <a:ln w="28575">
                  <a:noFill/>
                </a:ln>
                <a:solidFill>
                  <a:srgbClr val="FF0000"/>
                </a:solidFill>
                <a:latin typeface="HP001 4 hàng" panose="020B06030503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4000" b="1" smtClean="0">
                <a:ln w="28575">
                  <a:noFill/>
                </a:ln>
                <a:solidFill>
                  <a:srgbClr val="FF0000"/>
                </a:solidFill>
                <a:latin typeface="HP001 4 hàng" panose="020B06030503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ngày </a:t>
            </a:r>
            <a:r>
              <a:rPr lang="en-US" sz="4000" b="1" smtClean="0">
                <a:ln w="28575">
                  <a:noFill/>
                </a:ln>
                <a:solidFill>
                  <a:srgbClr val="FF0000"/>
                </a:solidFill>
                <a:latin typeface="HP001 4 hàng" panose="020B06030503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2 </a:t>
            </a:r>
            <a:r>
              <a:rPr lang="en-US" sz="4000" b="1" smtClean="0">
                <a:ln w="28575">
                  <a:noFill/>
                </a:ln>
                <a:solidFill>
                  <a:srgbClr val="FF0000"/>
                </a:solidFill>
                <a:latin typeface="HP001 4 hàng" panose="020B06030503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tháng 2 năm 2023</a:t>
            </a:r>
          </a:p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US" sz="4000" b="1" smtClean="0">
                <a:ln w="28575">
                  <a:noFill/>
                </a:ln>
                <a:solidFill>
                  <a:srgbClr val="FF0000"/>
                </a:solidFill>
                <a:latin typeface="HP001 4 hàng" panose="020B06030503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B</a:t>
            </a:r>
            <a:r>
              <a:rPr lang="vi-VN" sz="4000" b="1" smtClean="0">
                <a:ln w="28575">
                  <a:noFill/>
                </a:ln>
                <a:solidFill>
                  <a:srgbClr val="FF0000"/>
                </a:solidFill>
                <a:latin typeface="HP001 4 hàng" panose="020B06030503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ài </a:t>
            </a:r>
            <a:r>
              <a:rPr lang="en-US" sz="4000" b="1" smtClean="0">
                <a:ln w="28575">
                  <a:noFill/>
                </a:ln>
                <a:solidFill>
                  <a:srgbClr val="FF0000"/>
                </a:solidFill>
                <a:latin typeface="HP001 4 hàng" panose="020B06030503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19: </a:t>
            </a:r>
            <a:r>
              <a:rPr lang="en-US" sz="4800" b="1" smtClean="0">
                <a:solidFill>
                  <a:srgbClr val="FF0000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Ổ đĩa, thư mục và tệp</a:t>
            </a:r>
            <a:endParaRPr lang="vi-VN" sz="4800" b="1" dirty="0">
              <a:ln w="28575">
                <a:noFill/>
              </a:ln>
              <a:solidFill>
                <a:srgbClr val="FF0000"/>
              </a:solidFill>
              <a:latin typeface="HP001 4 hàng" panose="020B06030503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43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292713" y="1229847"/>
            <a:ext cx="3878164" cy="553998"/>
            <a:chOff x="689904" y="1379897"/>
            <a:chExt cx="3878164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3467616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Ổ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đĩa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tệp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57737" y="320545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CC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sp>
        <p:nvSpPr>
          <p:cNvPr id="8" name="Rectangle 7"/>
          <p:cNvSpPr/>
          <p:nvPr/>
        </p:nvSpPr>
        <p:spPr>
          <a:xfrm>
            <a:off x="1700179" y="1906854"/>
            <a:ext cx="8754006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400" dirty="0" smtClean="0">
                <a:solidFill>
                  <a:srgbClr val="3333CC"/>
                </a:solidFill>
              </a:rPr>
              <a:t>-    </a:t>
            </a:r>
            <a:r>
              <a:rPr lang="vi-VN" sz="2400" dirty="0" smtClean="0">
                <a:solidFill>
                  <a:srgbClr val="3333CC"/>
                </a:solidFill>
              </a:rPr>
              <a:t>Thông </a:t>
            </a:r>
            <a:r>
              <a:rPr lang="vi-VN" sz="2400" dirty="0">
                <a:solidFill>
                  <a:srgbClr val="3333CC"/>
                </a:solidFill>
              </a:rPr>
              <a:t>tin trong máy tính được lưu trữ trong các </a:t>
            </a:r>
            <a:r>
              <a:rPr lang="vi-VN" sz="2400" b="1" dirty="0">
                <a:solidFill>
                  <a:srgbClr val="FF0000"/>
                </a:solidFill>
              </a:rPr>
              <a:t>tệp. 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 marL="395288" indent="-395288">
              <a:lnSpc>
                <a:spcPct val="130000"/>
              </a:lnSpc>
            </a:pPr>
            <a:r>
              <a:rPr lang="en-US" sz="2400" b="1" dirty="0" smtClean="0">
                <a:solidFill>
                  <a:srgbClr val="3333CC"/>
                </a:solidFill>
              </a:rPr>
              <a:t>-    </a:t>
            </a:r>
            <a:r>
              <a:rPr lang="vi-VN" sz="2400" b="1" dirty="0" smtClean="0">
                <a:solidFill>
                  <a:srgbClr val="FF0000"/>
                </a:solidFill>
              </a:rPr>
              <a:t>Tệp</a:t>
            </a:r>
            <a:r>
              <a:rPr lang="vi-VN" sz="2400" b="1" dirty="0" smtClean="0">
                <a:solidFill>
                  <a:srgbClr val="3333CC"/>
                </a:solidFill>
              </a:rPr>
              <a:t> </a:t>
            </a:r>
            <a:r>
              <a:rPr lang="vi-VN" sz="2400" b="1" dirty="0">
                <a:solidFill>
                  <a:srgbClr val="3333CC"/>
                </a:solidFill>
              </a:rPr>
              <a:t>chứa thông tin về một đối tượng nào đó và được lưu ở thư mục hoặc ổ </a:t>
            </a:r>
            <a:r>
              <a:rPr lang="vi-VN" sz="2400" b="1" dirty="0" smtClean="0">
                <a:solidFill>
                  <a:srgbClr val="3333CC"/>
                </a:solidFill>
              </a:rPr>
              <a:t>đĩa.</a:t>
            </a:r>
            <a:endParaRPr lang="en-US" sz="2400" b="1" dirty="0" smtClean="0">
              <a:solidFill>
                <a:srgbClr val="3333CC"/>
              </a:solidFill>
            </a:endParaRPr>
          </a:p>
          <a:p>
            <a:pPr marL="342900" indent="-342900">
              <a:lnSpc>
                <a:spcPct val="130000"/>
              </a:lnSpc>
              <a:buFontTx/>
              <a:buChar char="-"/>
            </a:pPr>
            <a:r>
              <a:rPr lang="vi-VN" sz="2400" b="1" dirty="0" smtClean="0">
                <a:solidFill>
                  <a:srgbClr val="FF0000"/>
                </a:solidFill>
              </a:rPr>
              <a:t>Thư </a:t>
            </a:r>
            <a:r>
              <a:rPr lang="vi-VN" sz="2400" b="1" dirty="0">
                <a:solidFill>
                  <a:srgbClr val="FF0000"/>
                </a:solidFill>
              </a:rPr>
              <a:t>mục con </a:t>
            </a:r>
            <a:r>
              <a:rPr lang="vi-VN" sz="2400" b="1" dirty="0">
                <a:solidFill>
                  <a:srgbClr val="3333CC"/>
                </a:solidFill>
              </a:rPr>
              <a:t>là thư mục nằm trong một thư mục khác</a:t>
            </a:r>
            <a:r>
              <a:rPr lang="vi-VN" sz="2400" b="1" dirty="0" smtClean="0">
                <a:solidFill>
                  <a:srgbClr val="3333CC"/>
                </a:solidFill>
              </a:rPr>
              <a:t>.</a:t>
            </a:r>
            <a:endParaRPr lang="en-US" sz="2400" b="1" dirty="0" smtClean="0">
              <a:solidFill>
                <a:srgbClr val="3333CC"/>
              </a:solidFill>
            </a:endParaRPr>
          </a:p>
          <a:p>
            <a:pPr marL="342900" indent="-342900">
              <a:lnSpc>
                <a:spcPct val="130000"/>
              </a:lnSpc>
              <a:buFontTx/>
              <a:buChar char="-"/>
            </a:pPr>
            <a:r>
              <a:rPr lang="vi-VN" sz="2400" b="1" dirty="0">
                <a:solidFill>
                  <a:srgbClr val="FF0000"/>
                </a:solidFill>
              </a:rPr>
              <a:t>Ổ đĩa </a:t>
            </a:r>
            <a:r>
              <a:rPr lang="vi-VN" sz="2400" b="1" dirty="0">
                <a:solidFill>
                  <a:srgbClr val="3333CC"/>
                </a:solidFill>
              </a:rPr>
              <a:t>được xem là thư mục </a:t>
            </a:r>
            <a:r>
              <a:rPr lang="vi-VN" sz="2400" b="1" dirty="0" smtClean="0">
                <a:solidFill>
                  <a:srgbClr val="3333CC"/>
                </a:solidFill>
              </a:rPr>
              <a:t>gốc</a:t>
            </a:r>
            <a:r>
              <a:rPr lang="en-US" sz="2400" b="1" dirty="0" smtClean="0">
                <a:solidFill>
                  <a:srgbClr val="3333CC"/>
                </a:solidFill>
              </a:rPr>
              <a:t>.</a:t>
            </a:r>
            <a:endParaRPr lang="en-US" sz="2400" b="1" dirty="0">
              <a:solidFill>
                <a:srgbClr val="33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4148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158243" y="1149165"/>
            <a:ext cx="3878164" cy="553998"/>
            <a:chOff x="689904" y="1379897"/>
            <a:chExt cx="3878164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3467616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Ổ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đĩa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tệp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57737" y="320545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CC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1752" y="1839241"/>
            <a:ext cx="6747122" cy="363493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7487" y="5563309"/>
            <a:ext cx="4000500" cy="409575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7689002" y="2645392"/>
            <a:ext cx="3652289" cy="30654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vi-VN" sz="2300" dirty="0">
                <a:solidFill>
                  <a:srgbClr val="3333CC"/>
                </a:solidFill>
              </a:rPr>
              <a:t>Em hãy cùng bạn quan sát hình 19.2 và cho </a:t>
            </a:r>
            <a:r>
              <a:rPr lang="vi-VN" sz="2300" dirty="0" smtClean="0">
                <a:solidFill>
                  <a:srgbClr val="3333CC"/>
                </a:solidFill>
              </a:rPr>
              <a:t>biết</a:t>
            </a:r>
            <a:r>
              <a:rPr lang="en-US" sz="2300" dirty="0" smtClean="0">
                <a:solidFill>
                  <a:srgbClr val="3333CC"/>
                </a:solidFill>
              </a:rPr>
              <a:t> </a:t>
            </a:r>
            <a:r>
              <a:rPr lang="en-US" sz="23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</a:t>
            </a:r>
            <a:r>
              <a:rPr lang="vi-VN" sz="2300" dirty="0" smtClean="0">
                <a:solidFill>
                  <a:srgbClr val="3333CC"/>
                </a:solidFill>
                <a:cs typeface="Arial" panose="020B0604020202020204" pitchFamily="34" charset="0"/>
              </a:rPr>
              <a:t>ó</a:t>
            </a:r>
            <a:r>
              <a:rPr lang="en-US" sz="2300" dirty="0">
                <a:solidFill>
                  <a:srgbClr val="3333CC"/>
                </a:solidFill>
              </a:rPr>
              <a:t>:</a:t>
            </a:r>
            <a:endParaRPr lang="en-US" sz="2300" dirty="0" smtClean="0">
              <a:solidFill>
                <a:srgbClr val="3333CC"/>
              </a:solidFill>
            </a:endParaRPr>
          </a:p>
          <a:p>
            <a:pPr marL="231775" indent="-231775" algn="just">
              <a:lnSpc>
                <a:spcPct val="120000"/>
              </a:lnSpc>
            </a:pPr>
            <a:r>
              <a:rPr lang="vi-VN" sz="2300" dirty="0" smtClean="0">
                <a:solidFill>
                  <a:srgbClr val="3333CC"/>
                </a:solidFill>
              </a:rPr>
              <a:t>• </a:t>
            </a:r>
            <a:r>
              <a:rPr lang="en-US" sz="2300" dirty="0" smtClean="0">
                <a:solidFill>
                  <a:srgbClr val="3333CC"/>
                </a:solidFill>
              </a:rPr>
              <a:t> 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vi-VN" sz="2300" dirty="0" smtClean="0">
                <a:solidFill>
                  <a:srgbClr val="3333CC"/>
                </a:solidFill>
              </a:rPr>
              <a:t>ao </a:t>
            </a:r>
            <a:r>
              <a:rPr lang="vi-VN" sz="2300" dirty="0">
                <a:solidFill>
                  <a:srgbClr val="3333CC"/>
                </a:solidFill>
              </a:rPr>
              <a:t>nhiêu thư mục? </a:t>
            </a:r>
            <a:r>
              <a:rPr lang="en-US" sz="23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231775" indent="-231775" algn="just">
              <a:lnSpc>
                <a:spcPct val="120000"/>
              </a:lnSpc>
            </a:pPr>
            <a:r>
              <a:rPr lang="vi-VN" sz="2300" dirty="0" smtClean="0">
                <a:solidFill>
                  <a:srgbClr val="3333CC"/>
                </a:solidFill>
              </a:rPr>
              <a:t>•</a:t>
            </a:r>
            <a:r>
              <a:rPr lang="en-US" sz="2300" dirty="0" smtClean="0">
                <a:solidFill>
                  <a:srgbClr val="3333CC"/>
                </a:solidFill>
              </a:rPr>
              <a:t> 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vi-VN" sz="2300" dirty="0" smtClean="0">
                <a:solidFill>
                  <a:srgbClr val="3333CC"/>
                </a:solidFill>
              </a:rPr>
              <a:t>ao </a:t>
            </a:r>
            <a:r>
              <a:rPr lang="vi-VN" sz="2300" dirty="0">
                <a:solidFill>
                  <a:srgbClr val="3333CC"/>
                </a:solidFill>
              </a:rPr>
              <a:t>nhiêu 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ổ </a:t>
            </a:r>
            <a:r>
              <a:rPr lang="en-US" sz="23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đĩa</a:t>
            </a:r>
            <a:r>
              <a:rPr lang="vi-VN" sz="2300" dirty="0" smtClean="0">
                <a:solidFill>
                  <a:srgbClr val="3333CC"/>
                </a:solidFill>
              </a:rPr>
              <a:t>? </a:t>
            </a:r>
            <a:r>
              <a:rPr lang="vi-VN" sz="2300" dirty="0">
                <a:solidFill>
                  <a:srgbClr val="3333CC"/>
                </a:solidFill>
              </a:rPr>
              <a:t>Tên các ổ đĩa? </a:t>
            </a:r>
            <a:endParaRPr lang="en-US" sz="2300" dirty="0">
              <a:solidFill>
                <a:srgbClr val="3333CC"/>
              </a:solidFill>
              <a:cs typeface="Arial" panose="020B0604020202020204" pitchFamily="34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579818" y="1774209"/>
            <a:ext cx="3841774" cy="4007535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8224" y="1783844"/>
            <a:ext cx="909923" cy="902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9326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4057737" y="320545"/>
            <a:ext cx="4353220" cy="701545"/>
            <a:chOff x="4168573" y="1295284"/>
            <a:chExt cx="4353220" cy="701545"/>
          </a:xfrm>
        </p:grpSpPr>
        <p:sp>
          <p:nvSpPr>
            <p:cNvPr id="4" name="Rounded Rectangle 3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CC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sp>
        <p:nvSpPr>
          <p:cNvPr id="6" name="Horizontal Scroll 5"/>
          <p:cNvSpPr/>
          <p:nvPr/>
        </p:nvSpPr>
        <p:spPr>
          <a:xfrm>
            <a:off x="1542198" y="2063242"/>
            <a:ext cx="9001112" cy="2931839"/>
          </a:xfrm>
          <a:prstGeom prst="horizontalScroll">
            <a:avLst/>
          </a:prstGeom>
          <a:solidFill>
            <a:srgbClr val="C0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ổ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đĩa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lưu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tệp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nằm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khác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94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292713" y="1229847"/>
            <a:ext cx="2555687" cy="553998"/>
            <a:chOff x="689904" y="1379897"/>
            <a:chExt cx="2555687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2145139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Cây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57737" y="320545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CC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grpSp>
        <p:nvGrpSpPr>
          <p:cNvPr id="5" name="Group 4"/>
          <p:cNvGrpSpPr/>
          <p:nvPr/>
        </p:nvGrpSpPr>
        <p:grpSpPr>
          <a:xfrm>
            <a:off x="6290656" y="1783845"/>
            <a:ext cx="4850962" cy="4507721"/>
            <a:chOff x="5967093" y="1320227"/>
            <a:chExt cx="5198832" cy="4966161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67093" y="1320227"/>
              <a:ext cx="5198832" cy="4512030"/>
            </a:xfrm>
            <a:prstGeom prst="rect">
              <a:avLst/>
            </a:prstGeom>
          </p:spPr>
        </p:pic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861636" y="5840945"/>
              <a:ext cx="3701228" cy="445443"/>
            </a:xfrm>
            <a:prstGeom prst="rect">
              <a:avLst/>
            </a:prstGeom>
          </p:spPr>
        </p:pic>
      </p:grpSp>
      <p:sp>
        <p:nvSpPr>
          <p:cNvPr id="17" name="Rounded Rectangle 16"/>
          <p:cNvSpPr/>
          <p:nvPr/>
        </p:nvSpPr>
        <p:spPr>
          <a:xfrm>
            <a:off x="1285316" y="2366678"/>
            <a:ext cx="4749724" cy="3882684"/>
          </a:xfrm>
          <a:prstGeom prst="round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2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Phiếu</a:t>
            </a:r>
            <a:r>
              <a:rPr lang="en-US" sz="2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endParaRPr lang="en-US" sz="22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28576" y="3146339"/>
            <a:ext cx="4423584" cy="282701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674161" y="1826037"/>
            <a:ext cx="3832844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300" b="1" dirty="0"/>
              <a:t>a. Vai trò của cây thư mục</a:t>
            </a:r>
            <a:endParaRPr lang="en-US" sz="2300" b="1" dirty="0"/>
          </a:p>
        </p:txBody>
      </p:sp>
      <p:sp>
        <p:nvSpPr>
          <p:cNvPr id="18" name="Oval 17"/>
          <p:cNvSpPr/>
          <p:nvPr/>
        </p:nvSpPr>
        <p:spPr>
          <a:xfrm>
            <a:off x="1722639" y="3873805"/>
            <a:ext cx="331244" cy="35169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968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7" grpId="0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4057737" y="320545"/>
            <a:ext cx="4353220" cy="701545"/>
            <a:chOff x="4168573" y="1295284"/>
            <a:chExt cx="4353220" cy="701545"/>
          </a:xfrm>
        </p:grpSpPr>
        <p:sp>
          <p:nvSpPr>
            <p:cNvPr id="12" name="Rounded Rectangle 11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CC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sp>
        <p:nvSpPr>
          <p:cNvPr id="4" name="Rectangle 3"/>
          <p:cNvSpPr/>
          <p:nvPr/>
        </p:nvSpPr>
        <p:spPr>
          <a:xfrm>
            <a:off x="990599" y="1088237"/>
            <a:ext cx="10716297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400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 HÀNH</a:t>
            </a:r>
          </a:p>
          <a:p>
            <a:pPr>
              <a:lnSpc>
                <a:spcPct val="130000"/>
              </a:lnSpc>
            </a:pPr>
            <a:r>
              <a:rPr lang="en-US" sz="400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 </a:t>
            </a:r>
            <a:r>
              <a:rPr lang="en-US" sz="400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hãy làm theo thao tác sau:</a:t>
            </a:r>
          </a:p>
          <a:p>
            <a:pPr marL="519113">
              <a:lnSpc>
                <a:spcPct val="130000"/>
              </a:lnSpc>
              <a:buFontTx/>
              <a:buChar char="-"/>
            </a:pPr>
            <a:r>
              <a:rPr lang="en-US" sz="400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Khởi động máy tính</a:t>
            </a:r>
          </a:p>
          <a:p>
            <a:pPr marL="860425" indent="-341313">
              <a:lnSpc>
                <a:spcPct val="130000"/>
              </a:lnSpc>
              <a:buFontTx/>
              <a:buChar char="-"/>
            </a:pPr>
            <a:r>
              <a:rPr lang="en-US" sz="400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Nháy đúp chuột vào biểu tượng </a:t>
            </a:r>
            <a:r>
              <a:rPr lang="en-US" sz="40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</a:t>
            </a:r>
            <a:r>
              <a:rPr lang="en-US" sz="400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PC                </a:t>
            </a:r>
            <a:r>
              <a:rPr lang="en-US" sz="400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hoặc </a:t>
            </a:r>
            <a:r>
              <a:rPr lang="en-US" sz="40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 computer</a:t>
            </a:r>
            <a:endParaRPr lang="en-US" sz="4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8747" y="4302264"/>
            <a:ext cx="1467403" cy="146740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75586" y="3406789"/>
            <a:ext cx="933580" cy="895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14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089429" y="1363973"/>
            <a:ext cx="5477626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20000"/>
              </a:lnSpc>
              <a:buFont typeface="Wingdings" panose="05000000000000000000" pitchFamily="2" charset="2"/>
              <a:buChar char="v"/>
            </a:pPr>
            <a:endParaRPr lang="en-US" sz="26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057737" y="320545"/>
            <a:ext cx="4353220" cy="701545"/>
          </a:xfrm>
          <a:prstGeom prst="round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LUYỆN TẬP</a:t>
            </a:r>
            <a:endParaRPr lang="en-US" sz="3200" b="1" dirty="0">
              <a:solidFill>
                <a:schemeClr val="accent6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2572" y="347467"/>
            <a:ext cx="695325" cy="647700"/>
          </a:xfrm>
          <a:prstGeom prst="rect">
            <a:avLst/>
          </a:prstGeom>
        </p:spPr>
      </p:pic>
      <p:grpSp>
        <p:nvGrpSpPr>
          <p:cNvPr id="14" name="Group 13"/>
          <p:cNvGrpSpPr/>
          <p:nvPr/>
        </p:nvGrpSpPr>
        <p:grpSpPr>
          <a:xfrm>
            <a:off x="6788267" y="1285090"/>
            <a:ext cx="4522157" cy="4764018"/>
            <a:chOff x="8183335" y="2497524"/>
            <a:chExt cx="3253488" cy="6526577"/>
          </a:xfrm>
        </p:grpSpPr>
        <p:sp>
          <p:nvSpPr>
            <p:cNvPr id="15" name="Rectangle 14"/>
            <p:cNvSpPr/>
            <p:nvPr/>
          </p:nvSpPr>
          <p:spPr>
            <a:xfrm>
              <a:off x="8292519" y="3367069"/>
              <a:ext cx="3057099" cy="56008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spcAft>
                  <a:spcPts val="800"/>
                </a:spcAft>
              </a:pPr>
              <a:r>
                <a:rPr lang="en-US" sz="23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quan</a:t>
              </a:r>
              <a:r>
                <a:rPr lang="en-US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sát</a:t>
              </a:r>
              <a:r>
                <a:rPr lang="en-US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hình</a:t>
              </a:r>
              <a:r>
                <a:rPr lang="en-US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19.3 </a:t>
              </a:r>
              <a:r>
                <a:rPr lang="en-US" sz="23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trao</a:t>
              </a:r>
              <a:r>
                <a:rPr lang="en-US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đổi</a:t>
              </a:r>
              <a:r>
                <a:rPr lang="en-US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với</a:t>
              </a:r>
              <a:r>
                <a:rPr lang="en-US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bạn</a:t>
              </a:r>
              <a:r>
                <a:rPr lang="en-US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rồi</a:t>
              </a:r>
              <a:r>
                <a:rPr lang="en-US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cho</a:t>
              </a:r>
              <a:r>
                <a:rPr lang="en-US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biết</a:t>
              </a:r>
              <a:r>
                <a:rPr lang="en-US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342900" indent="-342900" algn="just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vi-VN" sz="2200" dirty="0">
                  <a:solidFill>
                    <a:srgbClr val="3333CC"/>
                  </a:solidFill>
                </a:rPr>
                <a:t>Bên cạnh tên mỗi thư mục, có một biểu tượng. Em có nhận xét gì về hình dạng và màu sắc của các biểu tượng ấy? </a:t>
              </a:r>
              <a:endParaRPr lang="en-US" sz="2200" dirty="0" smtClean="0">
                <a:solidFill>
                  <a:srgbClr val="3333CC"/>
                </a:solidFill>
              </a:endParaRPr>
            </a:p>
            <a:p>
              <a:pPr marL="342900" indent="-342900" algn="just">
                <a:buFont typeface="Arial" panose="020B0604020202020204" pitchFamily="34" charset="0"/>
                <a:buChar char="•"/>
              </a:pPr>
              <a:r>
                <a:rPr lang="vi-VN" sz="2200" dirty="0" smtClean="0">
                  <a:solidFill>
                    <a:srgbClr val="3333CC"/>
                  </a:solidFill>
                </a:rPr>
                <a:t>Tệp </a:t>
              </a:r>
              <a:r>
                <a:rPr lang="vi-VN" sz="2200" dirty="0">
                  <a:solidFill>
                    <a:srgbClr val="FF0000"/>
                  </a:solidFill>
                </a:rPr>
                <a:t>Bài 1.docx </a:t>
              </a:r>
              <a:r>
                <a:rPr lang="vi-VN" sz="2200" dirty="0">
                  <a:solidFill>
                    <a:srgbClr val="3333CC"/>
                  </a:solidFill>
                </a:rPr>
                <a:t>nằm trong thư mục nào và thư mục đó là thư mục con của thư mục nào? </a:t>
              </a:r>
              <a:endPara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8183335" y="2784142"/>
              <a:ext cx="3253488" cy="6239959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Oval 16"/>
            <p:cNvSpPr/>
            <p:nvPr/>
          </p:nvSpPr>
          <p:spPr>
            <a:xfrm>
              <a:off x="8898340" y="2497524"/>
              <a:ext cx="1897039" cy="559575"/>
            </a:xfrm>
            <a:prstGeom prst="ellipse">
              <a:avLst/>
            </a:prstGeom>
            <a:solidFill>
              <a:srgbClr val="FF00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en-US" sz="22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đôi</a:t>
              </a:r>
              <a:endPara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1008894" y="1345504"/>
            <a:ext cx="5558161" cy="4946570"/>
            <a:chOff x="5967093" y="1320227"/>
            <a:chExt cx="5198832" cy="4966161"/>
          </a:xfrm>
        </p:grpSpPr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67093" y="1320227"/>
              <a:ext cx="5198832" cy="4512030"/>
            </a:xfrm>
            <a:prstGeom prst="rect">
              <a:avLst/>
            </a:prstGeom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861636" y="5840945"/>
              <a:ext cx="3701228" cy="44544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85616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4057737" y="320545"/>
            <a:ext cx="4353220" cy="701545"/>
          </a:xfrm>
          <a:prstGeom prst="round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</a:t>
            </a:r>
            <a:r>
              <a:rPr lang="en-US" sz="32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VẬN DỤNG</a:t>
            </a:r>
            <a:endParaRPr lang="en-US" sz="32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4959" y="326765"/>
            <a:ext cx="723900" cy="695325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3443379" y="2565780"/>
            <a:ext cx="5909481" cy="1746913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THI: AI NHANH HƠN?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143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2032</TotalTime>
  <Words>405</Words>
  <Application>Microsoft Office PowerPoint</Application>
  <PresentationFormat>Widescreen</PresentationFormat>
  <Paragraphs>42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HP001 4 hàng</vt:lpstr>
      <vt:lpstr>Tahoma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Admin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DELL 123</cp:lastModifiedBy>
  <cp:revision>361</cp:revision>
  <dcterms:created xsi:type="dcterms:W3CDTF">2022-01-27T15:18:21Z</dcterms:created>
  <dcterms:modified xsi:type="dcterms:W3CDTF">2023-02-02T07:04:09Z</dcterms:modified>
</cp:coreProperties>
</file>