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9" r:id="rId2"/>
    <p:sldId id="367" r:id="rId3"/>
    <p:sldId id="257" r:id="rId4"/>
    <p:sldId id="301" r:id="rId5"/>
    <p:sldId id="350" r:id="rId6"/>
    <p:sldId id="361" r:id="rId7"/>
    <p:sldId id="368" r:id="rId8"/>
    <p:sldId id="369" r:id="rId9"/>
    <p:sldId id="359" r:id="rId10"/>
    <p:sldId id="370" r:id="rId11"/>
    <p:sldId id="304" r:id="rId12"/>
    <p:sldId id="375" r:id="rId13"/>
    <p:sldId id="372" r:id="rId14"/>
    <p:sldId id="373" r:id="rId15"/>
    <p:sldId id="3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66FF33"/>
    <a:srgbClr val="00FF00"/>
    <a:srgbClr val="FF33CC"/>
    <a:srgbClr val="3333CC"/>
    <a:srgbClr val="CC00CC"/>
    <a:srgbClr val="FFCC00"/>
    <a:srgbClr val="FFFF66"/>
    <a:srgbClr val="FF0066"/>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907CA-8C46-46C3-AE5A-20978CE22B24}"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DB108-CF2B-4BA7-9F7A-E3008B016067}" type="slidenum">
              <a:rPr lang="en-US" smtClean="0"/>
              <a:t>‹#›</a:t>
            </a:fld>
            <a:endParaRPr lang="en-US"/>
          </a:p>
        </p:txBody>
      </p:sp>
    </p:spTree>
    <p:extLst>
      <p:ext uri="{BB962C8B-B14F-4D97-AF65-F5344CB8AC3E}">
        <p14:creationId xmlns:p14="http://schemas.microsoft.com/office/powerpoint/2010/main" val="191370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a:t>
            </a:fld>
            <a:endParaRPr lang="en-US"/>
          </a:p>
        </p:txBody>
      </p:sp>
    </p:spTree>
    <p:extLst>
      <p:ext uri="{BB962C8B-B14F-4D97-AF65-F5344CB8AC3E}">
        <p14:creationId xmlns:p14="http://schemas.microsoft.com/office/powerpoint/2010/main" val="32076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3</a:t>
            </a:fld>
            <a:endParaRPr lang="en-US"/>
          </a:p>
        </p:txBody>
      </p:sp>
    </p:spTree>
    <p:extLst>
      <p:ext uri="{BB962C8B-B14F-4D97-AF65-F5344CB8AC3E}">
        <p14:creationId xmlns:p14="http://schemas.microsoft.com/office/powerpoint/2010/main" val="3129308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4</a:t>
            </a:fld>
            <a:endParaRPr lang="en-US"/>
          </a:p>
        </p:txBody>
      </p:sp>
    </p:spTree>
    <p:extLst>
      <p:ext uri="{BB962C8B-B14F-4D97-AF65-F5344CB8AC3E}">
        <p14:creationId xmlns:p14="http://schemas.microsoft.com/office/powerpoint/2010/main" val="3783762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5</a:t>
            </a:fld>
            <a:endParaRPr lang="en-US"/>
          </a:p>
        </p:txBody>
      </p:sp>
    </p:spTree>
    <p:extLst>
      <p:ext uri="{BB962C8B-B14F-4D97-AF65-F5344CB8AC3E}">
        <p14:creationId xmlns:p14="http://schemas.microsoft.com/office/powerpoint/2010/main" val="2895428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6</a:t>
            </a:fld>
            <a:endParaRPr lang="en-US"/>
          </a:p>
        </p:txBody>
      </p:sp>
    </p:spTree>
    <p:extLst>
      <p:ext uri="{BB962C8B-B14F-4D97-AF65-F5344CB8AC3E}">
        <p14:creationId xmlns:p14="http://schemas.microsoft.com/office/powerpoint/2010/main" val="3441724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9</a:t>
            </a:fld>
            <a:endParaRPr lang="en-US"/>
          </a:p>
        </p:txBody>
      </p:sp>
    </p:spTree>
    <p:extLst>
      <p:ext uri="{BB962C8B-B14F-4D97-AF65-F5344CB8AC3E}">
        <p14:creationId xmlns:p14="http://schemas.microsoft.com/office/powerpoint/2010/main" val="2735332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10</a:t>
            </a:fld>
            <a:endParaRPr lang="en-US"/>
          </a:p>
        </p:txBody>
      </p:sp>
    </p:spTree>
    <p:extLst>
      <p:ext uri="{BB962C8B-B14F-4D97-AF65-F5344CB8AC3E}">
        <p14:creationId xmlns:p14="http://schemas.microsoft.com/office/powerpoint/2010/main" val="285910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11</a:t>
            </a:fld>
            <a:endParaRPr lang="en-US"/>
          </a:p>
        </p:txBody>
      </p:sp>
    </p:spTree>
    <p:extLst>
      <p:ext uri="{BB962C8B-B14F-4D97-AF65-F5344CB8AC3E}">
        <p14:creationId xmlns:p14="http://schemas.microsoft.com/office/powerpoint/2010/main" val="1667931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6FF33"/>
            </a:gs>
            <a:gs pos="100000">
              <a:srgbClr val="CCCC0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4/6/2023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486401" y="943428"/>
            <a:ext cx="1335314" cy="1242252"/>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99108" y="2185680"/>
            <a:ext cx="7858240" cy="1692771"/>
          </a:xfrm>
          <a:prstGeom prst="rect">
            <a:avLst/>
          </a:prstGeom>
        </p:spPr>
        <p:txBody>
          <a:bodyPr wrap="none">
            <a:spAutoFit/>
          </a:bodyPr>
          <a:lstStyle/>
          <a:p>
            <a:pPr algn="ctr">
              <a:lnSpc>
                <a:spcPct val="130000"/>
              </a:lnSpc>
            </a:pP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GIẢI QUYẾT VẤN ĐỀ VỚI </a:t>
            </a:r>
            <a:endParaRPr lang="en-US" sz="40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30000"/>
              </a:lnSpc>
            </a:pPr>
            <a:r>
              <a:rPr lang="en-US" sz="4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SỰ </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TRỢ GIÚP CỦA MÁY TÍNH </a:t>
            </a: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057737" y="593505"/>
            <a:ext cx="4353220" cy="70154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3"/>
          <a:stretch>
            <a:fillRect/>
          </a:stretch>
        </p:blipFill>
        <p:spPr>
          <a:xfrm>
            <a:off x="4694959" y="599725"/>
            <a:ext cx="723900" cy="695325"/>
          </a:xfrm>
          <a:prstGeom prst="rect">
            <a:avLst/>
          </a:prstGeom>
        </p:spPr>
      </p:pic>
      <p:grpSp>
        <p:nvGrpSpPr>
          <p:cNvPr id="3" name="Group 2"/>
          <p:cNvGrpSpPr/>
          <p:nvPr/>
        </p:nvGrpSpPr>
        <p:grpSpPr>
          <a:xfrm>
            <a:off x="689341" y="1542197"/>
            <a:ext cx="6666802" cy="4653887"/>
            <a:chOff x="2183642" y="1651378"/>
            <a:chExt cx="8629535" cy="4653887"/>
          </a:xfrm>
        </p:grpSpPr>
        <p:grpSp>
          <p:nvGrpSpPr>
            <p:cNvPr id="17" name="Group 16"/>
            <p:cNvGrpSpPr/>
            <p:nvPr/>
          </p:nvGrpSpPr>
          <p:grpSpPr>
            <a:xfrm>
              <a:off x="2183642" y="1651378"/>
              <a:ext cx="8629535" cy="4653887"/>
              <a:chOff x="4166852" y="1102007"/>
              <a:chExt cx="9310379" cy="5251811"/>
            </a:xfrm>
          </p:grpSpPr>
          <p:sp>
            <p:nvSpPr>
              <p:cNvPr id="18" name="Rounded Rectangle 17"/>
              <p:cNvSpPr/>
              <p:nvPr/>
            </p:nvSpPr>
            <p:spPr>
              <a:xfrm>
                <a:off x="4166852" y="1102007"/>
                <a:ext cx="9310379" cy="525181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309618" y="1861913"/>
                <a:ext cx="9015138" cy="1964886"/>
              </a:xfrm>
              <a:prstGeom prst="rect">
                <a:avLst/>
              </a:prstGeom>
            </p:spPr>
            <p:txBody>
              <a:bodyPr wrap="square">
                <a:spAutoFit/>
              </a:bodyPr>
              <a:lstStyle/>
              <a:p>
                <a:pPr algn="just">
                  <a:lnSpc>
                    <a:spcPct val="114000"/>
                  </a:lnSpc>
                  <a:spcAft>
                    <a:spcPts val="1000"/>
                  </a:spcAft>
                  <a:buClr>
                    <a:srgbClr val="FF0000"/>
                  </a:buClr>
                </a:pPr>
                <a:r>
                  <a:rPr lang="en-US" sz="2400" dirty="0" err="1">
                    <a:latin typeface="Arial" panose="020B0604020202020204" pitchFamily="34" charset="0"/>
                    <a:cs typeface="Arial" panose="020B0604020202020204" pitchFamily="34" charset="0"/>
                  </a:rPr>
                  <a:t>Lớp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bạn</a:t>
                </a:r>
                <a:r>
                  <a:rPr lang="en-US" sz="2400" dirty="0">
                    <a:latin typeface="Arial" panose="020B0604020202020204" pitchFamily="34" charset="0"/>
                    <a:cs typeface="Arial" panose="020B0604020202020204" pitchFamily="34" charset="0"/>
                  </a:rPr>
                  <a:t> Minh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trồng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Lớp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bốn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cúc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huệ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đồng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Minh </a:t>
                </a:r>
                <a:r>
                  <a:rPr lang="en-US" sz="2400" dirty="0" err="1">
                    <a:latin typeface="Arial" panose="020B0604020202020204" pitchFamily="34" charset="0"/>
                    <a:cs typeface="Arial" panose="020B0604020202020204" pitchFamily="34" charset="0"/>
                  </a:rPr>
                  <a:t>đếm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mỗi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loại</a:t>
                </a:r>
                <a:r>
                  <a:rPr lang="en-US" sz="2400" dirty="0">
                    <a:latin typeface="Arial" panose="020B0604020202020204" pitchFamily="34" charset="0"/>
                    <a:cs typeface="Arial" panose="020B0604020202020204" pitchFamily="34" charset="0"/>
                  </a:rPr>
                  <a:t>.</a:t>
                </a:r>
                <a:endParaRPr lang="en-US" sz="2400" b="1" dirty="0" smtClean="0">
                  <a:latin typeface="Arial" panose="020B0604020202020204" pitchFamily="34" charset="0"/>
                  <a:cs typeface="Arial" panose="020B0604020202020204" pitchFamily="34" charset="0"/>
                </a:endParaRPr>
              </a:p>
            </p:txBody>
          </p:sp>
        </p:grpSp>
        <p:sp>
          <p:nvSpPr>
            <p:cNvPr id="2" name="TextBox 1"/>
            <p:cNvSpPr txBox="1"/>
            <p:nvPr/>
          </p:nvSpPr>
          <p:spPr>
            <a:xfrm>
              <a:off x="5091880" y="1776554"/>
              <a:ext cx="2728491" cy="461665"/>
            </a:xfrm>
            <a:prstGeom prst="rect">
              <a:avLst/>
            </a:prstGeom>
            <a:noFill/>
          </p:spPr>
          <p:txBody>
            <a:bodyPr wrap="square" rtlCol="0">
              <a:spAutoFit/>
            </a:bodyPr>
            <a:lstStyle/>
            <a:p>
              <a:r>
                <a:rPr lang="en-US" sz="2400" b="1" dirty="0" err="1" smtClean="0">
                  <a:solidFill>
                    <a:srgbClr val="FF0000"/>
                  </a:solidFill>
                  <a:latin typeface="Arial" panose="020B0604020202020204" pitchFamily="34" charset="0"/>
                  <a:cs typeface="Arial" panose="020B0604020202020204" pitchFamily="34" charset="0"/>
                </a:rPr>
                <a:t>Tình</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huống</a:t>
              </a:r>
              <a:r>
                <a:rPr lang="en-US" sz="2400" b="1" dirty="0" smtClean="0">
                  <a:solidFill>
                    <a:srgbClr val="FF0000"/>
                  </a:solidFill>
                  <a:latin typeface="Arial" panose="020B0604020202020204" pitchFamily="34" charset="0"/>
                  <a:cs typeface="Arial" panose="020B0604020202020204" pitchFamily="34" charset="0"/>
                </a:rPr>
                <a:t> b</a:t>
              </a:r>
              <a:endParaRPr lang="en-US" sz="2400" b="1" dirty="0">
                <a:solidFill>
                  <a:srgbClr val="FF0000"/>
                </a:solidFill>
                <a:latin typeface="Arial" panose="020B0604020202020204" pitchFamily="34" charset="0"/>
                <a:cs typeface="Arial" panose="020B0604020202020204" pitchFamily="34" charset="0"/>
              </a:endParaRPr>
            </a:p>
          </p:txBody>
        </p:sp>
      </p:grpSp>
      <p:sp>
        <p:nvSpPr>
          <p:cNvPr id="14" name="Rectangle 13"/>
          <p:cNvSpPr/>
          <p:nvPr/>
        </p:nvSpPr>
        <p:spPr>
          <a:xfrm>
            <a:off x="7786297" y="3359495"/>
            <a:ext cx="3541581" cy="2267544"/>
          </a:xfrm>
          <a:prstGeom prst="rect">
            <a:avLst/>
          </a:prstGeom>
        </p:spPr>
        <p:txBody>
          <a:bodyPr wrap="square">
            <a:spAutoFit/>
          </a:bodyPr>
          <a:lstStyle/>
          <a:p>
            <a:pPr algn="just">
              <a:lnSpc>
                <a:spcPct val="120000"/>
              </a:lnSpc>
            </a:pPr>
            <a:r>
              <a:rPr lang="vi-VN" sz="2400" dirty="0">
                <a:solidFill>
                  <a:srgbClr val="3333CC"/>
                </a:solidFill>
              </a:rPr>
              <a:t>Em hãy trao đổi với bạn và cho biết bạn Minh nên chia nhiệm vụ đó thành các nhiệm vụ nhỏ hơn như thế nào?</a:t>
            </a:r>
            <a:endParaRPr lang="en-US" sz="2300" dirty="0">
              <a:solidFill>
                <a:srgbClr val="3333CC"/>
              </a:solidFill>
              <a:latin typeface="Arial" panose="020B0604020202020204" pitchFamily="34" charset="0"/>
              <a:cs typeface="Arial" panose="020B0604020202020204" pitchFamily="34" charset="0"/>
            </a:endParaRPr>
          </a:p>
        </p:txBody>
      </p:sp>
      <p:sp>
        <p:nvSpPr>
          <p:cNvPr id="16" name="Rounded Rectangle 15"/>
          <p:cNvSpPr/>
          <p:nvPr/>
        </p:nvSpPr>
        <p:spPr>
          <a:xfrm>
            <a:off x="7629098" y="1842444"/>
            <a:ext cx="3803844" cy="39714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0022" y="2035601"/>
            <a:ext cx="1405924" cy="1130737"/>
          </a:xfrm>
          <a:prstGeom prst="rect">
            <a:avLst/>
          </a:prstGeom>
        </p:spPr>
      </p:pic>
      <p:pic>
        <p:nvPicPr>
          <p:cNvPr id="4" name="Picture 3"/>
          <p:cNvPicPr>
            <a:picLocks noChangeAspect="1"/>
          </p:cNvPicPr>
          <p:nvPr/>
        </p:nvPicPr>
        <p:blipFill>
          <a:blip r:embed="rId5"/>
          <a:stretch>
            <a:fillRect/>
          </a:stretch>
        </p:blipFill>
        <p:spPr>
          <a:xfrm>
            <a:off x="859810" y="4204730"/>
            <a:ext cx="1520756" cy="1438275"/>
          </a:xfrm>
          <a:prstGeom prst="rect">
            <a:avLst/>
          </a:prstGeom>
        </p:spPr>
      </p:pic>
      <p:pic>
        <p:nvPicPr>
          <p:cNvPr id="5" name="Picture 4"/>
          <p:cNvPicPr>
            <a:picLocks noChangeAspect="1"/>
          </p:cNvPicPr>
          <p:nvPr/>
        </p:nvPicPr>
        <p:blipFill rotWithShape="1">
          <a:blip r:embed="rId6"/>
          <a:srcRect t="-85" r="4500"/>
          <a:stretch/>
        </p:blipFill>
        <p:spPr>
          <a:xfrm>
            <a:off x="2555979" y="4203514"/>
            <a:ext cx="1529054" cy="1439492"/>
          </a:xfrm>
          <a:prstGeom prst="rect">
            <a:avLst/>
          </a:prstGeom>
        </p:spPr>
      </p:pic>
      <p:pic>
        <p:nvPicPr>
          <p:cNvPr id="6" name="Picture 5"/>
          <p:cNvPicPr>
            <a:picLocks noChangeAspect="1"/>
          </p:cNvPicPr>
          <p:nvPr/>
        </p:nvPicPr>
        <p:blipFill>
          <a:blip r:embed="rId7"/>
          <a:stretch>
            <a:fillRect/>
          </a:stretch>
        </p:blipFill>
        <p:spPr>
          <a:xfrm>
            <a:off x="4271616" y="4203514"/>
            <a:ext cx="1352402" cy="1438270"/>
          </a:xfrm>
          <a:prstGeom prst="rect">
            <a:avLst/>
          </a:prstGeom>
        </p:spPr>
      </p:pic>
      <p:pic>
        <p:nvPicPr>
          <p:cNvPr id="8" name="Picture 7"/>
          <p:cNvPicPr>
            <a:picLocks noChangeAspect="1"/>
          </p:cNvPicPr>
          <p:nvPr/>
        </p:nvPicPr>
        <p:blipFill rotWithShape="1">
          <a:blip r:embed="rId8"/>
          <a:srcRect l="5524" b="3990"/>
          <a:stretch/>
        </p:blipFill>
        <p:spPr>
          <a:xfrm>
            <a:off x="5827595" y="4203514"/>
            <a:ext cx="1270195" cy="1410331"/>
          </a:xfrm>
          <a:prstGeom prst="rect">
            <a:avLst/>
          </a:prstGeom>
        </p:spPr>
      </p:pic>
    </p:spTree>
    <p:extLst>
      <p:ext uri="{BB962C8B-B14F-4D97-AF65-F5344CB8AC3E}">
        <p14:creationId xmlns:p14="http://schemas.microsoft.com/office/powerpoint/2010/main" val="54355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4235621" y="1815353"/>
            <a:ext cx="7167485" cy="2877671"/>
          </a:xfrm>
          <a:prstGeom prst="horizontalScroll">
            <a:avLst/>
          </a:prstGeom>
          <a:solidFill>
            <a:srgbClr val="CC00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t>Khi thực hiện một nhiệm vụ, nên chia nó thành các nhiệm vụ nhỏ hơn để dễ hiểu và dễ thực hiện.</a:t>
            </a:r>
            <a:endParaRPr lang="en-US" sz="2800" b="1" dirty="0">
              <a:latin typeface="Arial" panose="020B0604020202020204" pitchFamily="34" charset="0"/>
              <a:cs typeface="Arial" panose="020B0604020202020204" pitchFamily="34" charset="0"/>
            </a:endParaRPr>
          </a:p>
        </p:txBody>
      </p:sp>
      <p:grpSp>
        <p:nvGrpSpPr>
          <p:cNvPr id="6" name="Group 5"/>
          <p:cNvGrpSpPr/>
          <p:nvPr/>
        </p:nvGrpSpPr>
        <p:grpSpPr>
          <a:xfrm>
            <a:off x="759707" y="1815353"/>
            <a:ext cx="3216608" cy="4270161"/>
            <a:chOff x="1082437" y="1224464"/>
            <a:chExt cx="3216608" cy="4511429"/>
          </a:xfrm>
        </p:grpSpPr>
        <p:pic>
          <p:nvPicPr>
            <p:cNvPr id="2" name="Picture 1"/>
            <p:cNvPicPr>
              <a:picLocks noChangeAspect="1"/>
            </p:cNvPicPr>
            <p:nvPr/>
          </p:nvPicPr>
          <p:blipFill>
            <a:blip r:embed="rId3"/>
            <a:stretch>
              <a:fillRect/>
            </a:stretch>
          </p:blipFill>
          <p:spPr>
            <a:xfrm>
              <a:off x="1082437" y="1224464"/>
              <a:ext cx="3216608" cy="4511429"/>
            </a:xfrm>
            <a:prstGeom prst="rect">
              <a:avLst/>
            </a:prstGeom>
          </p:spPr>
        </p:pic>
        <p:sp>
          <p:nvSpPr>
            <p:cNvPr id="4" name="Oval 3"/>
            <p:cNvSpPr/>
            <p:nvPr/>
          </p:nvSpPr>
          <p:spPr>
            <a:xfrm>
              <a:off x="3739488" y="1624083"/>
              <a:ext cx="450376" cy="464025"/>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182206" y="1924335"/>
              <a:ext cx="297976" cy="302526"/>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6"/>
          <p:cNvSpPr/>
          <p:nvPr/>
        </p:nvSpPr>
        <p:spPr>
          <a:xfrm>
            <a:off x="4567550" y="566018"/>
            <a:ext cx="2989697" cy="65844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GHI NHỚ</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260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8427" y="103823"/>
            <a:ext cx="10115859" cy="7478970"/>
          </a:xfrm>
          <a:prstGeom prst="rect">
            <a:avLst/>
          </a:prstGeom>
          <a:noFill/>
        </p:spPr>
        <p:txBody>
          <a:bodyPr wrap="square" rtlCol="0">
            <a:spAutoFit/>
          </a:bodyPr>
          <a:lstStyle/>
          <a:p>
            <a:r>
              <a:rPr lang="vi-VN" sz="4800" b="1"/>
              <a:t>TIẾNG NƯỚC </a:t>
            </a:r>
            <a:r>
              <a:rPr lang="vi-VN" sz="4800" b="1" smtClean="0"/>
              <a:t>MÌNH</a:t>
            </a:r>
            <a:endParaRPr lang="en-US" sz="4800" b="1" smtClean="0"/>
          </a:p>
          <a:p>
            <a:r>
              <a:rPr lang="vi-VN" sz="4800" smtClean="0"/>
              <a:t>Tiếng</a:t>
            </a:r>
            <a:r>
              <a:rPr lang="vi-VN" sz="4800"/>
              <a:t> </a:t>
            </a:r>
            <a:r>
              <a:rPr lang="vi-VN" sz="4800" i="1"/>
              <a:t>bố</a:t>
            </a:r>
            <a:r>
              <a:rPr lang="vi-VN" sz="4800"/>
              <a:t> là dấu sắc</a:t>
            </a:r>
          </a:p>
          <a:p>
            <a:r>
              <a:rPr lang="vi-VN" sz="4800"/>
              <a:t>Có phải không bố ơi?</a:t>
            </a:r>
          </a:p>
          <a:p>
            <a:r>
              <a:rPr lang="vi-VN" sz="4800"/>
              <a:t>Cao như mây đỉnh núi</a:t>
            </a:r>
          </a:p>
          <a:p>
            <a:r>
              <a:rPr lang="vi-VN" sz="4800"/>
              <a:t>Bát ngát như trùng khơi</a:t>
            </a:r>
            <a:r>
              <a:rPr lang="vi-VN" sz="4800" smtClean="0"/>
              <a:t>.</a:t>
            </a:r>
            <a:endParaRPr lang="en-US" sz="4800" smtClean="0"/>
          </a:p>
          <a:p>
            <a:endParaRPr lang="vi-VN" sz="4800"/>
          </a:p>
          <a:p>
            <a:r>
              <a:rPr lang="vi-VN" sz="4800"/>
              <a:t> </a:t>
            </a:r>
          </a:p>
          <a:p>
            <a:r>
              <a:rPr lang="vi-VN" sz="4800"/>
              <a:t/>
            </a:r>
            <a:br>
              <a:rPr lang="vi-VN" sz="4800"/>
            </a:br>
            <a:r>
              <a:rPr lang="vi-VN" sz="4800"/>
              <a:t/>
            </a:r>
            <a:br>
              <a:rPr lang="vi-VN" sz="4800"/>
            </a:br>
            <a:endParaRPr lang="en-US" sz="4800"/>
          </a:p>
        </p:txBody>
      </p:sp>
      <p:sp>
        <p:nvSpPr>
          <p:cNvPr id="5" name="TextBox 4"/>
          <p:cNvSpPr txBox="1"/>
          <p:nvPr/>
        </p:nvSpPr>
        <p:spPr>
          <a:xfrm>
            <a:off x="1868427" y="4083852"/>
            <a:ext cx="6780627" cy="3170099"/>
          </a:xfrm>
          <a:prstGeom prst="rect">
            <a:avLst/>
          </a:prstGeom>
          <a:noFill/>
        </p:spPr>
        <p:txBody>
          <a:bodyPr wrap="square" rtlCol="0">
            <a:spAutoFit/>
          </a:bodyPr>
          <a:lstStyle/>
          <a:p>
            <a:r>
              <a:rPr lang="vi-VN" sz="4000"/>
              <a:t>Tiếng </a:t>
            </a:r>
            <a:r>
              <a:rPr lang="vi-VN" sz="4000" i="1"/>
              <a:t>mẹ</a:t>
            </a:r>
            <a:r>
              <a:rPr lang="vi-VN" sz="4000"/>
              <a:t> là dấu nặng</a:t>
            </a:r>
          </a:p>
          <a:p>
            <a:r>
              <a:rPr lang="vi-VN" sz="4000"/>
              <a:t>Bập bẹ thuở đầu đời</a:t>
            </a:r>
          </a:p>
          <a:p>
            <a:r>
              <a:rPr lang="vi-VN" sz="4000"/>
              <a:t>Ngọt ngào như dòng sữa</a:t>
            </a:r>
          </a:p>
          <a:p>
            <a:r>
              <a:rPr lang="vi-VN" sz="4000"/>
              <a:t>Nuôi con lớn thành người.</a:t>
            </a:r>
          </a:p>
          <a:p>
            <a:r>
              <a:rPr lang="vi-VN" sz="4000"/>
              <a:t> </a:t>
            </a:r>
          </a:p>
        </p:txBody>
      </p:sp>
    </p:spTree>
    <p:extLst>
      <p:ext uri="{BB962C8B-B14F-4D97-AF65-F5344CB8AC3E}">
        <p14:creationId xmlns:p14="http://schemas.microsoft.com/office/powerpoint/2010/main" val="3636842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5225" y="618978"/>
            <a:ext cx="6780627" cy="7478970"/>
          </a:xfrm>
          <a:prstGeom prst="rect">
            <a:avLst/>
          </a:prstGeom>
          <a:noFill/>
        </p:spPr>
        <p:txBody>
          <a:bodyPr wrap="square" rtlCol="0">
            <a:spAutoFit/>
          </a:bodyPr>
          <a:lstStyle/>
          <a:p>
            <a:r>
              <a:rPr lang="vi-VN" sz="4000"/>
              <a:t>Tiếng </a:t>
            </a:r>
            <a:r>
              <a:rPr lang="vi-VN" sz="4000" i="1"/>
              <a:t>mẹ</a:t>
            </a:r>
            <a:r>
              <a:rPr lang="vi-VN" sz="4000"/>
              <a:t> là dấu nặng</a:t>
            </a:r>
          </a:p>
          <a:p>
            <a:r>
              <a:rPr lang="vi-VN" sz="4000"/>
              <a:t>Bập bẹ thuở đầu đời</a:t>
            </a:r>
          </a:p>
          <a:p>
            <a:r>
              <a:rPr lang="vi-VN" sz="4000"/>
              <a:t>Ngọt ngào như dòng sữa</a:t>
            </a:r>
          </a:p>
          <a:p>
            <a:r>
              <a:rPr lang="vi-VN" sz="4000"/>
              <a:t>Nuôi con lớn thành người.</a:t>
            </a:r>
          </a:p>
          <a:p>
            <a:r>
              <a:rPr lang="vi-VN" sz="4000"/>
              <a:t> </a:t>
            </a:r>
          </a:p>
          <a:p>
            <a:r>
              <a:rPr lang="vi-VN" sz="4000"/>
              <a:t>Tiếng </a:t>
            </a:r>
            <a:r>
              <a:rPr lang="vi-VN" sz="4000" i="1"/>
              <a:t>võng</a:t>
            </a:r>
            <a:r>
              <a:rPr lang="vi-VN" sz="4000"/>
              <a:t> là dấu ngã</a:t>
            </a:r>
          </a:p>
          <a:p>
            <a:r>
              <a:rPr lang="vi-VN" sz="4000"/>
              <a:t>Kẽo kẹt suốt mùa hè</a:t>
            </a:r>
          </a:p>
          <a:p>
            <a:r>
              <a:rPr lang="vi-VN" sz="4000"/>
              <a:t>Bà ru cháu khôn lớn</a:t>
            </a:r>
          </a:p>
          <a:p>
            <a:r>
              <a:rPr lang="vi-VN" sz="4000"/>
              <a:t>Trong êm đềm tiếng ve.</a:t>
            </a:r>
          </a:p>
          <a:p>
            <a:r>
              <a:rPr lang="vi-VN" sz="4000"/>
              <a:t/>
            </a:r>
            <a:br>
              <a:rPr lang="vi-VN" sz="4000"/>
            </a:br>
            <a:r>
              <a:rPr lang="vi-VN" sz="4000"/>
              <a:t/>
            </a:r>
            <a:br>
              <a:rPr lang="vi-VN" sz="4000"/>
            </a:br>
            <a:endParaRPr lang="en-US" sz="4000"/>
          </a:p>
        </p:txBody>
      </p:sp>
    </p:spTree>
    <p:extLst>
      <p:ext uri="{BB962C8B-B14F-4D97-AF65-F5344CB8AC3E}">
        <p14:creationId xmlns:p14="http://schemas.microsoft.com/office/powerpoint/2010/main" val="2124430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3696" y="3917080"/>
            <a:ext cx="9144000" cy="2387600"/>
          </a:xfrm>
        </p:spPr>
        <p:txBody>
          <a:bodyPr>
            <a:normAutofit fontScale="90000"/>
          </a:bodyPr>
          <a:lstStyle/>
          <a:p>
            <a:r>
              <a:rPr lang="vi-VN"/>
              <a:t>Tiếng </a:t>
            </a:r>
            <a:r>
              <a:rPr lang="vi-VN" i="1"/>
              <a:t>mẹ</a:t>
            </a:r>
            <a:r>
              <a:rPr lang="vi-VN"/>
              <a:t> là </a:t>
            </a:r>
            <a:r>
              <a:rPr lang="vi-VN"/>
              <a:t>dấu </a:t>
            </a:r>
            <a:r>
              <a:rPr lang="vi-VN" smtClean="0"/>
              <a:t>nặng</a:t>
            </a:r>
            <a:r>
              <a:rPr lang="en-US" smtClean="0"/>
              <a:t/>
            </a:r>
            <a:br>
              <a:rPr lang="en-US" smtClean="0"/>
            </a:br>
            <a:r>
              <a:rPr lang="vi-VN">
                <a:solidFill>
                  <a:prstClr val="black"/>
                </a:solidFill>
              </a:rPr>
              <a:t>Tiếng </a:t>
            </a:r>
            <a:r>
              <a:rPr lang="vi-VN" i="1">
                <a:solidFill>
                  <a:prstClr val="black"/>
                </a:solidFill>
              </a:rPr>
              <a:t>mẹ</a:t>
            </a:r>
            <a:r>
              <a:rPr lang="vi-VN">
                <a:solidFill>
                  <a:prstClr val="black"/>
                </a:solidFill>
              </a:rPr>
              <a:t> là dấu nặng</a:t>
            </a:r>
            <a:r>
              <a:rPr lang="en-US">
                <a:solidFill>
                  <a:prstClr val="black"/>
                </a:solidFill>
              </a:rPr>
              <a:t/>
            </a:r>
            <a:br>
              <a:rPr lang="en-US">
                <a:solidFill>
                  <a:prstClr val="black"/>
                </a:solidFill>
              </a:rPr>
            </a:br>
            <a:r>
              <a:rPr lang="vi-VN">
                <a:solidFill>
                  <a:prstClr val="black"/>
                </a:solidFill>
              </a:rPr>
              <a:t>Tiếng </a:t>
            </a:r>
            <a:r>
              <a:rPr lang="vi-VN" i="1">
                <a:solidFill>
                  <a:prstClr val="black"/>
                </a:solidFill>
              </a:rPr>
              <a:t>mẹ</a:t>
            </a:r>
            <a:r>
              <a:rPr lang="vi-VN">
                <a:solidFill>
                  <a:prstClr val="black"/>
                </a:solidFill>
              </a:rPr>
              <a:t> là dấu nặng</a:t>
            </a:r>
            <a:r>
              <a:rPr lang="en-US">
                <a:solidFill>
                  <a:prstClr val="black"/>
                </a:solidFill>
              </a:rPr>
              <a:t/>
            </a:r>
            <a:br>
              <a:rPr lang="en-US">
                <a:solidFill>
                  <a:prstClr val="black"/>
                </a:solidFill>
              </a:rPr>
            </a:br>
            <a:r>
              <a:rPr lang="vi-VN">
                <a:solidFill>
                  <a:prstClr val="black"/>
                </a:solidFill>
              </a:rPr>
              <a:t>Tiếng </a:t>
            </a:r>
            <a:r>
              <a:rPr lang="vi-VN" i="1">
                <a:solidFill>
                  <a:prstClr val="black"/>
                </a:solidFill>
              </a:rPr>
              <a:t>mẹ</a:t>
            </a:r>
            <a:r>
              <a:rPr lang="vi-VN">
                <a:solidFill>
                  <a:prstClr val="black"/>
                </a:solidFill>
              </a:rPr>
              <a:t> là dấu nặng</a:t>
            </a:r>
            <a:r>
              <a:rPr lang="en-US">
                <a:solidFill>
                  <a:prstClr val="black"/>
                </a:solidFill>
              </a:rPr>
              <a:t/>
            </a:r>
            <a:br>
              <a:rPr lang="en-US">
                <a:solidFill>
                  <a:prstClr val="black"/>
                </a:solidFill>
              </a:rPr>
            </a:br>
            <a:r>
              <a:rPr lang="vi-VN">
                <a:solidFill>
                  <a:prstClr val="black"/>
                </a:solidFill>
              </a:rPr>
              <a:t>Tiếng </a:t>
            </a:r>
            <a:r>
              <a:rPr lang="vi-VN" i="1">
                <a:solidFill>
                  <a:prstClr val="black"/>
                </a:solidFill>
              </a:rPr>
              <a:t>mẹ</a:t>
            </a:r>
            <a:r>
              <a:rPr lang="vi-VN">
                <a:solidFill>
                  <a:prstClr val="black"/>
                </a:solidFill>
              </a:rPr>
              <a:t> là </a:t>
            </a:r>
            <a:r>
              <a:rPr lang="vi-VN">
                <a:solidFill>
                  <a:prstClr val="black"/>
                </a:solidFill>
              </a:rPr>
              <a:t>dấu </a:t>
            </a:r>
            <a:r>
              <a:rPr lang="vi-VN" smtClean="0">
                <a:solidFill>
                  <a:prstClr val="black"/>
                </a:solidFill>
              </a:rPr>
              <a:t>nặng</a:t>
            </a:r>
            <a:r>
              <a:rPr lang="en-US" smtClean="0">
                <a:solidFill>
                  <a:prstClr val="black"/>
                </a:solidFill>
              </a:rPr>
              <a:t/>
            </a:r>
            <a:br>
              <a:rPr lang="en-US" smtClean="0">
                <a:solidFill>
                  <a:prstClr val="black"/>
                </a:solidFill>
              </a:rPr>
            </a:br>
            <a:r>
              <a:rPr lang="en-US">
                <a:solidFill>
                  <a:prstClr val="black"/>
                </a:solidFill>
              </a:rPr>
              <a:t/>
            </a:r>
            <a:br>
              <a:rPr lang="en-US">
                <a:solidFill>
                  <a:prstClr val="black"/>
                </a:solidFill>
              </a:rPr>
            </a:br>
            <a:r>
              <a:rPr lang="vi-VN">
                <a:solidFill>
                  <a:prstClr val="black"/>
                </a:solidFill>
              </a:rPr>
              <a:t>Tiếng </a:t>
            </a:r>
            <a:r>
              <a:rPr lang="vi-VN" i="1">
                <a:solidFill>
                  <a:prstClr val="black"/>
                </a:solidFill>
              </a:rPr>
              <a:t>mẹ</a:t>
            </a:r>
            <a:r>
              <a:rPr lang="vi-VN">
                <a:solidFill>
                  <a:prstClr val="black"/>
                </a:solidFill>
              </a:rPr>
              <a:t> là dấu nặng</a:t>
            </a:r>
            <a:r>
              <a:rPr lang="en-US">
                <a:solidFill>
                  <a:prstClr val="black"/>
                </a:solidFill>
              </a:rPr>
              <a:t/>
            </a:r>
            <a:br>
              <a:rPr lang="en-US">
                <a:solidFill>
                  <a:prstClr val="black"/>
                </a:solidFill>
              </a:rPr>
            </a:br>
            <a:r>
              <a:rPr lang="vi-VN">
                <a:solidFill>
                  <a:prstClr val="black"/>
                </a:solidFill>
              </a:rPr>
              <a:t>Tiếng </a:t>
            </a:r>
            <a:r>
              <a:rPr lang="vi-VN" i="1">
                <a:solidFill>
                  <a:prstClr val="black"/>
                </a:solidFill>
              </a:rPr>
              <a:t>mẹ</a:t>
            </a:r>
            <a:r>
              <a:rPr lang="vi-VN">
                <a:solidFill>
                  <a:prstClr val="black"/>
                </a:solidFill>
              </a:rPr>
              <a:t> là dấu nặng</a:t>
            </a:r>
            <a:r>
              <a:rPr lang="en-US">
                <a:solidFill>
                  <a:prstClr val="black"/>
                </a:solidFill>
              </a:rPr>
              <a:t/>
            </a:r>
            <a:br>
              <a:rPr lang="en-US">
                <a:solidFill>
                  <a:prstClr val="black"/>
                </a:solidFill>
              </a:rPr>
            </a:br>
            <a:r>
              <a:rPr lang="en-US" smtClean="0"/>
              <a:t/>
            </a:r>
            <a:br>
              <a:rPr lang="en-US" smtClean="0"/>
            </a:br>
            <a:endParaRPr lang="en-US"/>
          </a:p>
        </p:txBody>
      </p:sp>
    </p:spTree>
    <p:extLst>
      <p:ext uri="{BB962C8B-B14F-4D97-AF65-F5344CB8AC3E}">
        <p14:creationId xmlns:p14="http://schemas.microsoft.com/office/powerpoint/2010/main" val="3413182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sz="6000">
                <a:solidFill>
                  <a:prstClr val="black"/>
                </a:solidFill>
                <a:latin typeface="Times New Roman" panose="02020603050405020304" pitchFamily="18" charset="0"/>
              </a:rPr>
              <a:t>Tiếng </a:t>
            </a:r>
            <a:r>
              <a:rPr lang="vi-VN" sz="6000" i="1">
                <a:solidFill>
                  <a:prstClr val="black"/>
                </a:solidFill>
                <a:latin typeface="Times New Roman" panose="02020603050405020304" pitchFamily="18" charset="0"/>
              </a:rPr>
              <a:t>mẹ</a:t>
            </a:r>
            <a:r>
              <a:rPr lang="vi-VN" sz="6000">
                <a:solidFill>
                  <a:prstClr val="black"/>
                </a:solidFill>
                <a:latin typeface="Times New Roman" panose="02020603050405020304" pitchFamily="18" charset="0"/>
              </a:rPr>
              <a:t> là </a:t>
            </a:r>
            <a:r>
              <a:rPr lang="vi-VN" sz="6000">
                <a:solidFill>
                  <a:prstClr val="black"/>
                </a:solidFill>
                <a:latin typeface="Times New Roman" panose="02020603050405020304" pitchFamily="18" charset="0"/>
              </a:rPr>
              <a:t>dấu </a:t>
            </a:r>
            <a:r>
              <a:rPr lang="vi-VN" sz="6000" smtClean="0">
                <a:solidFill>
                  <a:prstClr val="black"/>
                </a:solidFill>
                <a:latin typeface="Times New Roman" panose="02020603050405020304" pitchFamily="18" charset="0"/>
              </a:rPr>
              <a:t>nặng</a:t>
            </a:r>
            <a:endParaRPr lang="en-US" sz="6000" smtClean="0">
              <a:solidFill>
                <a:prstClr val="black"/>
              </a:solidFill>
              <a:latin typeface="Times New Roman" panose="02020603050405020304" pitchFamily="18" charset="0"/>
            </a:endParaRPr>
          </a:p>
          <a:p>
            <a:pPr lvl="0"/>
            <a:r>
              <a:rPr lang="vi-VN" sz="6000">
                <a:solidFill>
                  <a:prstClr val="black"/>
                </a:solidFill>
                <a:latin typeface="Times New Roman" panose="02020603050405020304" pitchFamily="18" charset="0"/>
              </a:rPr>
              <a:t>Tiếng </a:t>
            </a:r>
            <a:r>
              <a:rPr lang="vi-VN" sz="6000" i="1">
                <a:solidFill>
                  <a:prstClr val="black"/>
                </a:solidFill>
                <a:latin typeface="Times New Roman" panose="02020603050405020304" pitchFamily="18" charset="0"/>
              </a:rPr>
              <a:t>mẹ</a:t>
            </a:r>
            <a:r>
              <a:rPr lang="vi-VN" sz="6000">
                <a:solidFill>
                  <a:prstClr val="black"/>
                </a:solidFill>
                <a:latin typeface="Times New Roman" panose="02020603050405020304" pitchFamily="18" charset="0"/>
              </a:rPr>
              <a:t> là dấu nặng</a:t>
            </a:r>
            <a:r>
              <a:rPr lang="en-US" sz="6000">
                <a:solidFill>
                  <a:prstClr val="black"/>
                </a:solidFill>
                <a:latin typeface="Calibri Light" panose="020F0302020204030204"/>
              </a:rPr>
              <a:t/>
            </a:r>
            <a:br>
              <a:rPr lang="en-US" sz="6000">
                <a:solidFill>
                  <a:prstClr val="black"/>
                </a:solidFill>
                <a:latin typeface="Calibri Light" panose="020F0302020204030204"/>
              </a:rPr>
            </a:br>
            <a:endParaRPr lang="en-US">
              <a:solidFill>
                <a:prstClr val="black"/>
              </a:solidFill>
            </a:endParaRPr>
          </a:p>
          <a:p>
            <a:r>
              <a:rPr lang="en-US" sz="6000">
                <a:solidFill>
                  <a:prstClr val="black"/>
                </a:solidFill>
                <a:latin typeface="Calibri Light" panose="020F0302020204030204"/>
              </a:rPr>
              <a:t/>
            </a:r>
            <a:br>
              <a:rPr lang="en-US" sz="6000">
                <a:solidFill>
                  <a:prstClr val="black"/>
                </a:solidFill>
                <a:latin typeface="Calibri Light" panose="020F0302020204030204"/>
              </a:rPr>
            </a:br>
            <a:endParaRPr lang="en-US"/>
          </a:p>
        </p:txBody>
      </p:sp>
    </p:spTree>
    <p:extLst>
      <p:ext uri="{BB962C8B-B14F-4D97-AF65-F5344CB8AC3E}">
        <p14:creationId xmlns:p14="http://schemas.microsoft.com/office/powerpoint/2010/main" val="1343464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1"/>
            <a:ext cx="12192000" cy="6858000"/>
          </a:xfrm>
          <a:prstGeom prst="rect">
            <a:avLst/>
          </a:prstGeom>
        </p:spPr>
      </p:pic>
      <p:sp>
        <p:nvSpPr>
          <p:cNvPr id="6" name="TextBox 5"/>
          <p:cNvSpPr txBox="1"/>
          <p:nvPr/>
        </p:nvSpPr>
        <p:spPr>
          <a:xfrm>
            <a:off x="1799771" y="1262037"/>
            <a:ext cx="2459328" cy="523220"/>
          </a:xfrm>
          <a:prstGeom prst="rect">
            <a:avLst/>
          </a:prstGeom>
          <a:noFill/>
        </p:spPr>
        <p:txBody>
          <a:bodyPr wrap="none" rtlCol="0">
            <a:spAutoFit/>
          </a:bodyPr>
          <a:lstStyle/>
          <a:p>
            <a:r>
              <a:rPr lang="en-US" sz="2800" b="1" dirty="0" smtClean="0">
                <a:solidFill>
                  <a:schemeClr val="bg1"/>
                </a:solidFill>
                <a:latin typeface="Arial" panose="020B0604020202020204" pitchFamily="34" charset="0"/>
                <a:cs typeface="Arial" panose="020B0604020202020204" pitchFamily="34" charset="0"/>
              </a:rPr>
              <a:t>TÌNH HUỐNG</a:t>
            </a:r>
            <a:endParaRPr lang="en-US" sz="28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760907" y="2490985"/>
            <a:ext cx="4885148" cy="2973122"/>
          </a:xfrm>
          <a:prstGeom prst="rect">
            <a:avLst/>
          </a:prstGeom>
          <a:ln w="38100">
            <a:solidFill>
              <a:srgbClr val="92D050"/>
            </a:solidFill>
          </a:ln>
        </p:spPr>
        <p:txBody>
          <a:bodyPr wrap="square">
            <a:spAutoFit/>
          </a:bodyPr>
          <a:lstStyle/>
          <a:p>
            <a:pPr algn="just">
              <a:lnSpc>
                <a:spcPct val="130000"/>
              </a:lnSpc>
            </a:pPr>
            <a:r>
              <a:rPr lang="vi-VN" sz="2400" dirty="0"/>
              <a:t>Lớp bạn Mận phát động quyên góp vở mới ủng hộ các bạn vùng khó khăn. Vở quyên góp được có ba loại với số trang: 100, 80 và 60. Cô giáo giao cho bạn Mận nhiệm vụ đếm số vở mỗi loại.</a:t>
            </a:r>
            <a:endParaRPr lang="en-US" sz="2400" dirty="0">
              <a:latin typeface="Arial" panose="020B0604020202020204" pitchFamily="34" charset="0"/>
              <a:cs typeface="Arial" panose="020B0604020202020204" pitchFamily="34" charset="0"/>
            </a:endParaRPr>
          </a:p>
        </p:txBody>
      </p:sp>
      <p:sp>
        <p:nvSpPr>
          <p:cNvPr id="9" name="Rounded Rectangle 8"/>
          <p:cNvSpPr/>
          <p:nvPr/>
        </p:nvSpPr>
        <p:spPr>
          <a:xfrm>
            <a:off x="6738257" y="684216"/>
            <a:ext cx="4611916" cy="2860897"/>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84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05E2FA4-701D-4C92-898E-7EE4AF07FEBA}"/>
              </a:ext>
            </a:extLst>
          </p:cNvPr>
          <p:cNvSpPr txBox="1"/>
          <p:nvPr/>
        </p:nvSpPr>
        <p:spPr>
          <a:xfrm>
            <a:off x="669702" y="2844169"/>
            <a:ext cx="10844010" cy="1089529"/>
          </a:xfrm>
          <a:prstGeom prst="rect">
            <a:avLst/>
          </a:prstGeom>
          <a:noFill/>
          <a:ln>
            <a:noFill/>
          </a:ln>
        </p:spPr>
        <p:txBody>
          <a:bodyPr wrap="square" rtlCol="0">
            <a:spAutoFit/>
          </a:bodyPr>
          <a:lstStyle/>
          <a:p>
            <a:pPr algn="ctr">
              <a:lnSpc>
                <a:spcPct val="120000"/>
              </a:lnSpc>
              <a:spcAft>
                <a:spcPts val="600"/>
              </a:spcAft>
            </a:pPr>
            <a:r>
              <a:rPr lang="en-US" sz="4800" b="1" smtClean="0">
                <a:ln w="28575">
                  <a:noFill/>
                </a:ln>
                <a:latin typeface="HP001 4 hàng" panose="020B0603050302020204" pitchFamily="34" charset="0"/>
                <a:ea typeface="Tahoma" panose="020B0604030504040204" pitchFamily="34" charset="0"/>
                <a:cs typeface="Arial" panose="020B0604020202020204" pitchFamily="34" charset="0"/>
              </a:rPr>
              <a:t>B</a:t>
            </a:r>
            <a:r>
              <a:rPr lang="vi-VN" sz="4800" b="1" smtClean="0">
                <a:ln w="28575">
                  <a:noFill/>
                </a:ln>
                <a:latin typeface="HP001 4 hàng" panose="020B0603050302020204" pitchFamily="34" charset="0"/>
                <a:ea typeface="Tahoma" panose="020B0604030504040204" pitchFamily="34" charset="0"/>
                <a:cs typeface="Arial" panose="020B0604020202020204" pitchFamily="34" charset="0"/>
              </a:rPr>
              <a:t>ài </a:t>
            </a:r>
            <a:r>
              <a:rPr lang="en-US" sz="4800" b="1" smtClean="0">
                <a:ln w="28575">
                  <a:noFill/>
                </a:ln>
                <a:latin typeface="HP001 4 hàng" panose="020B0603050302020204" pitchFamily="34" charset="0"/>
                <a:ea typeface="Tahoma" panose="020B0604030504040204" pitchFamily="34" charset="0"/>
                <a:cs typeface="Arial" panose="020B0604020202020204" pitchFamily="34" charset="0"/>
              </a:rPr>
              <a:t>28: </a:t>
            </a:r>
            <a:r>
              <a:rPr lang="en-US" sz="5400" b="1" smtClean="0">
                <a:latin typeface="HP001 4 hàng" panose="020B0603050302020204" pitchFamily="34" charset="0"/>
                <a:cs typeface="Arial" panose="020B0604020202020204" pitchFamily="34" charset="0"/>
              </a:rPr>
              <a:t>Chia nhỏ nhiệm vụ</a:t>
            </a:r>
            <a:endParaRPr lang="vi-VN" sz="5400" b="1" dirty="0">
              <a:ln w="28575">
                <a:noFill/>
              </a:ln>
              <a:latin typeface="HP001 4 hàng" panose="020B0603050302020204" pitchFamily="34" charset="0"/>
              <a:ea typeface="Tahoma" panose="020B060403050404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D05E2FA4-701D-4C92-898E-7EE4AF07FEBA}"/>
              </a:ext>
            </a:extLst>
          </p:cNvPr>
          <p:cNvSpPr txBox="1"/>
          <p:nvPr/>
        </p:nvSpPr>
        <p:spPr>
          <a:xfrm>
            <a:off x="669702" y="1939306"/>
            <a:ext cx="10844010" cy="978729"/>
          </a:xfrm>
          <a:prstGeom prst="rect">
            <a:avLst/>
          </a:prstGeom>
          <a:noFill/>
          <a:ln>
            <a:noFill/>
          </a:ln>
        </p:spPr>
        <p:txBody>
          <a:bodyPr wrap="square" rtlCol="0">
            <a:spAutoFit/>
          </a:bodyPr>
          <a:lstStyle/>
          <a:p>
            <a:pPr algn="ctr">
              <a:lnSpc>
                <a:spcPct val="120000"/>
              </a:lnSpc>
              <a:spcAft>
                <a:spcPts val="600"/>
              </a:spcAft>
            </a:pPr>
            <a:r>
              <a:rPr lang="en-US" sz="4800" b="1" smtClean="0">
                <a:ln w="28575">
                  <a:noFill/>
                </a:ln>
                <a:latin typeface="HP001 4 hàng" panose="020B0603050302020204" pitchFamily="34" charset="0"/>
                <a:ea typeface="Tahoma" panose="020B0604030504040204" pitchFamily="34" charset="0"/>
                <a:cs typeface="Arial" panose="020B0604020202020204" pitchFamily="34" charset="0"/>
              </a:rPr>
              <a:t>Thứ </a:t>
            </a:r>
            <a:r>
              <a:rPr lang="en-US" sz="4800" b="1" smtClean="0">
                <a:ln w="28575">
                  <a:noFill/>
                </a:ln>
                <a:latin typeface="HP001 4 hàng" panose="020B0603050302020204" pitchFamily="34" charset="0"/>
                <a:ea typeface="Tahoma" panose="020B0604030504040204" pitchFamily="34" charset="0"/>
                <a:cs typeface="Arial" panose="020B0604020202020204" pitchFamily="34" charset="0"/>
              </a:rPr>
              <a:t>năm </a:t>
            </a:r>
            <a:r>
              <a:rPr lang="en-US" sz="4800" b="1" smtClean="0">
                <a:ln w="28575">
                  <a:noFill/>
                </a:ln>
                <a:latin typeface="HP001 4 hàng" panose="020B0603050302020204" pitchFamily="34" charset="0"/>
                <a:ea typeface="Tahoma" panose="020B0604030504040204" pitchFamily="34" charset="0"/>
                <a:cs typeface="Arial" panose="020B0604020202020204" pitchFamily="34" charset="0"/>
              </a:rPr>
              <a:t>ngày </a:t>
            </a:r>
            <a:r>
              <a:rPr lang="en-US" sz="4800" b="1" smtClean="0">
                <a:ln w="28575">
                  <a:noFill/>
                </a:ln>
                <a:latin typeface="HP001 4 hàng" panose="020B0603050302020204" pitchFamily="34" charset="0"/>
                <a:ea typeface="Tahoma" panose="020B0604030504040204" pitchFamily="34" charset="0"/>
                <a:cs typeface="Arial" panose="020B0604020202020204" pitchFamily="34" charset="0"/>
              </a:rPr>
              <a:t>6 </a:t>
            </a:r>
            <a:r>
              <a:rPr lang="en-US" sz="4800" b="1" smtClean="0">
                <a:ln w="28575">
                  <a:noFill/>
                </a:ln>
                <a:latin typeface="HP001 4 hàng" panose="020B0603050302020204" pitchFamily="34" charset="0"/>
                <a:ea typeface="Tahoma" panose="020B0604030504040204" pitchFamily="34" charset="0"/>
                <a:cs typeface="Arial" panose="020B0604020202020204" pitchFamily="34" charset="0"/>
              </a:rPr>
              <a:t>tháng 4 năm 2023</a:t>
            </a:r>
            <a:endParaRPr lang="vi-VN" sz="5400" b="1" dirty="0">
              <a:ln w="28575">
                <a:noFill/>
              </a:ln>
              <a:latin typeface="HP001 4 hàng" panose="020B06030503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834621" y="515843"/>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3"/>
            <a:stretch>
              <a:fillRect/>
            </a:stretch>
          </p:blipFill>
          <p:spPr>
            <a:xfrm>
              <a:off x="4764400" y="1310006"/>
              <a:ext cx="722412" cy="665379"/>
            </a:xfrm>
            <a:prstGeom prst="rect">
              <a:avLst/>
            </a:prstGeom>
          </p:spPr>
        </p:pic>
      </p:gr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0" b="100000" l="10264" r="100000"/>
                    </a14:imgEffect>
                  </a14:imgLayer>
                </a14:imgProps>
              </a:ext>
            </a:extLst>
          </a:blip>
          <a:stretch>
            <a:fillRect/>
          </a:stretch>
        </p:blipFill>
        <p:spPr>
          <a:xfrm>
            <a:off x="7188477" y="2554068"/>
            <a:ext cx="3960812" cy="2671515"/>
          </a:xfrm>
          <a:prstGeom prst="rect">
            <a:avLst/>
          </a:prstGeom>
        </p:spPr>
      </p:pic>
      <p:sp>
        <p:nvSpPr>
          <p:cNvPr id="8" name="Rounded Rectangle 7"/>
          <p:cNvSpPr/>
          <p:nvPr/>
        </p:nvSpPr>
        <p:spPr>
          <a:xfrm>
            <a:off x="1055135" y="1625599"/>
            <a:ext cx="5646057" cy="4412343"/>
          </a:xfrm>
          <a:prstGeom prst="roundRect">
            <a:avLst/>
          </a:prstGeom>
          <a:solidFill>
            <a:srgbClr val="CC00C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77257" y="1944914"/>
            <a:ext cx="5225143" cy="830997"/>
          </a:xfrm>
          <a:prstGeom prst="rect">
            <a:avLst/>
          </a:prstGeom>
          <a:noFill/>
        </p:spPr>
        <p:txBody>
          <a:bodyPr wrap="square" rtlCol="0">
            <a:spAutoFit/>
          </a:bodyPr>
          <a:lstStyle/>
          <a:p>
            <a:pPr algn="just"/>
            <a:r>
              <a:rPr lang="vi-VN" sz="2400" b="1" dirty="0">
                <a:solidFill>
                  <a:schemeClr val="bg1"/>
                </a:solidFill>
                <a:latin typeface="Arial" panose="020B0604020202020204" pitchFamily="34" charset="0"/>
                <a:cs typeface="Arial" panose="020B0604020202020204" pitchFamily="34" charset="0"/>
              </a:rPr>
              <a:t>a. </a:t>
            </a:r>
            <a:r>
              <a:rPr lang="vi-VN" sz="2400" b="1" dirty="0" smtClean="0">
                <a:solidFill>
                  <a:schemeClr val="bg1"/>
                </a:solidFill>
                <a:latin typeface="Arial" panose="020B0604020202020204" pitchFamily="34" charset="0"/>
                <a:cs typeface="Arial" panose="020B0604020202020204" pitchFamily="34" charset="0"/>
              </a:rPr>
              <a:t>Mận </a:t>
            </a:r>
            <a:r>
              <a:rPr lang="vi-VN" sz="2400" b="1" dirty="0">
                <a:solidFill>
                  <a:schemeClr val="bg1"/>
                </a:solidFill>
                <a:latin typeface="Arial" panose="020B0604020202020204" pitchFamily="34" charset="0"/>
                <a:cs typeface="Arial" panose="020B0604020202020204" pitchFamily="34" charset="0"/>
              </a:rPr>
              <a:t>chia nhiệm vụ </a:t>
            </a:r>
            <a:r>
              <a:rPr lang="en-US" sz="2400" b="1" dirty="0" err="1" smtClean="0">
                <a:solidFill>
                  <a:schemeClr val="bg1"/>
                </a:solidFill>
                <a:latin typeface="Arial" panose="020B0604020202020204" pitchFamily="34" charset="0"/>
                <a:cs typeface="Arial" panose="020B0604020202020204" pitchFamily="34" charset="0"/>
              </a:rPr>
              <a:t>được</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giao</a:t>
            </a:r>
            <a:r>
              <a:rPr lang="en-US" sz="2400" b="1" dirty="0" smtClean="0">
                <a:solidFill>
                  <a:schemeClr val="bg1"/>
                </a:solidFill>
                <a:latin typeface="Arial" panose="020B0604020202020204" pitchFamily="34" charset="0"/>
                <a:cs typeface="Arial" panose="020B0604020202020204" pitchFamily="34" charset="0"/>
              </a:rPr>
              <a:t> </a:t>
            </a:r>
            <a:r>
              <a:rPr lang="vi-VN" sz="2400" b="1" dirty="0" smtClean="0">
                <a:solidFill>
                  <a:schemeClr val="bg1"/>
                </a:solidFill>
                <a:latin typeface="Arial" panose="020B0604020202020204" pitchFamily="34" charset="0"/>
                <a:cs typeface="Arial" panose="020B0604020202020204" pitchFamily="34" charset="0"/>
              </a:rPr>
              <a:t>thành </a:t>
            </a:r>
            <a:r>
              <a:rPr lang="vi-VN" sz="2400" b="1" dirty="0">
                <a:solidFill>
                  <a:schemeClr val="bg1"/>
                </a:solidFill>
                <a:latin typeface="Arial" panose="020B0604020202020204" pitchFamily="34" charset="0"/>
                <a:cs typeface="Arial" panose="020B0604020202020204" pitchFamily="34" charset="0"/>
              </a:rPr>
              <a:t>hai nhiệm vụ nhỏ như sau:</a:t>
            </a:r>
            <a:endParaRPr lang="en-US" sz="2400" b="1"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1323119" y="3302569"/>
            <a:ext cx="5121223" cy="904243"/>
          </a:xfrm>
          <a:prstGeom prst="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Arial" panose="020B0604020202020204" pitchFamily="34" charset="0"/>
                <a:cs typeface="Arial" panose="020B0604020202020204" pitchFamily="34" charset="0"/>
              </a:rPr>
              <a:t>Nhiệm</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vụ</a:t>
            </a:r>
            <a:r>
              <a:rPr lang="en-US" sz="2400" b="1" dirty="0">
                <a:solidFill>
                  <a:schemeClr val="tx1"/>
                </a:solidFill>
                <a:latin typeface="Arial" panose="020B0604020202020204" pitchFamily="34" charset="0"/>
                <a:cs typeface="Arial" panose="020B0604020202020204" pitchFamily="34" charset="0"/>
              </a:rPr>
              <a:t> 1. </a:t>
            </a:r>
            <a:r>
              <a:rPr lang="en-US" sz="2400" dirty="0" err="1">
                <a:solidFill>
                  <a:schemeClr val="tx1"/>
                </a:solidFill>
                <a:latin typeface="Arial" panose="020B0604020202020204" pitchFamily="34" charset="0"/>
                <a:cs typeface="Arial" panose="020B0604020202020204" pitchFamily="34" charset="0"/>
              </a:rPr>
              <a:t>Xếp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riêng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các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quyển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vở</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cùng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số</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trang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vào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một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chỗ</a:t>
            </a:r>
            <a:r>
              <a:rPr lang="en-US" sz="2400" dirty="0">
                <a:solidFill>
                  <a:schemeClr val="tx1"/>
                </a:solidFill>
                <a:latin typeface="Arial" panose="020B0604020202020204" pitchFamily="34" charset="0"/>
                <a:cs typeface="Arial" panose="020B0604020202020204" pitchFamily="34" charset="0"/>
              </a:rPr>
              <a:t>.</a:t>
            </a:r>
          </a:p>
        </p:txBody>
      </p:sp>
      <p:sp>
        <p:nvSpPr>
          <p:cNvPr id="16" name="Rectangle 15"/>
          <p:cNvSpPr/>
          <p:nvPr/>
        </p:nvSpPr>
        <p:spPr>
          <a:xfrm>
            <a:off x="1323119" y="4733470"/>
            <a:ext cx="5121223" cy="883555"/>
          </a:xfrm>
          <a:prstGeom prst="rect">
            <a:avLst/>
          </a:prstGeom>
          <a:solidFill>
            <a:srgbClr val="00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tx1"/>
                </a:solidFill>
                <a:latin typeface="Arial" panose="020B0604020202020204" pitchFamily="34" charset="0"/>
                <a:cs typeface="Arial" panose="020B0604020202020204" pitchFamily="34" charset="0"/>
              </a:rPr>
              <a:t>Nhiệm</a:t>
            </a:r>
            <a:r>
              <a:rPr lang="en-US" sz="2200" b="1" dirty="0">
                <a:solidFill>
                  <a:schemeClr val="tx1"/>
                </a:solidFill>
                <a:latin typeface="Arial" panose="020B0604020202020204" pitchFamily="34" charset="0"/>
                <a:cs typeface="Arial" panose="020B0604020202020204" pitchFamily="34" charset="0"/>
              </a:rPr>
              <a:t> </a:t>
            </a:r>
            <a:r>
              <a:rPr lang="en-US" sz="2200" b="1" dirty="0" err="1">
                <a:solidFill>
                  <a:schemeClr val="tx1"/>
                </a:solidFill>
                <a:latin typeface="Arial" panose="020B0604020202020204" pitchFamily="34" charset="0"/>
                <a:cs typeface="Arial" panose="020B0604020202020204" pitchFamily="34" charset="0"/>
              </a:rPr>
              <a:t>vụ</a:t>
            </a:r>
            <a:r>
              <a:rPr lang="en-US" sz="2200" b="1" dirty="0">
                <a:solidFill>
                  <a:schemeClr val="tx1"/>
                </a:solidFill>
                <a:latin typeface="Arial" panose="020B0604020202020204" pitchFamily="34" charset="0"/>
                <a:cs typeface="Arial" panose="020B0604020202020204" pitchFamily="34" charset="0"/>
              </a:rPr>
              <a:t> 2. </a:t>
            </a:r>
            <a:r>
              <a:rPr lang="en-US" sz="2200" dirty="0" err="1">
                <a:solidFill>
                  <a:schemeClr val="tx1"/>
                </a:solidFill>
                <a:latin typeface="Arial" panose="020B0604020202020204" pitchFamily="34" charset="0"/>
                <a:cs typeface="Arial" panose="020B0604020202020204" pitchFamily="34" charset="0"/>
              </a:rPr>
              <a:t>Đếm</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số</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quyển</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vở</a:t>
            </a:r>
            <a:r>
              <a:rPr lang="en-US" sz="2200" dirty="0">
                <a:solidFill>
                  <a:schemeClr val="tx1"/>
                </a:solidFill>
                <a:latin typeface="Arial" panose="020B0604020202020204" pitchFamily="34" charset="0"/>
                <a:cs typeface="Arial" panose="020B0604020202020204" pitchFamily="34" charset="0"/>
              </a:rPr>
              <a:t> ở </a:t>
            </a:r>
            <a:r>
              <a:rPr lang="en-US" sz="2200" dirty="0" err="1">
                <a:solidFill>
                  <a:schemeClr val="tx1"/>
                </a:solidFill>
                <a:latin typeface="Arial" panose="020B0604020202020204" pitchFamily="34" charset="0"/>
                <a:cs typeface="Arial" panose="020B0604020202020204" pitchFamily="34" charset="0"/>
              </a:rPr>
              <a:t>từng</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chỗ</a:t>
            </a:r>
            <a:r>
              <a:rPr lang="en-US" sz="22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878164" y="515843"/>
            <a:ext cx="4353220" cy="701545"/>
            <a:chOff x="4168573" y="1295284"/>
            <a:chExt cx="4353220" cy="701545"/>
          </a:xfrm>
        </p:grpSpPr>
        <p:sp>
          <p:nvSpPr>
            <p:cNvPr id="15" name="Rounded Rectangle 14"/>
            <p:cNvSpPr/>
            <p:nvPr/>
          </p:nvSpPr>
          <p:spPr>
            <a:xfrm>
              <a:off x="4168573" y="1295284"/>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1" name="Picture 20"/>
            <p:cNvPicPr>
              <a:picLocks noChangeAspect="1"/>
            </p:cNvPicPr>
            <p:nvPr/>
          </p:nvPicPr>
          <p:blipFill>
            <a:blip r:embed="rId3"/>
            <a:stretch>
              <a:fillRect/>
            </a:stretch>
          </p:blipFill>
          <p:spPr>
            <a:xfrm>
              <a:off x="4764400" y="1310872"/>
              <a:ext cx="722412" cy="665379"/>
            </a:xfrm>
            <a:prstGeom prst="rect">
              <a:avLst/>
            </a:prstGeom>
          </p:spPr>
        </p:pic>
      </p:grpSp>
      <p:pic>
        <p:nvPicPr>
          <p:cNvPr id="5" name="Picture 4"/>
          <p:cNvPicPr>
            <a:picLocks noChangeAspect="1"/>
          </p:cNvPicPr>
          <p:nvPr/>
        </p:nvPicPr>
        <p:blipFill>
          <a:blip r:embed="rId4"/>
          <a:stretch>
            <a:fillRect/>
          </a:stretch>
        </p:blipFill>
        <p:spPr>
          <a:xfrm>
            <a:off x="0" y="-32282"/>
            <a:ext cx="12192000" cy="6858001"/>
          </a:xfrm>
          <a:prstGeom prst="rect">
            <a:avLst/>
          </a:prstGeom>
        </p:spPr>
      </p:pic>
      <p:sp>
        <p:nvSpPr>
          <p:cNvPr id="6" name="Oval 5"/>
          <p:cNvSpPr/>
          <p:nvPr/>
        </p:nvSpPr>
        <p:spPr>
          <a:xfrm>
            <a:off x="711200" y="1291764"/>
            <a:ext cx="5413829" cy="51101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30000"/>
              </a:lnSpc>
            </a:pPr>
            <a:endParaRPr lang="en-US" sz="2600"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1661887" y="1993309"/>
            <a:ext cx="3483429" cy="609253"/>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solidFill>
                  <a:schemeClr val="bg1"/>
                </a:solidFill>
                <a:latin typeface="Arial" panose="020B0604020202020204" pitchFamily="34" charset="0"/>
                <a:cs typeface="Arial" panose="020B0604020202020204" pitchFamily="34" charset="0"/>
              </a:rPr>
              <a:t>Câu</a:t>
            </a:r>
            <a:r>
              <a:rPr lang="en-US" sz="2600" b="1" dirty="0" smtClean="0">
                <a:solidFill>
                  <a:schemeClr val="bg1"/>
                </a:solidFill>
                <a:latin typeface="Arial" panose="020B0604020202020204" pitchFamily="34" charset="0"/>
                <a:cs typeface="Arial" panose="020B0604020202020204" pitchFamily="34" charset="0"/>
              </a:rPr>
              <a:t> </a:t>
            </a:r>
            <a:r>
              <a:rPr lang="en-US" sz="2600" b="1" dirty="0" err="1" smtClean="0">
                <a:solidFill>
                  <a:schemeClr val="bg1"/>
                </a:solidFill>
                <a:latin typeface="Arial" panose="020B0604020202020204" pitchFamily="34" charset="0"/>
                <a:cs typeface="Arial" panose="020B0604020202020204" pitchFamily="34" charset="0"/>
              </a:rPr>
              <a:t>hỏi</a:t>
            </a:r>
            <a:endParaRPr lang="en-US" sz="2600" b="1" dirty="0">
              <a:solidFill>
                <a:schemeClr val="bg1"/>
              </a:solidFill>
              <a:latin typeface="Arial" panose="020B0604020202020204" pitchFamily="34" charset="0"/>
              <a:cs typeface="Arial" panose="020B0604020202020204" pitchFamily="34" charset="0"/>
            </a:endParaRPr>
          </a:p>
        </p:txBody>
      </p:sp>
      <p:sp>
        <p:nvSpPr>
          <p:cNvPr id="11" name="Rounded Rectangle 10"/>
          <p:cNvSpPr/>
          <p:nvPr/>
        </p:nvSpPr>
        <p:spPr>
          <a:xfrm>
            <a:off x="1306290" y="3101905"/>
            <a:ext cx="4194628" cy="2384486"/>
          </a:xfrm>
          <a:prstGeom prst="roundRect">
            <a:avLst/>
          </a:prstGeom>
          <a:no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600" dirty="0" err="1" smtClean="0">
                <a:solidFill>
                  <a:schemeClr val="tx1"/>
                </a:solidFill>
                <a:latin typeface="Arial" panose="020B0604020202020204" pitchFamily="34" charset="0"/>
                <a:cs typeface="Arial" panose="020B0604020202020204" pitchFamily="34" charset="0"/>
              </a:rPr>
              <a:t>Em</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có</a:t>
            </a:r>
            <a:r>
              <a:rPr lang="en-US" sz="2600" dirty="0" smtClean="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cách</a:t>
            </a:r>
            <a:r>
              <a:rPr lang="en-US" sz="2600" dirty="0">
                <a:solidFill>
                  <a:schemeClr val="tx1"/>
                </a:solidFill>
                <a:latin typeface="Arial" panose="020B0604020202020204" pitchFamily="34" charset="0"/>
                <a:cs typeface="Arial" panose="020B0604020202020204" pitchFamily="34" charset="0"/>
              </a:rPr>
              <a:t> chia </a:t>
            </a:r>
            <a:r>
              <a:rPr lang="en-US" sz="2600" dirty="0" err="1" smtClean="0">
                <a:solidFill>
                  <a:schemeClr val="tx1"/>
                </a:solidFill>
                <a:latin typeface="Arial" panose="020B0604020202020204" pitchFamily="34" charset="0"/>
                <a:cs typeface="Arial" panose="020B0604020202020204" pitchFamily="34" charset="0"/>
              </a:rPr>
              <a:t>khác</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với</a:t>
            </a:r>
            <a:r>
              <a:rPr lang="en-US" sz="2600" dirty="0" smtClean="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cách</a:t>
            </a:r>
            <a:r>
              <a:rPr lang="en-US" sz="2600" dirty="0">
                <a:solidFill>
                  <a:schemeClr val="tx1"/>
                </a:solidFill>
                <a:latin typeface="Arial" panose="020B0604020202020204" pitchFamily="34" charset="0"/>
                <a:cs typeface="Arial" panose="020B0604020202020204" pitchFamily="34" charset="0"/>
              </a:rPr>
              <a:t> chia </a:t>
            </a:r>
            <a:r>
              <a:rPr lang="en-US" sz="2600" dirty="0" err="1">
                <a:solidFill>
                  <a:schemeClr val="tx1"/>
                </a:solidFill>
                <a:latin typeface="Arial" panose="020B0604020202020204" pitchFamily="34" charset="0"/>
                <a:cs typeface="Arial" panose="020B0604020202020204" pitchFamily="34" charset="0"/>
              </a:rPr>
              <a:t>của</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bạn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Mận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không</a:t>
            </a:r>
            <a:r>
              <a:rPr lang="en-US" sz="2600" dirty="0">
                <a:solidFill>
                  <a:schemeClr val="tx1"/>
                </a:solidFill>
                <a:latin typeface="Arial" panose="020B0604020202020204" pitchFamily="34" charset="0"/>
                <a:cs typeface="Arial" panose="020B0604020202020204" pitchFamily="34" charset="0"/>
              </a:rPr>
              <a:t>? </a:t>
            </a:r>
          </a:p>
        </p:txBody>
      </p:sp>
      <p:sp>
        <p:nvSpPr>
          <p:cNvPr id="16" name="Rounded Rectangle 15"/>
          <p:cNvSpPr/>
          <p:nvPr/>
        </p:nvSpPr>
        <p:spPr>
          <a:xfrm>
            <a:off x="6720857" y="1426906"/>
            <a:ext cx="4397086" cy="1563031"/>
          </a:xfrm>
          <a:prstGeom prst="round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sz="2400" b="1" dirty="0" err="1" smtClean="0">
                <a:solidFill>
                  <a:schemeClr val="tx1"/>
                </a:solidFill>
                <a:latin typeface="Arial" panose="020B0604020202020204" pitchFamily="34" charset="0"/>
                <a:cs typeface="Arial" panose="020B0604020202020204" pitchFamily="34" charset="0"/>
              </a:rPr>
              <a:t>Hoạt</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động</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nhóm</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đôi</a:t>
            </a:r>
            <a:endParaRPr lang="en-US" sz="2400" b="1" dirty="0">
              <a:solidFill>
                <a:schemeClr val="tx1"/>
              </a:solidFill>
              <a:latin typeface="Arial" panose="020B0604020202020204" pitchFamily="34" charset="0"/>
              <a:cs typeface="Arial" panose="020B0604020202020204" pitchFamily="34" charset="0"/>
            </a:endParaRPr>
          </a:p>
        </p:txBody>
      </p:sp>
      <p:sp>
        <p:nvSpPr>
          <p:cNvPr id="18" name="Rounded Rectangle 17"/>
          <p:cNvSpPr/>
          <p:nvPr/>
        </p:nvSpPr>
        <p:spPr>
          <a:xfrm>
            <a:off x="6763659" y="4668588"/>
            <a:ext cx="4397086" cy="1635606"/>
          </a:xfrm>
          <a:prstGeom prst="round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smtClean="0">
                <a:solidFill>
                  <a:schemeClr val="tx1"/>
                </a:solidFill>
                <a:latin typeface="Arial" panose="020B0604020202020204" pitchFamily="34" charset="0"/>
                <a:cs typeface="Arial" panose="020B0604020202020204" pitchFamily="34" charset="0"/>
              </a:rPr>
              <a:t>Thời</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gian</a:t>
            </a:r>
            <a:r>
              <a:rPr lang="en-US" sz="2400" b="1" dirty="0" smtClean="0">
                <a:solidFill>
                  <a:schemeClr val="tx1"/>
                </a:solidFill>
                <a:latin typeface="Arial" panose="020B0604020202020204" pitchFamily="34" charset="0"/>
                <a:cs typeface="Arial" panose="020B0604020202020204" pitchFamily="34" charset="0"/>
              </a:rPr>
              <a:t>: </a:t>
            </a:r>
          </a:p>
          <a:p>
            <a:pPr algn="ctr">
              <a:lnSpc>
                <a:spcPct val="150000"/>
              </a:lnSpc>
            </a:pPr>
            <a:r>
              <a:rPr lang="en-US" sz="2400" b="1" dirty="0" smtClean="0">
                <a:solidFill>
                  <a:schemeClr val="tx1"/>
                </a:solidFill>
                <a:latin typeface="Arial" panose="020B0604020202020204" pitchFamily="34" charset="0"/>
                <a:cs typeface="Arial" panose="020B0604020202020204" pitchFamily="34" charset="0"/>
              </a:rPr>
              <a:t>5 </a:t>
            </a:r>
            <a:r>
              <a:rPr lang="en-US" sz="2400" b="1" dirty="0" err="1" smtClean="0">
                <a:solidFill>
                  <a:schemeClr val="tx1"/>
                </a:solidFill>
                <a:latin typeface="Arial" panose="020B0604020202020204" pitchFamily="34" charset="0"/>
                <a:cs typeface="Arial" panose="020B0604020202020204" pitchFamily="34" charset="0"/>
              </a:rPr>
              <a:t>phút</a:t>
            </a:r>
            <a:endParaRPr lang="en-US" sz="2400" b="1"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7243000" y="1684960"/>
            <a:ext cx="3352800" cy="6096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Arial" panose="020B0604020202020204" pitchFamily="34" charset="0"/>
                <a:cs typeface="Arial" panose="020B0604020202020204" pitchFamily="34" charset="0"/>
              </a:rPr>
              <a:t>Hình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thức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thực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hiện</a:t>
            </a:r>
            <a:endParaRPr lang="en-US" sz="2400" b="1"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5">
            <a:extLst>
              <a:ext uri="{BEBA8EAE-BF5A-486C-A8C5-ECC9F3942E4B}">
                <a14:imgProps xmlns:a14="http://schemas.microsoft.com/office/drawing/2010/main">
                  <a14:imgLayer r:embed="rId6">
                    <a14:imgEffect>
                      <a14:backgroundRemoval t="1111" b="100000" l="0" r="100000"/>
                    </a14:imgEffect>
                  </a14:imgLayer>
                </a14:imgProps>
              </a:ext>
            </a:extLst>
          </a:blip>
          <a:stretch>
            <a:fillRect/>
          </a:stretch>
        </p:blipFill>
        <p:spPr>
          <a:xfrm>
            <a:off x="8048032" y="3162659"/>
            <a:ext cx="1828340" cy="1368404"/>
          </a:xfrm>
          <a:prstGeom prst="rect">
            <a:avLst/>
          </a:prstGeom>
        </p:spPr>
      </p:pic>
      <p:sp>
        <p:nvSpPr>
          <p:cNvPr id="25" name="Rectangle 24"/>
          <p:cNvSpPr/>
          <p:nvPr/>
        </p:nvSpPr>
        <p:spPr>
          <a:xfrm>
            <a:off x="7286542" y="4862207"/>
            <a:ext cx="3352800" cy="6096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Arial" panose="020B0604020202020204" pitchFamily="34" charset="0"/>
                <a:cs typeface="Arial" panose="020B0604020202020204" pitchFamily="34" charset="0"/>
              </a:rPr>
              <a:t>Thời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gian</a:t>
            </a:r>
            <a:endParaRPr lang="en-US" sz="2400" b="1" dirty="0">
              <a:latin typeface="Arial" panose="020B0604020202020204" pitchFamily="34" charset="0"/>
              <a:cs typeface="Arial" panose="020B0604020202020204" pitchFamily="34" charset="0"/>
            </a:endParaRPr>
          </a:p>
        </p:txBody>
      </p:sp>
      <p:grpSp>
        <p:nvGrpSpPr>
          <p:cNvPr id="29" name="Group 28"/>
          <p:cNvGrpSpPr/>
          <p:nvPr/>
        </p:nvGrpSpPr>
        <p:grpSpPr>
          <a:xfrm>
            <a:off x="3965247" y="269101"/>
            <a:ext cx="4353220" cy="701545"/>
            <a:chOff x="4168573" y="1295284"/>
            <a:chExt cx="4353220" cy="701545"/>
          </a:xfrm>
        </p:grpSpPr>
        <p:sp>
          <p:nvSpPr>
            <p:cNvPr id="30" name="Rounded Rectangle 29"/>
            <p:cNvSpPr/>
            <p:nvPr/>
          </p:nvSpPr>
          <p:spPr>
            <a:xfrm>
              <a:off x="4168573" y="1295284"/>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1" name="Picture 30"/>
            <p:cNvPicPr>
              <a:picLocks noChangeAspect="1"/>
            </p:cNvPicPr>
            <p:nvPr/>
          </p:nvPicPr>
          <p:blipFill>
            <a:blip r:embed="rId3"/>
            <a:stretch>
              <a:fillRect/>
            </a:stretch>
          </p:blipFill>
          <p:spPr>
            <a:xfrm>
              <a:off x="4764400" y="1310006"/>
              <a:ext cx="722412" cy="665379"/>
            </a:xfrm>
            <a:prstGeom prst="rect">
              <a:avLst/>
            </a:prstGeom>
          </p:spPr>
        </p:pic>
      </p:grpSp>
    </p:spTree>
    <p:extLst>
      <p:ext uri="{BB962C8B-B14F-4D97-AF65-F5344CB8AC3E}">
        <p14:creationId xmlns:p14="http://schemas.microsoft.com/office/powerpoint/2010/main" val="316266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fade">
                                      <p:cBhvr>
                                        <p:cTn id="27" dur="500"/>
                                        <p:tgtEl>
                                          <p:spTgt spid="18">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fade">
                                      <p:cBhvr>
                                        <p:cTn id="30"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32282"/>
            <a:ext cx="12192000" cy="6858001"/>
          </a:xfrm>
          <a:prstGeom prst="rect">
            <a:avLst/>
          </a:prstGeom>
        </p:spPr>
      </p:pic>
      <p:sp>
        <p:nvSpPr>
          <p:cNvPr id="7" name="Rectangle 6"/>
          <p:cNvSpPr/>
          <p:nvPr/>
        </p:nvSpPr>
        <p:spPr>
          <a:xfrm>
            <a:off x="537028" y="1272030"/>
            <a:ext cx="5457350" cy="5186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48649" y="1479700"/>
            <a:ext cx="4394208" cy="6908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panose="020B0604020202020204" pitchFamily="34" charset="0"/>
                <a:cs typeface="Arial" panose="020B0604020202020204" pitchFamily="34" charset="0"/>
              </a:rPr>
              <a:t>TÌNH HUỐNG</a:t>
            </a:r>
            <a:endParaRPr lang="en-US" sz="2800" b="1" dirty="0">
              <a:latin typeface="Arial" panose="020B0604020202020204" pitchFamily="34" charset="0"/>
              <a:cs typeface="Arial" panose="020B0604020202020204" pitchFamily="34" charset="0"/>
            </a:endParaRPr>
          </a:p>
        </p:txBody>
      </p:sp>
      <p:sp>
        <p:nvSpPr>
          <p:cNvPr id="14" name="Rectangle 13"/>
          <p:cNvSpPr/>
          <p:nvPr/>
        </p:nvSpPr>
        <p:spPr>
          <a:xfrm>
            <a:off x="6647531" y="1272029"/>
            <a:ext cx="4891316" cy="3245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647531" y="4777832"/>
            <a:ext cx="4891316" cy="169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35383" y="5005952"/>
            <a:ext cx="3559639" cy="5342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atin typeface="Arial" panose="020B0604020202020204" pitchFamily="34" charset="0"/>
                <a:cs typeface="Arial" panose="020B0604020202020204" pitchFamily="34" charset="0"/>
              </a:rPr>
              <a:t>Hình</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thức</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thực</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hiện</a:t>
            </a:r>
            <a:endParaRPr lang="en-US" sz="2600" b="1" dirty="0">
              <a:latin typeface="Arial" panose="020B0604020202020204" pitchFamily="34" charset="0"/>
              <a:cs typeface="Arial" panose="020B0604020202020204" pitchFamily="34" charset="0"/>
            </a:endParaRPr>
          </a:p>
        </p:txBody>
      </p:sp>
      <p:sp>
        <p:nvSpPr>
          <p:cNvPr id="19" name="Rounded Rectangle 18"/>
          <p:cNvSpPr/>
          <p:nvPr/>
        </p:nvSpPr>
        <p:spPr>
          <a:xfrm>
            <a:off x="899878" y="2336105"/>
            <a:ext cx="4847775" cy="1799167"/>
          </a:xfrm>
          <a:prstGeom prst="roundRect">
            <a:avLst/>
          </a:prstGeom>
          <a:noFill/>
          <a:ln w="28575">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600" dirty="0" err="1" smtClean="0">
                <a:solidFill>
                  <a:schemeClr val="tx1"/>
                </a:solidFill>
                <a:latin typeface="Arial" panose="020B0604020202020204" pitchFamily="34" charset="0"/>
                <a:cs typeface="Arial" panose="020B0604020202020204" pitchFamily="34" charset="0"/>
              </a:rPr>
              <a:t>Tổ</a:t>
            </a:r>
            <a:r>
              <a:rPr lang="en-US" sz="2600" dirty="0" smtClean="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em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có</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nhiệm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vụ</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vệ</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sinh</a:t>
            </a:r>
            <a:r>
              <a:rPr lang="en-US" sz="2600" dirty="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phòng</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học</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gồm</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lau</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bàn</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ghế</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lbảng</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đen</a:t>
            </a:r>
            <a:r>
              <a:rPr lang="en-US" sz="2600" dirty="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và</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quét</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sàn</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nhà</a:t>
            </a:r>
            <a:r>
              <a:rPr lang="en-US" sz="2600" dirty="0" smtClean="0">
                <a:solidFill>
                  <a:schemeClr val="tx1"/>
                </a:solidFill>
                <a:latin typeface="Arial" panose="020B0604020202020204" pitchFamily="34" charset="0"/>
                <a:cs typeface="Arial" panose="020B0604020202020204" pitchFamily="34" charset="0"/>
              </a:rPr>
              <a:t>.</a:t>
            </a:r>
            <a:endParaRPr lang="en-US" sz="2600" dirty="0">
              <a:solidFill>
                <a:schemeClr val="tx1"/>
              </a:solidFill>
              <a:latin typeface="Arial" panose="020B0604020202020204" pitchFamily="34" charset="0"/>
              <a:cs typeface="Arial" panose="020B0604020202020204" pitchFamily="34" charset="0"/>
            </a:endParaRPr>
          </a:p>
        </p:txBody>
      </p:sp>
      <p:sp>
        <p:nvSpPr>
          <p:cNvPr id="22" name="Rounded Rectangle 21"/>
          <p:cNvSpPr/>
          <p:nvPr/>
        </p:nvSpPr>
        <p:spPr>
          <a:xfrm>
            <a:off x="7250900" y="5642840"/>
            <a:ext cx="3728604" cy="608505"/>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smtClean="0">
                <a:solidFill>
                  <a:schemeClr val="tx1"/>
                </a:solidFill>
                <a:latin typeface="Arial" panose="020B0604020202020204" pitchFamily="34" charset="0"/>
                <a:cs typeface="Arial" panose="020B0604020202020204" pitchFamily="34" charset="0"/>
              </a:rPr>
              <a:t>Hoạt</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động</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nhóm</a:t>
            </a:r>
            <a:r>
              <a:rPr lang="en-US" sz="2400" dirty="0" smtClean="0">
                <a:solidFill>
                  <a:schemeClr val="tx1"/>
                </a:solidFill>
                <a:latin typeface="Arial" panose="020B0604020202020204" pitchFamily="34" charset="0"/>
                <a:cs typeface="Arial" panose="020B0604020202020204" pitchFamily="34" charset="0"/>
              </a:rPr>
              <a:t> 4 HS</a:t>
            </a:r>
            <a:endParaRPr lang="en-US" sz="2400" dirty="0">
              <a:solidFill>
                <a:schemeClr val="tx1"/>
              </a:solidFill>
              <a:latin typeface="Arial" panose="020B0604020202020204" pitchFamily="34" charset="0"/>
              <a:cs typeface="Arial" panose="020B0604020202020204" pitchFamily="34" charset="0"/>
            </a:endParaRPr>
          </a:p>
        </p:txBody>
      </p:sp>
      <p:grpSp>
        <p:nvGrpSpPr>
          <p:cNvPr id="23" name="Group 22"/>
          <p:cNvGrpSpPr/>
          <p:nvPr/>
        </p:nvGrpSpPr>
        <p:grpSpPr>
          <a:xfrm>
            <a:off x="3965247" y="269101"/>
            <a:ext cx="4353220" cy="701545"/>
            <a:chOff x="4168573" y="1295284"/>
            <a:chExt cx="4353220" cy="701545"/>
          </a:xfrm>
        </p:grpSpPr>
        <p:sp>
          <p:nvSpPr>
            <p:cNvPr id="24" name="Rounded Rectangle 23"/>
            <p:cNvSpPr/>
            <p:nvPr/>
          </p:nvSpPr>
          <p:spPr>
            <a:xfrm>
              <a:off x="4168573" y="1295284"/>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5" name="Picture 24"/>
            <p:cNvPicPr>
              <a:picLocks noChangeAspect="1"/>
            </p:cNvPicPr>
            <p:nvPr/>
          </p:nvPicPr>
          <p:blipFill>
            <a:blip r:embed="rId4"/>
            <a:stretch>
              <a:fillRect/>
            </a:stretch>
          </p:blipFill>
          <p:spPr>
            <a:xfrm>
              <a:off x="4764400" y="1310006"/>
              <a:ext cx="722412" cy="665379"/>
            </a:xfrm>
            <a:prstGeom prst="rect">
              <a:avLst/>
            </a:prstGeom>
          </p:spPr>
        </p:pic>
      </p:grpSp>
      <p:sp>
        <p:nvSpPr>
          <p:cNvPr id="27" name="Rounded Rectangle 26"/>
          <p:cNvSpPr/>
          <p:nvPr/>
        </p:nvSpPr>
        <p:spPr>
          <a:xfrm>
            <a:off x="658981" y="4412564"/>
            <a:ext cx="5213444" cy="157531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smtClean="0">
                <a:solidFill>
                  <a:srgbClr val="FF0000"/>
                </a:solidFill>
                <a:latin typeface="Arial" panose="020B0604020202020204" pitchFamily="34" charset="0"/>
                <a:cs typeface="Arial" panose="020B0604020202020204" pitchFamily="34" charset="0"/>
              </a:rPr>
              <a:t>Yêu</a:t>
            </a:r>
            <a:r>
              <a:rPr lang="en-US" sz="2400" dirty="0" smtClean="0">
                <a:solidFill>
                  <a:srgbClr val="FF0000"/>
                </a:solidFill>
                <a:latin typeface="Arial" panose="020B0604020202020204" pitchFamily="34" charset="0"/>
                <a:cs typeface="Arial" panose="020B0604020202020204" pitchFamily="34" charset="0"/>
              </a:rPr>
              <a:t> </a:t>
            </a:r>
            <a:r>
              <a:rPr lang="en-US" sz="2400" dirty="0" err="1" smtClean="0">
                <a:solidFill>
                  <a:srgbClr val="FF0000"/>
                </a:solidFill>
                <a:latin typeface="Arial" panose="020B0604020202020204" pitchFamily="34" charset="0"/>
                <a:cs typeface="Arial" panose="020B0604020202020204" pitchFamily="34" charset="0"/>
              </a:rPr>
              <a:t>cầ</a:t>
            </a:r>
            <a:r>
              <a:rPr lang="en-US" sz="2400" dirty="0" err="1">
                <a:solidFill>
                  <a:srgbClr val="FF0000"/>
                </a:solidFill>
                <a:latin typeface="Arial" panose="020B0604020202020204" pitchFamily="34" charset="0"/>
                <a:cs typeface="Arial" panose="020B0604020202020204" pitchFamily="34" charset="0"/>
              </a:rPr>
              <a:t>u</a:t>
            </a:r>
            <a:r>
              <a:rPr lang="en-US" sz="2400" dirty="0">
                <a:solidFill>
                  <a:srgbClr val="FF0000"/>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Em</a:t>
            </a:r>
            <a:r>
              <a:rPr lang="en-US" sz="2400" dirty="0" smtClean="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hãy</a:t>
            </a:r>
            <a:r>
              <a:rPr lang="en-US" sz="2400" dirty="0">
                <a:solidFill>
                  <a:schemeClr val="tx1"/>
                </a:solidFill>
                <a:latin typeface="Arial" panose="020B0604020202020204" pitchFamily="34" charset="0"/>
                <a:cs typeface="Arial" panose="020B0604020202020204" pitchFamily="34" charset="0"/>
              </a:rPr>
              <a:t> chia </a:t>
            </a:r>
            <a:r>
              <a:rPr lang="en-US" sz="2400" dirty="0" err="1">
                <a:solidFill>
                  <a:schemeClr val="tx1"/>
                </a:solidFill>
                <a:latin typeface="Arial" panose="020B0604020202020204" pitchFamily="34" charset="0"/>
                <a:cs typeface="Arial" panose="020B0604020202020204" pitchFamily="34" charset="0"/>
              </a:rPr>
              <a:t>nhiệm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vụ</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cho</a:t>
            </a:r>
            <a:r>
              <a:rPr lang="en-US" sz="2400" dirty="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các</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bạn</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và</a:t>
            </a:r>
            <a:r>
              <a:rPr lang="en-US" sz="2400" dirty="0" smtClean="0">
                <a:solidFill>
                  <a:schemeClr val="tx1"/>
                </a:solidFill>
                <a:latin typeface="Arial" panose="020B0604020202020204" pitchFamily="34" charset="0"/>
                <a:cs typeface="Arial" panose="020B0604020202020204" pitchFamily="34" charset="0"/>
              </a:rPr>
              <a:t> so </a:t>
            </a:r>
            <a:r>
              <a:rPr lang="en-US" sz="2400" dirty="0" err="1" smtClean="0">
                <a:solidFill>
                  <a:schemeClr val="tx1"/>
                </a:solidFill>
                <a:latin typeface="Arial" panose="020B0604020202020204" pitchFamily="34" charset="0"/>
                <a:cs typeface="Arial" panose="020B0604020202020204" pitchFamily="34" charset="0"/>
              </a:rPr>
              <a:t>sánh</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với</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cách</a:t>
            </a:r>
            <a:r>
              <a:rPr lang="en-US" sz="2400" dirty="0" smtClean="0">
                <a:solidFill>
                  <a:schemeClr val="tx1"/>
                </a:solidFill>
                <a:latin typeface="Arial" panose="020B0604020202020204" pitchFamily="34" charset="0"/>
                <a:cs typeface="Arial" panose="020B0604020202020204" pitchFamily="34" charset="0"/>
              </a:rPr>
              <a:t> chia </a:t>
            </a:r>
            <a:r>
              <a:rPr lang="en-US" sz="2400" dirty="0" err="1" smtClean="0">
                <a:solidFill>
                  <a:schemeClr val="tx1"/>
                </a:solidFill>
                <a:latin typeface="Arial" panose="020B0604020202020204" pitchFamily="34" charset="0"/>
                <a:cs typeface="Arial" panose="020B0604020202020204" pitchFamily="34" charset="0"/>
              </a:rPr>
              <a:t>của</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bạn</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xem</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cách</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nào</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hợp</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lý</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hơn</a:t>
            </a:r>
            <a:r>
              <a:rPr lang="en-US" sz="240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a:stretch>
            <a:fillRect/>
          </a:stretch>
        </p:blipFill>
        <p:spPr>
          <a:xfrm>
            <a:off x="7130497" y="1359336"/>
            <a:ext cx="3872101" cy="3053228"/>
          </a:xfrm>
          <a:prstGeom prst="rect">
            <a:avLst/>
          </a:prstGeom>
        </p:spPr>
      </p:pic>
    </p:spTree>
    <p:extLst>
      <p:ext uri="{BB962C8B-B14F-4D97-AF65-F5344CB8AC3E}">
        <p14:creationId xmlns:p14="http://schemas.microsoft.com/office/powerpoint/2010/main" val="10413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85032" y="617500"/>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a:stretch>
            <a:fillRect/>
          </a:stretch>
        </p:blipFill>
        <p:spPr>
          <a:xfrm>
            <a:off x="4686220" y="650123"/>
            <a:ext cx="695325" cy="647700"/>
          </a:xfrm>
          <a:prstGeom prst="rect">
            <a:avLst/>
          </a:prstGeom>
        </p:spPr>
      </p:pic>
      <p:grpSp>
        <p:nvGrpSpPr>
          <p:cNvPr id="12" name="Group 11"/>
          <p:cNvGrpSpPr/>
          <p:nvPr/>
        </p:nvGrpSpPr>
        <p:grpSpPr>
          <a:xfrm>
            <a:off x="717919" y="1974508"/>
            <a:ext cx="6005611" cy="4117009"/>
            <a:chOff x="717919" y="1974508"/>
            <a:chExt cx="6005611" cy="4117009"/>
          </a:xfrm>
        </p:grpSpPr>
        <p:sp>
          <p:nvSpPr>
            <p:cNvPr id="9" name="Rounded Rectangle 8"/>
            <p:cNvSpPr/>
            <p:nvPr/>
          </p:nvSpPr>
          <p:spPr>
            <a:xfrm>
              <a:off x="717919" y="1974508"/>
              <a:ext cx="6005611" cy="4117009"/>
            </a:xfrm>
            <a:prstGeom prst="roundRect">
              <a:avLst/>
            </a:prstGeom>
            <a:solidFill>
              <a:schemeClr val="bg1"/>
            </a:solid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57186" y="3177265"/>
              <a:ext cx="5926003" cy="2429383"/>
            </a:xfrm>
            <a:prstGeom prst="rect">
              <a:avLst/>
            </a:prstGeom>
          </p:spPr>
          <p:txBody>
            <a:bodyPr wrap="square">
              <a:spAutoFit/>
            </a:bodyPr>
            <a:lstStyle/>
            <a:p>
              <a:pPr marL="573088" indent="-573088" algn="just">
                <a:lnSpc>
                  <a:spcPct val="130000"/>
                </a:lnSpc>
                <a:spcAft>
                  <a:spcPts val="1000"/>
                </a:spcAft>
                <a:buClr>
                  <a:srgbClr val="FF0000"/>
                </a:buClr>
                <a:buFont typeface="Wingdings" panose="05000000000000000000" pitchFamily="2" charset="2"/>
                <a:buChar char="v"/>
              </a:pPr>
              <a:r>
                <a:rPr lang="en-US" sz="2600" dirty="0" err="1">
                  <a:latin typeface="Arial" panose="020B0604020202020204" pitchFamily="34" charset="0"/>
                  <a:cs typeface="Arial" panose="020B0604020202020204" pitchFamily="34" charset="0"/>
                </a:rPr>
                <a:t>Em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hãy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trao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đổi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với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để</a:t>
              </a:r>
              <a:r>
                <a:rPr lang="en-US" sz="2600" dirty="0">
                  <a:latin typeface="Arial" panose="020B0604020202020204" pitchFamily="34" charset="0"/>
                  <a:cs typeface="Arial" panose="020B0604020202020204" pitchFamily="34" charset="0"/>
                </a:rPr>
                <a:t> chia </a:t>
              </a:r>
              <a:r>
                <a:rPr lang="en-US" sz="2600" dirty="0" err="1">
                  <a:latin typeface="Arial" panose="020B0604020202020204" pitchFamily="34" charset="0"/>
                  <a:cs typeface="Arial" panose="020B0604020202020204" pitchFamily="34" charset="0"/>
                </a:rPr>
                <a:t>nhỏ</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nhiệm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vụ</a:t>
              </a:r>
              <a:r>
                <a:rPr lang="en-US" sz="2600" dirty="0">
                  <a:latin typeface="Arial" panose="020B0604020202020204" pitchFamily="34" charset="0"/>
                  <a:cs typeface="Arial" panose="020B0604020202020204" pitchFamily="34" charset="0"/>
                </a:rPr>
                <a:t>: </a:t>
              </a:r>
              <a:endParaRPr lang="en-US" sz="2600" dirty="0" smtClean="0">
                <a:latin typeface="Arial" panose="020B0604020202020204" pitchFamily="34" charset="0"/>
                <a:cs typeface="Arial" panose="020B0604020202020204" pitchFamily="34" charset="0"/>
              </a:endParaRPr>
            </a:p>
            <a:p>
              <a:pPr marL="174625" indent="336550" algn="just">
                <a:lnSpc>
                  <a:spcPct val="130000"/>
                </a:lnSpc>
                <a:spcAft>
                  <a:spcPts val="1000"/>
                </a:spcAft>
                <a:buClr>
                  <a:srgbClr val="FF0000"/>
                </a:buClr>
                <a:buFont typeface="Arial" panose="020B0604020202020204" pitchFamily="34" charset="0"/>
                <a:buChar char="•"/>
              </a:pPr>
              <a:r>
                <a:rPr lang="vi-VN" sz="2600" dirty="0" smtClean="0">
                  <a:latin typeface="Arial" panose="020B0604020202020204" pitchFamily="34" charset="0"/>
                  <a:cs typeface="Arial" panose="020B0604020202020204" pitchFamily="34" charset="0"/>
                </a:rPr>
                <a:t>Chuẩn </a:t>
              </a:r>
              <a:r>
                <a:rPr lang="vi-VN" sz="2600" dirty="0">
                  <a:latin typeface="Arial" panose="020B0604020202020204" pitchFamily="34" charset="0"/>
                  <a:cs typeface="Arial" panose="020B0604020202020204" pitchFamily="34" charset="0"/>
                </a:rPr>
                <a:t>bị cặp sách trước khi đi học</a:t>
              </a:r>
              <a:r>
                <a:rPr lang="vi-VN" sz="2600" dirty="0" smtClean="0">
                  <a:latin typeface="Arial" panose="020B0604020202020204" pitchFamily="34" charset="0"/>
                  <a:cs typeface="Arial" panose="020B0604020202020204" pitchFamily="34" charset="0"/>
                </a:rPr>
                <a:t>;</a:t>
              </a:r>
              <a:endParaRPr lang="en-US" sz="2600" dirty="0" smtClean="0">
                <a:latin typeface="Arial" panose="020B0604020202020204" pitchFamily="34" charset="0"/>
                <a:cs typeface="Arial" panose="020B0604020202020204" pitchFamily="34" charset="0"/>
              </a:endParaRPr>
            </a:p>
            <a:p>
              <a:pPr marL="174625" indent="336550" algn="just">
                <a:lnSpc>
                  <a:spcPct val="130000"/>
                </a:lnSpc>
                <a:spcAft>
                  <a:spcPts val="1000"/>
                </a:spcAft>
                <a:buClr>
                  <a:srgbClr val="FF0000"/>
                </a:buClr>
                <a:buFont typeface="Arial" panose="020B0604020202020204" pitchFamily="34" charset="0"/>
                <a:buChar char="•"/>
              </a:pPr>
              <a:r>
                <a:rPr lang="en-US" sz="2600" dirty="0" err="1">
                  <a:latin typeface="Arial" panose="020B0604020202020204" pitchFamily="34" charset="0"/>
                  <a:cs typeface="Arial" panose="020B0604020202020204" pitchFamily="34" charset="0"/>
                </a:rPr>
                <a:t>Thực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dãy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phép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tính</a:t>
              </a:r>
              <a:r>
                <a:rPr lang="en-US" sz="2600" dirty="0">
                  <a:latin typeface="Arial" panose="020B0604020202020204" pitchFamily="34" charset="0"/>
                  <a:cs typeface="Arial" panose="020B0604020202020204" pitchFamily="34" charset="0"/>
                </a:rPr>
                <a:t> 7 + 2 × 3.</a:t>
              </a:r>
              <a:endParaRPr lang="en-US" sz="2600" b="1" dirty="0" smtClean="0">
                <a:latin typeface="Arial" panose="020B0604020202020204" pitchFamily="34" charset="0"/>
                <a:cs typeface="Arial" panose="020B0604020202020204" pitchFamily="34" charset="0"/>
              </a:endParaRPr>
            </a:p>
          </p:txBody>
        </p:sp>
        <p:sp>
          <p:nvSpPr>
            <p:cNvPr id="11" name="TextBox 10"/>
            <p:cNvSpPr txBox="1"/>
            <p:nvPr/>
          </p:nvSpPr>
          <p:spPr>
            <a:xfrm>
              <a:off x="3002746" y="2212621"/>
              <a:ext cx="1383712" cy="523220"/>
            </a:xfrm>
            <a:prstGeom prst="rect">
              <a:avLst/>
            </a:prstGeom>
            <a:noFill/>
          </p:spPr>
          <p:txBody>
            <a:bodyPr wrap="none" rtlCol="0">
              <a:spAutoFit/>
            </a:bodyPr>
            <a:lstStyle/>
            <a:p>
              <a:r>
                <a:rPr lang="en-US" sz="2800" b="1" dirty="0" err="1" smtClean="0">
                  <a:solidFill>
                    <a:srgbClr val="FF0000"/>
                  </a:solidFill>
                  <a:latin typeface="Arial" panose="020B0604020202020204" pitchFamily="34" charset="0"/>
                  <a:cs typeface="Arial" panose="020B0604020202020204" pitchFamily="34" charset="0"/>
                </a:rPr>
                <a:t>Bài</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tập</a:t>
              </a:r>
              <a:endParaRPr lang="en-US" sz="2800" b="1" dirty="0">
                <a:solidFill>
                  <a:srgbClr val="FF0000"/>
                </a:solidFill>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a:blip r:embed="rId3"/>
          <a:stretch>
            <a:fillRect/>
          </a:stretch>
        </p:blipFill>
        <p:spPr>
          <a:xfrm>
            <a:off x="7144608" y="2031643"/>
            <a:ext cx="4029898" cy="4055676"/>
          </a:xfrm>
          <a:prstGeom prst="rect">
            <a:avLst/>
          </a:prstGeom>
        </p:spPr>
      </p:pic>
    </p:spTree>
    <p:extLst>
      <p:ext uri="{BB962C8B-B14F-4D97-AF65-F5344CB8AC3E}">
        <p14:creationId xmlns:p14="http://schemas.microsoft.com/office/powerpoint/2010/main" val="9356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85032" y="617500"/>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a:stretch>
            <a:fillRect/>
          </a:stretch>
        </p:blipFill>
        <p:spPr>
          <a:xfrm>
            <a:off x="4686220" y="650123"/>
            <a:ext cx="695325" cy="647700"/>
          </a:xfrm>
          <a:prstGeom prst="rect">
            <a:avLst/>
          </a:prstGeom>
        </p:spPr>
      </p:pic>
      <p:grpSp>
        <p:nvGrpSpPr>
          <p:cNvPr id="12" name="Group 11"/>
          <p:cNvGrpSpPr/>
          <p:nvPr/>
        </p:nvGrpSpPr>
        <p:grpSpPr>
          <a:xfrm>
            <a:off x="717919" y="1659988"/>
            <a:ext cx="6414401" cy="4529797"/>
            <a:chOff x="717919" y="1659988"/>
            <a:chExt cx="6414401" cy="4529797"/>
          </a:xfrm>
        </p:grpSpPr>
        <p:sp>
          <p:nvSpPr>
            <p:cNvPr id="9" name="Rounded Rectangle 8"/>
            <p:cNvSpPr/>
            <p:nvPr/>
          </p:nvSpPr>
          <p:spPr>
            <a:xfrm>
              <a:off x="717919" y="1659988"/>
              <a:ext cx="6414401" cy="4529797"/>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77869" y="2287351"/>
              <a:ext cx="6099705" cy="1381147"/>
            </a:xfrm>
            <a:prstGeom prst="rect">
              <a:avLst/>
            </a:prstGeom>
          </p:spPr>
          <p:txBody>
            <a:bodyPr wrap="square">
              <a:spAutoFit/>
            </a:bodyPr>
            <a:lstStyle/>
            <a:p>
              <a:pPr algn="just">
                <a:lnSpc>
                  <a:spcPct val="120000"/>
                </a:lnSpc>
                <a:spcAft>
                  <a:spcPts val="1000"/>
                </a:spcAft>
                <a:buClr>
                  <a:srgbClr val="FF0000"/>
                </a:buClr>
              </a:pPr>
              <a:r>
                <a:rPr lang="vi-VN" sz="2400" dirty="0"/>
                <a:t>Lớp bạn An được giao nhiệm vụ dọn vệ sinh hai khu vực: khu lớp học và sân trường.</a:t>
              </a:r>
              <a:endParaRPr lang="en-US" sz="2400" b="1" dirty="0" smtClean="0">
                <a:latin typeface="Arial" panose="020B0604020202020204" pitchFamily="34" charset="0"/>
                <a:cs typeface="Arial" panose="020B0604020202020204" pitchFamily="34" charset="0"/>
              </a:endParaRPr>
            </a:p>
          </p:txBody>
        </p:sp>
        <p:sp>
          <p:nvSpPr>
            <p:cNvPr id="11" name="TextBox 10"/>
            <p:cNvSpPr txBox="1"/>
            <p:nvPr/>
          </p:nvSpPr>
          <p:spPr>
            <a:xfrm>
              <a:off x="2854954" y="1706268"/>
              <a:ext cx="2140330" cy="523220"/>
            </a:xfrm>
            <a:prstGeom prst="rect">
              <a:avLst/>
            </a:prstGeom>
            <a:noFill/>
          </p:spPr>
          <p:txBody>
            <a:bodyPr wrap="none" rtlCol="0">
              <a:spAutoFit/>
            </a:bodyPr>
            <a:lstStyle/>
            <a:p>
              <a:r>
                <a:rPr lang="en-US" sz="2800" b="1" dirty="0" err="1" smtClean="0">
                  <a:solidFill>
                    <a:srgbClr val="FF0000"/>
                  </a:solidFill>
                  <a:latin typeface="Arial" panose="020B0604020202020204" pitchFamily="34" charset="0"/>
                  <a:cs typeface="Arial" panose="020B0604020202020204" pitchFamily="34" charset="0"/>
                </a:rPr>
                <a:t>Tình</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huống</a:t>
              </a:r>
              <a:endParaRPr lang="en-US" sz="2800" b="1" dirty="0">
                <a:solidFill>
                  <a:srgbClr val="FF0000"/>
                </a:solidFill>
                <a:latin typeface="Arial" panose="020B0604020202020204" pitchFamily="34" charset="0"/>
                <a:cs typeface="Arial" panose="020B0604020202020204" pitchFamily="34" charset="0"/>
              </a:endParaRPr>
            </a:p>
          </p:txBody>
        </p:sp>
      </p:grpSp>
      <p:sp>
        <p:nvSpPr>
          <p:cNvPr id="6" name="Rounded Rectangle 5"/>
          <p:cNvSpPr/>
          <p:nvPr/>
        </p:nvSpPr>
        <p:spPr>
          <a:xfrm>
            <a:off x="1044113" y="3668498"/>
            <a:ext cx="2801766" cy="2420915"/>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000625" y="3668498"/>
            <a:ext cx="2843928" cy="2414753"/>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485810" y="3635135"/>
            <a:ext cx="3882776" cy="1865126"/>
          </a:xfrm>
          <a:prstGeom prst="rect">
            <a:avLst/>
          </a:prstGeom>
        </p:spPr>
        <p:txBody>
          <a:bodyPr wrap="square">
            <a:spAutoFit/>
          </a:bodyPr>
          <a:lstStyle/>
          <a:p>
            <a:pPr algn="just">
              <a:lnSpc>
                <a:spcPct val="120000"/>
              </a:lnSpc>
            </a:pPr>
            <a:r>
              <a:rPr lang="vi-VN" sz="2400" dirty="0">
                <a:solidFill>
                  <a:srgbClr val="3333CC"/>
                </a:solidFill>
              </a:rPr>
              <a:t>Em hãy trao đổi với bạn và nêu cách chia nhiệm vụ của lớp bạn An thành các nhiệm vụ nhỏ hơn.</a:t>
            </a:r>
            <a:endParaRPr lang="en-US" sz="2300" dirty="0">
              <a:solidFill>
                <a:srgbClr val="3333CC"/>
              </a:solidFill>
              <a:latin typeface="Arial" panose="020B0604020202020204" pitchFamily="34" charset="0"/>
              <a:cs typeface="Arial" panose="020B0604020202020204" pitchFamily="34" charset="0"/>
            </a:endParaRPr>
          </a:p>
        </p:txBody>
      </p:sp>
      <p:sp>
        <p:nvSpPr>
          <p:cNvPr id="17" name="Rounded Rectangle 16"/>
          <p:cNvSpPr/>
          <p:nvPr/>
        </p:nvSpPr>
        <p:spPr>
          <a:xfrm>
            <a:off x="7394626" y="2033516"/>
            <a:ext cx="4079260" cy="38411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83258" y="2240321"/>
            <a:ext cx="1101996" cy="1130737"/>
          </a:xfrm>
          <a:prstGeom prst="rect">
            <a:avLst/>
          </a:prstGeom>
        </p:spPr>
      </p:pic>
    </p:spTree>
    <p:extLst>
      <p:ext uri="{BB962C8B-B14F-4D97-AF65-F5344CB8AC3E}">
        <p14:creationId xmlns:p14="http://schemas.microsoft.com/office/powerpoint/2010/main" val="28953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057737" y="593505"/>
            <a:ext cx="4353220" cy="70154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3"/>
          <a:stretch>
            <a:fillRect/>
          </a:stretch>
        </p:blipFill>
        <p:spPr>
          <a:xfrm>
            <a:off x="4694959" y="599725"/>
            <a:ext cx="723900" cy="695325"/>
          </a:xfrm>
          <a:prstGeom prst="rect">
            <a:avLst/>
          </a:prstGeom>
        </p:spPr>
      </p:pic>
      <p:grpSp>
        <p:nvGrpSpPr>
          <p:cNvPr id="3" name="Group 2"/>
          <p:cNvGrpSpPr/>
          <p:nvPr/>
        </p:nvGrpSpPr>
        <p:grpSpPr>
          <a:xfrm>
            <a:off x="689341" y="1514901"/>
            <a:ext cx="6666802" cy="4735774"/>
            <a:chOff x="2183642" y="1651378"/>
            <a:chExt cx="8629535" cy="4735774"/>
          </a:xfrm>
        </p:grpSpPr>
        <p:grpSp>
          <p:nvGrpSpPr>
            <p:cNvPr id="17" name="Group 16"/>
            <p:cNvGrpSpPr/>
            <p:nvPr/>
          </p:nvGrpSpPr>
          <p:grpSpPr>
            <a:xfrm>
              <a:off x="2183642" y="1651378"/>
              <a:ext cx="8629535" cy="4735774"/>
              <a:chOff x="4166852" y="1102007"/>
              <a:chExt cx="9310379" cy="5344219"/>
            </a:xfrm>
          </p:grpSpPr>
          <p:sp>
            <p:nvSpPr>
              <p:cNvPr id="18" name="Rounded Rectangle 17"/>
              <p:cNvSpPr/>
              <p:nvPr/>
            </p:nvSpPr>
            <p:spPr>
              <a:xfrm>
                <a:off x="4166852" y="1102007"/>
                <a:ext cx="9310379" cy="534421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309618" y="1754103"/>
                <a:ext cx="9015138" cy="2004611"/>
              </a:xfrm>
              <a:prstGeom prst="rect">
                <a:avLst/>
              </a:prstGeom>
            </p:spPr>
            <p:txBody>
              <a:bodyPr wrap="square">
                <a:spAutoFit/>
              </a:bodyPr>
              <a:lstStyle/>
              <a:p>
                <a:pPr algn="just">
                  <a:lnSpc>
                    <a:spcPct val="114000"/>
                  </a:lnSpc>
                  <a:spcAft>
                    <a:spcPts val="1000"/>
                  </a:spcAft>
                  <a:buClr>
                    <a:srgbClr val="FF0000"/>
                  </a:buClr>
                </a:pPr>
                <a:r>
                  <a:rPr lang="en-US" sz="2400" dirty="0" err="1" smtClean="0">
                    <a:latin typeface="Arial" panose="020B0604020202020204" pitchFamily="34" charset="0"/>
                    <a:cs typeface="Arial" panose="020B0604020202020204" pitchFamily="34" charset="0"/>
                  </a:rPr>
                  <a:t>Lớp</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mỗi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đồ</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dùng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lô</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mình</a:t>
                </a:r>
                <a:r>
                  <a:rPr lang="en-US" sz="2400" dirty="0">
                    <a:latin typeface="Arial" panose="020B0604020202020204" pitchFamily="34" charset="0"/>
                    <a:cs typeface="Arial" panose="020B0604020202020204" pitchFamily="34" charset="0"/>
                  </a:rPr>
                  <a:t>. </a:t>
                </a:r>
                <a:endParaRPr lang="en-US" sz="2400" b="1" dirty="0" smtClean="0">
                  <a:latin typeface="Arial" panose="020B0604020202020204" pitchFamily="34" charset="0"/>
                  <a:cs typeface="Arial" panose="020B0604020202020204" pitchFamily="34" charset="0"/>
                </a:endParaRPr>
              </a:p>
            </p:txBody>
          </p:sp>
        </p:grpSp>
        <p:sp>
          <p:nvSpPr>
            <p:cNvPr id="2" name="TextBox 1"/>
            <p:cNvSpPr txBox="1"/>
            <p:nvPr/>
          </p:nvSpPr>
          <p:spPr>
            <a:xfrm>
              <a:off x="4985884" y="1749258"/>
              <a:ext cx="2728491" cy="461665"/>
            </a:xfrm>
            <a:prstGeom prst="rect">
              <a:avLst/>
            </a:prstGeom>
            <a:noFill/>
          </p:spPr>
          <p:txBody>
            <a:bodyPr wrap="square" rtlCol="0">
              <a:spAutoFit/>
            </a:bodyPr>
            <a:lstStyle/>
            <a:p>
              <a:r>
                <a:rPr lang="en-US" sz="2400" b="1" dirty="0" err="1" smtClean="0">
                  <a:solidFill>
                    <a:srgbClr val="FF0000"/>
                  </a:solidFill>
                  <a:latin typeface="Arial" panose="020B0604020202020204" pitchFamily="34" charset="0"/>
                  <a:cs typeface="Arial" panose="020B0604020202020204" pitchFamily="34" charset="0"/>
                </a:rPr>
                <a:t>Tình</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huống</a:t>
              </a:r>
              <a:r>
                <a:rPr lang="en-US" sz="2400" b="1" dirty="0" smtClean="0">
                  <a:solidFill>
                    <a:srgbClr val="FF0000"/>
                  </a:solidFill>
                  <a:latin typeface="Arial" panose="020B0604020202020204" pitchFamily="34" charset="0"/>
                  <a:cs typeface="Arial" panose="020B0604020202020204" pitchFamily="34" charset="0"/>
                </a:rPr>
                <a:t> a</a:t>
              </a:r>
              <a:endParaRPr lang="en-US" sz="2400" b="1" dirty="0">
                <a:solidFill>
                  <a:srgbClr val="FF0000"/>
                </a:solidFill>
                <a:latin typeface="Arial" panose="020B0604020202020204" pitchFamily="34" charset="0"/>
                <a:cs typeface="Arial" panose="020B0604020202020204" pitchFamily="34" charset="0"/>
              </a:endParaRPr>
            </a:p>
          </p:txBody>
        </p:sp>
      </p:grpSp>
      <p:sp>
        <p:nvSpPr>
          <p:cNvPr id="7" name="Oval 6"/>
          <p:cNvSpPr/>
          <p:nvPr/>
        </p:nvSpPr>
        <p:spPr>
          <a:xfrm>
            <a:off x="805215" y="3816824"/>
            <a:ext cx="3156985" cy="2338316"/>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39625" y="3830472"/>
            <a:ext cx="3093690" cy="2326944"/>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86297" y="3591511"/>
            <a:ext cx="3541581" cy="1865126"/>
          </a:xfrm>
          <a:prstGeom prst="rect">
            <a:avLst/>
          </a:prstGeom>
        </p:spPr>
        <p:txBody>
          <a:bodyPr wrap="square">
            <a:spAutoFit/>
          </a:bodyPr>
          <a:lstStyle/>
          <a:p>
            <a:pPr algn="just">
              <a:lnSpc>
                <a:spcPct val="120000"/>
              </a:lnSpc>
            </a:pPr>
            <a:r>
              <a:rPr lang="vi-VN" sz="2400" dirty="0">
                <a:solidFill>
                  <a:srgbClr val="3333CC"/>
                </a:solidFill>
              </a:rPr>
              <a:t>Nếu em ở lớp bạn Lan, em chia nhiệm vụ cô giao thành các nhiệm vụ nhỏ hơn như thế nào?</a:t>
            </a:r>
            <a:endParaRPr lang="en-US" sz="2300" dirty="0">
              <a:solidFill>
                <a:srgbClr val="3333CC"/>
              </a:solidFill>
              <a:latin typeface="Arial" panose="020B0604020202020204" pitchFamily="34" charset="0"/>
              <a:cs typeface="Arial" panose="020B0604020202020204" pitchFamily="34" charset="0"/>
            </a:endParaRPr>
          </a:p>
        </p:txBody>
      </p:sp>
      <p:sp>
        <p:nvSpPr>
          <p:cNvPr id="16" name="Rounded Rectangle 15"/>
          <p:cNvSpPr/>
          <p:nvPr/>
        </p:nvSpPr>
        <p:spPr>
          <a:xfrm>
            <a:off x="7629098" y="2074460"/>
            <a:ext cx="3803844" cy="360300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80022" y="2267617"/>
            <a:ext cx="1101996" cy="1130737"/>
          </a:xfrm>
          <a:prstGeom prst="rect">
            <a:avLst/>
          </a:prstGeom>
        </p:spPr>
      </p:pic>
    </p:spTree>
    <p:extLst>
      <p:ext uri="{BB962C8B-B14F-4D97-AF65-F5344CB8AC3E}">
        <p14:creationId xmlns:p14="http://schemas.microsoft.com/office/powerpoint/2010/main" val="422959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3457</TotalTime>
  <Words>487</Words>
  <Application>Microsoft Office PowerPoint</Application>
  <PresentationFormat>Widescreen</PresentationFormat>
  <Paragraphs>79</Paragraphs>
  <Slides>15</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HP001 4 hàng</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Tiếng mẹ là dấu nặng Tiếng mẹ là dấu nặng Tiếng mẹ là dấu nặng Tiếng mẹ là dấu nặng Tiếng mẹ là dấu nặng  Tiếng mẹ là dấu nặng Tiếng mẹ là dấu nặng  </vt:lpstr>
      <vt:lpstr>PowerPoint Presentation</vt:lpstr>
    </vt:vector>
  </TitlesOfParts>
  <Company>Admin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 123</cp:lastModifiedBy>
  <cp:revision>577</cp:revision>
  <dcterms:created xsi:type="dcterms:W3CDTF">2022-01-27T15:18:21Z</dcterms:created>
  <dcterms:modified xsi:type="dcterms:W3CDTF">2023-04-06T08:44:10Z</dcterms:modified>
</cp:coreProperties>
</file>