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handoutMasterIdLst>
    <p:handoutMasterId r:id="rId16"/>
  </p:handoutMasterIdLst>
  <p:sldIdLst>
    <p:sldId id="268" r:id="rId2"/>
    <p:sldId id="264" r:id="rId3"/>
    <p:sldId id="270" r:id="rId4"/>
    <p:sldId id="263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80" r:id="rId14"/>
    <p:sldId id="281" r:id="rId15"/>
  </p:sldIdLst>
  <p:sldSz cx="118872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744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40" y="12"/>
      </p:cViewPr>
      <p:guideLst>
        <p:guide orient="horz" pos="2160"/>
        <p:guide pos="374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30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56710B7-35A2-4B21-918D-55788867AC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51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1883073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000">
                  <a:cs typeface="Arial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000">
                <a:cs typeface="Arial" charset="0"/>
              </a:endParaRPr>
            </a:p>
          </p:txBody>
        </p:sp>
      </p:grpSp>
      <p:sp>
        <p:nvSpPr>
          <p:cNvPr id="1946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891540" y="1736726"/>
            <a:ext cx="1010412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594360" y="6248400"/>
            <a:ext cx="277368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1460" y="6251575"/>
            <a:ext cx="376428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19160" y="6254750"/>
            <a:ext cx="2773680" cy="476250"/>
          </a:xfrm>
        </p:spPr>
        <p:txBody>
          <a:bodyPr/>
          <a:lstStyle>
            <a:lvl1pPr>
              <a:defRPr/>
            </a:lvl1pPr>
          </a:lstStyle>
          <a:p>
            <a:fld id="{780A28F0-8461-4AA4-9FC9-B74C3A51D7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5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8B249-B9EB-4C58-891C-1629FA3A86A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33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618220" y="274639"/>
            <a:ext cx="267462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594360" y="274639"/>
            <a:ext cx="782574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026CBE-CF9F-4EC5-B891-62885A1B588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46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EFD70-40D1-4454-BD99-134C323A1A1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5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39007" y="4406901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F8F093-9DA9-421F-A299-4745DCFB0C5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03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426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657328-F1BC-4209-95C5-79FE7094817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38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038533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038533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846853-D49A-43DB-8F9C-D02822BC894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8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01712E-D61C-4932-A1D6-949BA029882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47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4D760-6C5B-46CA-8200-D83F3194407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28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94361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647565" y="273051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594361" y="1435101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E206B-BCBC-4D98-B7E8-8105A92D0E8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42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B9587C-740A-47BA-890D-662AC48D601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2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4360" y="6251575"/>
            <a:ext cx="277368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19160" y="6248400"/>
            <a:ext cx="277368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18762CD-4EFB-4E95-B072-2D2A6E92B0E0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1"/>
            <a:ext cx="11883073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843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3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000">
                  <a:cs typeface="Arial" charset="0"/>
                </a:endParaRPr>
              </a:p>
            </p:txBody>
          </p:sp>
        </p:grpSp>
        <p:sp>
          <p:nvSpPr>
            <p:cNvPr id="1844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844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000">
                <a:cs typeface="Arial" charset="0"/>
              </a:endParaRPr>
            </a:p>
          </p:txBody>
        </p:sp>
      </p:grpSp>
      <p:sp>
        <p:nvSpPr>
          <p:cNvPr id="1844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594360" y="274638"/>
            <a:ext cx="1069848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4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61460" y="6248400"/>
            <a:ext cx="376428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4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4360" y="1600201"/>
            <a:ext cx="1069848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7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Hộp_Văn_Bản 2"/>
          <p:cNvSpPr txBox="1">
            <a:spLocks noChangeArrowheads="1"/>
          </p:cNvSpPr>
          <p:nvPr/>
        </p:nvSpPr>
        <p:spPr bwMode="auto">
          <a:xfrm>
            <a:off x="0" y="3057187"/>
            <a:ext cx="11887200" cy="1364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166" tIns="53083" rIns="106166" bIns="53083">
            <a:spAutoFit/>
          </a:bodyPr>
          <a:lstStyle/>
          <a:p>
            <a:pPr algn="ctr">
              <a:spcBef>
                <a:spcPts val="696"/>
              </a:spcBef>
              <a:spcAft>
                <a:spcPts val="696"/>
              </a:spcAft>
            </a:pPr>
            <a:r>
              <a:rPr lang="en-US" sz="5585" b="1">
                <a:solidFill>
                  <a:srgbClr val="0033CC"/>
                </a:solidFill>
                <a:latin typeface="Times New Roman" panose="02020603050405020304" pitchFamily="18" charset="0"/>
                <a:cs typeface="Times New Roman" pitchFamily="18" charset="0"/>
              </a:rPr>
              <a:t>NĂM HỌC </a:t>
            </a:r>
            <a:r>
              <a:rPr lang="en-US" sz="5585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en-US" sz="5585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585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sz="5585" b="1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Hộp_Văn_Bản 3"/>
          <p:cNvSpPr txBox="1"/>
          <p:nvPr/>
        </p:nvSpPr>
        <p:spPr>
          <a:xfrm>
            <a:off x="832104" y="1291981"/>
            <a:ext cx="10222992" cy="7674255"/>
          </a:xfrm>
          <a:prstGeom prst="rect">
            <a:avLst/>
          </a:prstGeom>
          <a:noFill/>
        </p:spPr>
        <p:txBody>
          <a:bodyPr spcFirstLastPara="1" lIns="106166" tIns="53083" rIns="106166" bIns="53083" numCol="1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297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LUYỆN TỪ VÀ CÂU- TUẦN </a:t>
            </a:r>
            <a:r>
              <a:rPr lang="en-US" sz="5297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3 </a:t>
            </a:r>
            <a:r>
              <a:rPr lang="en-US" sz="5297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- TIẾT </a:t>
            </a:r>
            <a:r>
              <a:rPr lang="en-US" sz="5297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5297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396240" y="82668"/>
            <a:ext cx="11887200" cy="817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0" y="5957340"/>
            <a:ext cx="11887200" cy="817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V="1">
            <a:off x="-3049153" y="3131821"/>
            <a:ext cx="6692665" cy="59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V="1">
            <a:off x="8243688" y="3354910"/>
            <a:ext cx="6692665" cy="59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4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7264" y="5808615"/>
            <a:ext cx="2563177" cy="11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69637">
            <a:off x="-158909" y="5607216"/>
            <a:ext cx="1475582" cy="1338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20752">
            <a:off x="10582911" y="102809"/>
            <a:ext cx="1475582" cy="1338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619011">
            <a:off x="10519459" y="5415926"/>
            <a:ext cx="1109248" cy="178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64617">
            <a:off x="298480" y="-165167"/>
            <a:ext cx="1107698" cy="178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3" name="Hộp_Văn_Bản 2"/>
          <p:cNvSpPr txBox="1">
            <a:spLocks noChangeArrowheads="1"/>
          </p:cNvSpPr>
          <p:nvPr/>
        </p:nvSpPr>
        <p:spPr bwMode="auto">
          <a:xfrm>
            <a:off x="0" y="4085394"/>
            <a:ext cx="11887200" cy="1482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166" tIns="53083" rIns="106166" bIns="53083">
            <a:spAutoFit/>
          </a:bodyPr>
          <a:lstStyle/>
          <a:p>
            <a:pPr algn="ctr"/>
            <a:r>
              <a:rPr lang="en-US" sz="6934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MRVT: Nhân dân</a:t>
            </a:r>
            <a:endParaRPr lang="en-US" sz="6934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56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301688" y="620688"/>
            <a:ext cx="113052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    </a:t>
            </a:r>
            <a:r>
              <a:rPr lang="vi-VN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r>
              <a:rPr lang="vi-VN" sz="4800" b="1">
                <a:solidFill>
                  <a:srgbClr val="FF0000"/>
                </a:solidFill>
                <a:latin typeface="Arial" panose="020B0604020202020204" pitchFamily="34" charset="0"/>
              </a:rPr>
              <a:t>) Vì sao người Việt Nam ta gọi nhau là</a:t>
            </a:r>
            <a:r>
              <a:rPr lang="vi-VN" sz="48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vi-VN" sz="4800" b="1" i="1">
                <a:solidFill>
                  <a:srgbClr val="FF0000"/>
                </a:solidFill>
                <a:latin typeface="Arial" panose="020B0604020202020204" pitchFamily="34" charset="0"/>
              </a:rPr>
              <a:t>đồng bào</a:t>
            </a:r>
            <a:r>
              <a:rPr lang="vi-VN" sz="4800">
                <a:solidFill>
                  <a:srgbClr val="FF0000"/>
                </a:solidFill>
                <a:latin typeface="Arial" panose="020B0604020202020204" pitchFamily="34" charset="0"/>
              </a:rPr>
              <a:t> ?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301688" y="2492896"/>
            <a:ext cx="115962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    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Gọi 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là đồng bào 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vì: </a:t>
            </a:r>
            <a:r>
              <a:rPr lang="vi-VN" sz="4800" b="1" i="1">
                <a:solidFill>
                  <a:srgbClr val="000514"/>
                </a:solidFill>
                <a:latin typeface="Arial" panose="020B0604020202020204" pitchFamily="34" charset="0"/>
              </a:rPr>
              <a:t>đồng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 là 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cùng;</a:t>
            </a:r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 </a:t>
            </a:r>
            <a:r>
              <a:rPr lang="vi-VN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bào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 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là cái rau nuôi thai. Ý nói tất cả đều sinh ra từ bọc trăm trứng của mẹ Âu Cơ. </a:t>
            </a:r>
          </a:p>
        </p:txBody>
      </p:sp>
    </p:spTree>
    <p:extLst>
      <p:ext uri="{BB962C8B-B14F-4D97-AF65-F5344CB8AC3E}">
        <p14:creationId xmlns:p14="http://schemas.microsoft.com/office/powerpoint/2010/main" val="53256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181490" y="188640"/>
            <a:ext cx="115962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b) Tìm từ bắt đầu từ tiếng đồng (có nghĩa là “cùng”)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-4936" y="1988840"/>
            <a:ext cx="101104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- </a:t>
            </a:r>
            <a:r>
              <a:rPr lang="vi-VN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đồng </a:t>
            </a:r>
            <a:r>
              <a:rPr lang="vi-VN" sz="4800" b="1" i="1">
                <a:solidFill>
                  <a:srgbClr val="000514"/>
                </a:solidFill>
                <a:latin typeface="Arial" panose="020B0604020202020204" pitchFamily="34" charset="0"/>
              </a:rPr>
              <a:t>chí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 :(cùng một chí hướng )</a:t>
            </a:r>
          </a:p>
        </p:txBody>
      </p:sp>
      <p:sp>
        <p:nvSpPr>
          <p:cNvPr id="6" name="Hình chữ nhật 5"/>
          <p:cNvSpPr/>
          <p:nvPr/>
        </p:nvSpPr>
        <p:spPr>
          <a:xfrm>
            <a:off x="0" y="2825517"/>
            <a:ext cx="81676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- đồng </a:t>
            </a:r>
            <a:r>
              <a:rPr lang="en-US" sz="4800" b="1" i="1">
                <a:solidFill>
                  <a:srgbClr val="000514"/>
                </a:solidFill>
                <a:latin typeface="Arial" panose="020B0604020202020204" pitchFamily="34" charset="0"/>
              </a:rPr>
              <a:t>thời</a:t>
            </a:r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 (cùng một lúc  )</a:t>
            </a:r>
          </a:p>
        </p:txBody>
      </p:sp>
      <p:sp>
        <p:nvSpPr>
          <p:cNvPr id="7" name="Hình chữ nhật 6"/>
          <p:cNvSpPr/>
          <p:nvPr/>
        </p:nvSpPr>
        <p:spPr>
          <a:xfrm>
            <a:off x="-23405" y="3861048"/>
            <a:ext cx="118011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- đồng </a:t>
            </a:r>
            <a:r>
              <a:rPr lang="en-US" sz="4800" b="1" i="1">
                <a:solidFill>
                  <a:srgbClr val="000514"/>
                </a:solidFill>
                <a:latin typeface="Arial" panose="020B0604020202020204" pitchFamily="34" charset="0"/>
              </a:rPr>
              <a:t>ca</a:t>
            </a:r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 :( cùng hát chung một bài  )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208552" y="4922585"/>
            <a:ext cx="113516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- đồng </a:t>
            </a:r>
            <a:r>
              <a:rPr lang="en-US" sz="4800" b="1" i="1">
                <a:solidFill>
                  <a:srgbClr val="000514"/>
                </a:solidFill>
                <a:latin typeface="Arial" panose="020B0604020202020204" pitchFamily="34" charset="0"/>
              </a:rPr>
              <a:t>cảm</a:t>
            </a:r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: (cùng chung một cảm xúc, ý nghĩ )</a:t>
            </a:r>
          </a:p>
        </p:txBody>
      </p:sp>
    </p:spTree>
    <p:extLst>
      <p:ext uri="{BB962C8B-B14F-4D97-AF65-F5344CB8AC3E}">
        <p14:creationId xmlns:p14="http://schemas.microsoft.com/office/powerpoint/2010/main" val="211296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398984" y="1196752"/>
            <a:ext cx="109452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- đồng </a:t>
            </a:r>
            <a:r>
              <a:rPr lang="en-US" sz="4800" b="1" i="1">
                <a:solidFill>
                  <a:srgbClr val="000514"/>
                </a:solidFill>
                <a:latin typeface="Arial" panose="020B0604020202020204" pitchFamily="34" charset="0"/>
              </a:rPr>
              <a:t>diễn</a:t>
            </a:r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 : (cùng biểu </a:t>
            </a:r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diễn)</a:t>
            </a:r>
            <a:endParaRPr lang="en-US" sz="4800" b="1">
              <a:solidFill>
                <a:srgbClr val="000514"/>
              </a:solidFill>
              <a:latin typeface="Arial" panose="020B0604020202020204" pitchFamily="34" charset="0"/>
            </a:endParaRPr>
          </a:p>
          <a:p>
            <a:r>
              <a:rPr lang="en-US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- đồng </a:t>
            </a:r>
            <a:r>
              <a:rPr lang="en-US" sz="4800" b="1" i="1">
                <a:solidFill>
                  <a:srgbClr val="000514"/>
                </a:solidFill>
                <a:latin typeface="Arial" panose="020B0604020202020204" pitchFamily="34" charset="0"/>
              </a:rPr>
              <a:t>dạng</a:t>
            </a:r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 : (cùng một </a:t>
            </a:r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dạng)</a:t>
            </a:r>
            <a:endParaRPr lang="en-US" sz="4800" b="1">
              <a:solidFill>
                <a:srgbClr val="000514"/>
              </a:solidFill>
              <a:latin typeface="Arial" panose="020B0604020202020204" pitchFamily="34" charset="0"/>
            </a:endParaRPr>
          </a:p>
          <a:p>
            <a:r>
              <a:rPr lang="en-US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- </a:t>
            </a:r>
            <a:r>
              <a:rPr lang="vi-VN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đồng </a:t>
            </a:r>
            <a:r>
              <a:rPr lang="vi-VN" sz="4800" b="1" i="1">
                <a:solidFill>
                  <a:srgbClr val="000514"/>
                </a:solidFill>
                <a:latin typeface="Arial" panose="020B0604020202020204" pitchFamily="34" charset="0"/>
              </a:rPr>
              <a:t>hành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 : 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(cùng 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đi một 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đường)</a:t>
            </a:r>
            <a:endParaRPr lang="vi-VN" sz="4800" b="1">
              <a:solidFill>
                <a:srgbClr val="000514"/>
              </a:solidFill>
              <a:latin typeface="Arial" panose="020B0604020202020204" pitchFamily="34" charset="0"/>
            </a:endParaRPr>
          </a:p>
          <a:p>
            <a:r>
              <a:rPr lang="en-US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- </a:t>
            </a:r>
            <a:r>
              <a:rPr lang="vi-VN" sz="4800" b="1" i="1" smtClean="0">
                <a:solidFill>
                  <a:srgbClr val="000514"/>
                </a:solidFill>
                <a:latin typeface="Arial" panose="020B0604020202020204" pitchFamily="34" charset="0"/>
              </a:rPr>
              <a:t>đồng </a:t>
            </a:r>
            <a:r>
              <a:rPr lang="vi-VN" sz="4800" b="1" i="1">
                <a:solidFill>
                  <a:srgbClr val="000514"/>
                </a:solidFill>
                <a:latin typeface="Arial" panose="020B0604020202020204" pitchFamily="34" charset="0"/>
              </a:rPr>
              <a:t>đội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 : 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(người 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cùng chiến 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đấu)</a:t>
            </a:r>
            <a:endParaRPr lang="vi-VN" sz="4800" b="1">
              <a:solidFill>
                <a:srgbClr val="000514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60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326976" y="188640"/>
            <a:ext cx="1130525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 dirty="0">
                <a:solidFill>
                  <a:schemeClr val="bg2"/>
                </a:solidFill>
                <a:latin typeface="Arial" panose="020B0604020202020204" pitchFamily="34" charset="0"/>
              </a:rPr>
              <a:t>a) Vì sao người Việt Nam ta gọi nhau </a:t>
            </a:r>
            <a:r>
              <a:rPr lang="vi-VN" sz="4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l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à</a:t>
            </a:r>
            <a:r>
              <a:rPr lang="vi-VN" sz="4800" dirty="0" smtClean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vi-VN" sz="4800" b="1" i="1" dirty="0">
                <a:solidFill>
                  <a:schemeClr val="bg2"/>
                </a:solidFill>
                <a:latin typeface="Arial" panose="020B0604020202020204" pitchFamily="34" charset="0"/>
              </a:rPr>
              <a:t>đồng </a:t>
            </a:r>
            <a:r>
              <a:rPr lang="vi-VN" sz="4800" b="1" i="1" dirty="0" smtClean="0">
                <a:solidFill>
                  <a:schemeClr val="bg2"/>
                </a:solidFill>
                <a:latin typeface="Arial" panose="020B0604020202020204" pitchFamily="34" charset="0"/>
              </a:rPr>
              <a:t>b</a:t>
            </a:r>
            <a:r>
              <a:rPr lang="en-US" sz="4800" b="1" i="1" dirty="0">
                <a:solidFill>
                  <a:schemeClr val="bg2"/>
                </a:solidFill>
                <a:latin typeface="Arial" panose="020B0604020202020204" pitchFamily="34" charset="0"/>
              </a:rPr>
              <a:t>à</a:t>
            </a:r>
            <a:r>
              <a:rPr lang="vi-VN" sz="4800" b="1" i="1" dirty="0" smtClean="0">
                <a:solidFill>
                  <a:schemeClr val="bg2"/>
                </a:solidFill>
                <a:latin typeface="Arial" panose="020B0604020202020204" pitchFamily="34" charset="0"/>
              </a:rPr>
              <a:t>o</a:t>
            </a:r>
            <a:r>
              <a:rPr lang="vi-VN" sz="4800" dirty="0" smtClean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vi-VN" sz="4800" dirty="0">
                <a:solidFill>
                  <a:schemeClr val="bg2"/>
                </a:solidFill>
                <a:latin typeface="Arial" panose="020B0604020202020204" pitchFamily="34" charset="0"/>
              </a:rPr>
              <a:t>?</a:t>
            </a:r>
          </a:p>
          <a:p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b) </a:t>
            </a:r>
            <a:r>
              <a:rPr lang="en-US" sz="4800" b="1" dirty="0" err="1">
                <a:solidFill>
                  <a:schemeClr val="bg2"/>
                </a:solidFill>
                <a:latin typeface="Arial" panose="020B0604020202020204" pitchFamily="34" charset="0"/>
              </a:rPr>
              <a:t>Tìm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Arial" panose="020B0604020202020204" pitchFamily="34" charset="0"/>
              </a:rPr>
              <a:t>từ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Arial" panose="020B0604020202020204" pitchFamily="34" charset="0"/>
              </a:rPr>
              <a:t>bắt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Arial" panose="020B0604020202020204" pitchFamily="34" charset="0"/>
              </a:rPr>
              <a:t>đầu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Arial" panose="020B0604020202020204" pitchFamily="34" charset="0"/>
              </a:rPr>
              <a:t>từ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Arial" panose="020B0604020202020204" pitchFamily="34" charset="0"/>
              </a:rPr>
              <a:t>tiếng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Arial" panose="020B0604020202020204" pitchFamily="34" charset="0"/>
              </a:rPr>
              <a:t>đồng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 (</a:t>
            </a:r>
            <a:r>
              <a:rPr lang="en-US" sz="4800" b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có</a:t>
            </a:r>
            <a:r>
              <a:rPr lang="en-US" sz="4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Arial" panose="020B0604020202020204" pitchFamily="34" charset="0"/>
              </a:rPr>
              <a:t>nghĩa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là</a:t>
            </a:r>
            <a:r>
              <a:rPr lang="en-US" sz="4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“</a:t>
            </a:r>
            <a:r>
              <a:rPr lang="en-US" sz="4800" b="1" dirty="0" err="1" smtClean="0">
                <a:solidFill>
                  <a:schemeClr val="bg2"/>
                </a:solidFill>
                <a:latin typeface="Arial" panose="020B0604020202020204" pitchFamily="34" charset="0"/>
              </a:rPr>
              <a:t>cùng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”)</a:t>
            </a:r>
          </a:p>
          <a:p>
            <a:r>
              <a:rPr lang="vi-VN" sz="4800" b="1" dirty="0">
                <a:solidFill>
                  <a:schemeClr val="bg2"/>
                </a:solidFill>
                <a:latin typeface="Arial" panose="020B0604020202020204" pitchFamily="34" charset="0"/>
              </a:rPr>
              <a:t>c) Đặt </a:t>
            </a:r>
            <a:r>
              <a:rPr lang="vi-VN" sz="4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c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â</a:t>
            </a:r>
            <a:r>
              <a:rPr lang="vi-VN" sz="4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u </a:t>
            </a:r>
            <a:r>
              <a:rPr lang="vi-VN" sz="4800" b="1" dirty="0">
                <a:solidFill>
                  <a:schemeClr val="bg2"/>
                </a:solidFill>
                <a:latin typeface="Arial" panose="020B0604020202020204" pitchFamily="34" charset="0"/>
              </a:rPr>
              <a:t>với một trong những từ vừa tìm được. </a:t>
            </a:r>
          </a:p>
          <a:p>
            <a:r>
              <a:rPr lang="vi-VN" sz="4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T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ô</a:t>
            </a:r>
            <a:r>
              <a:rPr lang="vi-VN" sz="4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i v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à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anh ấy </a:t>
            </a:r>
            <a:r>
              <a:rPr lang="vi-VN" sz="4800" b="1" i="1">
                <a:solidFill>
                  <a:schemeClr val="bg2"/>
                </a:solidFill>
                <a:latin typeface="Arial" panose="020B0604020202020204" pitchFamily="34" charset="0"/>
              </a:rPr>
              <a:t>đồng hao</a:t>
            </a:r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 với nhau.</a:t>
            </a:r>
          </a:p>
          <a:p>
            <a:r>
              <a:rPr lang="vi-VN" sz="4800" b="1" dirty="0">
                <a:solidFill>
                  <a:schemeClr val="bg2"/>
                </a:solidFill>
                <a:latin typeface="Arial" panose="020B0604020202020204" pitchFamily="34" charset="0"/>
              </a:rPr>
              <a:t>Mọi người </a:t>
            </a:r>
            <a:r>
              <a:rPr lang="vi-VN" sz="4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c</a:t>
            </a:r>
            <a:r>
              <a:rPr lang="en-US" sz="4800" b="1" dirty="0">
                <a:solidFill>
                  <a:schemeClr val="bg2"/>
                </a:solidFill>
                <a:latin typeface="Arial" panose="020B0604020202020204" pitchFamily="34" charset="0"/>
              </a:rPr>
              <a:t>ù</a:t>
            </a:r>
            <a:r>
              <a:rPr lang="vi-VN" sz="48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ng </a:t>
            </a:r>
            <a:r>
              <a:rPr lang="vi-VN" sz="4800" b="1" i="1" dirty="0">
                <a:solidFill>
                  <a:schemeClr val="bg2"/>
                </a:solidFill>
                <a:latin typeface="Arial" panose="020B0604020202020204" pitchFamily="34" charset="0"/>
              </a:rPr>
              <a:t>đồng cam cộng khổ</a:t>
            </a:r>
            <a:r>
              <a:rPr lang="vi-VN" sz="4800" b="1" dirty="0">
                <a:solidFill>
                  <a:schemeClr val="bg2"/>
                </a:solidFill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4300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326976" y="188640"/>
            <a:ext cx="113052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C</a:t>
            </a:r>
            <a:r>
              <a:rPr lang="en-US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ả </a:t>
            </a:r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đội </a:t>
            </a:r>
            <a:r>
              <a:rPr lang="en-US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hát </a:t>
            </a:r>
            <a:r>
              <a:rPr lang="en-US" sz="4800" b="1" i="1">
                <a:solidFill>
                  <a:schemeClr val="bg2"/>
                </a:solidFill>
                <a:latin typeface="Arial" panose="020B0604020202020204" pitchFamily="34" charset="0"/>
              </a:rPr>
              <a:t>đồng ca</a:t>
            </a:r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en-US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bài </a:t>
            </a:r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Anh Kim </a:t>
            </a:r>
            <a:r>
              <a:rPr lang="en-US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Đồng. </a:t>
            </a:r>
            <a:endParaRPr lang="en-US" sz="4800" b="1">
              <a:solidFill>
                <a:schemeClr val="bg2"/>
              </a:solidFill>
              <a:latin typeface="Arial" panose="020B0604020202020204" pitchFamily="34" charset="0"/>
            </a:endParaRPr>
          </a:p>
          <a:p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Cả trường 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t</a:t>
            </a:r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ô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i </a:t>
            </a:r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đều mặc </a:t>
            </a:r>
            <a:r>
              <a:rPr lang="vi-VN" sz="4800" b="1" i="1">
                <a:solidFill>
                  <a:schemeClr val="bg2"/>
                </a:solidFill>
                <a:latin typeface="Arial" panose="020B0604020202020204" pitchFamily="34" charset="0"/>
              </a:rPr>
              <a:t>đồng </a:t>
            </a:r>
            <a:r>
              <a:rPr lang="vi-VN" sz="4800" b="1" i="1" smtClean="0">
                <a:solidFill>
                  <a:schemeClr val="bg2"/>
                </a:solidFill>
                <a:latin typeface="Arial" panose="020B0604020202020204" pitchFamily="34" charset="0"/>
              </a:rPr>
              <a:t>phục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. </a:t>
            </a:r>
            <a:endParaRPr lang="vi-VN" sz="4800" b="1">
              <a:solidFill>
                <a:schemeClr val="bg2"/>
              </a:solidFill>
              <a:latin typeface="Arial" panose="020B0604020202020204" pitchFamily="34" charset="0"/>
            </a:endParaRPr>
          </a:p>
          <a:p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Cả lớp </a:t>
            </a:r>
            <a:r>
              <a:rPr lang="en-US" sz="4800" b="1" i="1">
                <a:solidFill>
                  <a:schemeClr val="bg2"/>
                </a:solidFill>
                <a:latin typeface="Arial" panose="020B0604020202020204" pitchFamily="34" charset="0"/>
              </a:rPr>
              <a:t>đồng thanh</a:t>
            </a:r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 một </a:t>
            </a:r>
            <a:r>
              <a:rPr lang="en-US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bài hát. </a:t>
            </a:r>
            <a:endParaRPr lang="en-US" sz="4800" b="1">
              <a:solidFill>
                <a:schemeClr val="bg2"/>
              </a:solidFill>
              <a:latin typeface="Arial" panose="020B0604020202020204" pitchFamily="34" charset="0"/>
            </a:endParaRPr>
          </a:p>
          <a:p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Bố mẹ 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t</a:t>
            </a:r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ô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i </a:t>
            </a:r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vốn 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l</a:t>
            </a:r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à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bạn </a:t>
            </a:r>
            <a:r>
              <a:rPr lang="vi-VN" sz="4800" b="1" i="1">
                <a:solidFill>
                  <a:schemeClr val="bg2"/>
                </a:solidFill>
                <a:latin typeface="Arial" panose="020B0604020202020204" pitchFamily="34" charset="0"/>
              </a:rPr>
              <a:t>đồng đội</a:t>
            </a:r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. </a:t>
            </a:r>
          </a:p>
          <a:p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Cả lớp 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t</a:t>
            </a:r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ô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i </a:t>
            </a:r>
            <a:r>
              <a:rPr lang="vi-VN" sz="4800" b="1" i="1">
                <a:solidFill>
                  <a:schemeClr val="bg2"/>
                </a:solidFill>
                <a:latin typeface="Arial" panose="020B0604020202020204" pitchFamily="34" charset="0"/>
              </a:rPr>
              <a:t>đồng </a:t>
            </a:r>
            <a:r>
              <a:rPr lang="vi-VN" sz="4800" b="1" i="1" smtClean="0">
                <a:solidFill>
                  <a:schemeClr val="bg2"/>
                </a:solidFill>
                <a:latin typeface="Arial" panose="020B0604020202020204" pitchFamily="34" charset="0"/>
              </a:rPr>
              <a:t>t</a:t>
            </a:r>
            <a:r>
              <a:rPr lang="en-US" sz="4800" b="1" i="1">
                <a:solidFill>
                  <a:schemeClr val="bg2"/>
                </a:solidFill>
                <a:latin typeface="Arial" panose="020B0604020202020204" pitchFamily="34" charset="0"/>
              </a:rPr>
              <a:t>â</a:t>
            </a:r>
            <a:r>
              <a:rPr lang="vi-VN" sz="4800" b="1" i="1" smtClean="0">
                <a:solidFill>
                  <a:schemeClr val="bg2"/>
                </a:solidFill>
                <a:latin typeface="Arial" panose="020B0604020202020204" pitchFamily="34" charset="0"/>
              </a:rPr>
              <a:t>m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nhất trí vươn 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l</a:t>
            </a:r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ê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n </a:t>
            </a:r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trở 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th</a:t>
            </a:r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à</a:t>
            </a:r>
            <a:r>
              <a:rPr lang="vi-VN" sz="4800" b="1" smtClean="0">
                <a:solidFill>
                  <a:schemeClr val="bg2"/>
                </a:solidFill>
                <a:latin typeface="Arial" panose="020B0604020202020204" pitchFamily="34" charset="0"/>
              </a:rPr>
              <a:t>nh </a:t>
            </a:r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một tập thể dẫn đầu về học tập. </a:t>
            </a:r>
          </a:p>
        </p:txBody>
      </p:sp>
    </p:spTree>
    <p:extLst>
      <p:ext uri="{BB962C8B-B14F-4D97-AF65-F5344CB8AC3E}">
        <p14:creationId xmlns:p14="http://schemas.microsoft.com/office/powerpoint/2010/main" val="8203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2703240" y="332656"/>
            <a:ext cx="7667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latin typeface="Arial" panose="020B0604020202020204" pitchFamily="34" charset="0"/>
              </a:rPr>
              <a:t>*Kiểm tra bài cũ :</a:t>
            </a:r>
          </a:p>
        </p:txBody>
      </p:sp>
      <p:sp>
        <p:nvSpPr>
          <p:cNvPr id="2" name="Hình chữ nhật 1"/>
          <p:cNvSpPr/>
          <p:nvPr/>
        </p:nvSpPr>
        <p:spPr>
          <a:xfrm>
            <a:off x="326976" y="1700808"/>
            <a:ext cx="112332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smtClean="0">
                <a:solidFill>
                  <a:srgbClr val="FF0000"/>
                </a:solidFill>
                <a:latin typeface="Arial" panose="020B0604020202020204" pitchFamily="34" charset="0"/>
              </a:rPr>
              <a:t>   </a:t>
            </a:r>
            <a:r>
              <a:rPr lang="vi-VN" sz="5400" b="1" smtClean="0">
                <a:solidFill>
                  <a:srgbClr val="FF0000"/>
                </a:solidFill>
                <a:latin typeface="Arial" panose="020B0604020202020204" pitchFamily="34" charset="0"/>
              </a:rPr>
              <a:t>Các </a:t>
            </a:r>
            <a:r>
              <a:rPr lang="vi-VN" sz="5400" b="1">
                <a:solidFill>
                  <a:srgbClr val="FF0000"/>
                </a:solidFill>
                <a:latin typeface="Arial" panose="020B0604020202020204" pitchFamily="34" charset="0"/>
              </a:rPr>
              <a:t>em đọc đoạn văn miêu tả có dùng những từ miêu tả đã cho (BT3,tiết LTVC trước )đã được viết lại hoàn </a:t>
            </a:r>
            <a:r>
              <a:rPr lang="vi-VN" sz="5400" b="1" smtClean="0">
                <a:solidFill>
                  <a:srgbClr val="FF0000"/>
                </a:solidFill>
                <a:latin typeface="Arial" panose="020B0604020202020204" pitchFamily="34" charset="0"/>
              </a:rPr>
              <a:t>chỉnh?</a:t>
            </a:r>
            <a:endParaRPr lang="vi-VN" sz="5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0"/>
            <a:ext cx="11353800" cy="1772816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dirty="0" err="1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4800" dirty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4800" dirty="0" smtClean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4800" dirty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22 </a:t>
            </a:r>
            <a:r>
              <a:rPr lang="en-US" sz="4800" dirty="0" err="1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4800" dirty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4800" dirty="0" err="1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4800" dirty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r>
              <a:rPr lang="en-US" sz="4800" dirty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u="sng" dirty="0" err="1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4800" u="sng" dirty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err="1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4800" u="sng" dirty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err="1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4800" u="sng" dirty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err="1" smtClean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4800" u="sng" dirty="0" smtClean="0">
                <a:solidFill>
                  <a:schemeClr val="accent4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5400" dirty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Hộp_Văn_Bản 2"/>
          <p:cNvSpPr txBox="1">
            <a:spLocks noChangeArrowheads="1"/>
          </p:cNvSpPr>
          <p:nvPr/>
        </p:nvSpPr>
        <p:spPr bwMode="auto">
          <a:xfrm>
            <a:off x="-286916" y="1772816"/>
            <a:ext cx="11887200" cy="1482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166" tIns="53083" rIns="106166" bIns="53083">
            <a:spAutoFit/>
          </a:bodyPr>
          <a:lstStyle/>
          <a:p>
            <a:pPr algn="ctr"/>
            <a:r>
              <a:rPr lang="en-US" sz="6934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MRVT: Nhân dân</a:t>
            </a:r>
            <a:endParaRPr lang="en-US" sz="6934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83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182960" y="188640"/>
            <a:ext cx="1144927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1. Xếp các từ ngữ trong dấu ngoặc đơn vào nhóm thích hợp nêu dưới đây :</a:t>
            </a:r>
          </a:p>
          <a:p>
            <a:pPr>
              <a:buSzPts val="2400"/>
            </a:pPr>
            <a:r>
              <a:rPr lang="en-US" sz="4800" b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a)</a:t>
            </a:r>
            <a:r>
              <a:rPr lang="en-US" sz="4800" b="1" dirty="0" err="1" smtClean="0">
                <a:solidFill>
                  <a:srgbClr val="000514"/>
                </a:solidFill>
                <a:latin typeface="Times New Roman" panose="02020603050405020304" pitchFamily="18" charset="0"/>
              </a:rPr>
              <a:t>Công</a:t>
            </a:r>
            <a:r>
              <a:rPr lang="en-US" sz="4800" b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514"/>
                </a:solidFill>
                <a:latin typeface="Times New Roman" panose="02020603050405020304" pitchFamily="18" charset="0"/>
              </a:rPr>
              <a:t>nhân</a:t>
            </a:r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 			d) </a:t>
            </a:r>
            <a:r>
              <a:rPr lang="en-US" sz="4800" b="1" dirty="0" err="1">
                <a:solidFill>
                  <a:srgbClr val="000514"/>
                </a:solidFill>
                <a:latin typeface="Times New Roman" panose="02020603050405020304" pitchFamily="18" charset="0"/>
              </a:rPr>
              <a:t>Quân</a:t>
            </a:r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000514"/>
                </a:solidFill>
                <a:latin typeface="Times New Roman" panose="02020603050405020304" pitchFamily="18" charset="0"/>
              </a:rPr>
              <a:t>nh</a:t>
            </a:r>
            <a:r>
              <a:rPr lang="en-US" sz="4800" b="1" dirty="0" err="1" smtClean="0">
                <a:solidFill>
                  <a:srgbClr val="000514"/>
                </a:solidFill>
                <a:latin typeface="Times New Roman" panose="02020603050405020304" pitchFamily="18" charset="0"/>
              </a:rPr>
              <a:t>ân</a:t>
            </a:r>
            <a:r>
              <a:rPr lang="en-US" sz="4800" b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endParaRPr lang="en-US" sz="4800" b="1" dirty="0">
              <a:solidFill>
                <a:srgbClr val="000514"/>
              </a:solidFill>
              <a:latin typeface="Times New Roman" panose="02020603050405020304" pitchFamily="18" charset="0"/>
            </a:endParaRPr>
          </a:p>
          <a:p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b) </a:t>
            </a:r>
            <a:r>
              <a:rPr lang="en-US" sz="4800" b="1" dirty="0" err="1">
                <a:solidFill>
                  <a:srgbClr val="000514"/>
                </a:solidFill>
                <a:latin typeface="Times New Roman" panose="02020603050405020304" pitchFamily="18" charset="0"/>
              </a:rPr>
              <a:t>Nông</a:t>
            </a:r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514"/>
                </a:solidFill>
                <a:latin typeface="Times New Roman" panose="02020603050405020304" pitchFamily="18" charset="0"/>
              </a:rPr>
              <a:t>dân</a:t>
            </a:r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 			e) </a:t>
            </a:r>
            <a:r>
              <a:rPr lang="en-US" sz="4800" b="1" dirty="0" err="1">
                <a:solidFill>
                  <a:srgbClr val="000514"/>
                </a:solidFill>
                <a:latin typeface="Times New Roman" panose="02020603050405020304" pitchFamily="18" charset="0"/>
              </a:rPr>
              <a:t>Trí</a:t>
            </a:r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514"/>
                </a:solidFill>
                <a:latin typeface="Times New Roman" panose="02020603050405020304" pitchFamily="18" charset="0"/>
              </a:rPr>
              <a:t>thức</a:t>
            </a:r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c) </a:t>
            </a:r>
            <a:r>
              <a:rPr lang="en-US" sz="4800" b="1" dirty="0" err="1">
                <a:solidFill>
                  <a:srgbClr val="000514"/>
                </a:solidFill>
                <a:latin typeface="Times New Roman" panose="02020603050405020304" pitchFamily="18" charset="0"/>
              </a:rPr>
              <a:t>Doanh</a:t>
            </a:r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514"/>
                </a:solidFill>
                <a:latin typeface="Times New Roman" panose="02020603050405020304" pitchFamily="18" charset="0"/>
              </a:rPr>
              <a:t>nhân</a:t>
            </a:r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  		g) </a:t>
            </a:r>
            <a:r>
              <a:rPr lang="en-US" sz="4800" b="1" dirty="0" err="1">
                <a:solidFill>
                  <a:srgbClr val="000514"/>
                </a:solidFill>
                <a:latin typeface="Times New Roman" panose="02020603050405020304" pitchFamily="18" charset="0"/>
              </a:rPr>
              <a:t>Học</a:t>
            </a:r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514"/>
                </a:solidFill>
                <a:latin typeface="Times New Roman" panose="02020603050405020304" pitchFamily="18" charset="0"/>
              </a:rPr>
              <a:t>sinh</a:t>
            </a:r>
            <a:r>
              <a:rPr lang="en-US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vi-VN" sz="4800" b="1" dirty="0">
                <a:solidFill>
                  <a:srgbClr val="000514"/>
                </a:solidFill>
                <a:latin typeface="Times New Roman" panose="02020603050405020304" pitchFamily="18" charset="0"/>
              </a:rPr>
              <a:t>(</a:t>
            </a:r>
            <a:r>
              <a:rPr lang="vi-VN" sz="4800" b="1" i="1" dirty="0">
                <a:solidFill>
                  <a:srgbClr val="000514"/>
                </a:solidFill>
                <a:latin typeface="Times New Roman" panose="02020603050405020304" pitchFamily="18" charset="0"/>
              </a:rPr>
              <a:t>giáo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viên,</a:t>
            </a:r>
            <a:r>
              <a:rPr lang="en-US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đại úy,</a:t>
            </a:r>
            <a:r>
              <a:rPr lang="en-US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trung </a:t>
            </a:r>
            <a:r>
              <a:rPr lang="vi-VN" sz="4800" b="1" i="1" dirty="0">
                <a:solidFill>
                  <a:srgbClr val="000514"/>
                </a:solidFill>
                <a:latin typeface="Times New Roman" panose="02020603050405020304" pitchFamily="18" charset="0"/>
              </a:rPr>
              <a:t>sĩ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,</a:t>
            </a:r>
            <a:r>
              <a:rPr lang="en-US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thợ </a:t>
            </a:r>
            <a:r>
              <a:rPr lang="vi-VN" sz="4800" b="1" i="1" dirty="0">
                <a:solidFill>
                  <a:srgbClr val="000514"/>
                </a:solidFill>
                <a:latin typeface="Times New Roman" panose="02020603050405020304" pitchFamily="18" charset="0"/>
              </a:rPr>
              <a:t>điện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,</a:t>
            </a:r>
            <a:r>
              <a:rPr lang="en-US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thợ </a:t>
            </a:r>
            <a:r>
              <a:rPr lang="vi-VN" sz="4800" b="1" i="1" dirty="0">
                <a:solidFill>
                  <a:srgbClr val="000514"/>
                </a:solidFill>
                <a:latin typeface="Times New Roman" panose="02020603050405020304" pitchFamily="18" charset="0"/>
              </a:rPr>
              <a:t>cơ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khí,</a:t>
            </a:r>
            <a:r>
              <a:rPr lang="en-US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thợ </a:t>
            </a:r>
            <a:r>
              <a:rPr lang="vi-VN" sz="4800" b="1" i="1" dirty="0">
                <a:solidFill>
                  <a:srgbClr val="000514"/>
                </a:solidFill>
                <a:latin typeface="Times New Roman" panose="02020603050405020304" pitchFamily="18" charset="0"/>
              </a:rPr>
              <a:t>cấy, thợ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cày,</a:t>
            </a:r>
            <a:r>
              <a:rPr lang="en-US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học </a:t>
            </a:r>
            <a:r>
              <a:rPr lang="vi-VN" sz="4800" b="1" i="1" dirty="0">
                <a:solidFill>
                  <a:srgbClr val="000514"/>
                </a:solidFill>
                <a:latin typeface="Times New Roman" panose="02020603050405020304" pitchFamily="18" charset="0"/>
              </a:rPr>
              <a:t>sinh tiểu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học,</a:t>
            </a:r>
            <a:r>
              <a:rPr lang="en-US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học </a:t>
            </a:r>
            <a:r>
              <a:rPr lang="vi-VN" sz="4800" b="1" i="1" dirty="0">
                <a:solidFill>
                  <a:srgbClr val="000514"/>
                </a:solidFill>
                <a:latin typeface="Times New Roman" panose="02020603050405020304" pitchFamily="18" charset="0"/>
              </a:rPr>
              <a:t>sinh trung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học,</a:t>
            </a:r>
            <a:r>
              <a:rPr lang="en-US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bác sĩ,</a:t>
            </a:r>
            <a:r>
              <a:rPr lang="en-US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kĩ </a:t>
            </a:r>
            <a:r>
              <a:rPr lang="vi-VN" sz="4800" b="1" i="1" dirty="0">
                <a:solidFill>
                  <a:srgbClr val="000514"/>
                </a:solidFill>
                <a:latin typeface="Times New Roman" panose="02020603050405020304" pitchFamily="18" charset="0"/>
              </a:rPr>
              <a:t>sư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,</a:t>
            </a:r>
            <a:r>
              <a:rPr lang="en-US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i="1" dirty="0" smtClean="0">
                <a:solidFill>
                  <a:srgbClr val="000514"/>
                </a:solidFill>
                <a:latin typeface="Times New Roman" panose="02020603050405020304" pitchFamily="18" charset="0"/>
              </a:rPr>
              <a:t>tiểu </a:t>
            </a:r>
            <a:r>
              <a:rPr lang="vi-VN" sz="4800" b="1" i="1" dirty="0">
                <a:solidFill>
                  <a:srgbClr val="000514"/>
                </a:solidFill>
                <a:latin typeface="Times New Roman" panose="02020603050405020304" pitchFamily="18" charset="0"/>
              </a:rPr>
              <a:t>thương chủ tiệm )</a:t>
            </a:r>
          </a:p>
        </p:txBody>
      </p:sp>
      <p:pic>
        <p:nvPicPr>
          <p:cNvPr id="32774" name="Picture 6" descr="TLnhom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6921" y="1867486"/>
            <a:ext cx="24288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903039" y="908720"/>
            <a:ext cx="941832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326976" y="220107"/>
            <a:ext cx="5943600" cy="606319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a)Công </a:t>
            </a:r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nhân: </a:t>
            </a:r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	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b) Nông </a:t>
            </a:r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dân:</a:t>
            </a:r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 </a:t>
            </a:r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	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c) Doanh </a:t>
            </a:r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nhân: </a:t>
            </a:r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 </a:t>
            </a:r>
            <a:endParaRPr lang="en-US" sz="4800" b="1">
              <a:solidFill>
                <a:srgbClr val="000514"/>
              </a:solidFill>
              <a:latin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d) Quân </a:t>
            </a:r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dân:</a:t>
            </a:r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 </a:t>
            </a:r>
            <a:endParaRPr lang="en-US" sz="4800" b="1">
              <a:solidFill>
                <a:srgbClr val="000514"/>
              </a:solidFill>
              <a:latin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e) Trí </a:t>
            </a:r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thức: </a:t>
            </a:r>
            <a:endParaRPr lang="en-US" sz="48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g) Học </a:t>
            </a:r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sinh:</a:t>
            </a:r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 </a:t>
            </a:r>
            <a:endParaRPr lang="vi-VN" sz="4800">
              <a:latin typeface="Arial" panose="020B0604020202020204" pitchFamily="34" charset="0"/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4818951" y="157638"/>
            <a:ext cx="61960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800" b="1">
                <a:solidFill>
                  <a:srgbClr val="000514"/>
                </a:solidFill>
                <a:latin typeface="Times New Roman" panose="02020603050405020304" pitchFamily="18" charset="0"/>
              </a:rPr>
              <a:t>- Thợ </a:t>
            </a:r>
            <a:r>
              <a:rPr lang="vi-VN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điện,</a:t>
            </a:r>
            <a:r>
              <a:rPr lang="en-US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thợ </a:t>
            </a:r>
            <a:r>
              <a:rPr lang="vi-VN" sz="4800" b="1">
                <a:solidFill>
                  <a:srgbClr val="000514"/>
                </a:solidFill>
                <a:latin typeface="Times New Roman" panose="02020603050405020304" pitchFamily="18" charset="0"/>
              </a:rPr>
              <a:t>cơ </a:t>
            </a:r>
            <a:r>
              <a:rPr lang="vi-VN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khí. </a:t>
            </a:r>
            <a:endParaRPr lang="vi-VN" sz="4800" b="1">
              <a:solidFill>
                <a:srgbClr val="000514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4645442" y="1134243"/>
            <a:ext cx="45268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>
                <a:solidFill>
                  <a:srgbClr val="000514"/>
                </a:solidFill>
                <a:latin typeface="Times New Roman" panose="02020603050405020304" pitchFamily="18" charset="0"/>
              </a:rPr>
              <a:t>-thợ </a:t>
            </a:r>
            <a:r>
              <a:rPr lang="en-US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cấy, thợ </a:t>
            </a:r>
            <a:r>
              <a:rPr lang="en-US" sz="4800" b="1">
                <a:solidFill>
                  <a:srgbClr val="000514"/>
                </a:solidFill>
                <a:latin typeface="Times New Roman" panose="02020603050405020304" pitchFamily="18" charset="0"/>
              </a:rPr>
              <a:t>cày</a:t>
            </a:r>
            <a:endParaRPr lang="vi-VN" sz="4800"/>
          </a:p>
        </p:txBody>
      </p:sp>
      <p:sp>
        <p:nvSpPr>
          <p:cNvPr id="7" name="Hình chữ nhật 6"/>
          <p:cNvSpPr/>
          <p:nvPr/>
        </p:nvSpPr>
        <p:spPr>
          <a:xfrm>
            <a:off x="4869674" y="2237771"/>
            <a:ext cx="66722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800" b="1">
                <a:solidFill>
                  <a:srgbClr val="000514"/>
                </a:solidFill>
                <a:latin typeface="Times New Roman" panose="02020603050405020304" pitchFamily="18" charset="0"/>
              </a:rPr>
              <a:t>- Tiểu </a:t>
            </a:r>
            <a:r>
              <a:rPr lang="vi-VN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thương,</a:t>
            </a:r>
            <a:r>
              <a:rPr lang="en-US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 </a:t>
            </a:r>
            <a:r>
              <a:rPr lang="vi-VN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chủ </a:t>
            </a:r>
            <a:r>
              <a:rPr lang="vi-VN" sz="4800" b="1">
                <a:solidFill>
                  <a:srgbClr val="000514"/>
                </a:solidFill>
                <a:latin typeface="Times New Roman" panose="02020603050405020304" pitchFamily="18" charset="0"/>
              </a:rPr>
              <a:t>tiệm 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4498374" y="3316403"/>
            <a:ext cx="44803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>
                <a:solidFill>
                  <a:srgbClr val="000514"/>
                </a:solidFill>
                <a:latin typeface="Times New Roman" panose="02020603050405020304" pitchFamily="18" charset="0"/>
              </a:rPr>
              <a:t>- đại </a:t>
            </a:r>
            <a:r>
              <a:rPr lang="en-US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úy, trung </a:t>
            </a:r>
            <a:r>
              <a:rPr lang="en-US" sz="4800" b="1">
                <a:solidFill>
                  <a:srgbClr val="000514"/>
                </a:solidFill>
                <a:latin typeface="Times New Roman" panose="02020603050405020304" pitchFamily="18" charset="0"/>
              </a:rPr>
              <a:t>sĩ</a:t>
            </a:r>
            <a:endParaRPr lang="vi-VN" sz="4800"/>
          </a:p>
        </p:txBody>
      </p:sp>
      <p:sp>
        <p:nvSpPr>
          <p:cNvPr id="9" name="Hình chữ nhật 8"/>
          <p:cNvSpPr/>
          <p:nvPr/>
        </p:nvSpPr>
        <p:spPr>
          <a:xfrm>
            <a:off x="3999384" y="4321236"/>
            <a:ext cx="674575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800" b="1">
                <a:solidFill>
                  <a:srgbClr val="000514"/>
                </a:solidFill>
                <a:latin typeface="Times New Roman" panose="02020603050405020304" pitchFamily="18" charset="0"/>
              </a:rPr>
              <a:t>- Giáo </a:t>
            </a:r>
            <a:r>
              <a:rPr lang="vi-VN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viên, </a:t>
            </a:r>
            <a:r>
              <a:rPr lang="vi-VN" sz="4800" b="1">
                <a:solidFill>
                  <a:srgbClr val="000514"/>
                </a:solidFill>
                <a:latin typeface="Times New Roman" panose="02020603050405020304" pitchFamily="18" charset="0"/>
              </a:rPr>
              <a:t>bác </a:t>
            </a:r>
            <a:r>
              <a:rPr lang="vi-VN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sĩ,  </a:t>
            </a:r>
            <a:r>
              <a:rPr lang="vi-VN" sz="4800" b="1">
                <a:solidFill>
                  <a:srgbClr val="000514"/>
                </a:solidFill>
                <a:latin typeface="Times New Roman" panose="02020603050405020304" pitchFamily="18" charset="0"/>
              </a:rPr>
              <a:t>kĩ sư</a:t>
            </a:r>
          </a:p>
        </p:txBody>
      </p:sp>
      <p:sp>
        <p:nvSpPr>
          <p:cNvPr id="10" name="Hình chữ nhật 9"/>
          <p:cNvSpPr/>
          <p:nvPr/>
        </p:nvSpPr>
        <p:spPr>
          <a:xfrm>
            <a:off x="4202801" y="5271383"/>
            <a:ext cx="74283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>
                <a:solidFill>
                  <a:srgbClr val="000514"/>
                </a:solidFill>
                <a:latin typeface="Times New Roman" panose="02020603050405020304" pitchFamily="18" charset="0"/>
              </a:rPr>
              <a:t>- Học sinh tiểu </a:t>
            </a:r>
            <a:r>
              <a:rPr lang="en-US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học, </a:t>
            </a:r>
          </a:p>
          <a:p>
            <a:r>
              <a:rPr lang="en-US" sz="4800" b="1" smtClean="0">
                <a:solidFill>
                  <a:srgbClr val="000514"/>
                </a:solidFill>
                <a:latin typeface="Times New Roman" panose="02020603050405020304" pitchFamily="18" charset="0"/>
              </a:rPr>
              <a:t>học </a:t>
            </a:r>
            <a:r>
              <a:rPr lang="en-US" sz="4800" b="1">
                <a:solidFill>
                  <a:srgbClr val="000514"/>
                </a:solidFill>
                <a:latin typeface="Times New Roman" panose="02020603050405020304" pitchFamily="18" charset="0"/>
              </a:rPr>
              <a:t>sinh trung học</a:t>
            </a:r>
          </a:p>
        </p:txBody>
      </p:sp>
    </p:spTree>
    <p:extLst>
      <p:ext uri="{BB962C8B-B14F-4D97-AF65-F5344CB8AC3E}">
        <p14:creationId xmlns:p14="http://schemas.microsoft.com/office/powerpoint/2010/main" val="301882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254968" y="188640"/>
            <a:ext cx="113052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2. Các thành 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ngữ, tục 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ngữ dưới đây nói lên những phẩm chất gì của người Việt Nam ta ?</a:t>
            </a:r>
          </a:p>
          <a:p>
            <a:pPr>
              <a:buSzPts val="2400"/>
            </a:pPr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a) 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Chịu 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thương chịu khó:</a:t>
            </a:r>
          </a:p>
          <a:p>
            <a:endParaRPr lang="en-US" sz="4800" b="1" smtClean="0">
              <a:solidFill>
                <a:srgbClr val="000514"/>
              </a:solidFill>
              <a:latin typeface="Arial" panose="020B0604020202020204" pitchFamily="34" charset="0"/>
            </a:endParaRPr>
          </a:p>
          <a:p>
            <a:endParaRPr lang="en-US" sz="4800" b="1">
              <a:solidFill>
                <a:srgbClr val="000514"/>
              </a:solidFill>
              <a:latin typeface="Arial" panose="020B0604020202020204" pitchFamily="34" charset="0"/>
            </a:endParaRPr>
          </a:p>
          <a:p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b</a:t>
            </a:r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) Dám nghĩ dám làm </a:t>
            </a:r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:</a:t>
            </a:r>
            <a:endParaRPr lang="en-US" sz="4800" b="1">
              <a:solidFill>
                <a:srgbClr val="000514"/>
              </a:solidFill>
              <a:latin typeface="Arial" panose="020B0604020202020204" pitchFamily="34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225674" y="3205141"/>
            <a:ext cx="115212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Cần </a:t>
            </a:r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cù, chăm chỉ, không </a:t>
            </a: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ngại khó ngại khổ </a:t>
            </a:r>
          </a:p>
        </p:txBody>
      </p:sp>
      <p:sp>
        <p:nvSpPr>
          <p:cNvPr id="4" name="Hình chữ nhật 3"/>
          <p:cNvSpPr/>
          <p:nvPr/>
        </p:nvSpPr>
        <p:spPr>
          <a:xfrm>
            <a:off x="254968" y="5474067"/>
            <a:ext cx="11521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Mạnh dạn, </a:t>
            </a: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táo </a:t>
            </a:r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bạo,có </a:t>
            </a: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nhiều sáng kiến </a:t>
            </a:r>
          </a:p>
        </p:txBody>
      </p:sp>
    </p:spTree>
    <p:extLst>
      <p:ext uri="{BB962C8B-B14F-4D97-AF65-F5344CB8AC3E}">
        <p14:creationId xmlns:p14="http://schemas.microsoft.com/office/powerpoint/2010/main" val="215984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217984" y="0"/>
            <a:ext cx="113052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c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) Muôn người như </a:t>
            </a:r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một:</a:t>
            </a:r>
            <a:endParaRPr lang="en-US" sz="4800" b="1" smtClean="0">
              <a:solidFill>
                <a:srgbClr val="000514"/>
              </a:solidFill>
              <a:latin typeface="Arial" panose="020B0604020202020204" pitchFamily="34" charset="0"/>
            </a:endParaRPr>
          </a:p>
          <a:p>
            <a:endParaRPr lang="en-US" sz="4800" b="1" smtClean="0">
              <a:solidFill>
                <a:srgbClr val="000514"/>
              </a:solidFill>
              <a:latin typeface="Arial" panose="020B0604020202020204" pitchFamily="34" charset="0"/>
            </a:endParaRPr>
          </a:p>
          <a:p>
            <a:endParaRPr lang="en-US" sz="4800" b="1" smtClean="0">
              <a:solidFill>
                <a:srgbClr val="000514"/>
              </a:solidFill>
              <a:latin typeface="Arial" panose="020B0604020202020204" pitchFamily="34" charset="0"/>
            </a:endParaRPr>
          </a:p>
          <a:p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d</a:t>
            </a:r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) Trọng nghĩa khinh tài (</a:t>
            </a:r>
            <a:r>
              <a:rPr lang="en-US" sz="4800" b="1" i="1">
                <a:solidFill>
                  <a:srgbClr val="000514"/>
                </a:solidFill>
                <a:latin typeface="Arial" panose="020B0604020202020204" pitchFamily="34" charset="0"/>
              </a:rPr>
              <a:t>tài</a:t>
            </a:r>
            <a:r>
              <a:rPr lang="en-US" sz="4800" b="1">
                <a:solidFill>
                  <a:srgbClr val="000514"/>
                </a:solidFill>
                <a:latin typeface="Arial" panose="020B0604020202020204" pitchFamily="34" charset="0"/>
              </a:rPr>
              <a:t>: tiền </a:t>
            </a:r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của):</a:t>
            </a:r>
          </a:p>
          <a:p>
            <a:endParaRPr lang="en-US" sz="4800" b="1" smtClean="0">
              <a:solidFill>
                <a:srgbClr val="000514"/>
              </a:solidFill>
              <a:latin typeface="Arial" panose="020B0604020202020204" pitchFamily="34" charset="0"/>
            </a:endParaRPr>
          </a:p>
          <a:p>
            <a:endParaRPr lang="en-US" sz="4800" b="1">
              <a:solidFill>
                <a:srgbClr val="000514"/>
              </a:solidFill>
              <a:latin typeface="Arial" panose="020B0604020202020204" pitchFamily="34" charset="0"/>
            </a:endParaRPr>
          </a:p>
          <a:p>
            <a:r>
              <a:rPr lang="vi-VN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e</a:t>
            </a:r>
            <a:r>
              <a:rPr lang="vi-VN" sz="4800" b="1">
                <a:solidFill>
                  <a:srgbClr val="000514"/>
                </a:solidFill>
                <a:latin typeface="Arial" panose="020B0604020202020204" pitchFamily="34" charset="0"/>
              </a:rPr>
              <a:t>) Uống nước nhớ nguồn :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223714" y="764704"/>
            <a:ext cx="114805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smtClean="0">
                <a:solidFill>
                  <a:srgbClr val="000514"/>
                </a:solidFill>
                <a:latin typeface="Arial" panose="020B0604020202020204" pitchFamily="34" charset="0"/>
              </a:rPr>
              <a:t>  </a:t>
            </a:r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Đoàn kết, thống </a:t>
            </a: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nhất ý chí và hành động </a:t>
            </a:r>
            <a:endParaRPr lang="vi-VN" sz="4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248122" y="2932529"/>
            <a:ext cx="108732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    Coi </a:t>
            </a: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trọng đạo lý và tình </a:t>
            </a:r>
            <a:r>
              <a:rPr lang="en-US" sz="4800" b="1" smtClean="0">
                <a:solidFill>
                  <a:srgbClr val="FF0000"/>
                </a:solidFill>
                <a:latin typeface="Arial" panose="020B0604020202020204" pitchFamily="34" charset="0"/>
              </a:rPr>
              <a:t>cảm, coi </a:t>
            </a: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nhẹ tiền bạc</a:t>
            </a:r>
          </a:p>
        </p:txBody>
      </p:sp>
      <p:sp>
        <p:nvSpPr>
          <p:cNvPr id="6" name="Hình chữ nhật 5"/>
          <p:cNvSpPr/>
          <p:nvPr/>
        </p:nvSpPr>
        <p:spPr>
          <a:xfrm>
            <a:off x="380492" y="5100354"/>
            <a:ext cx="109802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>
                <a:solidFill>
                  <a:srgbClr val="FF0000"/>
                </a:solidFill>
                <a:latin typeface="Arial" panose="020B0604020202020204" pitchFamily="34" charset="0"/>
              </a:rPr>
              <a:t>Biết ơn những người đã đem lại những điều tốt đẹp cho mình </a:t>
            </a:r>
          </a:p>
        </p:txBody>
      </p:sp>
    </p:spTree>
    <p:extLst>
      <p:ext uri="{BB962C8B-B14F-4D97-AF65-F5344CB8AC3E}">
        <p14:creationId xmlns:p14="http://schemas.microsoft.com/office/powerpoint/2010/main" val="73992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182960" y="117693"/>
            <a:ext cx="1152128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3. Đọc truyện sau và trả lời câu hỏi :</a:t>
            </a:r>
          </a:p>
          <a:p>
            <a:pPr algn="ctr"/>
            <a:r>
              <a:rPr 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Con Rồng cháu tiên </a:t>
            </a:r>
          </a:p>
          <a:p>
            <a:r>
              <a:rPr lang="vi-VN" sz="2400" b="1">
                <a:solidFill>
                  <a:srgbClr val="FF0000"/>
                </a:solidFill>
                <a:latin typeface="Arial" panose="020B0604020202020204" pitchFamily="34" charset="0"/>
              </a:rPr>
              <a:t>	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Ngày xửa ngày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xưa;</a:t>
            </a:r>
            <a:r>
              <a:rPr lang="en-US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ở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miền đất Lạc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việt, có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một vị thần tên là Lạc Long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Quân.Thần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mình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rồng, sức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khỏe vô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địch, lại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có nhiều phép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lạ. Bấy giờ, ở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vùng núi cao có nàng </a:t>
            </a:r>
            <a:r>
              <a:rPr lang="en-US" sz="2400" b="1">
                <a:solidFill>
                  <a:schemeClr val="bg2"/>
                </a:solidFill>
                <a:latin typeface="Arial" panose="020B0604020202020204" pitchFamily="34" charset="0"/>
              </a:rPr>
              <a:t>Â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u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Cơ xinh đẹp tuyệt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trần, nghe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vùng đất Lạc Việt có nhiều hoa thơm cỏ lạ bèn tìm đến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thăm. Hai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người gặp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nhau,</a:t>
            </a:r>
            <a:r>
              <a:rPr lang="en-US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kết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thành vợ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chồng. Đên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kì sinh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nở, Au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Cơ sinh ra một cái bọc trăm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trứng. Kì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lạ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thay, trăm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trứng nở một trăm người con đẹp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đẽ, hồng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hào và lớn nhanh như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thổi. Sông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với nhau được ít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lâu, Lạc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Long Quân bảo vợ :</a:t>
            </a:r>
          </a:p>
          <a:p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	- Ta vốn nòi rồng ở miền nước 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thẳm, nàng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là dòng tiên ở chốn non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cao. Kẻ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trên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cạn, người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dưới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nước, tập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quán khác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nhau, khó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mà ở cùng nhau lâu dài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được. Nay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ta đem năm mươi con xuống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biển, nàng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đưa năm mươi con lên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núi, chia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nhau cai quản các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phương, khi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có việc thì giúp đỡ lẫn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nhau, đừng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quên lời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hẹn. </a:t>
            </a:r>
            <a:endParaRPr lang="vi-VN" sz="2400" b="1">
              <a:solidFill>
                <a:schemeClr val="bg2"/>
              </a:solidFill>
              <a:latin typeface="Arial" panose="020B0604020202020204" pitchFamily="34" charset="0"/>
            </a:endParaRPr>
          </a:p>
          <a:p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	Một trăm người con của Lạc Long Quân và Au Cơ sau này trở thành tổ tiên của người Việt Nam </a:t>
            </a:r>
            <a:r>
              <a:rPr lang="vi-VN" sz="2400" b="1" smtClean="0">
                <a:solidFill>
                  <a:schemeClr val="bg2"/>
                </a:solidFill>
                <a:latin typeface="Arial" panose="020B0604020202020204" pitchFamily="34" charset="0"/>
              </a:rPr>
              <a:t>ta. Cũng </a:t>
            </a:r>
            <a:r>
              <a:rPr lang="vi-VN" sz="2400" b="1">
                <a:solidFill>
                  <a:schemeClr val="bg2"/>
                </a:solidFill>
                <a:latin typeface="Arial" panose="020B0604020202020204" pitchFamily="34" charset="0"/>
              </a:rPr>
              <a:t>bởi sự tích này mà người Việt Nam thường tự hào xưng là con Rồng cháu Tiên và thân mật gọi nhau là </a:t>
            </a:r>
            <a:r>
              <a:rPr lang="vi-VN" sz="2400" b="1" i="1">
                <a:solidFill>
                  <a:schemeClr val="bg2"/>
                </a:solidFill>
                <a:latin typeface="Arial" panose="020B0604020202020204" pitchFamily="34" charset="0"/>
              </a:rPr>
              <a:t>đồng </a:t>
            </a:r>
            <a:r>
              <a:rPr lang="vi-VN" sz="2400" b="1" i="1" smtClean="0">
                <a:solidFill>
                  <a:schemeClr val="bg2"/>
                </a:solidFill>
                <a:latin typeface="Arial" panose="020B0604020202020204" pitchFamily="34" charset="0"/>
              </a:rPr>
              <a:t>bào.            </a:t>
            </a:r>
            <a:r>
              <a:rPr lang="vi-VN" sz="2400" b="1" i="1">
                <a:solidFill>
                  <a:schemeClr val="bg2"/>
                </a:solidFill>
                <a:latin typeface="Arial" panose="020B0604020202020204" pitchFamily="34" charset="0"/>
              </a:rPr>
              <a:t>( theo Nguyễn Đồng Chi )</a:t>
            </a:r>
          </a:p>
        </p:txBody>
      </p:sp>
    </p:spTree>
    <p:extLst>
      <p:ext uri="{BB962C8B-B14F-4D97-AF65-F5344CB8AC3E}">
        <p14:creationId xmlns:p14="http://schemas.microsoft.com/office/powerpoint/2010/main" val="390145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182960" y="188640"/>
            <a:ext cx="115212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>
                <a:solidFill>
                  <a:srgbClr val="FF0000"/>
                </a:solidFill>
                <a:latin typeface="Arial" panose="020B0604020202020204" pitchFamily="34" charset="0"/>
              </a:rPr>
              <a:t>a) Vì sao người Việt Nam ta gọi nhau là </a:t>
            </a:r>
            <a:r>
              <a:rPr lang="vi-VN" sz="4800" b="1" i="1">
                <a:solidFill>
                  <a:srgbClr val="FF0000"/>
                </a:solidFill>
                <a:latin typeface="Arial" panose="020B0604020202020204" pitchFamily="34" charset="0"/>
              </a:rPr>
              <a:t>đồng bào ?</a:t>
            </a:r>
          </a:p>
          <a:p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b) Tìm từ bắt đầu từ tiếng</a:t>
            </a:r>
            <a:r>
              <a:rPr lang="en-US" sz="4800" b="1" i="1">
                <a:solidFill>
                  <a:srgbClr val="FF0000"/>
                </a:solidFill>
                <a:latin typeface="Arial" panose="020B0604020202020204" pitchFamily="34" charset="0"/>
              </a:rPr>
              <a:t> đồng </a:t>
            </a: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</a:rPr>
              <a:t>(có nghĩa là “cùng”). </a:t>
            </a:r>
          </a:p>
          <a:p>
            <a:r>
              <a:rPr lang="vi-VN" sz="4800" b="1">
                <a:solidFill>
                  <a:schemeClr val="bg2"/>
                </a:solidFill>
                <a:latin typeface="Arial" panose="020B0604020202020204" pitchFamily="34" charset="0"/>
              </a:rPr>
              <a:t>M : -đồng hương (người cùng quê )</a:t>
            </a:r>
          </a:p>
          <a:p>
            <a:r>
              <a:rPr lang="en-US" sz="4800" b="1">
                <a:solidFill>
                  <a:schemeClr val="bg2"/>
                </a:solidFill>
                <a:latin typeface="Arial" panose="020B0604020202020204" pitchFamily="34" charset="0"/>
              </a:rPr>
              <a:t>      - Đồng lòng (cùng một ý chí )</a:t>
            </a:r>
          </a:p>
          <a:p>
            <a:r>
              <a:rPr lang="vi-VN" sz="4800" b="1">
                <a:solidFill>
                  <a:srgbClr val="FF0000"/>
                </a:solidFill>
                <a:latin typeface="Arial" panose="020B0604020202020204" pitchFamily="34" charset="0"/>
              </a:rPr>
              <a:t>c) Đặt câu với một trong  những từ vừa tìm được. </a:t>
            </a:r>
          </a:p>
        </p:txBody>
      </p:sp>
    </p:spTree>
    <p:extLst>
      <p:ext uri="{BB962C8B-B14F-4D97-AF65-F5344CB8AC3E}">
        <p14:creationId xmlns:p14="http://schemas.microsoft.com/office/powerpoint/2010/main" val="24026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505</TotalTime>
  <Words>610</Words>
  <Application>Microsoft Office PowerPoint</Application>
  <PresentationFormat>Custom</PresentationFormat>
  <Paragraphs>73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Stream</vt:lpstr>
      <vt:lpstr>PowerPoint Presentation</vt:lpstr>
      <vt:lpstr>PowerPoint Presentation</vt:lpstr>
      <vt:lpstr>Thứ ba ngày 22 tháng 9 năm 2020 Luyện từ và câu: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Administrator</cp:lastModifiedBy>
  <cp:revision>68</cp:revision>
  <dcterms:created xsi:type="dcterms:W3CDTF">2010-09-06T08:30:52Z</dcterms:created>
  <dcterms:modified xsi:type="dcterms:W3CDTF">2020-09-23T03:33:56Z</dcterms:modified>
</cp:coreProperties>
</file>