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ms-office.activeX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activeX/activeX1.xml" ContentType="application/vnd.ms-office.activeX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9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70" r:id="rId12"/>
    <p:sldId id="267" r:id="rId13"/>
    <p:sldId id="271" r:id="rId14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EA5C-F6CC-4998-AA46-294118D8CD11}" type="datetimeFigureOut">
              <a:rPr lang="en-US" smtClean="0"/>
              <a:pPr/>
              <a:t>9/17/2011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97C129-5258-4488-B780-A62095177B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EA5C-F6CC-4998-AA46-294118D8CD11}" type="datetimeFigureOut">
              <a:rPr lang="en-US" smtClean="0"/>
              <a:pPr/>
              <a:t>9/17/2011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7C129-5258-4488-B780-A62095177B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EA5C-F6CC-4998-AA46-294118D8CD11}" type="datetimeFigureOut">
              <a:rPr lang="en-US" smtClean="0"/>
              <a:pPr/>
              <a:t>9/17/2011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7C129-5258-4488-B780-A62095177B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E68EA5C-F6CC-4998-AA46-294118D8CD11}" type="datetimeFigureOut">
              <a:rPr lang="en-US" smtClean="0"/>
              <a:pPr/>
              <a:t>9/17/2011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A97C129-5258-4488-B780-A62095177B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EA5C-F6CC-4998-AA46-294118D8CD11}" type="datetimeFigureOut">
              <a:rPr lang="en-US" smtClean="0"/>
              <a:pPr/>
              <a:t>9/17/2011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7C129-5258-4488-B780-A62095177B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EA5C-F6CC-4998-AA46-294118D8CD11}" type="datetimeFigureOut">
              <a:rPr lang="en-US" smtClean="0"/>
              <a:pPr/>
              <a:t>9/17/2011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7C129-5258-4488-B780-A62095177B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7C129-5258-4488-B780-A62095177B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EA5C-F6CC-4998-AA46-294118D8CD11}" type="datetimeFigureOut">
              <a:rPr lang="en-US" smtClean="0"/>
              <a:pPr/>
              <a:t>9/17/2011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EA5C-F6CC-4998-AA46-294118D8CD11}" type="datetimeFigureOut">
              <a:rPr lang="en-US" smtClean="0"/>
              <a:pPr/>
              <a:t>9/17/2011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7C129-5258-4488-B780-A62095177B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EA5C-F6CC-4998-AA46-294118D8CD11}" type="datetimeFigureOut">
              <a:rPr lang="en-US" smtClean="0"/>
              <a:pPr/>
              <a:t>9/17/2011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7C129-5258-4488-B780-A62095177B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E68EA5C-F6CC-4998-AA46-294118D8CD11}" type="datetimeFigureOut">
              <a:rPr lang="en-US" smtClean="0"/>
              <a:pPr/>
              <a:t>9/17/2011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A97C129-5258-4488-B780-A62095177B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8EA5C-F6CC-4998-AA46-294118D8CD11}" type="datetimeFigureOut">
              <a:rPr lang="en-US" smtClean="0"/>
              <a:pPr/>
              <a:t>9/17/2011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97C129-5258-4488-B780-A62095177B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E68EA5C-F6CC-4998-AA46-294118D8CD11}" type="datetimeFigureOut">
              <a:rPr lang="en-US" smtClean="0"/>
              <a:pPr/>
              <a:t>9/17/2011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A97C129-5258-4488-B780-A62095177B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0" y="1524000"/>
            <a:ext cx="48782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Kể chuyện 5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3581400"/>
            <a:ext cx="797045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6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mazone" pitchFamily="34" charset="-93"/>
                <a:ea typeface="Amazone" pitchFamily="34" charset="-93"/>
                <a:cs typeface="Amazone" pitchFamily="34" charset="-93"/>
              </a:rPr>
              <a:t>Tiếng vĩ cầm ở Mỹ Lai</a:t>
            </a:r>
            <a:endParaRPr lang="en-US" sz="6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mazone" pitchFamily="34" charset="-93"/>
              <a:ea typeface="Amazone" pitchFamily="34" charset="-93"/>
              <a:cs typeface="Amazone" pitchFamily="34" charset="-93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1200" y="4876800"/>
            <a:ext cx="468269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vi-VN" sz="28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mazone" pitchFamily="34" charset="-93"/>
                <a:ea typeface="Amazone" pitchFamily="34" charset="-93"/>
                <a:cs typeface="Amazone" pitchFamily="34" charset="-93"/>
              </a:rPr>
              <a:t>Giáo viên: Phạm Thị Thu Huế</a:t>
            </a:r>
          </a:p>
          <a:p>
            <a:pPr algn="ctr"/>
            <a:r>
              <a:rPr lang="vi-VN" sz="2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mazone" pitchFamily="34" charset="-93"/>
                <a:ea typeface="Amazone" pitchFamily="34" charset="-93"/>
                <a:cs typeface="Amazone" pitchFamily="34" charset="-93"/>
              </a:rPr>
              <a:t>Trường Tiểu học Minh Khai</a:t>
            </a:r>
            <a:endParaRPr lang="en-US" sz="28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.VnLinusH" pitchFamily="34" charset="0"/>
              <a:ea typeface="Amazone" pitchFamily="34" charset="-93"/>
              <a:cs typeface="Amazone" pitchFamily="34" charset="-93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70C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vi-VN" sz="3200" dirty="0" smtClean="0">
                <a:solidFill>
                  <a:schemeClr val="bg1"/>
                </a:solidFill>
              </a:rPr>
              <a:t>Thứ Tư, ngày 21 tháng 9 năm 2011</a:t>
            </a:r>
            <a:br>
              <a:rPr lang="vi-VN" sz="3200" dirty="0" smtClean="0">
                <a:solidFill>
                  <a:schemeClr val="bg1"/>
                </a:solidFill>
              </a:rPr>
            </a:br>
            <a:r>
              <a:rPr lang="vi-VN" sz="3200" dirty="0" smtClean="0">
                <a:solidFill>
                  <a:schemeClr val="bg1"/>
                </a:solidFill>
              </a:rPr>
              <a:t>Kể chuyện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76400" y="990600"/>
            <a:ext cx="584967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mazone" pitchFamily="34" charset="-93"/>
                <a:ea typeface="Amazone" pitchFamily="34" charset="-93"/>
                <a:cs typeface="Amazone" pitchFamily="34" charset="-93"/>
              </a:rPr>
              <a:t>Tiếng vĩ cầm ở Mỹ Lai</a:t>
            </a:r>
            <a:endParaRPr lang="en-US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mazone" pitchFamily="34" charset="-93"/>
              <a:ea typeface="Amazone" pitchFamily="34" charset="-93"/>
              <a:cs typeface="Amazone" pitchFamily="34" charset="-93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962400" y="2667000"/>
            <a:ext cx="4800600" cy="2819400"/>
            <a:chOff x="1905000" y="1981200"/>
            <a:chExt cx="4800600" cy="2819400"/>
          </a:xfrm>
        </p:grpSpPr>
        <p:sp>
          <p:nvSpPr>
            <p:cNvPr id="12" name="5-Point Star 11"/>
            <p:cNvSpPr/>
            <p:nvPr/>
          </p:nvSpPr>
          <p:spPr>
            <a:xfrm>
              <a:off x="1905000" y="1981200"/>
              <a:ext cx="4800600" cy="2819400"/>
            </a:xfrm>
            <a:prstGeom prst="star5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902179" y="3195935"/>
              <a:ext cx="2812821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vi-VN" sz="24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Làm việc nhóm</a:t>
              </a:r>
              <a:endParaRPr lang="en-US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457200" y="2362200"/>
            <a:ext cx="3810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vi-VN" sz="32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Allegie" pitchFamily="2" charset="-93"/>
                <a:cs typeface="Allegie" pitchFamily="2" charset="-93"/>
              </a:rPr>
              <a:t> Kể từng đoạn của câu chuyện.</a:t>
            </a:r>
          </a:p>
          <a:p>
            <a:pPr>
              <a:buFontTx/>
              <a:buChar char="-"/>
            </a:pPr>
            <a:r>
              <a:rPr lang="vi-VN" sz="32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Allegie" pitchFamily="2" charset="-93"/>
                <a:cs typeface="Allegie" pitchFamily="2" charset="-93"/>
              </a:rPr>
              <a:t> 1 em kể toàn chuyện.</a:t>
            </a:r>
          </a:p>
          <a:p>
            <a:pPr>
              <a:buFontTx/>
              <a:buChar char="-"/>
            </a:pPr>
            <a:r>
              <a:rPr lang="vi-VN" sz="32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Allegie" pitchFamily="2" charset="-93"/>
                <a:cs typeface="Allegie" pitchFamily="2" charset="-93"/>
              </a:rPr>
              <a:t> </a:t>
            </a:r>
            <a:r>
              <a:rPr lang="vi-VN" sz="32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Allegie" pitchFamily="2" charset="-93"/>
                <a:cs typeface="Allegie" pitchFamily="2" charset="-93"/>
              </a:rPr>
              <a:t>Trao đổi về nội dung, ý nghĩa câu chuyện</a:t>
            </a:r>
            <a:endParaRPr lang="en-US" sz="3200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Allegie" pitchFamily="2" charset="-93"/>
              <a:cs typeface="Allegie" pitchFamily="2" charset="-93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70C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vi-VN" sz="3200" dirty="0" smtClean="0">
                <a:solidFill>
                  <a:schemeClr val="bg1"/>
                </a:solidFill>
              </a:rPr>
              <a:t>Thứ Tư, ngày 21 tháng 9 năm 2011</a:t>
            </a:r>
            <a:br>
              <a:rPr lang="vi-VN" sz="3200" dirty="0" smtClean="0">
                <a:solidFill>
                  <a:schemeClr val="bg1"/>
                </a:solidFill>
              </a:rPr>
            </a:br>
            <a:r>
              <a:rPr lang="vi-VN" sz="3200" dirty="0" smtClean="0">
                <a:solidFill>
                  <a:schemeClr val="bg1"/>
                </a:solidFill>
              </a:rPr>
              <a:t>Kể chuyện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76400" y="990600"/>
            <a:ext cx="584967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mazone" pitchFamily="34" charset="-93"/>
                <a:ea typeface="Amazone" pitchFamily="34" charset="-93"/>
                <a:cs typeface="Amazone" pitchFamily="34" charset="-93"/>
              </a:rPr>
              <a:t>Tiếng vĩ cầm ở Mỹ Lai</a:t>
            </a:r>
            <a:endParaRPr lang="en-US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mazone" pitchFamily="34" charset="-93"/>
              <a:ea typeface="Amazone" pitchFamily="34" charset="-93"/>
              <a:cs typeface="Amazone" pitchFamily="34" charset="-93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00" y="3505200"/>
            <a:ext cx="6934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Allegie" pitchFamily="2" charset="-93"/>
                <a:cs typeface="Allegie" pitchFamily="2" charset="-93"/>
              </a:rPr>
              <a:t>Tiêu chí đánh giá:</a:t>
            </a:r>
          </a:p>
          <a:p>
            <a:pPr>
              <a:buFontTx/>
              <a:buChar char="-"/>
            </a:pPr>
            <a:r>
              <a:rPr lang="vi-VN" sz="32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Allegie" pitchFamily="2" charset="-93"/>
                <a:cs typeface="Allegie" pitchFamily="2" charset="-93"/>
              </a:rPr>
              <a:t> Kể cơ bản đúng nội dung.</a:t>
            </a:r>
          </a:p>
          <a:p>
            <a:pPr>
              <a:buFontTx/>
              <a:buChar char="-"/>
            </a:pPr>
            <a:r>
              <a:rPr lang="vi-VN" sz="32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Allegie" pitchFamily="2" charset="-93"/>
                <a:cs typeface="Allegie" pitchFamily="2" charset="-93"/>
              </a:rPr>
              <a:t> Kể trôi chảy.</a:t>
            </a:r>
          </a:p>
          <a:p>
            <a:pPr>
              <a:buFontTx/>
              <a:buChar char="-"/>
            </a:pPr>
            <a:r>
              <a:rPr lang="vi-VN" sz="32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Allegie" pitchFamily="2" charset="-93"/>
                <a:cs typeface="Allegie" pitchFamily="2" charset="-93"/>
              </a:rPr>
              <a:t> Lời kể, cử chỉ phù hợp, tự nhiên.</a:t>
            </a:r>
          </a:p>
          <a:p>
            <a:pPr>
              <a:buFontTx/>
              <a:buChar char="-"/>
            </a:pPr>
            <a:r>
              <a:rPr lang="vi-VN" sz="32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Allegie" pitchFamily="2" charset="-93"/>
                <a:cs typeface="Allegie" pitchFamily="2" charset="-93"/>
              </a:rPr>
              <a:t> Hiểu nội dung, ý nghĩa của câu chuyện.</a:t>
            </a:r>
            <a:endParaRPr lang="en-US" sz="3200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Allegie" pitchFamily="2" charset="-93"/>
              <a:cs typeface="Allegie" pitchFamily="2" charset="-93"/>
            </a:endParaRPr>
          </a:p>
        </p:txBody>
      </p:sp>
      <p:pic>
        <p:nvPicPr>
          <p:cNvPr id="9" name="Picture 8" descr="vicam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905000"/>
            <a:ext cx="5638800" cy="1245518"/>
          </a:xfrm>
          <a:prstGeom prst="rect">
            <a:avLst/>
          </a:prstGeom>
        </p:spPr>
      </p:pic>
      <p:pic>
        <p:nvPicPr>
          <p:cNvPr id="11" name="Picture 10" descr="755219ckwns085k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4800"/>
            <a:ext cx="1219200" cy="6248400"/>
          </a:xfrm>
          <a:prstGeom prst="rect">
            <a:avLst/>
          </a:prstGeom>
        </p:spPr>
      </p:pic>
      <p:pic>
        <p:nvPicPr>
          <p:cNvPr id="13" name="Picture 12" descr="755219ckwns085k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924800" y="533400"/>
            <a:ext cx="1066800" cy="6248400"/>
          </a:xfrm>
          <a:prstGeom prst="rect">
            <a:avLst/>
          </a:prstGeom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70C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vi-VN" sz="3200" dirty="0" smtClean="0">
                <a:solidFill>
                  <a:schemeClr val="bg1"/>
                </a:solidFill>
              </a:rPr>
              <a:t>Thứ Tư, ngày 21 tháng 9 năm 2011</a:t>
            </a:r>
            <a:br>
              <a:rPr lang="vi-VN" sz="3200" dirty="0" smtClean="0">
                <a:solidFill>
                  <a:schemeClr val="bg1"/>
                </a:solidFill>
              </a:rPr>
            </a:br>
            <a:r>
              <a:rPr lang="vi-VN" sz="3200" dirty="0" smtClean="0">
                <a:solidFill>
                  <a:schemeClr val="bg1"/>
                </a:solidFill>
              </a:rPr>
              <a:t>Kể chuyện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76400" y="990600"/>
            <a:ext cx="584967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mazone" pitchFamily="34" charset="-93"/>
                <a:ea typeface="Amazone" pitchFamily="34" charset="-93"/>
                <a:cs typeface="Amazone" pitchFamily="34" charset="-93"/>
              </a:rPr>
              <a:t>Tiếng vĩ cầm ở Mỹ Lai</a:t>
            </a:r>
            <a:endParaRPr lang="en-US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mazone" pitchFamily="34" charset="-93"/>
              <a:ea typeface="Amazone" pitchFamily="34" charset="-93"/>
              <a:cs typeface="Amazone" pitchFamily="34" charset="-93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14400" y="2590800"/>
            <a:ext cx="6934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vi-VN" sz="3200" dirty="0" smtClean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Allegie" pitchFamily="2" charset="-93"/>
              <a:cs typeface="Allegie" pitchFamily="2" charset="-93"/>
            </a:endParaRPr>
          </a:p>
          <a:p>
            <a:endParaRPr lang="en-US" sz="3200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Allegie" pitchFamily="2" charset="-93"/>
              <a:cs typeface="Allegie" pitchFamily="2" charset="-93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85800" y="2819400"/>
            <a:ext cx="7848600" cy="2362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b="1" u="sng" dirty="0" smtClean="0">
                <a:solidFill>
                  <a:schemeClr val="bg1"/>
                </a:solidFill>
              </a:rPr>
              <a:t>Ý NGHĨA: </a:t>
            </a:r>
            <a:r>
              <a:rPr lang="vi-VN" sz="3200" dirty="0" smtClean="0">
                <a:solidFill>
                  <a:schemeClr val="bg1"/>
                </a:solidFill>
              </a:rPr>
              <a:t>Ca ngợi người Mĩ có lương tâm dũng cảm đã ngăn chặn và tố cáo tội ác của quân đội Mĩ trong chiến tranh xâm lược Việt Nam.</a:t>
            </a:r>
            <a:endParaRPr lang="en-US" sz="3200" dirty="0">
              <a:solidFill>
                <a:schemeClr val="bg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2133600" y="5638800"/>
            <a:ext cx="4829175" cy="790575"/>
            <a:chOff x="2133600" y="5638800"/>
            <a:chExt cx="4829175" cy="790575"/>
          </a:xfrm>
        </p:grpSpPr>
        <p:pic>
          <p:nvPicPr>
            <p:cNvPr id="6" name="Picture 5" descr="695051hhy5jyqwtt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19400" y="5638800"/>
              <a:ext cx="714375" cy="790575"/>
            </a:xfrm>
            <a:prstGeom prst="rect">
              <a:avLst/>
            </a:prstGeom>
          </p:spPr>
        </p:pic>
        <p:pic>
          <p:nvPicPr>
            <p:cNvPr id="9" name="Picture 8" descr="695051hhy5jyqwtt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05200" y="5638800"/>
              <a:ext cx="714375" cy="790575"/>
            </a:xfrm>
            <a:prstGeom prst="rect">
              <a:avLst/>
            </a:prstGeom>
          </p:spPr>
        </p:pic>
        <p:pic>
          <p:nvPicPr>
            <p:cNvPr id="10" name="Picture 9" descr="695051hhy5jyqwtt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91000" y="5638800"/>
              <a:ext cx="714375" cy="790575"/>
            </a:xfrm>
            <a:prstGeom prst="rect">
              <a:avLst/>
            </a:prstGeom>
          </p:spPr>
        </p:pic>
        <p:pic>
          <p:nvPicPr>
            <p:cNvPr id="11" name="Picture 10" descr="695051hhy5jyqwtt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33600" y="5638800"/>
              <a:ext cx="714375" cy="790575"/>
            </a:xfrm>
            <a:prstGeom prst="rect">
              <a:avLst/>
            </a:prstGeom>
          </p:spPr>
        </p:pic>
        <p:pic>
          <p:nvPicPr>
            <p:cNvPr id="12" name="Picture 11" descr="695051hhy5jyqwtt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76800" y="5638800"/>
              <a:ext cx="714375" cy="790575"/>
            </a:xfrm>
            <a:prstGeom prst="rect">
              <a:avLst/>
            </a:prstGeom>
          </p:spPr>
        </p:pic>
        <p:pic>
          <p:nvPicPr>
            <p:cNvPr id="13" name="Picture 12" descr="695051hhy5jyqwtt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62600" y="5638800"/>
              <a:ext cx="714375" cy="790575"/>
            </a:xfrm>
            <a:prstGeom prst="rect">
              <a:avLst/>
            </a:prstGeom>
          </p:spPr>
        </p:pic>
        <p:pic>
          <p:nvPicPr>
            <p:cNvPr id="14" name="Picture 13" descr="695051hhy5jyqwtt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48400" y="5638800"/>
              <a:ext cx="714375" cy="790575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070C0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14400" y="2590800"/>
            <a:ext cx="6934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vi-VN" sz="3200" dirty="0" smtClean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Allegie" pitchFamily="2" charset="-93"/>
              <a:cs typeface="Allegie" pitchFamily="2" charset="-93"/>
            </a:endParaRPr>
          </a:p>
          <a:p>
            <a:endParaRPr lang="en-US" sz="3200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Allegie" pitchFamily="2" charset="-93"/>
              <a:cs typeface="Allegie" pitchFamily="2" charset="-93"/>
            </a:endParaRPr>
          </a:p>
        </p:txBody>
      </p:sp>
      <p:grpSp>
        <p:nvGrpSpPr>
          <p:cNvPr id="2" name="Group 5"/>
          <p:cNvGrpSpPr/>
          <p:nvPr/>
        </p:nvGrpSpPr>
        <p:grpSpPr>
          <a:xfrm>
            <a:off x="2133600" y="5991225"/>
            <a:ext cx="4829175" cy="790575"/>
            <a:chOff x="2133600" y="5638800"/>
            <a:chExt cx="4829175" cy="790575"/>
          </a:xfrm>
        </p:grpSpPr>
        <p:pic>
          <p:nvPicPr>
            <p:cNvPr id="9" name="Picture 8" descr="695051hhy5jyqwtt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19400" y="5638800"/>
              <a:ext cx="714375" cy="790575"/>
            </a:xfrm>
            <a:prstGeom prst="rect">
              <a:avLst/>
            </a:prstGeom>
          </p:spPr>
        </p:pic>
        <p:pic>
          <p:nvPicPr>
            <p:cNvPr id="10" name="Picture 9" descr="695051hhy5jyqwtt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05200" y="5638800"/>
              <a:ext cx="714375" cy="790575"/>
            </a:xfrm>
            <a:prstGeom prst="rect">
              <a:avLst/>
            </a:prstGeom>
          </p:spPr>
        </p:pic>
        <p:pic>
          <p:nvPicPr>
            <p:cNvPr id="11" name="Picture 10" descr="695051hhy5jyqwtt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91000" y="5638800"/>
              <a:ext cx="714375" cy="790575"/>
            </a:xfrm>
            <a:prstGeom prst="rect">
              <a:avLst/>
            </a:prstGeom>
          </p:spPr>
        </p:pic>
        <p:pic>
          <p:nvPicPr>
            <p:cNvPr id="12" name="Picture 11" descr="695051hhy5jyqwtt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33600" y="5638800"/>
              <a:ext cx="714375" cy="790575"/>
            </a:xfrm>
            <a:prstGeom prst="rect">
              <a:avLst/>
            </a:prstGeom>
          </p:spPr>
        </p:pic>
        <p:pic>
          <p:nvPicPr>
            <p:cNvPr id="13" name="Picture 12" descr="695051hhy5jyqwtt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76800" y="5638800"/>
              <a:ext cx="714375" cy="790575"/>
            </a:xfrm>
            <a:prstGeom prst="rect">
              <a:avLst/>
            </a:prstGeom>
          </p:spPr>
        </p:pic>
        <p:pic>
          <p:nvPicPr>
            <p:cNvPr id="14" name="Picture 13" descr="695051hhy5jyqwtt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562600" y="5638800"/>
              <a:ext cx="714375" cy="790575"/>
            </a:xfrm>
            <a:prstGeom prst="rect">
              <a:avLst/>
            </a:prstGeom>
          </p:spPr>
        </p:pic>
        <p:pic>
          <p:nvPicPr>
            <p:cNvPr id="16" name="Picture 15" descr="695051hhy5jyqwtt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48400" y="5638800"/>
              <a:ext cx="714375" cy="790575"/>
            </a:xfrm>
            <a:prstGeom prst="rect">
              <a:avLst/>
            </a:prstGeom>
          </p:spPr>
        </p:pic>
      </p:grpSp>
      <p:pic>
        <p:nvPicPr>
          <p:cNvPr id="17" name="Picture 16" descr="khung de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362200" y="1066800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3200" b="1" dirty="0" smtClean="0">
                <a:solidFill>
                  <a:schemeClr val="bg1"/>
                </a:solidFill>
              </a:rPr>
              <a:t>            </a:t>
            </a:r>
            <a:r>
              <a:rPr lang="vi-VN" sz="3200" b="1" u="sng" dirty="0" smtClean="0">
                <a:solidFill>
                  <a:schemeClr val="bg1"/>
                </a:solidFill>
              </a:rPr>
              <a:t>DẶN DÒ: </a:t>
            </a:r>
          </a:p>
          <a:p>
            <a:pPr>
              <a:buFontTx/>
              <a:buChar char="-"/>
            </a:pPr>
            <a:r>
              <a:rPr lang="vi-VN" sz="3200" dirty="0" smtClean="0">
                <a:solidFill>
                  <a:schemeClr val="bg1"/>
                </a:solidFill>
              </a:rPr>
              <a:t>Về nhà kể lại câu chuyện cho người thân nghe.</a:t>
            </a:r>
          </a:p>
          <a:p>
            <a:pPr>
              <a:buFontTx/>
              <a:buChar char="-"/>
            </a:pPr>
            <a:r>
              <a:rPr lang="vi-VN" sz="3200" dirty="0" smtClean="0">
                <a:solidFill>
                  <a:schemeClr val="bg1"/>
                </a:solidFill>
              </a:rPr>
              <a:t> Chuẩn bị: Đọc trước đề bài và các gợi ý của tiết KC tuần sau, tìm một câu chuyện ca ngợi hòa bình, chống chiến tranh.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956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vi-VN" dirty="0" smtClean="0"/>
              <a:t>Em hãy kể lại việc làm tốt góp phần xây dựng quê hương của một người mà em biết.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14400" y="1600200"/>
            <a:ext cx="6934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Kiểm tra bài cũ: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Thứ Tư, ngày 21 tháng 9 năm 2011</a:t>
            </a:r>
            <a:br>
              <a:rPr kumimoji="0" lang="vi-VN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vi-VN" sz="4200" b="0" i="0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Kể chuyện</a:t>
            </a:r>
            <a:endParaRPr kumimoji="0" lang="en-US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vi-VN" dirty="0" smtClean="0"/>
              <a:t>Mời các em xem clip sau:</a:t>
            </a:r>
            <a:endParaRPr lang="en-US" dirty="0"/>
          </a:p>
        </p:txBody>
      </p:sp>
    </p:spTree>
    <p:controls>
      <p:control spid="1026" name="ShockwaveFlash1" r:id="rId2" imgW="6400813" imgH="4495712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vi-VN" sz="3200" dirty="0" smtClean="0"/>
              <a:t>Thứ Tư, ngày 21 tháng 9 năm 2011</a:t>
            </a:r>
            <a:br>
              <a:rPr lang="vi-VN" sz="3200" dirty="0" smtClean="0"/>
            </a:br>
            <a:r>
              <a:rPr lang="vi-VN" sz="3200" dirty="0" smtClean="0"/>
              <a:t>Kể chuyện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1676400" y="1371600"/>
            <a:ext cx="584967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mazone" pitchFamily="34" charset="-93"/>
                <a:ea typeface="Amazone" pitchFamily="34" charset="-93"/>
                <a:cs typeface="Amazone" pitchFamily="34" charset="-93"/>
              </a:rPr>
              <a:t>Tiếng vĩ cầm ở Mỹ Lai</a:t>
            </a:r>
            <a:endParaRPr lang="en-US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mazone" pitchFamily="34" charset="-93"/>
              <a:ea typeface="Amazone" pitchFamily="34" charset="-93"/>
              <a:cs typeface="Amazone" pitchFamily="34" charset="-93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2281940"/>
            <a:ext cx="7086600" cy="1680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*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N¬i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x¶y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ra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vô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th¶m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s¸t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: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Mü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 Lai, x·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S¬n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 MÜ,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huyÖn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S¬n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TÞnh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,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tØnh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Qu¶ng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Ng·i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.</a:t>
            </a:r>
          </a:p>
          <a:p>
            <a:pPr>
              <a:spcBef>
                <a:spcPct val="15000"/>
              </a:spcBef>
              <a:buFontTx/>
              <a:buNone/>
            </a:pP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*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Thêi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gian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x¶y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ra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vô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th¶m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s¸t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: 16 - 3 - 1968</a:t>
            </a:r>
          </a:p>
          <a:p>
            <a:pPr>
              <a:spcBef>
                <a:spcPct val="15000"/>
              </a:spcBef>
              <a:buFontTx/>
              <a:buNone/>
            </a:pP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*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Cã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 504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ng­êi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bÞ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 b¾n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chÕt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trong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vô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nµy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914400" y="4027944"/>
            <a:ext cx="7086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*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C¸c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nh©n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vËt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    . Mai-c¬: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Cùu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chiÕn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binh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Mü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    .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T«m-x¬n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: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chØ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huy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 ®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éi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 bay.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    .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C«n-b¬n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: x¹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thñ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sóng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m¸y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    . An-®rª-«t-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ta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: C¬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tr­ëng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    . H¬-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bít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: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Anh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lÝnh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da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 ®en.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    . R«-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nan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: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Mét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ng­êi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lÝnh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bÒn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bØ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s­u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tÇm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tµi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 </a:t>
            </a:r>
            <a:r>
              <a:rPr lang="en-US" sz="2400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liÖu</a:t>
            </a:r>
            <a:r>
              <a:rPr lang="en-US" sz="24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itchFamily="34" charset="0"/>
              </a:rPr>
              <a:t>.</a:t>
            </a:r>
            <a:endParaRPr lang="en-US" sz="2400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Arial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1" y="1828800"/>
            <a:ext cx="6172199" cy="3756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vi-VN" sz="3200" dirty="0" smtClean="0"/>
              <a:t>Thứ Tư, ngày 21 tháng 9 năm 2011</a:t>
            </a:r>
            <a:br>
              <a:rPr lang="vi-VN" sz="3200" dirty="0" smtClean="0"/>
            </a:br>
            <a:r>
              <a:rPr lang="vi-VN" sz="3200" dirty="0" smtClean="0"/>
              <a:t>Kể chuyện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1676400" y="990600"/>
            <a:ext cx="584967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mazone" pitchFamily="34" charset="-93"/>
                <a:ea typeface="Amazone" pitchFamily="34" charset="-93"/>
                <a:cs typeface="Amazone" pitchFamily="34" charset="-93"/>
              </a:rPr>
              <a:t>Tiếng vĩ cầm ở Mỹ Lai</a:t>
            </a:r>
            <a:endParaRPr lang="en-US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mazone" pitchFamily="34" charset="-93"/>
              <a:ea typeface="Amazone" pitchFamily="34" charset="-93"/>
              <a:cs typeface="Amazone" pitchFamily="34" charset="-93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0600" y="5638800"/>
            <a:ext cx="6705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vi-VN" sz="32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Allegie" pitchFamily="2" charset="-93"/>
                <a:cs typeface="Allegie" pitchFamily="2" charset="-93"/>
              </a:rPr>
              <a:t>Tiếng vĩ cầm của Mai – cơ vang lên trên mảnh đất Mỹ Lai.</a:t>
            </a:r>
            <a:endParaRPr lang="en-US" sz="3200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Allegie" pitchFamily="2" charset="-93"/>
              <a:cs typeface="Allegie" pitchFamily="2" charset="-93"/>
            </a:endParaRPr>
          </a:p>
        </p:txBody>
      </p:sp>
      <p:sp>
        <p:nvSpPr>
          <p:cNvPr id="6" name="Oval 5"/>
          <p:cNvSpPr/>
          <p:nvPr/>
        </p:nvSpPr>
        <p:spPr>
          <a:xfrm>
            <a:off x="1219200" y="1905000"/>
            <a:ext cx="1447800" cy="5334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/>
              <a:t>ĐỌAN 1</a:t>
            </a:r>
            <a:endParaRPr lang="en-US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vi-VN" sz="3200" dirty="0" smtClean="0"/>
              <a:t>Thứ Tư, ngày 21 tháng 9 năm 2011</a:t>
            </a:r>
            <a:br>
              <a:rPr lang="vi-VN" sz="3200" dirty="0" smtClean="0"/>
            </a:br>
            <a:r>
              <a:rPr lang="vi-VN" sz="3200" dirty="0" smtClean="0"/>
              <a:t>Kể chuyện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1676400" y="990600"/>
            <a:ext cx="584967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mazone" pitchFamily="34" charset="-93"/>
                <a:ea typeface="Amazone" pitchFamily="34" charset="-93"/>
                <a:cs typeface="Amazone" pitchFamily="34" charset="-93"/>
              </a:rPr>
              <a:t>Tiếng vĩ cầm ở Mỹ Lai</a:t>
            </a:r>
            <a:endParaRPr lang="en-US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mazone" pitchFamily="34" charset="-93"/>
              <a:ea typeface="Amazone" pitchFamily="34" charset="-93"/>
              <a:cs typeface="Amazone" pitchFamily="34" charset="-93"/>
            </a:endParaRPr>
          </a:p>
        </p:txBody>
      </p:sp>
      <p:pic>
        <p:nvPicPr>
          <p:cNvPr id="9" name="Picture 2" descr="dot nh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752600"/>
            <a:ext cx="6019800" cy="3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990600" y="5638800"/>
            <a:ext cx="6705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vi-VN" sz="32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Allegie" pitchFamily="2" charset="-93"/>
                <a:cs typeface="Allegie" pitchFamily="2" charset="-93"/>
              </a:rPr>
              <a:t>Năm 1968, quân đội Hoa Kì đã hủy diệt vùng quê này.</a:t>
            </a:r>
            <a:endParaRPr lang="en-US" sz="3200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Allegie" pitchFamily="2" charset="-93"/>
              <a:cs typeface="Allegie" pitchFamily="2" charset="-93"/>
            </a:endParaRPr>
          </a:p>
        </p:txBody>
      </p:sp>
      <p:sp>
        <p:nvSpPr>
          <p:cNvPr id="6" name="Oval 5"/>
          <p:cNvSpPr/>
          <p:nvPr/>
        </p:nvSpPr>
        <p:spPr>
          <a:xfrm>
            <a:off x="1600200" y="1828800"/>
            <a:ext cx="1447800" cy="5334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/>
              <a:t>ĐỌAN 2</a:t>
            </a:r>
            <a:endParaRPr lang="en-US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vi-VN" sz="3200" dirty="0" smtClean="0"/>
              <a:t>Thứ Tư, ngày 21 tháng 9 năm 2011</a:t>
            </a:r>
            <a:br>
              <a:rPr lang="vi-VN" sz="3200" dirty="0" smtClean="0"/>
            </a:br>
            <a:r>
              <a:rPr lang="vi-VN" sz="3200" dirty="0" smtClean="0"/>
              <a:t>Kể chuyện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1676400" y="990600"/>
            <a:ext cx="584967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mazone" pitchFamily="34" charset="-93"/>
                <a:ea typeface="Amazone" pitchFamily="34" charset="-93"/>
                <a:cs typeface="Amazone" pitchFamily="34" charset="-93"/>
              </a:rPr>
              <a:t>Tiếng vĩ cầm ở Mỹ Lai</a:t>
            </a:r>
            <a:endParaRPr lang="en-US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mazone" pitchFamily="34" charset="-93"/>
              <a:ea typeface="Amazone" pitchFamily="34" charset="-93"/>
              <a:cs typeface="Amazone" pitchFamily="34" charset="-93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52600" y="5562600"/>
            <a:ext cx="6705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vi-VN" sz="32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Allegie" pitchFamily="2" charset="-93"/>
                <a:cs typeface="Allegie" pitchFamily="2" charset="-93"/>
              </a:rPr>
              <a:t>Chỉ có 10 người dân sống sót nhờ </a:t>
            </a:r>
            <a:r>
              <a:rPr lang="vi-VN" sz="320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llegie" pitchFamily="2" charset="-93"/>
                <a:cs typeface="Allegie" pitchFamily="2" charset="-93"/>
              </a:rPr>
              <a:t>3 người lính có </a:t>
            </a:r>
            <a:r>
              <a:rPr lang="vi-VN" sz="32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Allegie" pitchFamily="2" charset="-93"/>
                <a:cs typeface="Allegie" pitchFamily="2" charset="-93"/>
              </a:rPr>
              <a:t>lương tâm</a:t>
            </a:r>
            <a:endParaRPr lang="en-US" sz="3200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Allegie" pitchFamily="2" charset="-93"/>
              <a:cs typeface="Allegie" pitchFamily="2" charset="-93"/>
            </a:endParaRPr>
          </a:p>
        </p:txBody>
      </p:sp>
      <p:pic>
        <p:nvPicPr>
          <p:cNvPr id="6" name="Picture 2" descr="may b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828800"/>
            <a:ext cx="605678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>
          <a:xfrm>
            <a:off x="1600200" y="1905000"/>
            <a:ext cx="1447800" cy="5334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/>
              <a:t>ĐỌAN 3</a:t>
            </a:r>
            <a:endParaRPr lang="en-US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vi-VN" sz="3200" dirty="0" smtClean="0"/>
              <a:t>Thứ Tư, ngày 21 tháng 9 năm 2011</a:t>
            </a:r>
            <a:br>
              <a:rPr lang="vi-VN" sz="3200" dirty="0" smtClean="0"/>
            </a:br>
            <a:r>
              <a:rPr lang="vi-VN" sz="3200" dirty="0" smtClean="0"/>
              <a:t>Kể chuyện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1676400" y="990600"/>
            <a:ext cx="584967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mazone" pitchFamily="34" charset="-93"/>
                <a:ea typeface="Amazone" pitchFamily="34" charset="-93"/>
                <a:cs typeface="Amazone" pitchFamily="34" charset="-93"/>
              </a:rPr>
              <a:t>Tiếng vĩ cầm ở Mỹ Lai</a:t>
            </a:r>
            <a:endParaRPr lang="en-US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mazone" pitchFamily="34" charset="-93"/>
              <a:ea typeface="Amazone" pitchFamily="34" charset="-93"/>
              <a:cs typeface="Amazone" pitchFamily="34" charset="-93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5029200"/>
            <a:ext cx="4191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vi-VN" sz="32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Allegie" pitchFamily="2" charset="-93"/>
                <a:cs typeface="Allegie" pitchFamily="2" charset="-93"/>
              </a:rPr>
              <a:t>Có anh lính da đen tự bắn vào chân để khỏi tham gia cuộc càn quét.</a:t>
            </a:r>
            <a:endParaRPr lang="en-US" sz="3200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Allegie" pitchFamily="2" charset="-93"/>
              <a:cs typeface="Allegie" pitchFamily="2" charset="-93"/>
            </a:endParaRPr>
          </a:p>
        </p:txBody>
      </p:sp>
      <p:pic>
        <p:nvPicPr>
          <p:cNvPr id="9" name="Picture 3" descr="da d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828800"/>
            <a:ext cx="4038600" cy="323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phien to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828800"/>
            <a:ext cx="4038599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4495800" y="5029200"/>
            <a:ext cx="4419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vi-VN" sz="32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Allegie" pitchFamily="2" charset="-93"/>
                <a:cs typeface="Allegie" pitchFamily="2" charset="-93"/>
              </a:rPr>
              <a:t>Vụ thảm sát ở Mỹ Lai bị báo chí phanh phui trước công luận.</a:t>
            </a:r>
            <a:endParaRPr lang="en-US" sz="3200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Allegie" pitchFamily="2" charset="-93"/>
              <a:cs typeface="Allegie" pitchFamily="2" charset="-93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733800" y="1828800"/>
            <a:ext cx="1447800" cy="5334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/>
              <a:t>ĐỌAN 4</a:t>
            </a:r>
            <a:endParaRPr lang="en-US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vi-VN" sz="3200" dirty="0" smtClean="0"/>
              <a:t>Thứ Tư, ngày 21 tháng 9 năm 2011</a:t>
            </a:r>
            <a:br>
              <a:rPr lang="vi-VN" sz="3200" dirty="0" smtClean="0"/>
            </a:br>
            <a:r>
              <a:rPr lang="vi-VN" sz="3200" dirty="0" smtClean="0"/>
              <a:t>Kể chuyện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1676400" y="990600"/>
            <a:ext cx="584967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mazone" pitchFamily="34" charset="-93"/>
                <a:ea typeface="Amazone" pitchFamily="34" charset="-93"/>
                <a:cs typeface="Amazone" pitchFamily="34" charset="-93"/>
              </a:rPr>
              <a:t>Tiếng vĩ cầm ở Mỹ Lai</a:t>
            </a:r>
            <a:endParaRPr lang="en-US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mazone" pitchFamily="34" charset="-93"/>
              <a:ea typeface="Amazone" pitchFamily="34" charset="-93"/>
              <a:cs typeface="Amazone" pitchFamily="34" charset="-93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19200" y="5486400"/>
            <a:ext cx="6705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vi-VN" sz="32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Allegie" pitchFamily="2" charset="-93"/>
                <a:cs typeface="Allegie" pitchFamily="2" charset="-93"/>
              </a:rPr>
              <a:t>Côn – bơn và Tôm – xơn gặp lại những người dân mà họ đã cứu sống.</a:t>
            </a:r>
            <a:endParaRPr lang="en-US" sz="3200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Allegie" pitchFamily="2" charset="-93"/>
              <a:cs typeface="Allegie" pitchFamily="2" charset="-93"/>
            </a:endParaRPr>
          </a:p>
        </p:txBody>
      </p:sp>
      <p:pic>
        <p:nvPicPr>
          <p:cNvPr id="9" name="Picture 3" descr="gap la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905000"/>
            <a:ext cx="3235569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gap lai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6957" y="1905000"/>
            <a:ext cx="318164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Oval 11"/>
          <p:cNvSpPr/>
          <p:nvPr/>
        </p:nvSpPr>
        <p:spPr>
          <a:xfrm>
            <a:off x="3886200" y="1905000"/>
            <a:ext cx="1447800" cy="5334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 smtClean="0"/>
              <a:t>ĐỌAN 5</a:t>
            </a:r>
            <a:endParaRPr lang="en-US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property id=&quot;20226&quot; value=&quot;C:\Documents and Settings\home\Desktop\Tiếng vĩ cầm ở Mỹ Lai - huế.pptx&quot;/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 - &amp;quot;Em hãy kể lại việc làm tốt góp phần xây dựng quê hương của một người mà em biết.&amp;quot;&quot;/&gt;&lt;property id=&quot;20307&quot; value=&quot;257&quot;/&gt;&lt;/object&gt;&lt;object type=&quot;3&quot; unique_id=&quot;10006&quot;&gt;&lt;property id=&quot;20148&quot; value=&quot;5&quot;/&gt;&lt;property id=&quot;20300&quot; value=&quot;Slide 4 - &amp;quot;Thứ Tư, ngày 21 tháng 9 năm 2011&amp;#x0D;&amp;#x0A;Kể chuyện&amp;quot;&quot;/&gt;&lt;property id=&quot;20307&quot; value=&quot;258&quot;/&gt;&lt;/object&gt;&lt;object type=&quot;3&quot; unique_id=&quot;10007&quot;&gt;&lt;property id=&quot;20148&quot; value=&quot;5&quot;/&gt;&lt;property id=&quot;20300&quot; value=&quot;Slide 5 - &amp;quot;Thứ Tư, ngày 21 tháng 9 năm 2011&amp;#x0D;&amp;#x0A;Kể chuyện&amp;quot;&quot;/&gt;&lt;property id=&quot;20307&quot; value=&quot;259&quot;/&gt;&lt;/object&gt;&lt;object type=&quot;3&quot; unique_id=&quot;10008&quot;&gt;&lt;property id=&quot;20148&quot; value=&quot;5&quot;/&gt;&lt;property id=&quot;20300&quot; value=&quot;Slide 6 - &amp;quot;Thứ Tư, ngày 21 tháng 9 năm 2011&amp;#x0D;&amp;#x0A;Kể chuyện&amp;quot;&quot;/&gt;&lt;property id=&quot;20307&quot; value=&quot;260&quot;/&gt;&lt;/object&gt;&lt;object type=&quot;3&quot; unique_id=&quot;10009&quot;&gt;&lt;property id=&quot;20148&quot; value=&quot;5&quot;/&gt;&lt;property id=&quot;20300&quot; value=&quot;Slide 7 - &amp;quot;Thứ Tư, ngày 21 tháng 9 năm 2011&amp;#x0D;&amp;#x0A;Kể chuyện&amp;quot;&quot;/&gt;&lt;property id=&quot;20307&quot; value=&quot;261&quot;/&gt;&lt;/object&gt;&lt;object type=&quot;3&quot; unique_id=&quot;10010&quot;&gt;&lt;property id=&quot;20148&quot; value=&quot;5&quot;/&gt;&lt;property id=&quot;20300&quot; value=&quot;Slide 8 - &amp;quot;Thứ Tư, ngày 21 tháng 9 năm 2011&amp;#x0D;&amp;#x0A;Kể chuyện&amp;quot;&quot;/&gt;&lt;property id=&quot;20307&quot; value=&quot;262&quot;/&gt;&lt;/object&gt;&lt;object type=&quot;3&quot; unique_id=&quot;10012&quot;&gt;&lt;property id=&quot;20148&quot; value=&quot;5&quot;/&gt;&lt;property id=&quot;20300&quot; value=&quot;Slide 9 - &amp;quot;Thứ Tư, ngày 21 tháng 9 năm 2011&amp;#x0D;&amp;#x0A;Kể chuyện&amp;quot;&quot;/&gt;&lt;property id=&quot;20307&quot; value=&quot;264&quot;/&gt;&lt;/object&gt;&lt;object type=&quot;3&quot; unique_id=&quot;10013&quot;&gt;&lt;property id=&quot;20148&quot; value=&quot;5&quot;/&gt;&lt;property id=&quot;20300&quot; value=&quot;Slide 10 - &amp;quot;Thứ Tư, ngày 21 tháng 9 năm 2011&amp;#x0D;&amp;#x0A;Kể chuyện&amp;quot;&quot;/&gt;&lt;property id=&quot;20307&quot; value=&quot;265&quot;/&gt;&lt;/object&gt;&lt;object type=&quot;3&quot; unique_id=&quot;10015&quot;&gt;&lt;property id=&quot;20148&quot; value=&quot;5&quot;/&gt;&lt;property id=&quot;20300&quot; value=&quot;Slide 12 - &amp;quot;Thứ Tư, ngày 21 tháng 9 năm 2011&amp;#x0D;&amp;#x0A;Kể chuyện&amp;quot;&quot;/&gt;&lt;property id=&quot;20307&quot; value=&quot;267&quot;/&gt;&lt;/object&gt;&lt;object type=&quot;3&quot; unique_id=&quot;10044&quot;&gt;&lt;property id=&quot;20148&quot; value=&quot;5&quot;/&gt;&lt;property id=&quot;20300&quot; value=&quot;Slide 3 - &amp;quot;Mời các em xem clip sau:&amp;quot;&quot;/&gt;&lt;property id=&quot;20307&quot; value=&quot;269&quot;/&gt;&lt;/object&gt;&lt;object type=&quot;3&quot; unique_id=&quot;10076&quot;&gt;&lt;property id=&quot;20148&quot; value=&quot;5&quot;/&gt;&lt;property id=&quot;20300&quot; value=&quot;Slide 11 - &amp;quot;Thứ Tư, ngày 21 tháng 9 năm 2011&amp;#x0D;&amp;#x0A;Kể chuyện&amp;quot;&quot;/&gt;&lt;property id=&quot;20307&quot; value=&quot;270&quot;/&gt;&lt;/object&gt;&lt;object type=&quot;3&quot; unique_id=&quot;10092&quot;&gt;&lt;property id=&quot;20148&quot; value=&quot;5&quot;/&gt;&lt;property id=&quot;20300&quot; value=&quot;Slide 13&quot;/&gt;&lt;property id=&quot;20307&quot; value=&quot;271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278</TotalTime>
  <Words>570</Words>
  <Application>Microsoft Office PowerPoint</Application>
  <PresentationFormat>On-screen Show (4:3)</PresentationFormat>
  <Paragraphs>60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Paper</vt:lpstr>
      <vt:lpstr>Slide 1</vt:lpstr>
      <vt:lpstr>Em hãy kể lại việc làm tốt góp phần xây dựng quê hương của một người mà em biết.</vt:lpstr>
      <vt:lpstr>Mời các em xem clip sau:</vt:lpstr>
      <vt:lpstr>Thứ Tư, ngày 21 tháng 9 năm 2011 Kể chuyện</vt:lpstr>
      <vt:lpstr>Thứ Tư, ngày 21 tháng 9 năm 2011 Kể chuyện</vt:lpstr>
      <vt:lpstr>Thứ Tư, ngày 21 tháng 9 năm 2011 Kể chuyện</vt:lpstr>
      <vt:lpstr>Thứ Tư, ngày 21 tháng 9 năm 2011 Kể chuyện</vt:lpstr>
      <vt:lpstr>Thứ Tư, ngày 21 tháng 9 năm 2011 Kể chuyện</vt:lpstr>
      <vt:lpstr>Thứ Tư, ngày 21 tháng 9 năm 2011 Kể chuyện</vt:lpstr>
      <vt:lpstr>Thứ Tư, ngày 21 tháng 9 năm 2011 Kể chuyện</vt:lpstr>
      <vt:lpstr>Thứ Tư, ngày 21 tháng 9 năm 2011 Kể chuyện</vt:lpstr>
      <vt:lpstr>Thứ Tư, ngày 21 tháng 9 năm 2011 Kể chuyện</vt:lpstr>
      <vt:lpstr>Slide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PHAMTHITHUHUE</dc:creator>
  <cp:lastModifiedBy>Home</cp:lastModifiedBy>
  <cp:revision>33</cp:revision>
  <dcterms:created xsi:type="dcterms:W3CDTF">2011-09-16T14:46:35Z</dcterms:created>
  <dcterms:modified xsi:type="dcterms:W3CDTF">2011-09-17T13:35:07Z</dcterms:modified>
</cp:coreProperties>
</file>