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7" r:id="rId2"/>
    <p:sldId id="278" r:id="rId3"/>
    <p:sldId id="279" r:id="rId4"/>
    <p:sldId id="280" r:id="rId5"/>
    <p:sldId id="258" r:id="rId6"/>
    <p:sldId id="281" r:id="rId7"/>
    <p:sldId id="260" r:id="rId8"/>
    <p:sldId id="261" r:id="rId9"/>
    <p:sldId id="282" r:id="rId10"/>
    <p:sldId id="283" r:id="rId11"/>
    <p:sldId id="263" r:id="rId12"/>
    <p:sldId id="284" r:id="rId13"/>
    <p:sldId id="285" r:id="rId14"/>
    <p:sldId id="286" r:id="rId15"/>
    <p:sldId id="287" r:id="rId16"/>
    <p:sldId id="264" r:id="rId17"/>
    <p:sldId id="288" r:id="rId18"/>
    <p:sldId id="289" r:id="rId19"/>
    <p:sldId id="290" r:id="rId20"/>
    <p:sldId id="266" r:id="rId21"/>
    <p:sldId id="267" r:id="rId22"/>
    <p:sldId id="268" r:id="rId23"/>
    <p:sldId id="269" r:id="rId24"/>
    <p:sldId id="296" r:id="rId25"/>
    <p:sldId id="291" r:id="rId26"/>
    <p:sldId id="295" r:id="rId27"/>
    <p:sldId id="292" r:id="rId28"/>
    <p:sldId id="293" r:id="rId29"/>
    <p:sldId id="294" r:id="rId30"/>
    <p:sldId id="273" r:id="rId31"/>
    <p:sldId id="274" r:id="rId32"/>
    <p:sldId id="275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E0FFB-1026-4B09-950B-8F1CE4BC7717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2320B-B073-48BF-809A-C21B31736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3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D96A9E-05CC-48BC-930E-4C78628B460F}" type="slidenum">
              <a:rPr lang="en-US">
                <a:latin typeface="Times New Roman" pitchFamily="18" charset="0"/>
              </a:rPr>
              <a:pPr/>
              <a:t>11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80D0E5-C844-4FFA-8288-18EF76B3E467}" type="slidenum">
              <a:rPr lang="en-US">
                <a:latin typeface="Times New Roman" pitchFamily="18" charset="0"/>
              </a:rPr>
              <a:pPr/>
              <a:t>16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E0E3-0297-49B2-BB0D-F1912B3DA53A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C8FB-593C-47BB-BE2F-C5E1DD21D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E0E3-0297-49B2-BB0D-F1912B3DA53A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C8FB-593C-47BB-BE2F-C5E1DD21D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6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E0E3-0297-49B2-BB0D-F1912B3DA53A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C8FB-593C-47BB-BE2F-C5E1DD21D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7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E0E3-0297-49B2-BB0D-F1912B3DA53A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C8FB-593C-47BB-BE2F-C5E1DD21D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2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E0E3-0297-49B2-BB0D-F1912B3DA53A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C8FB-593C-47BB-BE2F-C5E1DD21D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E0E3-0297-49B2-BB0D-F1912B3DA53A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C8FB-593C-47BB-BE2F-C5E1DD21D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8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E0E3-0297-49B2-BB0D-F1912B3DA53A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C8FB-593C-47BB-BE2F-C5E1DD21D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E0E3-0297-49B2-BB0D-F1912B3DA53A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C8FB-593C-47BB-BE2F-C5E1DD21D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0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E0E3-0297-49B2-BB0D-F1912B3DA53A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C8FB-593C-47BB-BE2F-C5E1DD21D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2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E0E3-0297-49B2-BB0D-F1912B3DA53A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C8FB-593C-47BB-BE2F-C5E1DD21D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2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E0E3-0297-49B2-BB0D-F1912B3DA53A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2C8FB-593C-47BB-BE2F-C5E1DD21D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4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AE0E3-0297-49B2-BB0D-F1912B3DA53A}" type="datetimeFigureOut">
              <a:rPr lang="en-US" smtClean="0"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2C8FB-593C-47BB-BE2F-C5E1DD21D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1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o%20sach%20ket%20noi\Hoc%20van%20bai%206\Video%20bai%20hat%20Con%20ga%20trong.mp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wm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23825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58913" y="754194"/>
            <a:ext cx="6039482" cy="181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0" rIns="91402" bIns="457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Avant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7200" b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7200" b="1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sz="4000" b="1" dirty="0" smtClean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.VnBahamasBH" pitchFamily="34" charset="0"/>
            </a:endParaRPr>
          </a:p>
        </p:txBody>
      </p:sp>
      <p:pic>
        <p:nvPicPr>
          <p:cNvPr id="2052" name="Picture 7" descr="butterfly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11920">
            <a:off x="7603856" y="5005578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" name="Rectangle 221"/>
          <p:cNvSpPr/>
          <p:nvPr/>
        </p:nvSpPr>
        <p:spPr>
          <a:xfrm>
            <a:off x="3431081" y="2154536"/>
            <a:ext cx="179247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líp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BahamasBH" pitchFamily="34" charset="0"/>
              </a:rPr>
              <a:t> 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70748" y="3323836"/>
            <a:ext cx="642433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1" hangingPunct="1"/>
            <a:r>
              <a:rPr lang="vi-VN" altLang="en-US" sz="6000" dirty="0">
                <a:solidFill>
                  <a:srgbClr val="0000FF"/>
                </a:solidFill>
              </a:rPr>
              <a:t>           </a:t>
            </a:r>
            <a:r>
              <a:rPr lang="vi-VN" altLang="en-US" sz="5400" b="1" dirty="0" smtClean="0">
                <a:solidFill>
                  <a:srgbClr val="0000FF"/>
                </a:solidFill>
              </a:rPr>
              <a:t>Bµi </a:t>
            </a:r>
            <a:r>
              <a:rPr lang="en-US" altLang="en-US" sz="5400" b="1" dirty="0" smtClean="0">
                <a:solidFill>
                  <a:srgbClr val="0000FF"/>
                </a:solidFill>
              </a:rPr>
              <a:t>23</a:t>
            </a:r>
            <a:endParaRPr lang="vi-VN" altLang="en-US" sz="5400" b="1" dirty="0">
              <a:solidFill>
                <a:srgbClr val="0000FF"/>
              </a:solidFill>
            </a:endParaRPr>
          </a:p>
          <a:p>
            <a:pPr eaLnBrk="1" hangingPunct="1"/>
            <a:r>
              <a:rPr lang="vi-VN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Th</a:t>
            </a:r>
            <a:r>
              <a:rPr lang="en-US" altLang="en-US" b="1" dirty="0" smtClean="0">
                <a:solidFill>
                  <a:srgbClr val="FF0000"/>
                </a:solidFill>
              </a:rPr>
              <a:t>    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th</a:t>
            </a:r>
            <a:r>
              <a:rPr lang="en-US" altLang="en-US" b="1" dirty="0" smtClean="0">
                <a:solidFill>
                  <a:srgbClr val="FF0000"/>
                </a:solidFill>
              </a:rPr>
              <a:t>     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ia</a:t>
            </a:r>
            <a:r>
              <a:rPr lang="en-US" altLang="en-US" b="1" dirty="0" smtClean="0">
                <a:solidFill>
                  <a:srgbClr val="FF0000"/>
                </a:solidFill>
              </a:rPr>
              <a:t>    </a:t>
            </a:r>
            <a:endParaRPr lang="en-US" alt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5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95" y="2025255"/>
            <a:ext cx="3542960" cy="24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914400" y="2873375"/>
            <a:ext cx="2971800" cy="1882775"/>
            <a:chOff x="384" y="1680"/>
            <a:chExt cx="1680" cy="960"/>
          </a:xfrm>
        </p:grpSpPr>
        <p:sp>
          <p:nvSpPr>
            <p:cNvPr id="10258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5400">
                <a:latin typeface="Arial" charset="0"/>
              </a:endParaRPr>
            </a:p>
          </p:txBody>
        </p:sp>
        <p:sp>
          <p:nvSpPr>
            <p:cNvPr id="10259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5400">
                <a:latin typeface="Arial" charset="0"/>
              </a:endParaRPr>
            </a:p>
          </p:txBody>
        </p:sp>
      </p:grp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057400" y="1447800"/>
            <a:ext cx="15240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th 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447800" y="2803525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th</a:t>
            </a:r>
            <a:r>
              <a:rPr lang="en-US" sz="5400" b="1" dirty="0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2830513" y="2803525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 pitchFamily="34" charset="0"/>
                <a:cs typeface="Times New Roman" pitchFamily="18" charset="0"/>
              </a:rPr>
              <a:t>u 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6248400" y="1471613"/>
            <a:ext cx="15240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ia</a:t>
            </a:r>
          </a:p>
        </p:txBody>
      </p:sp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4964113" y="2855913"/>
            <a:ext cx="2971800" cy="1882775"/>
            <a:chOff x="384" y="1680"/>
            <a:chExt cx="1680" cy="960"/>
          </a:xfrm>
        </p:grpSpPr>
        <p:sp>
          <p:nvSpPr>
            <p:cNvPr id="10255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5400">
                <a:latin typeface="Arial" charset="0"/>
              </a:endParaRPr>
            </a:p>
          </p:txBody>
        </p:sp>
        <p:sp>
          <p:nvSpPr>
            <p:cNvPr id="10256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5400">
                <a:latin typeface="Arial" charset="0"/>
              </a:endParaRPr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497513" y="2803525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latin typeface=".VnArial" pitchFamily="34" charset="0"/>
                <a:cs typeface="Arial" charset="0"/>
              </a:rPr>
              <a:t>ch</a:t>
            </a:r>
            <a:r>
              <a:rPr lang="en-US" sz="54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 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6880225" y="2803525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ia </a:t>
            </a:r>
          </a:p>
        </p:txBody>
      </p:sp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6107113" y="3557588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 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012950" y="3778250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th</a:t>
            </a:r>
            <a:r>
              <a:rPr lang="en-US" sz="5400" b="1" dirty="0" err="1">
                <a:latin typeface="Century Gothic" pitchFamily="34" charset="0"/>
                <a:cs typeface="Times New Roman" pitchFamily="18" charset="0"/>
              </a:rPr>
              <a:t>u</a:t>
            </a:r>
            <a:r>
              <a:rPr lang="en-US" sz="5400" b="1" dirty="0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35613" y="3778250"/>
            <a:ext cx="1828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latin typeface="Century Gothic" pitchFamily="34" charset="0"/>
                <a:cs typeface="Arial" charset="0"/>
              </a:rPr>
              <a:t>ch</a:t>
            </a:r>
            <a:r>
              <a:rPr lang="en-US" sz="54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ia</a:t>
            </a:r>
          </a:p>
        </p:txBody>
      </p:sp>
    </p:spTree>
    <p:extLst>
      <p:ext uri="{BB962C8B-B14F-4D97-AF65-F5344CB8AC3E}">
        <p14:creationId xmlns:p14="http://schemas.microsoft.com/office/powerpoint/2010/main" val="37406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143000"/>
            <a:ext cx="8390965" cy="30480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r>
              <a:rPr lang="en-US" sz="5400" b="1" dirty="0" err="1" smtClean="0">
                <a:solidFill>
                  <a:schemeClr val="tx1"/>
                </a:solidFill>
                <a:latin typeface=".VnAvant" pitchFamily="34" charset="0"/>
              </a:rPr>
              <a:t>thÎ</a:t>
            </a:r>
            <a:r>
              <a:rPr lang="en-US" sz="5400" b="1" dirty="0" smtClean="0">
                <a:solidFill>
                  <a:schemeClr val="tx1"/>
                </a:solidFill>
                <a:latin typeface=".VnAvant" pitchFamily="34" charset="0"/>
              </a:rPr>
              <a:t>        </a:t>
            </a:r>
            <a:r>
              <a:rPr lang="en-US" sz="5400" b="1" dirty="0" err="1" smtClean="0">
                <a:solidFill>
                  <a:schemeClr val="tx1"/>
                </a:solidFill>
                <a:latin typeface=".VnAvant" pitchFamily="34" charset="0"/>
              </a:rPr>
              <a:t>thä</a:t>
            </a:r>
            <a:r>
              <a:rPr lang="en-US" sz="5400" b="1" dirty="0" smtClean="0">
                <a:solidFill>
                  <a:schemeClr val="tx1"/>
                </a:solidFill>
                <a:latin typeface=".VnAvant" pitchFamily="34" charset="0"/>
              </a:rPr>
              <a:t>          </a:t>
            </a:r>
            <a:r>
              <a:rPr lang="en-US" sz="5400" b="1" dirty="0" err="1" smtClean="0">
                <a:solidFill>
                  <a:schemeClr val="tx1"/>
                </a:solidFill>
                <a:latin typeface=".VnAvant" pitchFamily="34" charset="0"/>
              </a:rPr>
              <a:t>th</a:t>
            </a:r>
            <a:r>
              <a:rPr lang="en-US" sz="5400" b="1" dirty="0" smtClean="0">
                <a:solidFill>
                  <a:schemeClr val="tx1"/>
                </a:solidFill>
                <a:latin typeface=".VnAvant" pitchFamily="34" charset="0"/>
              </a:rPr>
              <a:t>¬                  ®</a:t>
            </a:r>
            <a:r>
              <a:rPr lang="en-US" sz="5400" b="1" dirty="0" err="1" smtClean="0">
                <a:solidFill>
                  <a:schemeClr val="tx1"/>
                </a:solidFill>
                <a:latin typeface=".VnAvant" pitchFamily="34" charset="0"/>
              </a:rPr>
              <a:t>Üa</a:t>
            </a:r>
            <a:r>
              <a:rPr lang="en-US" sz="5400" b="1" dirty="0" smtClean="0">
                <a:solidFill>
                  <a:schemeClr val="tx1"/>
                </a:solidFill>
                <a:latin typeface=".VnAvant" pitchFamily="34" charset="0"/>
              </a:rPr>
              <a:t>        </a:t>
            </a:r>
            <a:r>
              <a:rPr lang="en-US" sz="5400" b="1" dirty="0" err="1" smtClean="0">
                <a:solidFill>
                  <a:schemeClr val="tx1"/>
                </a:solidFill>
                <a:latin typeface=".VnAvant" pitchFamily="34" charset="0"/>
              </a:rPr>
              <a:t>mÝa</a:t>
            </a:r>
            <a:r>
              <a:rPr lang="en-US" sz="5400" b="1" dirty="0" smtClean="0">
                <a:solidFill>
                  <a:schemeClr val="tx1"/>
                </a:solidFill>
                <a:latin typeface=".VnAvant" pitchFamily="34" charset="0"/>
              </a:rPr>
              <a:t>        </a:t>
            </a:r>
            <a:r>
              <a:rPr lang="en-US" sz="5400" b="1" dirty="0" err="1" smtClean="0">
                <a:solidFill>
                  <a:schemeClr val="tx1"/>
                </a:solidFill>
                <a:latin typeface=".VnAvant" pitchFamily="34" charset="0"/>
              </a:rPr>
              <a:t>th×a</a:t>
            </a:r>
            <a:endParaRPr lang="en-US" sz="54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62222" r="57568" b="25555"/>
          <a:stretch>
            <a:fillRect/>
          </a:stretch>
        </p:blipFill>
        <p:spPr bwMode="auto">
          <a:xfrm>
            <a:off x="365125" y="228600"/>
            <a:ext cx="8245475" cy="464819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78943" y="5257800"/>
            <a:ext cx="30178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latin typeface="Century Gothic" pitchFamily="34" charset="0"/>
                <a:cs typeface="Arial" charset="0"/>
              </a:rPr>
              <a:t>thủ</a:t>
            </a:r>
            <a:r>
              <a:rPr lang="en-US" sz="5400" b="1" dirty="0">
                <a:latin typeface="Century Gothic" pitchFamily="34" charset="0"/>
                <a:cs typeface="Arial" charset="0"/>
              </a:rPr>
              <a:t> </a:t>
            </a:r>
            <a:r>
              <a:rPr lang="en-US" sz="5400" b="1" dirty="0" err="1">
                <a:latin typeface="Century Gothic" pitchFamily="34" charset="0"/>
                <a:cs typeface="Arial" charset="0"/>
              </a:rPr>
              <a:t>đô</a:t>
            </a:r>
            <a:endParaRPr lang="en-US" sz="5400" b="1" dirty="0"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8" t="62222" r="41853" b="25555"/>
          <a:stretch>
            <a:fillRect/>
          </a:stretch>
        </p:blipFill>
        <p:spPr bwMode="auto">
          <a:xfrm>
            <a:off x="365125" y="228601"/>
            <a:ext cx="3825875" cy="388619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5" t="63335" r="23955" b="25555"/>
          <a:stretch>
            <a:fillRect/>
          </a:stretch>
        </p:blipFill>
        <p:spPr bwMode="auto">
          <a:xfrm>
            <a:off x="5029200" y="228600"/>
            <a:ext cx="3733800" cy="3886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9143" y="4800600"/>
            <a:ext cx="30178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latin typeface="Century Gothic" pitchFamily="34" charset="0"/>
                <a:cs typeface="Arial" charset="0"/>
              </a:rPr>
              <a:t>lá</a:t>
            </a:r>
            <a:r>
              <a:rPr lang="en-US" sz="5400" b="1" dirty="0">
                <a:latin typeface="Century Gothic" pitchFamily="34" charset="0"/>
                <a:cs typeface="Arial" charset="0"/>
              </a:rPr>
              <a:t> </a:t>
            </a:r>
            <a:r>
              <a:rPr lang="en-US" sz="5400" b="1" dirty="0" err="1">
                <a:latin typeface="Century Gothic" pitchFamily="34" charset="0"/>
                <a:cs typeface="Arial" charset="0"/>
              </a:rPr>
              <a:t>thư</a:t>
            </a:r>
            <a:endParaRPr lang="en-US" sz="54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87181" y="4802188"/>
            <a:ext cx="30178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latin typeface="Century Gothic" pitchFamily="34" charset="0"/>
                <a:cs typeface="Arial" charset="0"/>
              </a:rPr>
              <a:t>thìa</a:t>
            </a:r>
            <a:r>
              <a:rPr lang="en-US" sz="5400" b="1" dirty="0">
                <a:latin typeface="Century Gothic" pitchFamily="34" charset="0"/>
                <a:cs typeface="Arial" charset="0"/>
              </a:rPr>
              <a:t> </a:t>
            </a:r>
            <a:r>
              <a:rPr lang="en-US" sz="5400" b="1" dirty="0" err="1">
                <a:latin typeface="Century Gothic" pitchFamily="34" charset="0"/>
                <a:cs typeface="Arial" charset="0"/>
              </a:rPr>
              <a:t>dĩa</a:t>
            </a:r>
            <a:endParaRPr lang="en-US" sz="5400" b="1" dirty="0"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2" t="63335" r="5708" b="25555"/>
          <a:stretch>
            <a:fillRect/>
          </a:stretch>
        </p:blipFill>
        <p:spPr bwMode="auto">
          <a:xfrm>
            <a:off x="762000" y="457200"/>
            <a:ext cx="7315200" cy="48768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910681" y="5638800"/>
            <a:ext cx="30178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>
                <a:latin typeface="Century Gothic" pitchFamily="34" charset="0"/>
                <a:cs typeface="Arial" charset="0"/>
              </a:rPr>
              <a:t>lá</a:t>
            </a:r>
            <a:r>
              <a:rPr lang="en-US" sz="6000" b="1" dirty="0">
                <a:latin typeface="Century Gothic" pitchFamily="34" charset="0"/>
                <a:cs typeface="Arial" charset="0"/>
              </a:rPr>
              <a:t> </a:t>
            </a:r>
            <a:r>
              <a:rPr lang="en-US" sz="6000" b="1" dirty="0" err="1">
                <a:latin typeface="Century Gothic" pitchFamily="34" charset="0"/>
                <a:cs typeface="Arial" charset="0"/>
              </a:rPr>
              <a:t>tía</a:t>
            </a:r>
            <a:r>
              <a:rPr lang="en-US" sz="6000" b="1" dirty="0">
                <a:latin typeface="Century Gothic" pitchFamily="34" charset="0"/>
                <a:cs typeface="Arial" charset="0"/>
              </a:rPr>
              <a:t> </a:t>
            </a:r>
            <a:r>
              <a:rPr lang="en-US" sz="6000" b="1" dirty="0" err="1">
                <a:latin typeface="Century Gothic" pitchFamily="34" charset="0"/>
                <a:cs typeface="Arial" charset="0"/>
              </a:rPr>
              <a:t>tô</a:t>
            </a:r>
            <a:endParaRPr lang="en-US" sz="6000" b="1" dirty="0"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5" t="63335" r="23955" b="25555"/>
          <a:stretch>
            <a:fillRect/>
          </a:stretch>
        </p:blipFill>
        <p:spPr bwMode="auto">
          <a:xfrm>
            <a:off x="288925" y="3962400"/>
            <a:ext cx="32924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2" t="63335" r="5708" b="25555"/>
          <a:stretch>
            <a:fillRect/>
          </a:stretch>
        </p:blipFill>
        <p:spPr bwMode="auto">
          <a:xfrm>
            <a:off x="5257800" y="4114800"/>
            <a:ext cx="2971800" cy="1600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92163" y="2743200"/>
            <a:ext cx="30178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latin typeface="Century Gothic" pitchFamily="34" charset="0"/>
                <a:cs typeface="Arial" charset="0"/>
              </a:rPr>
              <a:t>thủ</a:t>
            </a:r>
            <a:r>
              <a:rPr lang="en-US" sz="5400" b="1" dirty="0">
                <a:latin typeface="Century Gothic" pitchFamily="34" charset="0"/>
                <a:cs typeface="Arial" charset="0"/>
              </a:rPr>
              <a:t> </a:t>
            </a:r>
            <a:r>
              <a:rPr lang="en-US" sz="5400" b="1" dirty="0" err="1">
                <a:latin typeface="Century Gothic" pitchFamily="34" charset="0"/>
                <a:cs typeface="Arial" charset="0"/>
              </a:rPr>
              <a:t>đô</a:t>
            </a:r>
            <a:endParaRPr lang="en-US" sz="54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638800" y="2747963"/>
            <a:ext cx="30178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latin typeface="Century Gothic" pitchFamily="34" charset="0"/>
                <a:cs typeface="Arial" charset="0"/>
              </a:rPr>
              <a:t>lá</a:t>
            </a:r>
            <a:r>
              <a:rPr lang="en-US" sz="5400" b="1" dirty="0">
                <a:latin typeface="Century Gothic" pitchFamily="34" charset="0"/>
                <a:cs typeface="Arial" charset="0"/>
              </a:rPr>
              <a:t> </a:t>
            </a:r>
            <a:r>
              <a:rPr lang="en-US" sz="5400" b="1" dirty="0" err="1">
                <a:latin typeface="Century Gothic" pitchFamily="34" charset="0"/>
                <a:cs typeface="Arial" charset="0"/>
              </a:rPr>
              <a:t>thư</a:t>
            </a:r>
            <a:endParaRPr lang="en-US" sz="54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15963" y="5868988"/>
            <a:ext cx="30178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latin typeface="Century Gothic" pitchFamily="34" charset="0"/>
                <a:cs typeface="Arial" charset="0"/>
              </a:rPr>
              <a:t>thìa</a:t>
            </a:r>
            <a:r>
              <a:rPr lang="en-US" sz="5400" b="1" dirty="0">
                <a:latin typeface="Century Gothic" pitchFamily="34" charset="0"/>
                <a:cs typeface="Arial" charset="0"/>
              </a:rPr>
              <a:t> </a:t>
            </a:r>
            <a:r>
              <a:rPr lang="en-US" sz="5400" b="1" dirty="0" err="1">
                <a:latin typeface="Century Gothic" pitchFamily="34" charset="0"/>
                <a:cs typeface="Arial" charset="0"/>
              </a:rPr>
              <a:t>dĩa</a:t>
            </a:r>
            <a:endParaRPr lang="en-US" sz="5400" b="1" dirty="0">
              <a:latin typeface="Century Gothic" pitchFamily="34" charset="0"/>
              <a:cs typeface="Arial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62222" r="57568" b="25555"/>
          <a:stretch>
            <a:fillRect/>
          </a:stretch>
        </p:blipFill>
        <p:spPr bwMode="auto">
          <a:xfrm>
            <a:off x="365125" y="228601"/>
            <a:ext cx="3444875" cy="228599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5" t="63335" r="23955" b="25555"/>
          <a:stretch>
            <a:fillRect/>
          </a:stretch>
        </p:blipFill>
        <p:spPr bwMode="auto">
          <a:xfrm>
            <a:off x="365125" y="4267199"/>
            <a:ext cx="3292475" cy="1484313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8" t="62222" r="41853" b="25555"/>
          <a:stretch>
            <a:fillRect/>
          </a:stretch>
        </p:blipFill>
        <p:spPr bwMode="auto">
          <a:xfrm>
            <a:off x="5334000" y="228601"/>
            <a:ext cx="2971800" cy="228599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5316538" y="5845175"/>
            <a:ext cx="3017837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latin typeface="Century Gothic" pitchFamily="34" charset="0"/>
                <a:cs typeface="Arial" charset="0"/>
              </a:rPr>
              <a:t>lá</a:t>
            </a:r>
            <a:r>
              <a:rPr lang="en-US" sz="5400" b="1" dirty="0">
                <a:latin typeface="Century Gothic" pitchFamily="34" charset="0"/>
                <a:cs typeface="Arial" charset="0"/>
              </a:rPr>
              <a:t> </a:t>
            </a:r>
            <a:r>
              <a:rPr lang="en-US" sz="5400" b="1" dirty="0" err="1">
                <a:latin typeface="Century Gothic" pitchFamily="34" charset="0"/>
                <a:cs typeface="Arial" charset="0"/>
              </a:rPr>
              <a:t>tía</a:t>
            </a:r>
            <a:r>
              <a:rPr lang="en-US" sz="5400" b="1" dirty="0">
                <a:latin typeface="Century Gothic" pitchFamily="34" charset="0"/>
                <a:cs typeface="Arial" charset="0"/>
              </a:rPr>
              <a:t> </a:t>
            </a:r>
            <a:r>
              <a:rPr lang="en-US" sz="5400" b="1" dirty="0" err="1">
                <a:latin typeface="Century Gothic" pitchFamily="34" charset="0"/>
                <a:cs typeface="Arial" charset="0"/>
              </a:rPr>
              <a:t>tô</a:t>
            </a:r>
            <a:endParaRPr lang="en-US" sz="5400" b="1" dirty="0"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2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914650" y="2"/>
            <a:ext cx="857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</a:rPr>
              <a:t>th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1700" y="1001600"/>
            <a:ext cx="102870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1001600"/>
            <a:ext cx="97155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.VnAvant" pitchFamily="34" charset="0"/>
              </a:rPr>
              <a:t>u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1700" y="1731368"/>
            <a:ext cx="2000250" cy="8340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3600" b="1" dirty="0" err="1">
                <a:solidFill>
                  <a:schemeClr val="tx1"/>
                </a:solidFill>
                <a:latin typeface=".VnAvant" pitchFamily="34" charset="0"/>
              </a:rPr>
              <a:t>u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7850" y="1569242"/>
            <a:ext cx="1771650" cy="8340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.VnAvant" pitchFamily="34" charset="0"/>
              </a:rPr>
              <a:t>ch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57850" y="1001600"/>
            <a:ext cx="91440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.VnAvant" pitchFamily="34" charset="0"/>
              </a:rPr>
              <a:t>ch</a:t>
            </a:r>
            <a:endParaRPr lang="en-US" sz="3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2250" y="1001600"/>
            <a:ext cx="857250" cy="7297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4769946"/>
            <a:ext cx="9045238" cy="8382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thñ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®«     l¸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th</a:t>
            </a:r>
            <a:r>
              <a:rPr lang="en-US" sz="40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</a:rPr>
              <a:t>­    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­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th×a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dÜa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l¸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tÝa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t«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0252" name="TextBox 15"/>
          <p:cNvSpPr txBox="1">
            <a:spLocks noChangeArrowheads="1"/>
          </p:cNvSpPr>
          <p:nvPr/>
        </p:nvSpPr>
        <p:spPr bwMode="auto">
          <a:xfrm>
            <a:off x="6229350" y="2"/>
            <a:ext cx="7393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r>
              <a:rPr lang="en-US" sz="4800" b="1" dirty="0" err="1" smtClean="0">
                <a:solidFill>
                  <a:srgbClr val="FF0000"/>
                </a:solidFill>
              </a:rPr>
              <a:t>ia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3124200"/>
            <a:ext cx="9067800" cy="914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thÎ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thä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th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¬     ®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Üa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mÝa</a:t>
            </a:r>
            <a:r>
              <a:rPr lang="en-US" sz="4000" b="1" dirty="0" smtClean="0">
                <a:solidFill>
                  <a:schemeClr val="tx1"/>
                </a:solidFill>
                <a:latin typeface=".VnAvant" pitchFamily="34" charset="0"/>
              </a:rPr>
              <a:t>      </a:t>
            </a:r>
            <a:r>
              <a:rPr lang="en-US" sz="4000" b="1" dirty="0" err="1" smtClean="0">
                <a:solidFill>
                  <a:schemeClr val="tx1"/>
                </a:solidFill>
                <a:latin typeface=".VnAvant" pitchFamily="34" charset="0"/>
              </a:rPr>
              <a:t>th×a</a:t>
            </a:r>
            <a:endParaRPr lang="en-US" sz="4000" b="1" dirty="0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201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62656" y="2133600"/>
            <a:ext cx="5203733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3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235" y="365761"/>
            <a:ext cx="8180613" cy="50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220861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3288" y="1858063"/>
            <a:ext cx="32351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1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7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548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98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131763" y="228600"/>
            <a:ext cx="3352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000" b="1" i="1">
                <a:solidFill>
                  <a:srgbClr val="0000FF"/>
                </a:solidFill>
              </a:rPr>
              <a:t>Viết bảng con</a:t>
            </a:r>
            <a:r>
              <a:rPr lang="en-US" sz="4000" b="1" i="1"/>
              <a:t> </a:t>
            </a:r>
            <a:endParaRPr lang="vi-VN" sz="4000" b="1" i="1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819400" y="2133600"/>
            <a:ext cx="3027363" cy="2825750"/>
            <a:chOff x="2736" y="1188"/>
            <a:chExt cx="2304" cy="2352"/>
          </a:xfrm>
        </p:grpSpPr>
        <p:grpSp>
          <p:nvGrpSpPr>
            <p:cNvPr id="16388" name="Group 9"/>
            <p:cNvGrpSpPr>
              <a:grpSpLocks/>
            </p:cNvGrpSpPr>
            <p:nvPr/>
          </p:nvGrpSpPr>
          <p:grpSpPr bwMode="auto">
            <a:xfrm>
              <a:off x="2736" y="1200"/>
              <a:ext cx="2304" cy="2304"/>
              <a:chOff x="2736" y="1200"/>
              <a:chExt cx="2400" cy="2304"/>
            </a:xfrm>
          </p:grpSpPr>
          <p:sp>
            <p:nvSpPr>
              <p:cNvPr id="16391" name="Rectangle 10"/>
              <p:cNvSpPr>
                <a:spLocks noChangeArrowheads="1"/>
              </p:cNvSpPr>
              <p:nvPr/>
            </p:nvSpPr>
            <p:spPr bwMode="auto">
              <a:xfrm>
                <a:off x="4736" y="3055"/>
                <a:ext cx="400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392" name="Rectangle 11"/>
              <p:cNvSpPr>
                <a:spLocks noChangeArrowheads="1"/>
              </p:cNvSpPr>
              <p:nvPr/>
            </p:nvSpPr>
            <p:spPr bwMode="auto">
              <a:xfrm>
                <a:off x="4352" y="3055"/>
                <a:ext cx="384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393" name="Rectangle 12"/>
              <p:cNvSpPr>
                <a:spLocks noChangeArrowheads="1"/>
              </p:cNvSpPr>
              <p:nvPr/>
            </p:nvSpPr>
            <p:spPr bwMode="auto">
              <a:xfrm>
                <a:off x="3936" y="3055"/>
                <a:ext cx="416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394" name="Rectangle 13"/>
              <p:cNvSpPr>
                <a:spLocks noChangeArrowheads="1"/>
              </p:cNvSpPr>
              <p:nvPr/>
            </p:nvSpPr>
            <p:spPr bwMode="auto">
              <a:xfrm>
                <a:off x="3536" y="3055"/>
                <a:ext cx="400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395" name="Rectangle 14"/>
              <p:cNvSpPr>
                <a:spLocks noChangeArrowheads="1"/>
              </p:cNvSpPr>
              <p:nvPr/>
            </p:nvSpPr>
            <p:spPr bwMode="auto">
              <a:xfrm>
                <a:off x="3136" y="3055"/>
                <a:ext cx="400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396" name="Rectangle 15"/>
              <p:cNvSpPr>
                <a:spLocks noChangeArrowheads="1"/>
              </p:cNvSpPr>
              <p:nvPr/>
            </p:nvSpPr>
            <p:spPr bwMode="auto">
              <a:xfrm>
                <a:off x="2736" y="3055"/>
                <a:ext cx="400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397" name="Rectangle 16"/>
              <p:cNvSpPr>
                <a:spLocks noChangeArrowheads="1"/>
              </p:cNvSpPr>
              <p:nvPr/>
            </p:nvSpPr>
            <p:spPr bwMode="auto">
              <a:xfrm>
                <a:off x="4736" y="2606"/>
                <a:ext cx="400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398" name="Rectangle 17"/>
              <p:cNvSpPr>
                <a:spLocks noChangeArrowheads="1"/>
              </p:cNvSpPr>
              <p:nvPr/>
            </p:nvSpPr>
            <p:spPr bwMode="auto">
              <a:xfrm>
                <a:off x="4352" y="2606"/>
                <a:ext cx="384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399" name="Rectangle 18"/>
              <p:cNvSpPr>
                <a:spLocks noChangeArrowheads="1"/>
              </p:cNvSpPr>
              <p:nvPr/>
            </p:nvSpPr>
            <p:spPr bwMode="auto">
              <a:xfrm>
                <a:off x="3936" y="2606"/>
                <a:ext cx="416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00" name="Rectangle 19"/>
              <p:cNvSpPr>
                <a:spLocks noChangeArrowheads="1"/>
              </p:cNvSpPr>
              <p:nvPr/>
            </p:nvSpPr>
            <p:spPr bwMode="auto">
              <a:xfrm>
                <a:off x="3536" y="2606"/>
                <a:ext cx="400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01" name="Rectangle 20"/>
              <p:cNvSpPr>
                <a:spLocks noChangeArrowheads="1"/>
              </p:cNvSpPr>
              <p:nvPr/>
            </p:nvSpPr>
            <p:spPr bwMode="auto">
              <a:xfrm>
                <a:off x="3136" y="2606"/>
                <a:ext cx="400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02" name="Rectangle 21"/>
              <p:cNvSpPr>
                <a:spLocks noChangeArrowheads="1"/>
              </p:cNvSpPr>
              <p:nvPr/>
            </p:nvSpPr>
            <p:spPr bwMode="auto">
              <a:xfrm>
                <a:off x="2736" y="2606"/>
                <a:ext cx="400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03" name="Rectangle 22"/>
              <p:cNvSpPr>
                <a:spLocks noChangeArrowheads="1"/>
              </p:cNvSpPr>
              <p:nvPr/>
            </p:nvSpPr>
            <p:spPr bwMode="auto">
              <a:xfrm>
                <a:off x="4736" y="2124"/>
                <a:ext cx="400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04" name="Rectangle 23"/>
              <p:cNvSpPr>
                <a:spLocks noChangeArrowheads="1"/>
              </p:cNvSpPr>
              <p:nvPr/>
            </p:nvSpPr>
            <p:spPr bwMode="auto">
              <a:xfrm>
                <a:off x="4352" y="2124"/>
                <a:ext cx="384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05" name="Rectangle 24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416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06" name="Rectangle 25"/>
              <p:cNvSpPr>
                <a:spLocks noChangeArrowheads="1"/>
              </p:cNvSpPr>
              <p:nvPr/>
            </p:nvSpPr>
            <p:spPr bwMode="auto">
              <a:xfrm>
                <a:off x="3536" y="2124"/>
                <a:ext cx="400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07" name="Rectangle 26"/>
              <p:cNvSpPr>
                <a:spLocks noChangeArrowheads="1"/>
              </p:cNvSpPr>
              <p:nvPr/>
            </p:nvSpPr>
            <p:spPr bwMode="auto">
              <a:xfrm>
                <a:off x="3136" y="2124"/>
                <a:ext cx="400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08" name="Rectangle 27"/>
              <p:cNvSpPr>
                <a:spLocks noChangeArrowheads="1"/>
              </p:cNvSpPr>
              <p:nvPr/>
            </p:nvSpPr>
            <p:spPr bwMode="auto">
              <a:xfrm>
                <a:off x="2736" y="2124"/>
                <a:ext cx="400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09" name="Rectangle 28"/>
              <p:cNvSpPr>
                <a:spLocks noChangeArrowheads="1"/>
              </p:cNvSpPr>
              <p:nvPr/>
            </p:nvSpPr>
            <p:spPr bwMode="auto">
              <a:xfrm>
                <a:off x="4736" y="1639"/>
                <a:ext cx="400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10" name="Rectangle 29"/>
              <p:cNvSpPr>
                <a:spLocks noChangeArrowheads="1"/>
              </p:cNvSpPr>
              <p:nvPr/>
            </p:nvSpPr>
            <p:spPr bwMode="auto">
              <a:xfrm>
                <a:off x="4352" y="1639"/>
                <a:ext cx="384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11" name="Rectangle 30"/>
              <p:cNvSpPr>
                <a:spLocks noChangeArrowheads="1"/>
              </p:cNvSpPr>
              <p:nvPr/>
            </p:nvSpPr>
            <p:spPr bwMode="auto">
              <a:xfrm>
                <a:off x="3936" y="1639"/>
                <a:ext cx="416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12" name="Rectangle 31"/>
              <p:cNvSpPr>
                <a:spLocks noChangeArrowheads="1"/>
              </p:cNvSpPr>
              <p:nvPr/>
            </p:nvSpPr>
            <p:spPr bwMode="auto">
              <a:xfrm>
                <a:off x="3536" y="1639"/>
                <a:ext cx="400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13" name="Rectangle 32"/>
              <p:cNvSpPr>
                <a:spLocks noChangeArrowheads="1"/>
              </p:cNvSpPr>
              <p:nvPr/>
            </p:nvSpPr>
            <p:spPr bwMode="auto">
              <a:xfrm>
                <a:off x="3136" y="1639"/>
                <a:ext cx="400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14" name="Rectangle 33"/>
              <p:cNvSpPr>
                <a:spLocks noChangeArrowheads="1"/>
              </p:cNvSpPr>
              <p:nvPr/>
            </p:nvSpPr>
            <p:spPr bwMode="auto">
              <a:xfrm>
                <a:off x="2736" y="1639"/>
                <a:ext cx="400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15" name="Rectangle 34"/>
              <p:cNvSpPr>
                <a:spLocks noChangeArrowheads="1"/>
              </p:cNvSpPr>
              <p:nvPr/>
            </p:nvSpPr>
            <p:spPr bwMode="auto">
              <a:xfrm>
                <a:off x="4736" y="1200"/>
                <a:ext cx="400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16" name="Rectangle 35"/>
              <p:cNvSpPr>
                <a:spLocks noChangeArrowheads="1"/>
              </p:cNvSpPr>
              <p:nvPr/>
            </p:nvSpPr>
            <p:spPr bwMode="auto">
              <a:xfrm>
                <a:off x="4352" y="1200"/>
                <a:ext cx="384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17" name="Rectangle 36"/>
              <p:cNvSpPr>
                <a:spLocks noChangeArrowheads="1"/>
              </p:cNvSpPr>
              <p:nvPr/>
            </p:nvSpPr>
            <p:spPr bwMode="auto">
              <a:xfrm>
                <a:off x="3936" y="1200"/>
                <a:ext cx="416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18" name="Rectangle 37"/>
              <p:cNvSpPr>
                <a:spLocks noChangeArrowheads="1"/>
              </p:cNvSpPr>
              <p:nvPr/>
            </p:nvSpPr>
            <p:spPr bwMode="auto">
              <a:xfrm>
                <a:off x="3536" y="1200"/>
                <a:ext cx="400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19" name="Rectangle 38"/>
              <p:cNvSpPr>
                <a:spLocks noChangeArrowheads="1"/>
              </p:cNvSpPr>
              <p:nvPr/>
            </p:nvSpPr>
            <p:spPr bwMode="auto">
              <a:xfrm>
                <a:off x="3136" y="1200"/>
                <a:ext cx="400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20" name="Rectangle 39"/>
              <p:cNvSpPr>
                <a:spLocks noChangeArrowheads="1"/>
              </p:cNvSpPr>
              <p:nvPr/>
            </p:nvSpPr>
            <p:spPr bwMode="auto">
              <a:xfrm>
                <a:off x="2736" y="1200"/>
                <a:ext cx="400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</a:pPr>
                <a:endParaRPr lang="en-US" altLang="en-US">
                  <a:latin typeface="Arial" charset="0"/>
                </a:endParaRPr>
              </a:p>
            </p:txBody>
          </p:sp>
          <p:sp>
            <p:nvSpPr>
              <p:cNvPr id="16421" name="Line 40"/>
              <p:cNvSpPr>
                <a:spLocks noChangeShapeType="1"/>
              </p:cNvSpPr>
              <p:nvPr/>
            </p:nvSpPr>
            <p:spPr bwMode="auto">
              <a:xfrm>
                <a:off x="2736" y="1639"/>
                <a:ext cx="24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41"/>
              <p:cNvSpPr>
                <a:spLocks noChangeShapeType="1"/>
              </p:cNvSpPr>
              <p:nvPr/>
            </p:nvSpPr>
            <p:spPr bwMode="auto">
              <a:xfrm>
                <a:off x="2736" y="2124"/>
                <a:ext cx="24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Line 42"/>
              <p:cNvSpPr>
                <a:spLocks noChangeShapeType="1"/>
              </p:cNvSpPr>
              <p:nvPr/>
            </p:nvSpPr>
            <p:spPr bwMode="auto">
              <a:xfrm>
                <a:off x="2736" y="2606"/>
                <a:ext cx="24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Line 43"/>
              <p:cNvSpPr>
                <a:spLocks noChangeShapeType="1"/>
              </p:cNvSpPr>
              <p:nvPr/>
            </p:nvSpPr>
            <p:spPr bwMode="auto">
              <a:xfrm>
                <a:off x="2736" y="3055"/>
                <a:ext cx="24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Line 44"/>
              <p:cNvSpPr>
                <a:spLocks noChangeShapeType="1"/>
              </p:cNvSpPr>
              <p:nvPr/>
            </p:nvSpPr>
            <p:spPr bwMode="auto">
              <a:xfrm>
                <a:off x="3136" y="1200"/>
                <a:ext cx="0" cy="230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45"/>
              <p:cNvSpPr>
                <a:spLocks noChangeShapeType="1"/>
              </p:cNvSpPr>
              <p:nvPr/>
            </p:nvSpPr>
            <p:spPr bwMode="auto">
              <a:xfrm>
                <a:off x="3536" y="1200"/>
                <a:ext cx="0" cy="230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46"/>
              <p:cNvSpPr>
                <a:spLocks noChangeShapeType="1"/>
              </p:cNvSpPr>
              <p:nvPr/>
            </p:nvSpPr>
            <p:spPr bwMode="auto">
              <a:xfrm>
                <a:off x="3936" y="1200"/>
                <a:ext cx="0" cy="230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47"/>
              <p:cNvSpPr>
                <a:spLocks noChangeShapeType="1"/>
              </p:cNvSpPr>
              <p:nvPr/>
            </p:nvSpPr>
            <p:spPr bwMode="auto">
              <a:xfrm>
                <a:off x="4352" y="1200"/>
                <a:ext cx="0" cy="230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Line 48"/>
              <p:cNvSpPr>
                <a:spLocks noChangeShapeType="1"/>
              </p:cNvSpPr>
              <p:nvPr/>
            </p:nvSpPr>
            <p:spPr bwMode="auto">
              <a:xfrm>
                <a:off x="4736" y="1200"/>
                <a:ext cx="0" cy="2304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Line 49"/>
              <p:cNvSpPr>
                <a:spLocks noChangeShapeType="1"/>
              </p:cNvSpPr>
              <p:nvPr/>
            </p:nvSpPr>
            <p:spPr bwMode="auto">
              <a:xfrm>
                <a:off x="2736" y="1200"/>
                <a:ext cx="2400" cy="0"/>
              </a:xfrm>
              <a:prstGeom prst="line">
                <a:avLst/>
              </a:prstGeom>
              <a:noFill/>
              <a:ln w="38100" cap="sq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Line 50"/>
              <p:cNvSpPr>
                <a:spLocks noChangeShapeType="1"/>
              </p:cNvSpPr>
              <p:nvPr/>
            </p:nvSpPr>
            <p:spPr bwMode="auto">
              <a:xfrm>
                <a:off x="2736" y="1200"/>
                <a:ext cx="0" cy="2304"/>
              </a:xfrm>
              <a:prstGeom prst="line">
                <a:avLst/>
              </a:prstGeom>
              <a:noFill/>
              <a:ln w="38100" cap="sq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Line 51"/>
              <p:cNvSpPr>
                <a:spLocks noChangeShapeType="1"/>
              </p:cNvSpPr>
              <p:nvPr/>
            </p:nvSpPr>
            <p:spPr bwMode="auto">
              <a:xfrm>
                <a:off x="5136" y="1200"/>
                <a:ext cx="0" cy="2304"/>
              </a:xfrm>
              <a:prstGeom prst="line">
                <a:avLst/>
              </a:prstGeom>
              <a:noFill/>
              <a:ln w="38100" cap="sq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Line 52"/>
              <p:cNvSpPr>
                <a:spLocks noChangeShapeType="1"/>
              </p:cNvSpPr>
              <p:nvPr/>
            </p:nvSpPr>
            <p:spPr bwMode="auto">
              <a:xfrm>
                <a:off x="2736" y="3504"/>
                <a:ext cx="2400" cy="0"/>
              </a:xfrm>
              <a:prstGeom prst="line">
                <a:avLst/>
              </a:prstGeom>
              <a:noFill/>
              <a:ln w="38100" cap="sq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6389" name="Picture 53" descr="t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1188"/>
              <a:ext cx="1817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Line 54"/>
            <p:cNvSpPr>
              <a:spLocks noChangeShapeType="1"/>
            </p:cNvSpPr>
            <p:nvPr/>
          </p:nvSpPr>
          <p:spPr bwMode="auto">
            <a:xfrm>
              <a:off x="3912" y="1632"/>
              <a:ext cx="295" cy="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0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131763" y="228600"/>
            <a:ext cx="3352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000" b="1" i="1">
                <a:solidFill>
                  <a:srgbClr val="0000FF"/>
                </a:solidFill>
              </a:rPr>
              <a:t>Viết bảng con</a:t>
            </a:r>
            <a:r>
              <a:rPr lang="en-US" sz="4000" b="1" i="1"/>
              <a:t> </a:t>
            </a:r>
            <a:endParaRPr lang="vi-VN" sz="4000" b="1" i="1"/>
          </a:p>
        </p:txBody>
      </p:sp>
      <p:grpSp>
        <p:nvGrpSpPr>
          <p:cNvPr id="17411" name="Group 1"/>
          <p:cNvGrpSpPr>
            <a:grpSpLocks/>
          </p:cNvGrpSpPr>
          <p:nvPr/>
        </p:nvGrpSpPr>
        <p:grpSpPr bwMode="auto">
          <a:xfrm>
            <a:off x="2743200" y="1981200"/>
            <a:ext cx="3276600" cy="2590800"/>
            <a:chOff x="685800" y="296863"/>
            <a:chExt cx="7848600" cy="6324600"/>
          </a:xfrm>
        </p:grpSpPr>
        <p:pic>
          <p:nvPicPr>
            <p:cNvPr id="17412" name="Picture 4" descr="a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96863"/>
              <a:ext cx="7848600" cy="632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AutoShape 11"/>
            <p:cNvSpPr>
              <a:spLocks noChangeArrowheads="1"/>
            </p:cNvSpPr>
            <p:nvPr/>
          </p:nvSpPr>
          <p:spPr bwMode="auto">
            <a:xfrm rot="5859763">
              <a:off x="4750594" y="3202783"/>
              <a:ext cx="452437" cy="1574800"/>
            </a:xfrm>
            <a:prstGeom prst="curvedRightArrow">
              <a:avLst>
                <a:gd name="adj1" fmla="val 54612"/>
                <a:gd name="adj2" fmla="val 109239"/>
                <a:gd name="adj3" fmla="val 29236"/>
              </a:avLst>
            </a:prstGeom>
            <a:solidFill>
              <a:srgbClr val="FFFF00"/>
            </a:solidFill>
            <a:ln w="9525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400">
                <a:latin typeface=".VnArial" pitchFamily="34" charset="0"/>
              </a:endParaRPr>
            </a:p>
          </p:txBody>
        </p:sp>
        <p:sp>
          <p:nvSpPr>
            <p:cNvPr id="17414" name="AutoShape 17"/>
            <p:cNvSpPr>
              <a:spLocks noChangeArrowheads="1"/>
            </p:cNvSpPr>
            <p:nvPr/>
          </p:nvSpPr>
          <p:spPr bwMode="auto">
            <a:xfrm rot="-6379396">
              <a:off x="4869657" y="5087144"/>
              <a:ext cx="527050" cy="1735137"/>
            </a:xfrm>
            <a:prstGeom prst="curvedRightArrow">
              <a:avLst>
                <a:gd name="adj1" fmla="val 54595"/>
                <a:gd name="adj2" fmla="val 109221"/>
                <a:gd name="adj3" fmla="val 33333"/>
              </a:avLst>
            </a:prstGeom>
            <a:solidFill>
              <a:srgbClr val="FFFF00"/>
            </a:solidFill>
            <a:ln w="9525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5400">
                <a:latin typeface=".VnArial" pitchFamily="34" charset="0"/>
              </a:endParaRPr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1447800" y="48768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400">
                <a:latin typeface=".VnArial" pitchFamily="34" charset="0"/>
              </a:endParaRPr>
            </a:p>
          </p:txBody>
        </p:sp>
        <p:sp>
          <p:nvSpPr>
            <p:cNvPr id="17416" name="Oval 7"/>
            <p:cNvSpPr>
              <a:spLocks noChangeArrowheads="1"/>
            </p:cNvSpPr>
            <p:nvPr/>
          </p:nvSpPr>
          <p:spPr bwMode="auto">
            <a:xfrm>
              <a:off x="2178050" y="33528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400">
                <a:latin typeface=".VnArial" pitchFamily="34" charset="0"/>
              </a:endParaRPr>
            </a:p>
          </p:txBody>
        </p:sp>
        <p:sp>
          <p:nvSpPr>
            <p:cNvPr id="17417" name="Oval 7"/>
            <p:cNvSpPr>
              <a:spLocks noChangeArrowheads="1"/>
            </p:cNvSpPr>
            <p:nvPr/>
          </p:nvSpPr>
          <p:spPr bwMode="auto">
            <a:xfrm>
              <a:off x="3611563" y="48768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400">
                <a:latin typeface=".VnArial" pitchFamily="34" charset="0"/>
              </a:endParaRPr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5943600" y="4191000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400">
                <a:latin typeface=".VnArial" pitchFamily="34" charset="0"/>
              </a:endParaRPr>
            </a:p>
          </p:txBody>
        </p:sp>
        <p:sp>
          <p:nvSpPr>
            <p:cNvPr id="17419" name="Oval 7"/>
            <p:cNvSpPr>
              <a:spLocks noChangeArrowheads="1"/>
            </p:cNvSpPr>
            <p:nvPr/>
          </p:nvSpPr>
          <p:spPr bwMode="auto">
            <a:xfrm>
              <a:off x="7467600" y="4922838"/>
              <a:ext cx="228600" cy="2286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5400">
                <a:latin typeface=".VnArial" pitchFamily="34" charset="0"/>
              </a:endParaRPr>
            </a:p>
          </p:txBody>
        </p:sp>
        <p:sp>
          <p:nvSpPr>
            <p:cNvPr id="17420" name="Line 10"/>
            <p:cNvSpPr>
              <a:spLocks noChangeShapeType="1"/>
            </p:cNvSpPr>
            <p:nvPr/>
          </p:nvSpPr>
          <p:spPr bwMode="auto">
            <a:xfrm rot="-5400000">
              <a:off x="1219200" y="3962400"/>
              <a:ext cx="838200" cy="53340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0"/>
            <p:cNvSpPr>
              <a:spLocks noChangeShapeType="1"/>
            </p:cNvSpPr>
            <p:nvPr/>
          </p:nvSpPr>
          <p:spPr bwMode="auto">
            <a:xfrm rot="5400000">
              <a:off x="2133600" y="4038600"/>
              <a:ext cx="914400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0"/>
            <p:cNvSpPr>
              <a:spLocks noChangeShapeType="1"/>
            </p:cNvSpPr>
            <p:nvPr/>
          </p:nvSpPr>
          <p:spPr bwMode="auto">
            <a:xfrm rot="5400000">
              <a:off x="5943600" y="3962400"/>
              <a:ext cx="914400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8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9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8" y="1022896"/>
            <a:ext cx="6709172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5667" y="2250800"/>
            <a:ext cx="2425985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51169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7725" y="2284527"/>
            <a:ext cx="3220690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VIẾT VỞ</a:t>
            </a:r>
          </a:p>
        </p:txBody>
      </p:sp>
    </p:spTree>
    <p:extLst>
      <p:ext uri="{BB962C8B-B14F-4D97-AF65-F5344CB8AC3E}">
        <p14:creationId xmlns:p14="http://schemas.microsoft.com/office/powerpoint/2010/main" val="258891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86665" r="13370" b="5556"/>
          <a:stretch>
            <a:fillRect/>
          </a:stretch>
        </p:blipFill>
        <p:spPr bwMode="auto">
          <a:xfrm>
            <a:off x="34925" y="2743200"/>
            <a:ext cx="9109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1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"/>
            <a:ext cx="474776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6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i hat ABC tieng vie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0728" y="222069"/>
            <a:ext cx="7534004" cy="50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610" y="2265285"/>
            <a:ext cx="2990303" cy="207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bai hat Con ga trong.mp4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905000" y="1752602"/>
            <a:ext cx="5257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r>
              <a:rPr lang="en-US" sz="660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237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t="39101" r="7179" b="52042"/>
          <a:stretch>
            <a:fillRect/>
          </a:stretch>
        </p:blipFill>
        <p:spPr bwMode="auto">
          <a:xfrm>
            <a:off x="76200" y="5181600"/>
            <a:ext cx="906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" b="60899"/>
          <a:stretch>
            <a:fillRect/>
          </a:stretch>
        </p:blipFill>
        <p:spPr bwMode="auto">
          <a:xfrm>
            <a:off x="76200" y="0"/>
            <a:ext cx="9067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00200" y="57912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2200" y="57912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57912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0" y="57912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5000" y="63246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90800" y="63246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77000" y="57912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86600" y="57912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8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56667" r="6316" b="6667"/>
          <a:stretch>
            <a:fillRect/>
          </a:stretch>
        </p:blipFill>
        <p:spPr bwMode="auto">
          <a:xfrm>
            <a:off x="-26988" y="1371600"/>
            <a:ext cx="91709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3429000" y="25549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C¶m</a:t>
            </a:r>
            <a:r>
              <a:rPr lang="en-US" sz="4800" b="1" dirty="0" smtClean="0">
                <a:latin typeface=".VnAvant" pitchFamily="34" charset="0"/>
              </a:rPr>
              <a:t> ¬n</a:t>
            </a:r>
            <a:endParaRPr lang="en-US" sz="4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7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Dặn dò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117725" y="3052763"/>
            <a:ext cx="39957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6600"/>
                </a:solidFill>
                <a:latin typeface="Times New Roman" pitchFamily="18" charset="0"/>
              </a:rPr>
              <a:t>Nhận xét tiết học </a:t>
            </a:r>
          </a:p>
          <a:p>
            <a:pPr eaLnBrk="1" hangingPunct="1"/>
            <a:r>
              <a:rPr lang="en-US" sz="4000" b="1">
                <a:solidFill>
                  <a:srgbClr val="006600"/>
                </a:solidFill>
                <a:latin typeface="Times New Roman" pitchFamily="18" charset="0"/>
              </a:rPr>
              <a:t>Xem lại bài </a:t>
            </a:r>
            <a:r>
              <a:rPr lang="vi-VN" sz="4000" b="1">
                <a:solidFill>
                  <a:srgbClr val="006600"/>
                </a:solidFill>
                <a:latin typeface="Times New Roman" pitchFamily="18" charset="0"/>
              </a:rPr>
              <a:t>2</a:t>
            </a:r>
            <a:r>
              <a:rPr lang="en-US" sz="4000" b="1">
                <a:solidFill>
                  <a:srgbClr val="006600"/>
                </a:solidFill>
                <a:latin typeface="Times New Roman" pitchFamily="18" charset="0"/>
              </a:rPr>
              <a:t>3</a:t>
            </a:r>
          </a:p>
          <a:p>
            <a:pPr eaLnBrk="1" hangingPunct="1"/>
            <a:r>
              <a:rPr lang="vi-VN" sz="4000" b="1">
                <a:solidFill>
                  <a:srgbClr val="006600"/>
                </a:solidFill>
                <a:latin typeface="Times New Roman" pitchFamily="18" charset="0"/>
              </a:rPr>
              <a:t>Chuẩn bị bài 2</a:t>
            </a:r>
            <a:r>
              <a:rPr lang="en-US" sz="4000" b="1">
                <a:solidFill>
                  <a:srgbClr val="006600"/>
                </a:solidFill>
                <a:latin typeface="Times New Roman" pitchFamily="18" charset="0"/>
              </a:rPr>
              <a:t>4</a:t>
            </a:r>
            <a:endParaRPr lang="vi-VN" sz="4000" b="1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23556" name="Picture 6" descr="Day hoa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Flash Lang hoa de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5986463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9" descr="Flash Buom va hoa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5792788"/>
            <a:ext cx="12969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Flash Lang hoa de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60388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1" descr="B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9438"/>
            <a:ext cx="5937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 descr="Flash Buom va hoa 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19738"/>
            <a:ext cx="13668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3" descr="j039821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63519" y="1988344"/>
            <a:ext cx="45688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2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5867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itchFamily="34" charset="0"/>
              </a:rPr>
              <a:t>T×m</a:t>
            </a:r>
            <a:r>
              <a:rPr lang="en-US" sz="3600" dirty="0" smtClean="0">
                <a:latin typeface=".VnAvant" pitchFamily="34" charset="0"/>
              </a:rPr>
              <a:t> vµ ®</a:t>
            </a:r>
            <a:r>
              <a:rPr lang="en-US" sz="3600" dirty="0" err="1" smtClean="0">
                <a:latin typeface=".VnAvant" pitchFamily="34" charset="0"/>
              </a:rPr>
              <a:t>äc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c¸c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cÆp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anh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em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sinh</a:t>
            </a:r>
            <a:r>
              <a:rPr lang="en-US" sz="3600" dirty="0" smtClean="0">
                <a:latin typeface=".VnAvant" pitchFamily="34" charset="0"/>
              </a:rPr>
              <a:t> ®«i</a:t>
            </a:r>
            <a:endParaRPr lang="en-US" sz="3600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142" y="1590658"/>
            <a:ext cx="860265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 err="1" smtClean="0">
                <a:solidFill>
                  <a:srgbClr val="FF00FF"/>
                </a:solidFill>
                <a:latin typeface=".VnAvant" pitchFamily="34" charset="0"/>
              </a:rPr>
              <a:t>Gi</a:t>
            </a:r>
            <a:r>
              <a:rPr lang="en-US" sz="6600" b="1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4800" b="1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solidFill>
                  <a:srgbClr val="FF00FF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  <a:latin typeface=".VnAvant" pitchFamily="34" charset="0"/>
              </a:rPr>
              <a:t>gi</a:t>
            </a:r>
            <a:r>
              <a:rPr lang="en-US" sz="6000" b="1" dirty="0" smtClean="0">
                <a:solidFill>
                  <a:srgbClr val="FF00FF"/>
                </a:solidFill>
                <a:latin typeface=".VnAvant" pitchFamily="34" charset="0"/>
              </a:rPr>
              <a:t>           </a:t>
            </a:r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Tr</a:t>
            </a:r>
            <a:r>
              <a:rPr lang="en-US" sz="6000" b="1" dirty="0" smtClean="0">
                <a:solidFill>
                  <a:srgbClr val="00B050"/>
                </a:solidFill>
                <a:latin typeface=".VnAvant" pitchFamily="34" charset="0"/>
              </a:rPr>
              <a:t>    </a:t>
            </a:r>
            <a:r>
              <a:rPr lang="en-US" sz="6000" b="1" dirty="0" err="1" smtClean="0">
                <a:solidFill>
                  <a:srgbClr val="00B050"/>
                </a:solidFill>
                <a:latin typeface=".VnAvant" pitchFamily="34" charset="0"/>
              </a:rPr>
              <a:t>tr</a:t>
            </a:r>
            <a:r>
              <a:rPr lang="en-US" sz="6000" b="1" dirty="0" smtClean="0">
                <a:solidFill>
                  <a:srgbClr val="00B050"/>
                </a:solidFill>
                <a:latin typeface=".VnAvant" pitchFamily="34" charset="0"/>
              </a:rPr>
              <a:t>	</a:t>
            </a:r>
            <a:r>
              <a:rPr lang="en-US" sz="6000" b="1" dirty="0" smtClean="0">
                <a:latin typeface=".VnAvant" pitchFamily="34" charset="0"/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rgbClr val="0070C0"/>
                </a:solidFill>
                <a:latin typeface=".VnAvant" pitchFamily="34" charset="0"/>
              </a:rPr>
              <a:t>   </a:t>
            </a:r>
            <a:r>
              <a:rPr lang="en-US" sz="6000" b="1" dirty="0" smtClean="0">
                <a:solidFill>
                  <a:srgbClr val="0070C0"/>
                </a:solidFill>
                <a:latin typeface=".VnAvant" pitchFamily="34" charset="0"/>
              </a:rPr>
              <a:t>T   </a:t>
            </a:r>
            <a:r>
              <a:rPr lang="en-US" sz="6000" b="1" dirty="0" err="1" smtClean="0">
                <a:solidFill>
                  <a:srgbClr val="0070C0"/>
                </a:solidFill>
                <a:latin typeface=".VnAvant" pitchFamily="34" charset="0"/>
              </a:rPr>
              <a:t>tr</a:t>
            </a:r>
            <a:r>
              <a:rPr lang="en-US" sz="6000" b="1" dirty="0" smtClean="0">
                <a:solidFill>
                  <a:srgbClr val="0070C0"/>
                </a:solidFill>
                <a:latin typeface=".VnAvant" pitchFamily="34" charset="0"/>
              </a:rPr>
              <a:t>          </a:t>
            </a:r>
            <a:r>
              <a:rPr lang="en-US" sz="6000" b="1" dirty="0" smtClean="0">
                <a:solidFill>
                  <a:srgbClr val="FFC000"/>
                </a:solidFill>
                <a:latin typeface=".VnAvant" pitchFamily="34" charset="0"/>
              </a:rPr>
              <a:t>Ng  </a:t>
            </a:r>
            <a:r>
              <a:rPr lang="en-US" sz="6000" b="1" dirty="0" err="1" smtClean="0">
                <a:solidFill>
                  <a:srgbClr val="FFC000"/>
                </a:solidFill>
                <a:latin typeface=".VnAvant" pitchFamily="34" charset="0"/>
              </a:rPr>
              <a:t>ngh</a:t>
            </a: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smtClean="0">
                <a:solidFill>
                  <a:srgbClr val="7030A0"/>
                </a:solidFill>
                <a:latin typeface=".VnAvant" pitchFamily="34" charset="0"/>
              </a:rPr>
              <a:t>G   </a:t>
            </a:r>
            <a:r>
              <a:rPr lang="en-US" sz="6000" b="1" dirty="0" err="1" smtClean="0">
                <a:solidFill>
                  <a:srgbClr val="7030A0"/>
                </a:solidFill>
                <a:latin typeface=".VnAvant" pitchFamily="34" charset="0"/>
              </a:rPr>
              <a:t>gh</a:t>
            </a:r>
            <a:r>
              <a:rPr lang="en-US" sz="6000" b="1" dirty="0" smtClean="0">
                <a:solidFill>
                  <a:srgbClr val="7030A0"/>
                </a:solidFill>
                <a:latin typeface=".VnAvant" pitchFamily="34" charset="0"/>
              </a:rPr>
              <a:t>           </a:t>
            </a:r>
            <a:r>
              <a:rPr lang="en-US" sz="6000" b="1" dirty="0">
                <a:solidFill>
                  <a:srgbClr val="C00000"/>
                </a:solidFill>
                <a:latin typeface=".VnAvant" pitchFamily="34" charset="0"/>
              </a:rPr>
              <a:t>S</a:t>
            </a:r>
            <a:r>
              <a:rPr lang="en-US" sz="6000" b="1" dirty="0" smtClean="0">
                <a:solidFill>
                  <a:srgbClr val="C00000"/>
                </a:solidFill>
                <a:latin typeface=".VnAvant" pitchFamily="34" charset="0"/>
              </a:rPr>
              <a:t>   </a:t>
            </a:r>
            <a:r>
              <a:rPr lang="en-US" sz="6000" b="1" dirty="0">
                <a:solidFill>
                  <a:srgbClr val="C00000"/>
                </a:solidFill>
                <a:latin typeface=".VnAvant" pitchFamily="34" charset="0"/>
              </a:rPr>
              <a:t>s</a:t>
            </a:r>
            <a:endParaRPr lang="en-US" sz="60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767007" y="457200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Đọc</a:t>
            </a:r>
            <a:r>
              <a:rPr lang="en-US" sz="3000">
                <a:solidFill>
                  <a:srgbClr val="FF0000"/>
                </a:solidFill>
              </a:rPr>
              <a:t> </a:t>
            </a:r>
            <a:endParaRPr lang="vi-VN" sz="3000">
              <a:solidFill>
                <a:srgbClr val="FF0000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524000" y="3733800"/>
            <a:ext cx="2286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latin typeface="Century Gothic" pitchFamily="34" charset="0"/>
                <a:cs typeface="Arial" charset="0"/>
              </a:rPr>
              <a:t>sư</a:t>
            </a:r>
            <a:r>
              <a:rPr lang="en-US" sz="5400" b="1" dirty="0">
                <a:latin typeface="Century Gothic" pitchFamily="34" charset="0"/>
                <a:cs typeface="Arial" charset="0"/>
              </a:rPr>
              <a:t> </a:t>
            </a:r>
            <a:r>
              <a:rPr lang="en-US" sz="5400" b="1" dirty="0" err="1">
                <a:latin typeface="Century Gothic" pitchFamily="34" charset="0"/>
                <a:cs typeface="Arial" charset="0"/>
              </a:rPr>
              <a:t>tử</a:t>
            </a:r>
            <a:endParaRPr lang="en-US" sz="54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257800" y="3733800"/>
            <a:ext cx="3124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>
                <a:latin typeface="Century Gothic" pitchFamily="34" charset="0"/>
                <a:cs typeface="Arial" charset="0"/>
              </a:rPr>
              <a:t>Tre</a:t>
            </a:r>
            <a:r>
              <a:rPr lang="en-US" sz="5400" b="1" dirty="0">
                <a:latin typeface="Century Gothic" pitchFamily="34" charset="0"/>
                <a:cs typeface="Arial" charset="0"/>
              </a:rPr>
              <a:t> </a:t>
            </a:r>
            <a:r>
              <a:rPr lang="en-US" sz="5400" b="1" dirty="0" err="1">
                <a:latin typeface="Century Gothic" pitchFamily="34" charset="0"/>
                <a:cs typeface="Arial" charset="0"/>
              </a:rPr>
              <a:t>ngà</a:t>
            </a:r>
            <a:endParaRPr lang="en-US" sz="5400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524000" y="2286000"/>
            <a:ext cx="6553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err="1" smtClean="0">
                <a:latin typeface="Century Gothic" pitchFamily="34" charset="0"/>
                <a:cs typeface="Arial" charset="0"/>
              </a:rPr>
              <a:t>Trò</a:t>
            </a:r>
            <a:r>
              <a:rPr lang="en-US" sz="5400" b="1" dirty="0" smtClean="0">
                <a:latin typeface="Century Gothic" pitchFamily="34" charset="0"/>
                <a:cs typeface="Arial" charset="0"/>
              </a:rPr>
              <a:t>         </a:t>
            </a:r>
            <a:r>
              <a:rPr lang="en-US" sz="5400" b="1" dirty="0" err="1" smtClean="0">
                <a:latin typeface="Century Gothic" pitchFamily="34" charset="0"/>
                <a:cs typeface="Arial" charset="0"/>
              </a:rPr>
              <a:t>tủ</a:t>
            </a:r>
            <a:r>
              <a:rPr lang="en-US" sz="5400" b="1" dirty="0" smtClean="0">
                <a:latin typeface="Century Gothic" pitchFamily="34" charset="0"/>
                <a:cs typeface="Arial" charset="0"/>
              </a:rPr>
              <a:t>          </a:t>
            </a:r>
            <a:r>
              <a:rPr lang="en-US" sz="5400" b="1" dirty="0" err="1" smtClean="0">
                <a:latin typeface="Century Gothic" pitchFamily="34" charset="0"/>
                <a:cs typeface="Arial" charset="0"/>
              </a:rPr>
              <a:t>trễ</a:t>
            </a:r>
            <a:endParaRPr lang="en-US" sz="5400" b="1" dirty="0"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996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20" grpId="0"/>
      <p:bldP spid="2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855" y="658283"/>
            <a:ext cx="7993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.VnAvant" pitchFamily="34" charset="0"/>
              </a:rPr>
              <a:t>§</a:t>
            </a:r>
            <a:r>
              <a:rPr lang="en-US" sz="4400" dirty="0" err="1" smtClean="0">
                <a:latin typeface=".VnAvant" pitchFamily="34" charset="0"/>
              </a:rPr>
              <a:t>äc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c©u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sau</a:t>
            </a:r>
            <a:r>
              <a:rPr lang="en-US" sz="4400" dirty="0" smtClean="0">
                <a:latin typeface=".VnAvant" pitchFamily="34" charset="0"/>
              </a:rPr>
              <a:t>: </a:t>
            </a:r>
            <a:endParaRPr lang="en-US" sz="4400" dirty="0">
              <a:latin typeface=".VnAvant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28600" y="1676400"/>
            <a:ext cx="8686799" cy="4343400"/>
          </a:xfrm>
          <a:prstGeom prst="cloud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5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	  		</a:t>
            </a:r>
            <a:r>
              <a:rPr lang="en-US" sz="55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55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	  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Bµ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cho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bÐ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gµ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ri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,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su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su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.VnAvant" pitchFamily="34" charset="0"/>
              </a:rPr>
              <a:t>.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endParaRPr lang="vi-VN" sz="55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8069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04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5"/>
          <p:cNvGrpSpPr>
            <a:grpSpLocks/>
          </p:cNvGrpSpPr>
          <p:nvPr/>
        </p:nvGrpSpPr>
        <p:grpSpPr bwMode="auto">
          <a:xfrm rot="-1927061">
            <a:off x="381000" y="609600"/>
            <a:ext cx="1066800" cy="685800"/>
            <a:chOff x="4733" y="799"/>
            <a:chExt cx="388" cy="353"/>
          </a:xfrm>
        </p:grpSpPr>
        <p:sp>
          <p:nvSpPr>
            <p:cNvPr id="8210" name="Freeform 16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7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18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5" name="Group 19"/>
          <p:cNvGrpSpPr>
            <a:grpSpLocks/>
          </p:cNvGrpSpPr>
          <p:nvPr/>
        </p:nvGrpSpPr>
        <p:grpSpPr bwMode="auto">
          <a:xfrm rot="-3800768">
            <a:off x="647700" y="419100"/>
            <a:ext cx="1066800" cy="685800"/>
            <a:chOff x="4733" y="799"/>
            <a:chExt cx="388" cy="353"/>
          </a:xfrm>
        </p:grpSpPr>
        <p:sp>
          <p:nvSpPr>
            <p:cNvPr id="8207" name="Freeform 20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21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22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96" name="Group 23"/>
          <p:cNvGrpSpPr>
            <a:grpSpLocks/>
          </p:cNvGrpSpPr>
          <p:nvPr/>
        </p:nvGrpSpPr>
        <p:grpSpPr bwMode="auto">
          <a:xfrm>
            <a:off x="304800" y="0"/>
            <a:ext cx="838200" cy="1427163"/>
            <a:chOff x="336" y="144"/>
            <a:chExt cx="528" cy="899"/>
          </a:xfrm>
        </p:grpSpPr>
        <p:grpSp>
          <p:nvGrpSpPr>
            <p:cNvPr id="8202" name="Group 24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8204" name="Freeform 25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26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27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3" name="Freeform 28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197" name="Picture 30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2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3" descr="Froc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64444"/>
          <a:stretch>
            <a:fillRect/>
          </a:stretch>
        </p:blipFill>
        <p:spPr bwMode="auto">
          <a:xfrm>
            <a:off x="35130" y="86716"/>
            <a:ext cx="89344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53565" y="5395318"/>
            <a:ext cx="8021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itchFamily="34" charset="0"/>
              </a:rPr>
              <a:t>Trung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thu</a:t>
            </a:r>
            <a:r>
              <a:rPr lang="en-US" sz="4000" b="1" dirty="0" smtClean="0">
                <a:latin typeface=".VnAvant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</a:rPr>
              <a:t>bÐ</a:t>
            </a:r>
            <a:r>
              <a:rPr lang="en-US" sz="4000" b="1" dirty="0" smtClean="0">
                <a:latin typeface=".VnAvant" pitchFamily="34" charset="0"/>
              </a:rPr>
              <a:t> ®</a:t>
            </a:r>
            <a:r>
              <a:rPr lang="en-US" sz="4000" b="1" dirty="0" err="1" smtClean="0"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4000" b="1" dirty="0" err="1" smtClean="0">
                <a:latin typeface=".VnAvant" pitchFamily="34" charset="0"/>
              </a:rPr>
              <a:t>­îc</a:t>
            </a:r>
            <a:r>
              <a:rPr lang="en-US" sz="4000" b="1" dirty="0" smtClean="0">
                <a:latin typeface=".VnAvant" pitchFamily="34" charset="0"/>
              </a:rPr>
              <a:t> chia </a:t>
            </a:r>
            <a:r>
              <a:rPr lang="en-US" sz="4000" b="1" dirty="0" err="1" smtClean="0">
                <a:latin typeface=".VnAvant" pitchFamily="34" charset="0"/>
              </a:rPr>
              <a:t>qu</a:t>
            </a:r>
            <a:r>
              <a:rPr lang="en-US" sz="4000" b="1" dirty="0" smtClean="0">
                <a:latin typeface=".VnAvant" pitchFamily="34" charset="0"/>
              </a:rPr>
              <a:t>µ</a:t>
            </a:r>
            <a:r>
              <a:rPr lang="en-US" sz="4000" b="1" dirty="0" smtClean="0">
                <a:latin typeface=".VnAvant" pitchFamily="34" charset="0"/>
              </a:rPr>
              <a:t>.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06256" y="5364540"/>
            <a:ext cx="117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600" y="5334000"/>
            <a:ext cx="1175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66" y="762000"/>
            <a:ext cx="8299032" cy="3581400"/>
          </a:xfrm>
          <a:solidFill>
            <a:srgbClr val="3FB822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.VnAvant" pitchFamily="34" charset="0"/>
              </a:rPr>
              <a:t>           </a:t>
            </a:r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.VnAvant" pitchFamily="34" charset="0"/>
              </a:rPr>
              <a:t>Th</a:t>
            </a:r>
            <a: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  <a:t>   </a:t>
            </a:r>
            <a:r>
              <a:rPr lang="en-US" sz="7200" b="1" dirty="0" err="1" smtClean="0">
                <a:solidFill>
                  <a:schemeClr val="bg1"/>
                </a:solidFill>
                <a:latin typeface=".VnAvant" pitchFamily="34" charset="0"/>
              </a:rPr>
              <a:t>th</a:t>
            </a:r>
            <a:r>
              <a:rPr lang="en-US" sz="7200" b="1" dirty="0" smtClean="0">
                <a:solidFill>
                  <a:schemeClr val="bg1"/>
                </a:solidFill>
                <a:latin typeface=".VnAvant" pitchFamily="34" charset="0"/>
              </a:rPr>
              <a:t>    </a:t>
            </a:r>
            <a:r>
              <a:rPr lang="en-US" sz="7200" b="1" dirty="0" err="1" smtClean="0">
                <a:solidFill>
                  <a:schemeClr val="bg1"/>
                </a:solidFill>
                <a:latin typeface=".VnAvant" pitchFamily="34" charset="0"/>
              </a:rPr>
              <a:t>ia</a:t>
            </a:r>
            <a:r>
              <a:rPr lang="en-US" sz="8000" b="1" dirty="0" smtClean="0">
                <a:solidFill>
                  <a:schemeClr val="bg1"/>
                </a:solidFill>
                <a:latin typeface=".VnAvant" pitchFamily="34" charset="0"/>
              </a:rPr>
              <a:t/>
            </a:r>
            <a:br>
              <a:rPr lang="en-US" sz="8000" b="1" dirty="0" smtClean="0">
                <a:solidFill>
                  <a:schemeClr val="bg1"/>
                </a:solidFill>
                <a:latin typeface=".VnAvant" pitchFamily="34" charset="0"/>
              </a:rPr>
            </a:br>
            <a:endParaRPr lang="vi-VN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1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517428" y="1630746"/>
            <a:ext cx="2319380" cy="2312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8768" y="2275076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6600"/>
                </a:solidFill>
                <a:latin typeface=".VnCooper" pitchFamily="34" charset="0"/>
              </a:rPr>
              <a:t>23</a:t>
            </a:r>
            <a:endParaRPr lang="vi-VN" sz="5400" dirty="0">
              <a:solidFill>
                <a:srgbClr val="0066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269" y="1194079"/>
            <a:ext cx="1096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.VnAvant" pitchFamily="34" charset="0"/>
              </a:rPr>
              <a:t>Bµi</a:t>
            </a:r>
            <a:endParaRPr lang="vi-V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161</Words>
  <Application>Microsoft Office PowerPoint</Application>
  <PresentationFormat>On-screen Show (4:3)</PresentationFormat>
  <Paragraphs>63</Paragraphs>
  <Slides>33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Th   th    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2020-10-06T02:21:33Z</dcterms:created>
  <dcterms:modified xsi:type="dcterms:W3CDTF">2020-10-06T04:15:56Z</dcterms:modified>
</cp:coreProperties>
</file>