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4" r:id="rId2"/>
    <p:sldId id="345" r:id="rId3"/>
    <p:sldId id="332" r:id="rId4"/>
    <p:sldId id="349" r:id="rId5"/>
    <p:sldId id="350" r:id="rId6"/>
    <p:sldId id="364" r:id="rId7"/>
    <p:sldId id="365" r:id="rId8"/>
    <p:sldId id="351" r:id="rId9"/>
    <p:sldId id="352" r:id="rId10"/>
    <p:sldId id="360" r:id="rId11"/>
    <p:sldId id="361" r:id="rId12"/>
    <p:sldId id="362" r:id="rId13"/>
    <p:sldId id="353" r:id="rId14"/>
    <p:sldId id="354" r:id="rId15"/>
    <p:sldId id="357" r:id="rId16"/>
    <p:sldId id="358" r:id="rId17"/>
    <p:sldId id="359" r:id="rId18"/>
    <p:sldId id="355" r:id="rId19"/>
    <p:sldId id="366" r:id="rId20"/>
    <p:sldId id="367" r:id="rId21"/>
    <p:sldId id="368" r:id="rId22"/>
    <p:sldId id="369" r:id="rId23"/>
    <p:sldId id="370" r:id="rId24"/>
    <p:sldId id="371" r:id="rId25"/>
    <p:sldId id="372" r:id="rId26"/>
  </p:sldIdLst>
  <p:sldSz cx="11430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FF00"/>
    <a:srgbClr val="00FF00"/>
    <a:srgbClr val="0066FF"/>
    <a:srgbClr val="FFFFFF"/>
    <a:srgbClr val="F443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3" autoAdjust="0"/>
    <p:restoredTop sz="94659" autoAdjust="0"/>
  </p:normalViewPr>
  <p:slideViewPr>
    <p:cSldViewPr>
      <p:cViewPr varScale="1">
        <p:scale>
          <a:sx n="72" d="100"/>
          <a:sy n="72" d="100"/>
        </p:scale>
        <p:origin x="-594" y="-84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AE7164A-68AC-4406-AF2F-A7687C2A7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0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F6040-DB03-4DE1-B118-276592FCA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714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675F2-C21B-415E-8944-DD806575B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243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4CA1C-BE8D-4FD1-99D9-4E14CC6D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0528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2DAF-0C6C-48A8-B059-1159FE0EE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2332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F1081-16C0-49AA-8A83-E1409062F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6758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5BA3-E515-4492-9EE4-8E0FAD736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023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1622-7291-4A1E-AE8E-DEF73DA9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7949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3650C-CCD6-440A-AC0F-051EC4E01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578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73A6D-D4A1-4183-8C82-6F7452FDB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7482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6914-58C7-4848-B08A-7039865C3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8707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A095-2896-4E16-8D70-374A85C3B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82751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74638"/>
            <a:ext cx="1028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102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583F759-7781-445E-B682-D05995B90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hyperlink" Target="http://images.google.com.vn/imgres?imgurl=http://www.amthuc365.vn/forums/imagehosting/10490e9098077fa.jpg&amp;imgrefurl=http://www.amthuc365.vn/forums/showthread.php?t=3927&amp;usg=__cwtJGEpi8X6iQSqCFWh3ZXswEj8=&amp;h=489&amp;w=415&amp;sz=49&amp;hl=vi&amp;start=1&amp;tbnid=YXahmp-vfa0j7M:&amp;tbnh=130&amp;tbnw=110&amp;prev=/images?q=SAU+RIENG&amp;gbv=2&amp;hl=vi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hyperlink" Target="http://images.google.com.vn/imgres?imgurl=http://ngonnguhoc.org/bttiengviet/a/test%201/tuvung/xoai.jpg&amp;imgrefurl=http://ngonnguhoc.org/bttiengviet/a/test%201/tuvung/test1_tuvung2.htm&amp;usg=__raPZFx-iiLL3VoRHQ-2ty13K6Gk=&amp;h=242&amp;w=212&amp;sz=9&amp;hl=vi&amp;start=9&amp;tbnid=KPFYSuhfYM_5KM:&amp;tbnh=110&amp;tbnw=96&amp;prev=/images?q=XOAI&amp;gbv=2&amp;hl=vi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857250" y="1676400"/>
            <a:ext cx="97631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14 – 2 – 2023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lí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0" y="0"/>
            <a:ext cx="11430000" cy="6858000"/>
            <a:chOff x="8" y="0"/>
            <a:chExt cx="5760" cy="4320"/>
          </a:xfrm>
        </p:grpSpPr>
        <p:pic>
          <p:nvPicPr>
            <p:cNvPr id="2054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44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53" name="WordArt 20"/>
          <p:cNvSpPr>
            <a:spLocks noChangeArrowheads="1" noChangeShapeType="1" noTextEdit="1"/>
          </p:cNvSpPr>
          <p:nvPr/>
        </p:nvSpPr>
        <p:spPr bwMode="auto">
          <a:xfrm>
            <a:off x="571500" y="2667000"/>
            <a:ext cx="100965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 sản xuất của người dân ở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đồng bằng Nam Bộ.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uoi ca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6096000" cy="3200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anh bat 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533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304800"/>
            <a:ext cx="5334000" cy="37338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0081126091145186_DSCN2336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096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406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AT 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971800"/>
            <a:ext cx="35242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 descr="nuoi ca b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66915"/>
            <a:ext cx="5826125" cy="351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cangio_3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152400"/>
            <a:ext cx="5619750" cy="351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818" y="3624943"/>
            <a:ext cx="3619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catra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82" y="3891116"/>
            <a:ext cx="4307568" cy="29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3761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s[93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403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A1B7Y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343400"/>
            <a:ext cx="5429250" cy="2514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s[88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5429250" cy="4343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57250" y="3352800"/>
            <a:ext cx="1809750" cy="519113"/>
          </a:xfrm>
          <a:prstGeom prst="rect">
            <a:avLst/>
          </a:prstGeom>
          <a:solidFill>
            <a:srgbClr val="F8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4430C"/>
                </a:solidFill>
              </a:rPr>
              <a:t>Cá tra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91250" y="2514600"/>
            <a:ext cx="1333500" cy="946150"/>
          </a:xfrm>
          <a:prstGeom prst="rect">
            <a:avLst/>
          </a:prstGeom>
          <a:solidFill>
            <a:srgbClr val="F8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4430C"/>
                </a:solidFill>
              </a:rPr>
              <a:t>Cá</a:t>
            </a:r>
            <a:r>
              <a:rPr lang="en-US" sz="2800" b="1" dirty="0">
                <a:solidFill>
                  <a:srgbClr val="F4430C"/>
                </a:solidFill>
              </a:rPr>
              <a:t> </a:t>
            </a:r>
            <a:r>
              <a:rPr lang="en-US" sz="2800" b="1" dirty="0" err="1">
                <a:solidFill>
                  <a:srgbClr val="F4430C"/>
                </a:solidFill>
              </a:rPr>
              <a:t>ba</a:t>
            </a:r>
            <a:r>
              <a:rPr lang="en-US" sz="2800" b="1" dirty="0">
                <a:solidFill>
                  <a:srgbClr val="F4430C"/>
                </a:solidFill>
              </a:rPr>
              <a:t> </a:t>
            </a:r>
            <a:r>
              <a:rPr lang="en-US" sz="2800" b="1" dirty="0" err="1">
                <a:solidFill>
                  <a:srgbClr val="F4430C"/>
                </a:solidFill>
              </a:rPr>
              <a:t>sa</a:t>
            </a:r>
            <a:endParaRPr lang="en-US" sz="2800" b="1" dirty="0">
              <a:solidFill>
                <a:srgbClr val="F4430C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67750" y="5943600"/>
            <a:ext cx="1809750" cy="519113"/>
          </a:xfrm>
          <a:prstGeom prst="rect">
            <a:avLst/>
          </a:prstGeom>
          <a:solidFill>
            <a:srgbClr val="F8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4430C"/>
                </a:solidFill>
              </a:rPr>
              <a:t>Tôm</a:t>
            </a:r>
            <a:endParaRPr lang="en-US" sz="2800" b="1" dirty="0">
              <a:solidFill>
                <a:srgbClr val="F4430C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6172200"/>
            <a:ext cx="2000250" cy="519113"/>
          </a:xfrm>
          <a:prstGeom prst="rect">
            <a:avLst/>
          </a:prstGeom>
          <a:solidFill>
            <a:srgbClr val="F8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4430C"/>
                </a:solidFill>
                <a:cs typeface="Times New Roman" pitchFamily="18" charset="0"/>
              </a:rPr>
              <a:t>Mực</a:t>
            </a:r>
            <a:endParaRPr lang="en-US" sz="2800" dirty="0">
              <a:solidFill>
                <a:srgbClr val="F4430C"/>
              </a:solidFill>
              <a:cs typeface="Times New Roman" pitchFamily="18" charset="0"/>
            </a:endParaRPr>
          </a:p>
        </p:txBody>
      </p:sp>
      <p:pic>
        <p:nvPicPr>
          <p:cNvPr id="9" name="Picture 11" descr="images[19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6000750" cy="2971800"/>
          </a:xfrm>
          <a:prstGeom prst="rect">
            <a:avLst/>
          </a:prstGeo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400" y="6324600"/>
            <a:ext cx="2000250" cy="519113"/>
          </a:xfrm>
          <a:prstGeom prst="rect">
            <a:avLst/>
          </a:prstGeom>
          <a:solidFill>
            <a:srgbClr val="F8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4430C"/>
                </a:solidFill>
                <a:cs typeface="Times New Roman" pitchFamily="18" charset="0"/>
              </a:rPr>
              <a:t>Mực</a:t>
            </a:r>
            <a:endParaRPr lang="en-US" sz="2800" dirty="0">
              <a:solidFill>
                <a:srgbClr val="F4430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959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" y="-2677"/>
            <a:ext cx="114009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5. Quan sát các hình và thảo luận</a:t>
            </a:r>
            <a:endParaRPr lang="vi-VN" sz="2800" dirty="0"/>
          </a:p>
          <a:p>
            <a:r>
              <a:rPr lang="vi-VN" sz="2800" dirty="0"/>
              <a:t>Quan sát các hình từ 9 đến 14 và trả lời câu hỏi:</a:t>
            </a:r>
          </a:p>
          <a:p>
            <a:r>
              <a:rPr lang="en-US" sz="2800" dirty="0"/>
              <a:t>- </a:t>
            </a:r>
            <a:r>
              <a:rPr lang="vi-VN" sz="2800" dirty="0"/>
              <a:t>Ở đồng bằng Nam Bộ có các ngành công nghiệp nào?</a:t>
            </a:r>
          </a:p>
          <a:p>
            <a:r>
              <a:rPr lang="en-US" sz="2800" dirty="0"/>
              <a:t>- </a:t>
            </a:r>
            <a:r>
              <a:rPr lang="vi-VN" sz="2800" dirty="0"/>
              <a:t>Kể tên các sản phẩm của ngành công nghiệp trong từng hình?</a:t>
            </a:r>
          </a:p>
          <a:p>
            <a:r>
              <a:rPr lang="en-US" sz="2800" dirty="0"/>
              <a:t>- </a:t>
            </a:r>
            <a:r>
              <a:rPr lang="vi-VN" sz="2800" dirty="0"/>
              <a:t>Ở địa phương em có ngành công nghiệp nào?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28" y="2057400"/>
            <a:ext cx="11248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:</a:t>
            </a:r>
          </a:p>
          <a:p>
            <a:r>
              <a:rPr lang="en-US" sz="2800" dirty="0"/>
              <a:t>- </a:t>
            </a:r>
            <a:r>
              <a:rPr lang="vi-VN" sz="2800" dirty="0"/>
              <a:t>Ở đồng bằng Nam Bộ có các ngành công nghiệp: sản xuất điện, sản xuất lương thực, thực phẩm, phân bón, điện tử, năng lượng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28" y="3429000"/>
            <a:ext cx="10943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vi-VN" sz="2800" dirty="0"/>
              <a:t>Các sản phẩm của ngành công nghiệp trong từng hình: </a:t>
            </a:r>
          </a:p>
          <a:p>
            <a:r>
              <a:rPr lang="vi-VN" sz="2800" dirty="0"/>
              <a:t>Hình 9: Điện</a:t>
            </a:r>
            <a:r>
              <a:rPr lang="en-US" sz="2800" dirty="0"/>
              <a:t>, </a:t>
            </a:r>
            <a:r>
              <a:rPr lang="vi-VN" sz="2800" dirty="0"/>
              <a:t>Hình 10: Gạo</a:t>
            </a:r>
            <a:r>
              <a:rPr lang="en-US" sz="2800" dirty="0"/>
              <a:t>, </a:t>
            </a:r>
            <a:r>
              <a:rPr lang="vi-VN" sz="2800" dirty="0"/>
              <a:t>Hình 11: Tôm đông lạnh</a:t>
            </a:r>
            <a:r>
              <a:rPr lang="en-US" sz="2800" dirty="0"/>
              <a:t>, </a:t>
            </a:r>
            <a:r>
              <a:rPr lang="vi-VN" sz="2800" dirty="0"/>
              <a:t>Hình 12: Phân đạm</a:t>
            </a:r>
          </a:p>
          <a:p>
            <a:r>
              <a:rPr lang="vi-VN" sz="2800" dirty="0"/>
              <a:t>Hình 13: Tivi</a:t>
            </a:r>
            <a:r>
              <a:rPr lang="en-US" sz="2800" dirty="0"/>
              <a:t>, </a:t>
            </a:r>
            <a:r>
              <a:rPr lang="vi-VN" sz="2800" dirty="0"/>
              <a:t>Hình 14: Điện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28" y="4805901"/>
            <a:ext cx="10943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vi-VN" sz="2800" dirty="0"/>
              <a:t>Em sống ở </a:t>
            </a:r>
            <a:r>
              <a:rPr lang="en-US" sz="2800" dirty="0" err="1"/>
              <a:t>Hưng</a:t>
            </a:r>
            <a:r>
              <a:rPr lang="en-US" sz="2800" dirty="0"/>
              <a:t> </a:t>
            </a:r>
            <a:r>
              <a:rPr lang="en-US" sz="2800" dirty="0" err="1"/>
              <a:t>Yên</a:t>
            </a:r>
            <a:r>
              <a:rPr lang="vi-VN" sz="2800" dirty="0"/>
              <a:t>, H</a:t>
            </a:r>
            <a:r>
              <a:rPr lang="en-US" sz="2800" dirty="0"/>
              <a:t>Y</a:t>
            </a:r>
            <a:r>
              <a:rPr lang="vi-VN" sz="2800" dirty="0"/>
              <a:t> có các ngành công nghiệp: 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-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,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lương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, </a:t>
            </a:r>
            <a:r>
              <a:rPr lang="en-US" sz="2800" dirty="0" err="1"/>
              <a:t>dệt</a:t>
            </a:r>
            <a:r>
              <a:rPr lang="en-US" sz="2800" dirty="0"/>
              <a:t> may,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,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r>
              <a:rPr lang="en-US" sz="2800" dirty="0"/>
              <a:t> </a:t>
            </a:r>
            <a:r>
              <a:rPr lang="en-US" sz="2800" dirty="0" err="1"/>
              <a:t>giầy</a:t>
            </a:r>
            <a:r>
              <a:rPr lang="en-US" sz="2800" dirty="0"/>
              <a:t> </a:t>
            </a:r>
            <a:r>
              <a:rPr lang="en-US" sz="2800" dirty="0" err="1"/>
              <a:t>dép</a:t>
            </a:r>
            <a:r>
              <a:rPr lang="en-US" sz="28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41870700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707"/>
            <a:ext cx="1120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6. Quan sát hình 15, 16, đọc thông tin và trả lời câu hỏi</a:t>
            </a:r>
            <a:endParaRPr lang="vi-VN" sz="2800" dirty="0"/>
          </a:p>
          <a:p>
            <a:r>
              <a:rPr lang="en-US" sz="2800" dirty="0"/>
              <a:t>a, </a:t>
            </a:r>
            <a:r>
              <a:rPr lang="vi-VN" sz="2800" dirty="0"/>
              <a:t>Chợ nổi ở Đồng bằng Nam Bộ được họp ở đâu?</a:t>
            </a:r>
          </a:p>
          <a:p>
            <a:r>
              <a:rPr lang="en-US" sz="2800" dirty="0"/>
              <a:t>b, </a:t>
            </a:r>
            <a:r>
              <a:rPr lang="vi-VN" sz="2800" dirty="0"/>
              <a:t>Người dân đến chợ bằng phương tiện gì?</a:t>
            </a:r>
          </a:p>
          <a:p>
            <a:r>
              <a:rPr lang="en-US" sz="2800" dirty="0"/>
              <a:t>c, </a:t>
            </a:r>
            <a:r>
              <a:rPr lang="vi-VN" sz="2800" dirty="0"/>
              <a:t>Những mặt hàng nào được bán ở chợ nổi?</a:t>
            </a:r>
          </a:p>
          <a:p>
            <a:r>
              <a:rPr lang="en-US" sz="2800" dirty="0"/>
              <a:t>d, </a:t>
            </a:r>
            <a:r>
              <a:rPr lang="vi-VN" sz="2800" dirty="0"/>
              <a:t>Chợ nổi có gì khác biệt với cảnh chợ ở địa phương khác?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256456"/>
            <a:ext cx="81515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endParaRPr lang="en-US" sz="2800" b="1" dirty="0"/>
          </a:p>
          <a:p>
            <a:r>
              <a:rPr lang="en-US" sz="2800" dirty="0"/>
              <a:t>a, </a:t>
            </a:r>
            <a:r>
              <a:rPr lang="vi-VN" sz="2800" dirty="0"/>
              <a:t>Chợ nổi ở Đồng bằng Nam Bộ được họp ở trên sông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210563"/>
            <a:ext cx="5859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b, </a:t>
            </a:r>
            <a:r>
              <a:rPr lang="vi-VN" sz="2800" dirty="0"/>
              <a:t>Người dân đến chợ bằng xuồng, ghe</a:t>
            </a:r>
            <a:r>
              <a:rPr lang="en-US" sz="2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733783"/>
            <a:ext cx="1120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c, </a:t>
            </a:r>
            <a:r>
              <a:rPr lang="vi-VN" sz="2800" dirty="0"/>
              <a:t>Những mặt hàng được bán ở chợ nổi là các loại hàng hóa như hoa quả, thực phẩm, đồ dùng...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28600" y="4687890"/>
            <a:ext cx="1120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d, </a:t>
            </a:r>
            <a:r>
              <a:rPr lang="vi-VN" sz="2800" dirty="0"/>
              <a:t>Nếu như cảnh chợ ở địa phương khác họp trên mặt đất thì chợ nổi lại họp ở trên sông.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60570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khampha.vietnam.vn/khampha/uploads/63%20Tinh%20thanh/01.%20An%20Giang/1.%20Danh%20lam%20th%E1%BA%AFng%20c%E1%BA%A3nh/ch%E1%BB%A3%20n%E1%BB%95i%20long%20xuy%C3%AAn/Ch%E1%BB%A3%20n%E1%BB%95i%20Ki%C3%AAn%20Gi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689225"/>
            <a:ext cx="69532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://a8.vietbao.vn/images/vn888/Tra/thang11/chono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1763"/>
            <a:ext cx="5851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42025" y="990600"/>
            <a:ext cx="5387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400" b="1" dirty="0">
                <a:cs typeface="Times New Roman" pitchFamily="18" charset="0"/>
              </a:rPr>
              <a:t>CHỢ NỔI TRÊN SÔNG </a:t>
            </a:r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800" dirty="0" err="1">
                <a:cs typeface="Times New Roman" pitchFamily="18" charset="0"/>
              </a:rPr>
              <a:t>nét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văn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hóa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người</a:t>
            </a:r>
            <a:r>
              <a:rPr lang="en-US" sz="2800" dirty="0">
                <a:cs typeface="Times New Roman" pitchFamily="18" charset="0"/>
              </a:rPr>
              <a:t> Nam </a:t>
            </a:r>
            <a:r>
              <a:rPr lang="en-US" sz="2800" dirty="0" err="1">
                <a:cs typeface="Times New Roman" pitchFamily="18" charset="0"/>
              </a:rPr>
              <a:t>Bộ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69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khampha.vietnam.vn/khampha/uploads/63%20Tinh%20thanh/01.%20An%20Giang/1.%20Danh%20lam%20th%E1%BA%AFng%20c%E1%BA%A3nh/ch%E1%BB%A3%20n%E1%BB%95i%20long%20xuy%C3%AAn/Ch%E1%BB%A3%20n%E1%BB%95i%20Ki%C3%AAn%20Gi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192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a8.vietbao.vn/images/vn888/Tra/thang11/chono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60363"/>
            <a:ext cx="1106170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995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167"/>
            <a:ext cx="1104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7.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vở</a:t>
            </a:r>
            <a:endParaRPr lang="en-US" sz="2800" b="1" dirty="0"/>
          </a:p>
          <a:p>
            <a:r>
              <a:rPr lang="en-US" sz="2800" dirty="0"/>
              <a:t>a,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r>
              <a:rPr lang="en-US" sz="2800" dirty="0"/>
              <a:t>	</a:t>
            </a:r>
            <a:r>
              <a:rPr lang="en-US" sz="2800" dirty="0" err="1">
                <a:solidFill>
                  <a:srgbClr val="FF0000"/>
                </a:solidFill>
              </a:rPr>
              <a:t>Đồng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Nam </a:t>
            </a:r>
            <a:r>
              <a:rPr lang="en-US" sz="2800" dirty="0" err="1">
                <a:solidFill>
                  <a:srgbClr val="FF0000"/>
                </a:solidFill>
              </a:rPr>
              <a:t>Bộ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xuất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lúa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gạo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trái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cây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thủy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phẩm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chỉ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tiêu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thụ</a:t>
            </a:r>
            <a:r>
              <a:rPr lang="en-US" sz="2800" dirty="0">
                <a:solidFill>
                  <a:srgbClr val="FF0000"/>
                </a:solidFill>
              </a:rPr>
              <a:t> ở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còn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xuất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khẩu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err="1">
                <a:solidFill>
                  <a:srgbClr val="FF0000"/>
                </a:solidFill>
              </a:rPr>
              <a:t>Đồng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Nam </a:t>
            </a:r>
            <a:r>
              <a:rPr lang="en-US" sz="2800" dirty="0" err="1">
                <a:solidFill>
                  <a:srgbClr val="FF0000"/>
                </a:solidFill>
              </a:rPr>
              <a:t>Bộ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cũng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nghiệp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 ta.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 </a:t>
            </a:r>
            <a:r>
              <a:rPr lang="en-US" sz="2800" dirty="0" err="1">
                <a:solidFill>
                  <a:srgbClr val="FF0000"/>
                </a:solidFill>
              </a:rPr>
              <a:t>Chợ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nét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Cửu</a:t>
            </a:r>
            <a:r>
              <a:rPr lang="en-US" sz="2800" dirty="0">
                <a:solidFill>
                  <a:srgbClr val="FF0000"/>
                </a:solidFill>
              </a:rPr>
              <a:t> Long. </a:t>
            </a:r>
          </a:p>
          <a:p>
            <a:r>
              <a:rPr lang="en-US" sz="2800" dirty="0"/>
              <a:t>b,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vở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2913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38200" y="1447800"/>
            <a:ext cx="9924282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B.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Hoạt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động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thực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hành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1. 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Chơi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trò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chơi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"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nhanh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đúng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"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nhóm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xếp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thẻ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vào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đúng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trí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theo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đồ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Quy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trình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thu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hoạch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chế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biến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gạo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xuất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khẩu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".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 </a:t>
            </a:r>
          </a:p>
        </p:txBody>
      </p:sp>
      <p:pic>
        <p:nvPicPr>
          <p:cNvPr id="11266" name="Picture 2" descr="https://tech12h.com/sites/default/files/styles/inbody400/public/43_8.png?itok=VhPx4yU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800"/>
            <a:ext cx="83820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476250" y="1447800"/>
            <a:ext cx="10287000" cy="4114800"/>
            <a:chOff x="912" y="864"/>
            <a:chExt cx="3312" cy="1008"/>
          </a:xfrm>
        </p:grpSpPr>
        <p:pic>
          <p:nvPicPr>
            <p:cNvPr id="3075" name="Picture 64" descr="2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9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65" descr="KTB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960"/>
              <a:ext cx="23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90600" y="1447800"/>
            <a:ext cx="769620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Bài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làm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 </a:t>
            </a:r>
          </a:p>
        </p:txBody>
      </p:sp>
      <p:pic>
        <p:nvPicPr>
          <p:cNvPr id="10242" name="Picture 2" descr="https://tech12h.com/sites/default/files/styles/inbody400/public/44_7.png?itok=WwC5cLq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0"/>
            <a:ext cx="73914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10515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Bài</a:t>
            </a:r>
            <a:r>
              <a:rPr lang="en-US" sz="3200" b="1" dirty="0" smtClean="0"/>
              <a:t> 2</a:t>
            </a:r>
            <a:r>
              <a:rPr lang="vi-VN" b="1" dirty="0" smtClean="0"/>
              <a:t>.</a:t>
            </a:r>
            <a:r>
              <a:rPr lang="vi-VN" sz="3200" b="1" dirty="0" smtClean="0"/>
              <a:t> Hoàn thành các câu dưới đây bằng cách ghép các cụm từ cho trước vào các vị trí từ (1) đến (6) cho phù hợp</a:t>
            </a:r>
            <a:endParaRPr lang="vi-VN" sz="3200" dirty="0" smtClean="0"/>
          </a:p>
          <a:p>
            <a:r>
              <a:rPr lang="vi-VN" sz="3200" dirty="0" smtClean="0"/>
              <a:t>(vựa lúa, thủy sản, phát triển, ngành công nghiệp, chợ nổi, độc đáo, ngành nông nghiệp, vựa trái cây, chợ phiên).</a:t>
            </a:r>
          </a:p>
          <a:p>
            <a:r>
              <a:rPr lang="vi-VN" sz="3200" dirty="0" smtClean="0"/>
              <a:t>Các hoạt động sản xuất của người dân ở đồng bằng Nam Bộ đều rất (1).........</a:t>
            </a:r>
          </a:p>
          <a:p>
            <a:r>
              <a:rPr lang="vi-VN" sz="3200" dirty="0" smtClean="0"/>
              <a:t>Đây là (2) ............., vựa trái cây của cả nước. Sản lượng (3).......... cũng đứng đầu đất nước.</a:t>
            </a:r>
          </a:p>
          <a:p>
            <a:r>
              <a:rPr lang="vi-VN" sz="3200" dirty="0" smtClean="0"/>
              <a:t>Đồng bằng Nam Bộ còn là nơi có (4) ....... phát triển nhất nước ta.</a:t>
            </a:r>
          </a:p>
          <a:p>
            <a:r>
              <a:rPr lang="vi-VN" sz="3200" dirty="0" smtClean="0"/>
              <a:t>Hệ thống sống ngòi, kênh rạch chằng chịt làm cho (5)......... trở thành nét (6)............... của đồng bằng sông Cửu Long</a:t>
            </a:r>
            <a:endParaRPr lang="vi-VN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" y="1371600"/>
            <a:ext cx="10820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hoạt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động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sản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xuất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dân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ở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Nam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Bộ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đều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rất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(1)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phát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triển</a:t>
            </a: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Đây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(2)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vựa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lúa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vựa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trái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cây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nước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Sản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lượng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(3)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thủy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sản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cũng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đứng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đầu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nước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Nam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Bộ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còn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(4)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ngành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nghiệp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phát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triển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nước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Hệ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thống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sống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ngòi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kênh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rạch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chằng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chịt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(5)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chợ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nổi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trở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nét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(6)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độc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Cửu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Long.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10363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cs typeface="Times New Roman" pitchFamily="18" charset="0"/>
              </a:rPr>
              <a:t>3. </a:t>
            </a:r>
            <a:r>
              <a:rPr lang="en-US" sz="3200" b="1" dirty="0" err="1" smtClean="0">
                <a:cs typeface="Times New Roman" pitchFamily="18" charset="0"/>
              </a:rPr>
              <a:t>Hoàn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thành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phiếu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học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tập</a:t>
            </a:r>
            <a:r>
              <a:rPr lang="en-US" sz="3200" b="1" dirty="0" smtClean="0"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Phiếu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cs typeface="Times New Roman" pitchFamily="18" charset="0"/>
              </a:rPr>
              <a:t>  </a:t>
            </a:r>
            <a:r>
              <a:rPr lang="en-US" sz="3200" b="1" dirty="0" err="1" smtClean="0">
                <a:cs typeface="Times New Roman" pitchFamily="18" charset="0"/>
              </a:rPr>
              <a:t>Gạch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chân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vi-VN" sz="3200" b="1" dirty="0" smtClean="0">
                <a:cs typeface="Times New Roman" pitchFamily="18" charset="0"/>
              </a:rPr>
              <a:t>vào các cụm từ </a:t>
            </a:r>
            <a:r>
              <a:rPr lang="vi-VN" sz="3200" b="1" u="sng" dirty="0" smtClean="0">
                <a:cs typeface="Times New Roman" pitchFamily="18" charset="0"/>
              </a:rPr>
              <a:t>không phải </a:t>
            </a:r>
            <a:r>
              <a:rPr lang="vi-VN" sz="3200" b="1" dirty="0" smtClean="0">
                <a:cs typeface="Times New Roman" pitchFamily="18" charset="0"/>
              </a:rPr>
              <a:t>là nét đặc trưng trong hoạt động kinh tế ở đồng bằng Nam Bộ và viết lí do sự lựa chọn của em vào chỗ chấm (.....)</a:t>
            </a:r>
            <a:endParaRPr lang="vi-VN" sz="3200" dirty="0" smtClean="0">
              <a:cs typeface="Times New Roman" pitchFamily="18" charset="0"/>
            </a:endParaRPr>
          </a:p>
          <a:p>
            <a:r>
              <a:rPr lang="vi-VN" sz="3200" dirty="0" smtClean="0">
                <a:cs typeface="Times New Roman" pitchFamily="18" charset="0"/>
              </a:rPr>
              <a:t>Chợ phiên</a:t>
            </a:r>
          </a:p>
          <a:p>
            <a:r>
              <a:rPr lang="vi-VN" sz="3200" dirty="0" smtClean="0">
                <a:cs typeface="Times New Roman" pitchFamily="18" charset="0"/>
              </a:rPr>
              <a:t>Khai thác dầu khí</a:t>
            </a:r>
          </a:p>
          <a:p>
            <a:r>
              <a:rPr lang="vi-VN" sz="3200" dirty="0" smtClean="0">
                <a:cs typeface="Times New Roman" pitchFamily="18" charset="0"/>
              </a:rPr>
              <a:t>Ruộng bậc thang</a:t>
            </a:r>
          </a:p>
          <a:p>
            <a:r>
              <a:rPr lang="vi-VN" sz="3200" dirty="0" smtClean="0">
                <a:cs typeface="Times New Roman" pitchFamily="18" charset="0"/>
              </a:rPr>
              <a:t>Vựa lúa lớn nhất cả nướ</a:t>
            </a:r>
            <a:r>
              <a:rPr lang="en-US" sz="3200" dirty="0" smtClean="0">
                <a:cs typeface="Times New Roman" pitchFamily="18" charset="0"/>
              </a:rPr>
              <a:t>c</a:t>
            </a:r>
            <a:endParaRPr lang="vi-VN" sz="3200" dirty="0" smtClean="0">
              <a:cs typeface="Times New Roman" pitchFamily="18" charset="0"/>
            </a:endParaRPr>
          </a:p>
          <a:p>
            <a:r>
              <a:rPr lang="vi-VN" sz="3200" dirty="0" smtClean="0">
                <a:cs typeface="Times New Roman" pitchFamily="18" charset="0"/>
              </a:rPr>
              <a:t>Nhà máy thủy điện</a:t>
            </a:r>
          </a:p>
          <a:p>
            <a:r>
              <a:rPr lang="vi-VN" sz="3200" dirty="0" smtClean="0">
                <a:cs typeface="Times New Roman" pitchFamily="18" charset="0"/>
              </a:rPr>
              <a:t>Nhà máy nhiệt điện</a:t>
            </a:r>
            <a:endParaRPr lang="vi-VN" sz="32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9906000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     </a:t>
            </a:r>
            <a:r>
              <a:rPr lang="vi-VN" sz="3200" dirty="0" smtClean="0"/>
              <a:t>Các cụm từ không phải là nét đặc trưng trong hoạt động kinh tế ở đồng bằng Nam Bộ là: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- </a:t>
            </a:r>
            <a:r>
              <a:rPr lang="vi-VN" sz="3200" u="sng" dirty="0" smtClean="0">
                <a:solidFill>
                  <a:srgbClr val="FF0000"/>
                </a:solidFill>
              </a:rPr>
              <a:t>Chợ phiên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vi-VN" sz="3200" dirty="0" smtClean="0">
                <a:solidFill>
                  <a:srgbClr val="FF0000"/>
                </a:solidFill>
              </a:rPr>
              <a:t> vì nét độc đáo của đồng bằng Nam Bộ là chợ nổi</a:t>
            </a:r>
          </a:p>
          <a:p>
            <a:r>
              <a:rPr lang="en-US" sz="3200" dirty="0" smtClean="0"/>
              <a:t>- </a:t>
            </a:r>
            <a:r>
              <a:rPr lang="vi-VN" sz="3200" u="sng" dirty="0" smtClean="0"/>
              <a:t>Ruộng bậc thang</a:t>
            </a:r>
            <a:r>
              <a:rPr lang="en-US" sz="3200" dirty="0" smtClean="0"/>
              <a:t>:</a:t>
            </a:r>
            <a:r>
              <a:rPr lang="vi-VN" sz="3200" dirty="0" smtClean="0"/>
              <a:t> vì ruộng ở đồng bằng Nam Bộ bằng phẳng.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vi-VN" sz="3200" u="sng" dirty="0" smtClean="0">
                <a:solidFill>
                  <a:srgbClr val="0000FF"/>
                </a:solidFill>
              </a:rPr>
              <a:t>Nhà máy thủy điện</a:t>
            </a:r>
            <a:r>
              <a:rPr lang="en-US" sz="3200" dirty="0" smtClean="0">
                <a:solidFill>
                  <a:srgbClr val="0000FF"/>
                </a:solidFill>
              </a:rPr>
              <a:t>:</a:t>
            </a:r>
            <a:r>
              <a:rPr lang="vi-VN" sz="3200" dirty="0" smtClean="0">
                <a:solidFill>
                  <a:srgbClr val="0000FF"/>
                </a:solidFill>
              </a:rPr>
              <a:t> vì đồng bằng Nam Bộ phát triển nhà máy nhiệt điện và nhà máy điện chạy bằng Tua-bin gió.</a:t>
            </a:r>
            <a:endParaRPr lang="vi-VN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981200"/>
            <a:ext cx="10820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 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vi-VN" sz="3200" b="1" dirty="0" smtClean="0">
                <a:solidFill>
                  <a:srgbClr val="FF0000"/>
                </a:solidFill>
              </a:rPr>
              <a:t>. Hoạt động </a:t>
            </a:r>
            <a:r>
              <a:rPr lang="en-US" sz="3200" b="1" dirty="0" err="1" smtClean="0">
                <a:solidFill>
                  <a:srgbClr val="FF0000"/>
                </a:solidFill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dụng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/>
              <a:t> </a:t>
            </a:r>
            <a:r>
              <a:rPr lang="en-US" sz="3200" b="1" dirty="0" err="1" smtClean="0"/>
              <a:t>Cùng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thân</a:t>
            </a:r>
            <a:r>
              <a:rPr lang="en-US" sz="3200" b="1" dirty="0" smtClean="0"/>
              <a:t> ,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hãy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thông</a:t>
            </a:r>
            <a:r>
              <a:rPr lang="en-US" sz="3200" b="1" dirty="0" smtClean="0"/>
              <a:t> tin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nổi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đồng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bằng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Bộ</a:t>
            </a:r>
            <a:r>
              <a:rPr lang="en-US" sz="3200" b="1" dirty="0" smtClean="0"/>
              <a:t>.</a:t>
            </a:r>
            <a:endParaRPr lang="vi-VN" sz="32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zeiche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9029"/>
            <a:ext cx="11244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-18521" y="1981200"/>
            <a:ext cx="114300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3200" b="1"/>
              <a:t>Câu hỏi: </a:t>
            </a:r>
            <a:r>
              <a:rPr lang="nl-NL" sz="3200" dirty="0"/>
              <a:t>Nêu một số đặc điểm về nhà ở của ng­ười dân ở đồng bằng </a:t>
            </a:r>
            <a:r>
              <a:rPr lang="nl-NL" sz="3200"/>
              <a:t>Nam Bộ và kể tên các lễ hội nổi tiếng ở đồng bằng Nam Bộ?</a:t>
            </a:r>
            <a:endParaRPr lang="en-US" sz="3200" dirty="0"/>
          </a:p>
          <a:p>
            <a:pPr eaLnBrk="1" hangingPunct="1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-40292" y="4114800"/>
            <a:ext cx="1143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3200" b="1"/>
              <a:t>Trả lời: </a:t>
            </a:r>
            <a:r>
              <a:rPr lang="nl-NL" sz="3200"/>
              <a:t>- Người dân ở đồng bằng Nam Bộ thường lập ấp, làm nhà ở ven sông, ngòi, kênh , rạch.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- Lễ hội nổi tiếng ở đồng bằng Nam Bộ là lễ hội Bà Chúa Xứ, hội xuân núi Bà, lễ cúng Trăng, lễ tế thần cá Ông( cá voi),...</a:t>
            </a:r>
            <a:endParaRPr lang="en-US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5" grpId="0"/>
      <p:bldP spid="1587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1543" y="43543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</a:t>
            </a:r>
            <a:r>
              <a:rPr lang="vi-VN" sz="3200" b="1" dirty="0"/>
              <a:t>ài 9</a:t>
            </a:r>
            <a:endParaRPr lang="en-US" sz="3200" b="1" dirty="0"/>
          </a:p>
          <a:p>
            <a:r>
              <a:rPr lang="vi-VN" sz="3200" b="1" dirty="0"/>
              <a:t> </a:t>
            </a:r>
            <a:r>
              <a:rPr lang="en-US" sz="3200" b="1" dirty="0"/>
              <a:t>          </a:t>
            </a:r>
            <a:r>
              <a:rPr lang="vi-VN" sz="3200" b="1" dirty="0"/>
              <a:t>Hoạt động sản xuất của người dân </a:t>
            </a:r>
            <a:r>
              <a:rPr lang="en-US" sz="3200" b="1" dirty="0"/>
              <a:t>      </a:t>
            </a:r>
          </a:p>
          <a:p>
            <a:r>
              <a:rPr lang="en-US" sz="3200" b="1" dirty="0"/>
              <a:t>                          </a:t>
            </a:r>
            <a:r>
              <a:rPr lang="vi-VN" sz="3200" b="1" dirty="0"/>
              <a:t>ở đồng bằng Nam Bộ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187446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Mục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tiêu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397680"/>
            <a:ext cx="403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A. Hoạt động cơ bản</a:t>
            </a:r>
          </a:p>
          <a:p>
            <a:r>
              <a:rPr lang="vi-VN" sz="2800" b="1" dirty="0"/>
              <a:t>1. Liên hệ thực tế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261257" y="3124200"/>
            <a:ext cx="10773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a, </a:t>
            </a:r>
            <a:r>
              <a:rPr lang="vi-VN" sz="2800" dirty="0"/>
              <a:t>Ở nước ta, lúa gạo được trồng nhiều ở khu vực địa hình nào</a:t>
            </a:r>
            <a:r>
              <a:rPr lang="en-US" sz="2800" dirty="0"/>
              <a:t>( </a:t>
            </a:r>
            <a:r>
              <a:rPr lang="en-US" sz="2800" i="1" dirty="0" err="1"/>
              <a:t>miền</a:t>
            </a:r>
            <a:r>
              <a:rPr lang="en-US" sz="2800" i="1" dirty="0"/>
              <a:t> </a:t>
            </a:r>
            <a:r>
              <a:rPr lang="en-US" sz="2800" i="1" dirty="0" err="1"/>
              <a:t>núi</a:t>
            </a:r>
            <a:r>
              <a:rPr lang="en-US" sz="2800" i="1" dirty="0"/>
              <a:t>, </a:t>
            </a:r>
            <a:r>
              <a:rPr lang="en-US" sz="2800" i="1" dirty="0" err="1"/>
              <a:t>trung</a:t>
            </a:r>
            <a:r>
              <a:rPr lang="en-US" sz="2800" i="1" dirty="0"/>
              <a:t> du hay </a:t>
            </a:r>
            <a:r>
              <a:rPr lang="en-US" sz="2800" i="1" dirty="0" err="1"/>
              <a:t>đồng</a:t>
            </a:r>
            <a:r>
              <a:rPr lang="en-US" sz="2800" i="1" dirty="0"/>
              <a:t> </a:t>
            </a:r>
            <a:r>
              <a:rPr lang="en-US" sz="2800" i="1" dirty="0" err="1"/>
              <a:t>bằng</a:t>
            </a:r>
            <a:r>
              <a:rPr lang="en-US" sz="2800" i="1" dirty="0"/>
              <a:t>)?</a:t>
            </a:r>
            <a:endParaRPr lang="vi-VN" sz="2800" i="1" dirty="0"/>
          </a:p>
          <a:p>
            <a:r>
              <a:rPr lang="en-US" sz="2800" dirty="0"/>
              <a:t>b, </a:t>
            </a:r>
            <a:r>
              <a:rPr lang="vi-VN" sz="2800" dirty="0"/>
              <a:t>Nơi nào nước ta trồng nhiều lúa gạo nhất? Vì sao?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286" y="4509195"/>
            <a:ext cx="111397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vi-VN" sz="2800" dirty="0"/>
              <a:t>Ở nước ta, lúa gạo được trồng nhiều ở khu vực địa hình đồng bằng</a:t>
            </a:r>
            <a:r>
              <a:rPr lang="en-US" sz="2800" dirty="0"/>
              <a:t>.</a:t>
            </a:r>
            <a:endParaRPr lang="vi-VN" sz="2800" dirty="0"/>
          </a:p>
          <a:p>
            <a:r>
              <a:rPr lang="en-US" sz="2800" dirty="0"/>
              <a:t>- </a:t>
            </a:r>
            <a:r>
              <a:rPr lang="vi-VN" sz="2800" dirty="0"/>
              <a:t>Khu vực trồng nhiều lúa gạo nhất ở nước ta là Đồng bằng Nam Bộ vì đồng bằng Nam Bộ có diện tích đồng bằng rộng lớn, đất phù sa màu mỡ được bồi đắp hằng năm.</a:t>
            </a:r>
          </a:p>
        </p:txBody>
      </p:sp>
    </p:spTree>
    <p:extLst>
      <p:ext uri="{BB962C8B-B14F-4D97-AF65-F5344CB8AC3E}">
        <p14:creationId xmlns:p14="http://schemas.microsoft.com/office/powerpoint/2010/main" val="6931136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7601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/>
              <a:t>2. Quan sát hình, đọc thông tin và trả lời câu hỏi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" y="675620"/>
            <a:ext cx="1127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a, </a:t>
            </a:r>
            <a:r>
              <a:rPr lang="vi-VN" sz="2800" dirty="0"/>
              <a:t>Những loại cây ăn quả nào thường được trồng ở đồng bằng Nam Bộ?</a:t>
            </a:r>
          </a:p>
          <a:p>
            <a:r>
              <a:rPr lang="en-US" sz="2800" dirty="0"/>
              <a:t>b, </a:t>
            </a:r>
            <a:r>
              <a:rPr lang="vi-VN" sz="2800" dirty="0"/>
              <a:t>Điều kiện nào đã giúp cho đồng bằng Nam Bộ trở thành vựa lúa, vựa trái cây lớn nhất cả nước?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600" y="2081550"/>
            <a:ext cx="1107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a, </a:t>
            </a:r>
            <a:r>
              <a:rPr lang="vi-VN" sz="2800" dirty="0"/>
              <a:t>Những loại cây ăn quả thường được trồng ở đồng bằng Nam Bộ là: Măng cụt, dừa, sầu riêng, nhãn, chôm chôm, xoài, đu đủ, cam...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3040850"/>
            <a:ext cx="1074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b, </a:t>
            </a:r>
            <a:r>
              <a:rPr lang="vi-VN" sz="2800" dirty="0"/>
              <a:t>Những điều kiện thuận lợi để đồng bằng Nam Bộ trở thành vùng sản xuất lúa gạo, trái cây:</a:t>
            </a:r>
          </a:p>
          <a:p>
            <a:r>
              <a:rPr lang="vi-VN" sz="2800" dirty="0"/>
              <a:t>Đồng bằng lớn, đất đai màu mỡ</a:t>
            </a:r>
          </a:p>
          <a:p>
            <a:r>
              <a:rPr lang="vi-VN" sz="2800" dirty="0"/>
              <a:t>Khí hậu nóng ẩm, nguồn nước dồi dào</a:t>
            </a:r>
          </a:p>
          <a:p>
            <a:r>
              <a:rPr lang="vi-VN" sz="2800" dirty="0"/>
              <a:t>Người dân cần cù lao động</a:t>
            </a:r>
            <a:r>
              <a:rPr lang="en-US" sz="2800" dirty="0"/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31076693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04800" y="0"/>
            <a:ext cx="1112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800" b="1" dirty="0">
                <a:solidFill>
                  <a:srgbClr val="008000"/>
                </a:solidFill>
              </a:rPr>
              <a:t> * </a:t>
            </a:r>
            <a:r>
              <a:rPr lang="en-US" sz="2800" b="1" dirty="0" err="1">
                <a:solidFill>
                  <a:srgbClr val="008000"/>
                </a:solidFill>
              </a:rPr>
              <a:t>Quan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sát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hình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dưới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đây</a:t>
            </a:r>
            <a:r>
              <a:rPr lang="en-US" sz="2800" b="1" dirty="0">
                <a:solidFill>
                  <a:srgbClr val="008000"/>
                </a:solidFill>
              </a:rPr>
              <a:t>, </a:t>
            </a:r>
            <a:r>
              <a:rPr lang="en-US" sz="2800" b="1" dirty="0" err="1">
                <a:solidFill>
                  <a:srgbClr val="008000"/>
                </a:solidFill>
              </a:rPr>
              <a:t>kể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tên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một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số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trái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cây</a:t>
            </a:r>
            <a:r>
              <a:rPr lang="en-US" sz="2800" b="1" dirty="0">
                <a:solidFill>
                  <a:srgbClr val="008000"/>
                </a:solidFill>
              </a:rPr>
              <a:t> ở </a:t>
            </a:r>
            <a:r>
              <a:rPr lang="en-US" sz="2800" b="1" dirty="0" err="1">
                <a:solidFill>
                  <a:srgbClr val="008000"/>
                </a:solidFill>
              </a:rPr>
              <a:t>đồng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bằng</a:t>
            </a:r>
            <a:r>
              <a:rPr lang="en-US" sz="2800" b="1" dirty="0">
                <a:solidFill>
                  <a:srgbClr val="008000"/>
                </a:solidFill>
              </a:rPr>
              <a:t> Nam </a:t>
            </a:r>
            <a:r>
              <a:rPr lang="en-US" sz="2800" b="1" dirty="0" err="1">
                <a:solidFill>
                  <a:srgbClr val="008000"/>
                </a:solidFill>
              </a:rPr>
              <a:t>Bộ</a:t>
            </a:r>
            <a:r>
              <a:rPr lang="en-US" sz="2800" b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3" name="Picture 11" descr="dua%20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105400"/>
            <a:ext cx="2381250" cy="1752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tg1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510540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ulaothoi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105400"/>
            <a:ext cx="23098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xoa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762000"/>
            <a:ext cx="2362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10490e9098077f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286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450px-Pineapple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"/>
            <a:ext cx="2152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hieuptfood-papay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2571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du d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2286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u10799_t1248254750_dFZO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du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1054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41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mbu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3663"/>
            <a:ext cx="3255963" cy="17351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nf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338388"/>
            <a:ext cx="3429000" cy="19129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xo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4876800"/>
            <a:ext cx="3402012" cy="19018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aurien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679450"/>
            <a:ext cx="3111500" cy="3570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xoai8r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7425"/>
            <a:ext cx="4164013" cy="3330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8523288" y="5089525"/>
            <a:ext cx="252571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CÂY ĂN QUẢ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- MIỀN NAM - </a:t>
            </a: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866775" y="2593975"/>
            <a:ext cx="2871788" cy="261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Cây chôm chôm</a:t>
            </a: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1312863" y="3121025"/>
            <a:ext cx="1852612" cy="236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Cây xoài</a:t>
            </a:r>
          </a:p>
        </p:txBody>
      </p:sp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8382000" y="174625"/>
            <a:ext cx="2668588" cy="31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Cây sầu riêng</a:t>
            </a:r>
          </a:p>
        </p:txBody>
      </p:sp>
      <p:pic>
        <p:nvPicPr>
          <p:cNvPr id="11" name="Picture 5" descr="Photo_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4184650" cy="25098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965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3. Quan sát các hình và thực hiện</a:t>
            </a:r>
            <a:endParaRPr lang="vi-VN" sz="2800" dirty="0"/>
          </a:p>
          <a:p>
            <a:r>
              <a:rPr lang="vi-VN" sz="2800" dirty="0"/>
              <a:t>a. Quan sát các hình từ 3 đến 7 (Sgk)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106507"/>
            <a:ext cx="1112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b. Hãy ghép từng hình với một trong các cụm từ sau cho phù hợp: Phơi thóc, tuốt lúa, gặt lúa, xếp gạo lên tàu để xuất khẩu, xay xát gạo và bóc gạo.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90500" y="3056201"/>
            <a:ext cx="11353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c. Sắp xếp các cụm từ trên vào sơ đồ theo trật tự các bước trong quy trình thu hoạch và chế biến gạo xuất khẩu</a:t>
            </a:r>
            <a:r>
              <a:rPr lang="en-US" sz="2800" dirty="0"/>
              <a:t>.</a:t>
            </a:r>
            <a:endParaRPr lang="vi-VN" sz="2800" dirty="0"/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109350"/>
            <a:ext cx="1097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Hình 3: Tuốt lúa</a:t>
            </a:r>
            <a:r>
              <a:rPr lang="en-US" sz="2800" dirty="0"/>
              <a:t>, </a:t>
            </a:r>
            <a:r>
              <a:rPr lang="vi-VN" sz="2800" dirty="0"/>
              <a:t>Hình 4: Xếp gạo lên tàu để xuất khẩu</a:t>
            </a:r>
          </a:p>
          <a:p>
            <a:r>
              <a:rPr lang="vi-VN" sz="2800" dirty="0"/>
              <a:t>Hình 5: Gặt lúa</a:t>
            </a:r>
            <a:r>
              <a:rPr lang="en-US" sz="2800" dirty="0"/>
              <a:t>, </a:t>
            </a:r>
            <a:r>
              <a:rPr lang="vi-VN" sz="2800" dirty="0"/>
              <a:t>Hình 6: Xay xát gạo và bóc gạo</a:t>
            </a:r>
            <a:r>
              <a:rPr lang="en-US" sz="2800" dirty="0"/>
              <a:t>, </a:t>
            </a:r>
            <a:r>
              <a:rPr lang="vi-VN" sz="2800" dirty="0"/>
              <a:t>Hình 7: Phơi lúa</a:t>
            </a:r>
          </a:p>
        </p:txBody>
      </p:sp>
      <p:pic>
        <p:nvPicPr>
          <p:cNvPr id="1026" name="Picture 2" descr="https://hocthoi.net/sites/default/files/styles/inbody400/public/42_6.png?itok=Irh3HqD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562600"/>
            <a:ext cx="11125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hocthoi.net/sites/default/files/styles/inbody400/public/41_4.png?itok=g_YS3H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253"/>
            <a:ext cx="11163300" cy="15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082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6" y="152400"/>
            <a:ext cx="4721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/>
              <a:t>4. Đọc sơ đồ và trả lời câu hỏi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1112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vi-VN" sz="2800" dirty="0"/>
              <a:t>Điều kiện tự nhiên nào đã giúp đồng bằng Nam Bộ có được sản lượng thủy sản cao nhất nước ta?</a:t>
            </a:r>
          </a:p>
          <a:p>
            <a:r>
              <a:rPr lang="en-US" sz="2800" dirty="0"/>
              <a:t>- </a:t>
            </a:r>
            <a:r>
              <a:rPr lang="vi-VN" sz="2800" dirty="0"/>
              <a:t>Nguồn thủy sản ở đồng bằng Nam Bộ có vai trò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686" y="2146995"/>
            <a:ext cx="110889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 </a:t>
            </a:r>
            <a:r>
              <a:rPr lang="vi-VN" sz="2800" b="1" dirty="0"/>
              <a:t>Điều kiện tự nhiên giúp đồng bằng Nam Bộ có được sản lượng thủy sản cao nhất nước ta là:</a:t>
            </a:r>
            <a:endParaRPr lang="vi-VN" sz="2800" dirty="0"/>
          </a:p>
          <a:p>
            <a:r>
              <a:rPr lang="en-US" sz="2800" dirty="0"/>
              <a:t>- </a:t>
            </a:r>
            <a:r>
              <a:rPr lang="vi-VN" sz="2800" dirty="0"/>
              <a:t>Có vùng biển rộng, nhiều tôm, cá và hải sản khác</a:t>
            </a:r>
            <a:r>
              <a:rPr lang="en-US" sz="2800" dirty="0"/>
              <a:t>.</a:t>
            </a:r>
            <a:endParaRPr lang="vi-VN" sz="2800" dirty="0"/>
          </a:p>
          <a:p>
            <a:r>
              <a:rPr lang="en-US" sz="2800" dirty="0"/>
              <a:t>- </a:t>
            </a:r>
            <a:r>
              <a:rPr lang="vi-VN" sz="2800" dirty="0"/>
              <a:t>Có mạng lưới sông ngòi, kênh rạch chằng chịt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10886" y="3937477"/>
            <a:ext cx="11241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    </a:t>
            </a:r>
            <a:r>
              <a:rPr lang="vi-VN" sz="2800" b="1" dirty="0"/>
              <a:t>Nguồn thủy sản ở đồng bằng Nam Bộ có vai trò là:</a:t>
            </a:r>
            <a:endParaRPr lang="vi-VN" sz="2800" dirty="0"/>
          </a:p>
          <a:p>
            <a:r>
              <a:rPr lang="en-US" sz="2800" dirty="0"/>
              <a:t>- </a:t>
            </a:r>
            <a:r>
              <a:rPr lang="vi-VN" sz="2800" dirty="0"/>
              <a:t>Tạo nguồn thực phẩm cho người dân trong vùng và cả nước</a:t>
            </a:r>
            <a:r>
              <a:rPr lang="en-US" sz="2800" dirty="0"/>
              <a:t>.</a:t>
            </a:r>
            <a:endParaRPr lang="vi-VN" sz="2800" dirty="0"/>
          </a:p>
          <a:p>
            <a:r>
              <a:rPr lang="en-US" sz="2800" dirty="0"/>
              <a:t>- </a:t>
            </a:r>
            <a:r>
              <a:rPr lang="vi-VN" sz="2800" dirty="0"/>
              <a:t>Là mặt hàng xuất khẩu quan trọng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38885268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1068</Words>
  <Application>Microsoft Office PowerPoint</Application>
  <PresentationFormat>Custom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140</cp:revision>
  <dcterms:created xsi:type="dcterms:W3CDTF">2010-01-28T11:37:40Z</dcterms:created>
  <dcterms:modified xsi:type="dcterms:W3CDTF">2023-02-13T12:50:39Z</dcterms:modified>
</cp:coreProperties>
</file>