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11" r:id="rId2"/>
    <p:sldId id="262" r:id="rId3"/>
    <p:sldId id="309" r:id="rId4"/>
    <p:sldId id="263" r:id="rId5"/>
    <p:sldId id="264" r:id="rId6"/>
    <p:sldId id="265" r:id="rId7"/>
    <p:sldId id="266" r:id="rId8"/>
    <p:sldId id="267" r:id="rId9"/>
    <p:sldId id="292" r:id="rId10"/>
    <p:sldId id="295" r:id="rId11"/>
    <p:sldId id="293" r:id="rId12"/>
    <p:sldId id="269" r:id="rId13"/>
    <p:sldId id="270" r:id="rId14"/>
    <p:sldId id="271" r:id="rId15"/>
    <p:sldId id="302" r:id="rId16"/>
    <p:sldId id="303" r:id="rId17"/>
    <p:sldId id="272" r:id="rId18"/>
    <p:sldId id="273" r:id="rId19"/>
    <p:sldId id="274" r:id="rId20"/>
    <p:sldId id="275" r:id="rId21"/>
    <p:sldId id="276" r:id="rId22"/>
    <p:sldId id="290" r:id="rId23"/>
    <p:sldId id="291" r:id="rId24"/>
    <p:sldId id="277" r:id="rId25"/>
    <p:sldId id="278" r:id="rId26"/>
    <p:sldId id="279" r:id="rId27"/>
    <p:sldId id="297" r:id="rId28"/>
    <p:sldId id="298" r:id="rId29"/>
    <p:sldId id="282" r:id="rId30"/>
    <p:sldId id="313" r:id="rId31"/>
    <p:sldId id="314" r:id="rId32"/>
    <p:sldId id="315" r:id="rId33"/>
    <p:sldId id="283" r:id="rId34"/>
    <p:sldId id="312" r:id="rId35"/>
    <p:sldId id="284" r:id="rId36"/>
    <p:sldId id="28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9" autoAdjust="0"/>
    <p:restoredTop sz="94660"/>
  </p:normalViewPr>
  <p:slideViewPr>
    <p:cSldViewPr>
      <p:cViewPr varScale="1">
        <p:scale>
          <a:sx n="71" d="100"/>
          <a:sy n="71" d="100"/>
        </p:scale>
        <p:origin x="-11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273141-90AA-4266-A429-64D0D86BDA62}" type="datetimeFigureOut">
              <a:rPr lang="en-US" smtClean="0"/>
              <a:t>14/02/2023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DFCF20-7CA4-4E26-8E66-A66470E6AD65}" type="slidenum">
              <a:rPr lang="en-US" smtClean="0"/>
              <a:t>‹#›</a:t>
            </a:fld>
            <a:endParaRPr lang="en-US"/>
          </a:p>
        </p:txBody>
      </p:sp>
    </p:spTree>
    <p:extLst>
      <p:ext uri="{BB962C8B-B14F-4D97-AF65-F5344CB8AC3E}">
        <p14:creationId xmlns:p14="http://schemas.microsoft.com/office/powerpoint/2010/main" val="1702113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697DEA-6438-456F-8C36-8D27512EE621}"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EC41D8E-255C-45DF-812D-4D2EAD46AD0B}" type="datetimeFigureOut">
              <a:rPr lang="en-US" smtClean="0"/>
              <a:pPr/>
              <a:t>14/02/2023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38998190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pPr/>
              <a:t>14/02/2023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1406661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pPr/>
              <a:t>14/02/2023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281961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xmlns="" id="{AD54CD82-7213-4E63-8AA0-0E693EC9406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D8F78A79-F96F-46D2-948A-2280F70DB3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68B0DF76-F552-46E0-96BD-28EC3C0BF14D}"/>
              </a:ext>
            </a:extLst>
          </p:cNvPr>
          <p:cNvSpPr>
            <a:spLocks noGrp="1" noChangeArrowheads="1"/>
          </p:cNvSpPr>
          <p:nvPr>
            <p:ph type="sldNum" sz="quarter" idx="12"/>
          </p:nvPr>
        </p:nvSpPr>
        <p:spPr>
          <a:ln/>
        </p:spPr>
        <p:txBody>
          <a:bodyPr/>
          <a:lstStyle>
            <a:lvl1pPr>
              <a:defRPr/>
            </a:lvl1pPr>
          </a:lstStyle>
          <a:p>
            <a:fld id="{E14CDD56-6F21-4A6F-83B0-13FCE79E3074}" type="slidenum">
              <a:rPr lang="en-US" altLang="en-US"/>
              <a:pPr/>
              <a:t>‹#›</a:t>
            </a:fld>
            <a:endParaRPr lang="en-US" altLang="en-US"/>
          </a:p>
        </p:txBody>
      </p:sp>
    </p:spTree>
    <p:extLst>
      <p:ext uri="{BB962C8B-B14F-4D97-AF65-F5344CB8AC3E}">
        <p14:creationId xmlns:p14="http://schemas.microsoft.com/office/powerpoint/2010/main" val="103969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pPr/>
              <a:t>14/02/2023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424592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C41D8E-255C-45DF-812D-4D2EAD46AD0B}" type="datetimeFigureOut">
              <a:rPr lang="en-US" smtClean="0"/>
              <a:pPr/>
              <a:t>14/02/2023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1858185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C41D8E-255C-45DF-812D-4D2EAD46AD0B}" type="datetimeFigureOut">
              <a:rPr lang="en-US" smtClean="0"/>
              <a:pPr/>
              <a:t>14/02/2023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3358269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C41D8E-255C-45DF-812D-4D2EAD46AD0B}" type="datetimeFigureOut">
              <a:rPr lang="en-US" smtClean="0"/>
              <a:pPr/>
              <a:t>14/02/2023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39903401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C41D8E-255C-45DF-812D-4D2EAD46AD0B}" type="datetimeFigureOut">
              <a:rPr lang="en-US" smtClean="0"/>
              <a:pPr/>
              <a:t>14/02/2023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28495495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41D8E-255C-45DF-812D-4D2EAD46AD0B}" type="datetimeFigureOut">
              <a:rPr lang="en-US" smtClean="0"/>
              <a:pPr/>
              <a:t>14/02/2023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2200523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pPr/>
              <a:t>14/02/2023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7834668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pPr/>
              <a:t>14/02/2023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1156121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41D8E-255C-45DF-812D-4D2EAD46AD0B}" type="datetimeFigureOut">
              <a:rPr lang="en-US" smtClean="0"/>
              <a:pPr/>
              <a:t>14/02/2023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EDC5F-A7E4-478A-AF72-CEC8FA1E770F}" type="slidenum">
              <a:rPr lang="en-US" smtClean="0"/>
              <a:pPr/>
              <a:t>‹#›</a:t>
            </a:fld>
            <a:endParaRPr lang="en-US"/>
          </a:p>
        </p:txBody>
      </p:sp>
    </p:spTree>
    <p:extLst>
      <p:ext uri="{BB962C8B-B14F-4D97-AF65-F5344CB8AC3E}">
        <p14:creationId xmlns:p14="http://schemas.microsoft.com/office/powerpoint/2010/main" val="3293317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Hình nền powerpoint"/>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4" name="AutoShape 4" descr="Hình nền powerpoint"/>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6" name="AutoShape 6" descr="Hình nền powerpoint"/>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8" name="AutoShape 8" descr="Hình nền powerpoint"/>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50" name="AutoShape 10" descr="Hình nền powerpoint"/>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52" name="AutoShape 12" descr="100+ Hình nền Slide đẹp 2021"/>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54" name="Picture 14" descr="C:\Users\TP\Downloads\Hình Dung.jpg"/>
          <p:cNvPicPr>
            <a:picLocks noChangeAspect="1" noChangeArrowheads="1"/>
          </p:cNvPicPr>
          <p:nvPr/>
        </p:nvPicPr>
        <p:blipFill>
          <a:blip r:embed="rId3"/>
          <a:srcRect/>
          <a:stretch>
            <a:fillRect/>
          </a:stretch>
        </p:blipFill>
        <p:spPr bwMode="auto">
          <a:xfrm>
            <a:off x="0" y="1"/>
            <a:ext cx="9029700" cy="6857999"/>
          </a:xfrm>
          <a:prstGeom prst="rect">
            <a:avLst/>
          </a:prstGeom>
          <a:noFill/>
        </p:spPr>
      </p:pic>
      <p:sp>
        <p:nvSpPr>
          <p:cNvPr id="10" name="TextBox 2"/>
          <p:cNvSpPr txBox="1">
            <a:spLocks noChangeArrowheads="1"/>
          </p:cNvSpPr>
          <p:nvPr/>
        </p:nvSpPr>
        <p:spPr bwMode="auto">
          <a:xfrm>
            <a:off x="0" y="457201"/>
            <a:ext cx="9144000" cy="769441"/>
          </a:xfrm>
          <a:prstGeom prst="rect">
            <a:avLst/>
          </a:prstGeom>
          <a:noFill/>
          <a:ln w="9525">
            <a:noFill/>
            <a:miter lim="800000"/>
            <a:headEnd/>
            <a:tailEnd/>
          </a:ln>
        </p:spPr>
        <p:txBody>
          <a:bodyPr wrap="square">
            <a:spAutoFit/>
          </a:bodyPr>
          <a:lstStyle/>
          <a:p>
            <a:pPr algn="ctr">
              <a:defRPr/>
            </a:pP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Thứ</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tư</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ngày</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15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tháng</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2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năm</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2023</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3"/>
          <p:cNvSpPr txBox="1">
            <a:spLocks noChangeArrowheads="1"/>
          </p:cNvSpPr>
          <p:nvPr/>
        </p:nvSpPr>
        <p:spPr bwMode="auto">
          <a:xfrm>
            <a:off x="2400300" y="1143000"/>
            <a:ext cx="4381500" cy="1015663"/>
          </a:xfrm>
          <a:prstGeom prst="rect">
            <a:avLst/>
          </a:prstGeom>
          <a:noFill/>
          <a:ln w="9525">
            <a:noFill/>
            <a:miter lim="800000"/>
            <a:headEnd/>
            <a:tailEnd/>
          </a:ln>
        </p:spPr>
        <p:txBody>
          <a:bodyPr wrap="square">
            <a:spAutoFit/>
          </a:bodyPr>
          <a:lstStyle/>
          <a:p>
            <a:pPr algn="ctr"/>
            <a:r>
              <a:rPr lang="en-US" sz="6000" b="1">
                <a:solidFill>
                  <a:srgbClr val="0070C0"/>
                </a:solidFill>
                <a:latin typeface="Times New Roman" pitchFamily="18" charset="0"/>
                <a:cs typeface="Times New Roman" pitchFamily="18" charset="0"/>
              </a:rPr>
              <a:t>Tập đọc</a:t>
            </a:r>
            <a:endParaRPr lang="en-US" sz="6000" b="1" dirty="0">
              <a:solidFill>
                <a:srgbClr val="0070C0"/>
              </a:solidFill>
              <a:latin typeface="Times New Roman" pitchFamily="18" charset="0"/>
              <a:cs typeface="Times New Roman" pitchFamily="18" charset="0"/>
            </a:endParaRPr>
          </a:p>
        </p:txBody>
      </p:sp>
      <p:sp>
        <p:nvSpPr>
          <p:cNvPr id="12" name="TextBox 5"/>
          <p:cNvSpPr txBox="1">
            <a:spLocks noChangeArrowheads="1"/>
          </p:cNvSpPr>
          <p:nvPr/>
        </p:nvSpPr>
        <p:spPr bwMode="auto">
          <a:xfrm>
            <a:off x="876300" y="1930233"/>
            <a:ext cx="7429500" cy="2802298"/>
          </a:xfrm>
          <a:prstGeom prst="rect">
            <a:avLst/>
          </a:prstGeom>
          <a:noFill/>
          <a:ln w="9525">
            <a:noFill/>
            <a:miter lim="800000"/>
            <a:headEnd/>
            <a:tailEnd/>
          </a:ln>
        </p:spPr>
        <p:txBody>
          <a:bodyPr lIns="68573" tIns="34286" rIns="68573" bIns="34286">
            <a:spAutoFit/>
          </a:bodyPr>
          <a:lstStyle/>
          <a:p>
            <a:pPr algn="ctr" eaLnBrk="1" hangingPunct="1">
              <a:spcBef>
                <a:spcPct val="20000"/>
              </a:spcBef>
              <a:buClr>
                <a:srgbClr val="FFFFCC"/>
              </a:buClr>
              <a:buSzPct val="60000"/>
              <a:buFont typeface="Wingdings" pitchFamily="2" charset="2"/>
              <a:buNone/>
            </a:pPr>
            <a:r>
              <a:rPr lang="en-US" altLang="vi-VN" sz="7200" b="1">
                <a:solidFill>
                  <a:srgbClr val="0033CC"/>
                </a:solidFill>
                <a:latin typeface="Times New Roman" pitchFamily="18" charset="0"/>
                <a:ea typeface="HP001 5Ha" pitchFamily="34" charset="-127"/>
                <a:cs typeface="Times New Roman" pitchFamily="18" charset="0"/>
              </a:rPr>
              <a:t>Chợ Tết</a:t>
            </a:r>
            <a:endParaRPr lang="en-US" altLang="vi-VN" sz="7200" b="1" dirty="0">
              <a:solidFill>
                <a:srgbClr val="0033CC"/>
              </a:solidFill>
              <a:latin typeface="Times New Roman" pitchFamily="18" charset="0"/>
              <a:ea typeface="HP001 5Ha" pitchFamily="34" charset="-127"/>
              <a:cs typeface="Times New Roman" pitchFamily="18" charset="0"/>
            </a:endParaRPr>
          </a:p>
          <a:p>
            <a:pPr algn="ctr" eaLnBrk="1" hangingPunct="1">
              <a:spcBef>
                <a:spcPct val="20000"/>
              </a:spcBef>
              <a:buClr>
                <a:srgbClr val="FFFFCC"/>
              </a:buClr>
              <a:buSzPct val="60000"/>
              <a:buFont typeface="Wingdings" pitchFamily="2" charset="2"/>
              <a:buNone/>
            </a:pPr>
            <a:r>
              <a:rPr lang="en-GB" altLang="vi-VN" sz="8800" b="1" dirty="0">
                <a:solidFill>
                  <a:srgbClr val="0033CC"/>
                </a:solidFill>
                <a:latin typeface="HP001 4 hàng" pitchFamily="34" charset="0"/>
                <a:ea typeface="HP001 5Ha" pitchFamily="34" charset="-127"/>
                <a:cs typeface="Times New Roman" pitchFamily="18" charset="0"/>
              </a:rPr>
              <a:t>                    </a:t>
            </a:r>
            <a:endParaRPr lang="vi-VN" altLang="vi-VN" sz="8800" b="1" dirty="0">
              <a:solidFill>
                <a:srgbClr val="0033CC"/>
              </a:solidFill>
              <a:latin typeface="HP001 4 hàng" pitchFamily="34" charset="0"/>
              <a:ea typeface="HP001 5Ha" pitchFamily="34" charset="-127"/>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9678" y="0"/>
            <a:ext cx="9193678" cy="4653136"/>
          </a:xfrm>
          <a:prstGeom prst="rect">
            <a:avLst/>
          </a:prstGeom>
        </p:spPr>
      </p:pic>
      <p:sp>
        <p:nvSpPr>
          <p:cNvPr id="5" name="TextBox 4"/>
          <p:cNvSpPr txBox="1"/>
          <p:nvPr/>
        </p:nvSpPr>
        <p:spPr>
          <a:xfrm>
            <a:off x="251520" y="4797152"/>
            <a:ext cx="8640960" cy="181588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vi-VN" sz="2800" b="1" i="1">
              <a:latin typeface="Times New Roman" pitchFamily="18" charset="0"/>
              <a:cs typeface="Times New Roman" pitchFamily="18" charset="0"/>
            </a:endParaRPr>
          </a:p>
          <a:p>
            <a:r>
              <a:rPr lang="vi-VN" sz="2800" b="1" i="1">
                <a:latin typeface="Times New Roman" pitchFamily="18" charset="0"/>
                <a:cs typeface="Times New Roman" pitchFamily="18" charset="0"/>
              </a:rPr>
              <a:t>Sương hồng lam</a:t>
            </a:r>
            <a:r>
              <a:rPr lang="vi-VN" sz="2800">
                <a:latin typeface="Times New Roman" pitchFamily="18" charset="0"/>
                <a:cs typeface="Times New Roman" pitchFamily="18" charset="0"/>
              </a:rPr>
              <a:t>: </a:t>
            </a:r>
            <a:r>
              <a:rPr lang="en-US" sz="2800">
                <a:latin typeface="Times New Roman" pitchFamily="18" charset="0"/>
                <a:cs typeface="Times New Roman" pitchFamily="18" charset="0"/>
              </a:rPr>
              <a:t>là những giọt sương vào buổi sáng được ánh lên màu hồng của nắng và màu xanh của cỏ cây</a:t>
            </a:r>
            <a:endParaRPr lang="vi-VN" sz="2800">
              <a:latin typeface="Times New Roman" pitchFamily="18" charset="0"/>
              <a:cs typeface="Times New Roman" pitchFamily="18" charset="0"/>
            </a:endParaRPr>
          </a:p>
          <a:p>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4130082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Chợ tết của đoàn văn cừ - Website của Phạm Thành Du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Chợ tết của đoàn văn cừ - Website của Phạm Thành Du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Chợ tết của đoàn văn cừ - Website của Phạm Thành Du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Chợ tết của đoàn văn cừ - Website của Phạm Thành Du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Chợ tết của đoàn văn cừ - Website của Phạm Thành Du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Chợ tết của đoàn văn cừ - Website của Phạm Thành Du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6" descr="Chợ tết của đoàn văn cừ - Website của Phạm Thành Du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251520" y="5229200"/>
            <a:ext cx="8584505" cy="107721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b="1" i="1">
                <a:latin typeface="Times New Roman" pitchFamily="18" charset="0"/>
                <a:cs typeface="Times New Roman" pitchFamily="18" charset="0"/>
              </a:rPr>
              <a:t>Nhà gianh</a:t>
            </a:r>
            <a:r>
              <a:rPr lang="en-US" sz="3200" i="1">
                <a:latin typeface="Times New Roman" pitchFamily="18" charset="0"/>
                <a:cs typeface="Times New Roman" pitchFamily="18" charset="0"/>
              </a:rPr>
              <a:t>: </a:t>
            </a:r>
            <a:r>
              <a:rPr lang="en-US" sz="3200">
                <a:latin typeface="Times New Roman" pitchFamily="18" charset="0"/>
                <a:cs typeface="Times New Roman" pitchFamily="18" charset="0"/>
              </a:rPr>
              <a:t>là nhà được làm bằng tre, nứa, lá, rơm.</a:t>
            </a:r>
          </a:p>
          <a:p>
            <a:endParaRPr lang="en-US" sz="3200">
              <a:latin typeface="Times New Roman" pitchFamily="18" charset="0"/>
              <a:cs typeface="Times New Roman" pitchFamily="18" charset="0"/>
            </a:endParaRPr>
          </a:p>
        </p:txBody>
      </p:sp>
      <p:pic>
        <p:nvPicPr>
          <p:cNvPr id="1044" name="Picture 20" descr="nhà tranh vách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9143999" cy="46306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67744" y="5229200"/>
            <a:ext cx="6568281" cy="10772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98151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1044"/>
                                        </p:tgtEl>
                                        <p:attrNameLst>
                                          <p:attrName>style.visibility</p:attrName>
                                        </p:attrNameLst>
                                      </p:cBhvr>
                                      <p:to>
                                        <p:strVal val="visible"/>
                                      </p:to>
                                    </p:set>
                                    <p:animEffect transition="in" filter="barn(inVertical)">
                                      <p:cBhvr>
                                        <p:cTn id="13" dur="500"/>
                                        <p:tgtEl>
                                          <p:spTgt spid="104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xit" presetSubtype="0" fill="hold" grpId="1" nodeType="clickEffect">
                                  <p:stCondLst>
                                    <p:cond delay="0"/>
                                  </p:stCondLst>
                                  <p:childTnLst>
                                    <p:animEffect transition="out" filter="fade">
                                      <p:cBhvr>
                                        <p:cTn id="17" dur="1000"/>
                                        <p:tgtEl>
                                          <p:spTgt spid="3"/>
                                        </p:tgtEl>
                                      </p:cBhvr>
                                    </p:animEffect>
                                    <p:anim calcmode="lin" valueType="num">
                                      <p:cBhvr>
                                        <p:cTn id="18" dur="1000"/>
                                        <p:tgtEl>
                                          <p:spTgt spid="3"/>
                                        </p:tgtEl>
                                        <p:attrNameLst>
                                          <p:attrName>ppt_x</p:attrName>
                                        </p:attrNameLst>
                                      </p:cBhvr>
                                      <p:tavLst>
                                        <p:tav tm="0">
                                          <p:val>
                                            <p:strVal val="ppt_x"/>
                                          </p:val>
                                        </p:tav>
                                        <p:tav tm="100000">
                                          <p:val>
                                            <p:strVal val="ppt_x"/>
                                          </p:val>
                                        </p:tav>
                                      </p:tavLst>
                                    </p:anim>
                                    <p:anim calcmode="lin" valueType="num">
                                      <p:cBhvr>
                                        <p:cTn id="19" dur="1000"/>
                                        <p:tgtEl>
                                          <p:spTgt spid="3"/>
                                        </p:tgtEl>
                                        <p:attrNameLst>
                                          <p:attrName>ppt_y</p:attrName>
                                        </p:attrNameLst>
                                      </p:cBhvr>
                                      <p:tavLst>
                                        <p:tav tm="0">
                                          <p:val>
                                            <p:strVal val="ppt_y"/>
                                          </p:val>
                                        </p:tav>
                                        <p:tav tm="100000">
                                          <p:val>
                                            <p:strVal val="ppt_y+.1"/>
                                          </p:val>
                                        </p:tav>
                                      </p:tavLst>
                                    </p:anim>
                                    <p:set>
                                      <p:cBhvr>
                                        <p:cTn id="2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1774"/>
            <a:ext cx="8229600" cy="4525963"/>
          </a:xfrm>
        </p:spPr>
        <p:txBody>
          <a:bodyPr>
            <a:normAutofit lnSpcReduction="10000"/>
          </a:bodyPr>
          <a:lstStyle/>
          <a:p>
            <a:pPr marL="0" indent="0" algn="just">
              <a:buNone/>
            </a:pPr>
            <a:r>
              <a:rPr lang="vi-VN" b="1" u="sng">
                <a:solidFill>
                  <a:srgbClr val="0070C0"/>
                </a:solidFill>
                <a:latin typeface="Times New Roman" pitchFamily="18" charset="0"/>
                <a:cs typeface="Times New Roman" pitchFamily="18" charset="0"/>
              </a:rPr>
              <a:t>TÌM HIỂU BÀI</a:t>
            </a:r>
            <a:endParaRPr lang="en-US" b="1" u="sng">
              <a:solidFill>
                <a:srgbClr val="0070C0"/>
              </a:solidFill>
              <a:latin typeface="Times New Roman" pitchFamily="18" charset="0"/>
              <a:cs typeface="Times New Roman" pitchFamily="18" charset="0"/>
            </a:endParaRPr>
          </a:p>
          <a:p>
            <a:pPr marL="0" indent="0" algn="just">
              <a:buNone/>
            </a:pPr>
            <a:r>
              <a:rPr lang="vi-VN" b="1">
                <a:solidFill>
                  <a:srgbClr val="FF0000"/>
                </a:solidFill>
                <a:latin typeface="Times New Roman" pitchFamily="18" charset="0"/>
                <a:cs typeface="Times New Roman" pitchFamily="18" charset="0"/>
              </a:rPr>
              <a:t>1. </a:t>
            </a:r>
            <a:r>
              <a:rPr lang="en-US" b="1">
                <a:solidFill>
                  <a:srgbClr val="FF0000"/>
                </a:solidFill>
                <a:latin typeface="Times New Roman" pitchFamily="18" charset="0"/>
                <a:cs typeface="Times New Roman" pitchFamily="18" charset="0"/>
              </a:rPr>
              <a:t>Người các ấp đi chợ Tết trong khung cảnh đẹp như thế nào? </a:t>
            </a:r>
            <a:endParaRPr lang="vi-VN" b="1">
              <a:solidFill>
                <a:srgbClr val="FF0000"/>
              </a:solidFill>
              <a:latin typeface="Times New Roman" pitchFamily="18" charset="0"/>
              <a:cs typeface="Times New Roman" pitchFamily="18" charset="0"/>
            </a:endParaRPr>
          </a:p>
          <a:p>
            <a:pPr marL="0" indent="0" algn="just">
              <a:buNone/>
            </a:pPr>
            <a:r>
              <a:rPr lang="en-US">
                <a:latin typeface="Times New Roman" pitchFamily="18" charset="0"/>
                <a:cs typeface="Times New Roman" pitchFamily="18" charset="0"/>
              </a:rPr>
              <a:t>+ Mặt trời lên làm đỏ dần những dãy mây trắng và những làn sương sớm.</a:t>
            </a:r>
          </a:p>
          <a:p>
            <a:pPr marL="0" indent="0" algn="just">
              <a:buNone/>
            </a:pPr>
            <a:r>
              <a:rPr lang="en-US">
                <a:latin typeface="Times New Roman" pitchFamily="18" charset="0"/>
                <a:cs typeface="Times New Roman" pitchFamily="18" charset="0"/>
              </a:rPr>
              <a:t>+ Núi đồi như cũng làm duyên – núi uốn mình trong chiếc áo the xanh, đồi thoa son.</a:t>
            </a:r>
          </a:p>
          <a:p>
            <a:pPr marL="0" indent="0" algn="just">
              <a:buNone/>
            </a:pPr>
            <a:r>
              <a:rPr lang="en-US">
                <a:latin typeface="Times New Roman" pitchFamily="18" charset="0"/>
                <a:cs typeface="Times New Roman" pitchFamily="18" charset="0"/>
              </a:rPr>
              <a:t>+ Những tia nắng nghịch ngợm nháy hoài trong ruộng lúa,…</a:t>
            </a:r>
          </a:p>
          <a:p>
            <a:pPr marL="0" indent="0" algn="just">
              <a:buNone/>
            </a:pP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4887729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3">
                                            <p:txEl>
                                              <p:pRg st="3" end="3"/>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20688"/>
            <a:ext cx="8229600" cy="3489251"/>
          </a:xfrm>
        </p:spPr>
        <p:txBody>
          <a:bodyPr/>
          <a:lstStyle/>
          <a:p>
            <a:pPr marL="0" lvl="0" indent="0" algn="just">
              <a:buNone/>
            </a:pPr>
            <a:r>
              <a:rPr lang="vi-VN" b="1" dirty="0">
                <a:solidFill>
                  <a:srgbClr val="FF0000"/>
                </a:solidFill>
                <a:latin typeface="Times New Roman" pitchFamily="18" charset="0"/>
                <a:cs typeface="Times New Roman" pitchFamily="18" charset="0"/>
                <a:sym typeface="Wingdings" pitchFamily="2" charset="2"/>
              </a:rPr>
              <a:t></a:t>
            </a:r>
            <a:r>
              <a:rPr lang="vi-VN" b="1" dirty="0">
                <a:latin typeface="Times New Roman" pitchFamily="18" charset="0"/>
                <a:cs typeface="Times New Roman" pitchFamily="18" charset="0"/>
                <a:sym typeface="Wingdings" pitchFamily="2" charset="2"/>
              </a:rPr>
              <a:t> </a:t>
            </a: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bình</a:t>
            </a:r>
            <a:r>
              <a:rPr lang="en-US" dirty="0">
                <a:latin typeface="Times New Roman" pitchFamily="18" charset="0"/>
                <a:cs typeface="Times New Roman" pitchFamily="18" charset="0"/>
              </a:rPr>
              <a:t> minh </a:t>
            </a:r>
            <a:r>
              <a:rPr lang="en-US" dirty="0" err="1">
                <a:latin typeface="Times New Roman" pitchFamily="18" charset="0"/>
                <a:cs typeface="Times New Roman" pitchFamily="18" charset="0"/>
              </a:rPr>
              <a:t>đang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lên</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vùng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trung</a:t>
            </a:r>
            <a:r>
              <a:rPr lang="en-US" dirty="0">
                <a:latin typeface="Times New Roman" pitchFamily="18" charset="0"/>
                <a:cs typeface="Times New Roman" pitchFamily="18" charset="0"/>
              </a:rPr>
              <a:t> du – </a:t>
            </a:r>
            <a:r>
              <a:rPr lang="en-US" dirty="0" err="1">
                <a:latin typeface="Times New Roman" pitchFamily="18" charset="0"/>
                <a:cs typeface="Times New Roman" pitchFamily="18" charset="0"/>
              </a:rPr>
              <a:t>lúc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núi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sương</a:t>
            </a:r>
            <a:r>
              <a:rPr lang="en-US" dirty="0">
                <a:latin typeface="Times New Roman" pitchFamily="18" charset="0"/>
                <a:cs typeface="Times New Roman" pitchFamily="18" charset="0"/>
              </a:rPr>
              <a:t>…</a:t>
            </a:r>
          </a:p>
          <a:p>
            <a:pPr marL="0" indent="0" algn="just">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261753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25668"/>
            <a:ext cx="9144000" cy="5177437"/>
          </a:xfrm>
        </p:spPr>
        <p:txBody>
          <a:bodyPr>
            <a:noAutofit/>
          </a:bodyPr>
          <a:lstStyle/>
          <a:p>
            <a:pPr marL="0" indent="0" algn="just">
              <a:buNone/>
            </a:pPr>
            <a:r>
              <a:rPr lang="en-US" sz="3000">
                <a:latin typeface="Times New Roman" pitchFamily="18" charset="0"/>
                <a:cs typeface="Times New Roman" pitchFamily="18" charset="0"/>
                <a:sym typeface="Wingdings"/>
              </a:rPr>
              <a:t></a:t>
            </a:r>
            <a:r>
              <a:rPr lang="en-US" sz="3000">
                <a:latin typeface="Times New Roman" pitchFamily="18" charset="0"/>
                <a:cs typeface="Times New Roman" pitchFamily="18" charset="0"/>
              </a:rPr>
              <a:t>Đọc thầm khổ thơ 2, 3 và trả lời câu hỏi: </a:t>
            </a:r>
            <a:endParaRPr lang="vi-VN" sz="3000">
              <a:latin typeface="Times New Roman" pitchFamily="18" charset="0"/>
              <a:cs typeface="Times New Roman" pitchFamily="18" charset="0"/>
            </a:endParaRPr>
          </a:p>
          <a:p>
            <a:pPr marL="0" indent="0" algn="just">
              <a:buNone/>
            </a:pPr>
            <a:r>
              <a:rPr lang="vi-VN" sz="3000" b="1">
                <a:solidFill>
                  <a:srgbClr val="FF0000"/>
                </a:solidFill>
                <a:latin typeface="Times New Roman" pitchFamily="18" charset="0"/>
                <a:cs typeface="Times New Roman" pitchFamily="18" charset="0"/>
              </a:rPr>
              <a:t>2. </a:t>
            </a:r>
            <a:r>
              <a:rPr lang="en-US" sz="3000" b="1">
                <a:solidFill>
                  <a:srgbClr val="FF0000"/>
                </a:solidFill>
                <a:latin typeface="Times New Roman" pitchFamily="18" charset="0"/>
                <a:cs typeface="Times New Roman" pitchFamily="18" charset="0"/>
              </a:rPr>
              <a:t>Mỗi người đến chợ Tết với những dáng vẻ riêng </a:t>
            </a:r>
            <a:r>
              <a:rPr lang="vi-VN" sz="3000" b="1">
                <a:solidFill>
                  <a:srgbClr val="FF0000"/>
                </a:solidFill>
                <a:latin typeface="Times New Roman" pitchFamily="18" charset="0"/>
                <a:cs typeface="Times New Roman" pitchFamily="18" charset="0"/>
              </a:rPr>
              <a:t>ra sao?</a:t>
            </a:r>
            <a:endParaRPr lang="en-US" sz="3000" b="1">
              <a:solidFill>
                <a:srgbClr val="FF0000"/>
              </a:solidFill>
              <a:latin typeface="Times New Roman" pitchFamily="18" charset="0"/>
              <a:cs typeface="Times New Roman" pitchFamily="18" charset="0"/>
            </a:endParaRPr>
          </a:p>
          <a:p>
            <a:pPr marL="0" indent="0" algn="just">
              <a:buNone/>
            </a:pPr>
            <a:r>
              <a:rPr lang="en-US" sz="3000">
                <a:latin typeface="Times New Roman" pitchFamily="18" charset="0"/>
                <a:cs typeface="Times New Roman" pitchFamily="18" charset="0"/>
              </a:rPr>
              <a:t>Mỗi người đến với chợ Tết với những dáng vẻ khác nhau:</a:t>
            </a:r>
          </a:p>
          <a:p>
            <a:pPr marL="0" indent="0" algn="just">
              <a:buNone/>
            </a:pPr>
            <a:r>
              <a:rPr lang="en-US" sz="3000">
                <a:latin typeface="Times New Roman" pitchFamily="18" charset="0"/>
                <a:cs typeface="Times New Roman" pitchFamily="18" charset="0"/>
              </a:rPr>
              <a:t>+ Những thằng cu áo đỏ thì chạy lon ton.</a:t>
            </a:r>
          </a:p>
          <a:p>
            <a:pPr marL="0" indent="0" algn="just">
              <a:buNone/>
            </a:pPr>
            <a:r>
              <a:rPr lang="en-US" sz="3000">
                <a:latin typeface="Times New Roman" pitchFamily="18" charset="0"/>
                <a:cs typeface="Times New Roman" pitchFamily="18" charset="0"/>
              </a:rPr>
              <a:t>+ Các cụ già chống gậy bước lom khom.</a:t>
            </a:r>
          </a:p>
          <a:p>
            <a:pPr marL="0" indent="0" algn="just">
              <a:buNone/>
            </a:pPr>
            <a:r>
              <a:rPr lang="en-US" sz="3000">
                <a:latin typeface="Times New Roman" pitchFamily="18" charset="0"/>
                <a:cs typeface="Times New Roman" pitchFamily="18" charset="0"/>
              </a:rPr>
              <a:t>+ Các cô gái lặng lẽ che môi cười.</a:t>
            </a:r>
          </a:p>
          <a:p>
            <a:pPr marL="0" indent="0" algn="just">
              <a:buNone/>
            </a:pPr>
            <a:r>
              <a:rPr lang="en-US" sz="3000">
                <a:latin typeface="Times New Roman" pitchFamily="18" charset="0"/>
                <a:cs typeface="Times New Roman" pitchFamily="18" charset="0"/>
              </a:rPr>
              <a:t>+ Em bé thì nép đầu bên yếm mẹ.</a:t>
            </a:r>
          </a:p>
          <a:p>
            <a:pPr marL="0" indent="0" algn="just">
              <a:buNone/>
            </a:pPr>
            <a:r>
              <a:rPr lang="en-US" sz="3000">
                <a:latin typeface="Times New Roman" pitchFamily="18" charset="0"/>
                <a:cs typeface="Times New Roman" pitchFamily="18" charset="0"/>
              </a:rPr>
              <a:t>+ Hai người thôn gánh lợn chạy đi đầu.</a:t>
            </a:r>
          </a:p>
          <a:p>
            <a:pPr marL="0" indent="0" algn="just">
              <a:buNone/>
            </a:pPr>
            <a:r>
              <a:rPr lang="en-US" sz="3000">
                <a:latin typeface="Times New Roman" pitchFamily="18" charset="0"/>
                <a:cs typeface="Times New Roman" pitchFamily="18" charset="0"/>
              </a:rPr>
              <a:t>+ Con bò vàng ngộ nghĩnh đuổi theo sau.</a:t>
            </a:r>
          </a:p>
          <a:p>
            <a:pPr marL="0" indent="0" algn="just">
              <a:buNone/>
            </a:pPr>
            <a:endParaRPr lang="en-US" sz="3000">
              <a:latin typeface="Times New Roman" pitchFamily="18" charset="0"/>
              <a:cs typeface="Times New Roman" pitchFamily="18" charset="0"/>
            </a:endParaRPr>
          </a:p>
        </p:txBody>
      </p:sp>
    </p:spTree>
    <p:extLst>
      <p:ext uri="{BB962C8B-B14F-4D97-AF65-F5344CB8AC3E}">
        <p14:creationId xmlns:p14="http://schemas.microsoft.com/office/powerpoint/2010/main" val="927481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3">
                                            <p:txEl>
                                              <p:pRg st="3" end="3"/>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3">
                                            <p:txEl>
                                              <p:pRg st="5" end="5"/>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p:cTn id="3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0" dur="500"/>
                                        <p:tgtEl>
                                          <p:spTgt spid="3">
                                            <p:txEl>
                                              <p:pRg st="6" end="6"/>
                                            </p:txEl>
                                          </p:spTgt>
                                        </p:tgtEl>
                                      </p:cBhvr>
                                    </p:animEffect>
                                  </p:childTnLst>
                                </p:cTn>
                              </p:par>
                              <p:par>
                                <p:cTn id="41" presetID="53" presetClass="entr" presetSubtype="16"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3">
                                            <p:txEl>
                                              <p:pRg st="7" end="7"/>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p:cTn id="4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Đến Mộc Châu khám phá Tết của người M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92"/>
            <a:ext cx="9144000" cy="47056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5085184"/>
            <a:ext cx="8496944" cy="1569660"/>
          </a:xfrm>
          <a:prstGeom prst="rect">
            <a:avLst/>
          </a:prstGeom>
          <a:noFill/>
        </p:spPr>
        <p:txBody>
          <a:bodyPr wrap="square" rtlCol="0">
            <a:spAutoFit/>
          </a:bodyPr>
          <a:lstStyle/>
          <a:p>
            <a:r>
              <a:rPr lang="en-US" sz="3200" b="1" i="1">
                <a:latin typeface="Times New Roman" pitchFamily="18" charset="0"/>
                <a:cs typeface="Times New Roman" pitchFamily="18" charset="0"/>
              </a:rPr>
              <a:t>Chạy lon xon</a:t>
            </a:r>
            <a:r>
              <a:rPr lang="en-US" sz="3200" i="1">
                <a:latin typeface="Times New Roman" pitchFamily="18" charset="0"/>
                <a:cs typeface="Times New Roman" pitchFamily="18" charset="0"/>
              </a:rPr>
              <a:t>: </a:t>
            </a:r>
            <a:r>
              <a:rPr lang="en-US" sz="3200">
                <a:latin typeface="Times New Roman" pitchFamily="18" charset="0"/>
                <a:cs typeface="Times New Roman" pitchFamily="18" charset="0"/>
              </a:rPr>
              <a:t>giống như chạy lon ton, đó là dáng đi nhanh nhẹn, bước ngắn của đứa trẻ.</a:t>
            </a:r>
          </a:p>
          <a:p>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3437615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15376"/>
            <a:ext cx="7776864" cy="43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9512" y="5013176"/>
            <a:ext cx="8496944" cy="15696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3200" b="1" i="1">
                <a:latin typeface="Times New Roman" pitchFamily="18" charset="0"/>
                <a:cs typeface="Times New Roman" pitchFamily="18" charset="0"/>
              </a:rPr>
              <a:t>Yếm</a:t>
            </a:r>
            <a:r>
              <a:rPr lang="en-US" sz="3200" i="1">
                <a:latin typeface="Times New Roman" pitchFamily="18" charset="0"/>
                <a:cs typeface="Times New Roman" pitchFamily="18" charset="0"/>
              </a:rPr>
              <a:t>: </a:t>
            </a:r>
            <a:r>
              <a:rPr lang="en-US" sz="3200">
                <a:latin typeface="Times New Roman" pitchFamily="18" charset="0"/>
                <a:cs typeface="Times New Roman" pitchFamily="18" charset="0"/>
              </a:rPr>
              <a:t>là áo mặc bên trong của ngươi phụ nữ Việt Nam xưa.</a:t>
            </a:r>
          </a:p>
          <a:p>
            <a:pPr algn="just"/>
            <a:endParaRPr lang="en-US" sz="3200">
              <a:latin typeface="Times New Roman" pitchFamily="18" charset="0"/>
              <a:cs typeface="Times New Roman" pitchFamily="18" charset="0"/>
            </a:endParaRPr>
          </a:p>
        </p:txBody>
      </p:sp>
      <p:sp>
        <p:nvSpPr>
          <p:cNvPr id="2" name="Rectangle 1"/>
          <p:cNvSpPr/>
          <p:nvPr/>
        </p:nvSpPr>
        <p:spPr>
          <a:xfrm>
            <a:off x="179512" y="5013176"/>
            <a:ext cx="8496944" cy="15696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4000" b="1" i="1">
                <a:latin typeface="+mj-lt"/>
              </a:rPr>
              <a:t>Yếm:</a:t>
            </a:r>
            <a:endParaRPr lang="en-US" sz="4000" b="1" i="1">
              <a:latin typeface="+mj-lt"/>
            </a:endParaRPr>
          </a:p>
        </p:txBody>
      </p:sp>
    </p:spTree>
    <p:extLst>
      <p:ext uri="{BB962C8B-B14F-4D97-AF65-F5344CB8AC3E}">
        <p14:creationId xmlns:p14="http://schemas.microsoft.com/office/powerpoint/2010/main" val="792606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xit" presetSubtype="0" fill="hold" grpId="1" nodeType="clickEffect">
                                  <p:stCondLst>
                                    <p:cond delay="0"/>
                                  </p:stCondLst>
                                  <p:childTnLst>
                                    <p:animEffect transition="out" filter="fade">
                                      <p:cBhvr>
                                        <p:cTn id="17" dur="1000"/>
                                        <p:tgtEl>
                                          <p:spTgt spid="2"/>
                                        </p:tgtEl>
                                      </p:cBhvr>
                                    </p:animEffect>
                                    <p:anim calcmode="lin" valueType="num">
                                      <p:cBhvr>
                                        <p:cTn id="18" dur="1000"/>
                                        <p:tgtEl>
                                          <p:spTgt spid="2"/>
                                        </p:tgtEl>
                                        <p:attrNameLst>
                                          <p:attrName>ppt_x</p:attrName>
                                        </p:attrNameLst>
                                      </p:cBhvr>
                                      <p:tavLst>
                                        <p:tav tm="0">
                                          <p:val>
                                            <p:strVal val="ppt_x"/>
                                          </p:val>
                                        </p:tav>
                                        <p:tav tm="100000">
                                          <p:val>
                                            <p:strVal val="ppt_x"/>
                                          </p:val>
                                        </p:tav>
                                      </p:tavLst>
                                    </p:anim>
                                    <p:anim calcmode="lin" valueType="num">
                                      <p:cBhvr>
                                        <p:cTn id="19" dur="1000"/>
                                        <p:tgtEl>
                                          <p:spTgt spid="2"/>
                                        </p:tgtEl>
                                        <p:attrNameLst>
                                          <p:attrName>ppt_y</p:attrName>
                                        </p:attrNameLst>
                                      </p:cBhvr>
                                      <p:tavLst>
                                        <p:tav tm="0">
                                          <p:val>
                                            <p:strVal val="ppt_y"/>
                                          </p:val>
                                        </p:tav>
                                        <p:tav tm="100000">
                                          <p:val>
                                            <p:strVal val="ppt_y+.1"/>
                                          </p:val>
                                        </p:tav>
                                      </p:tavLst>
                                    </p:anim>
                                    <p:set>
                                      <p:cBhvr>
                                        <p:cTn id="20" dur="1" fill="hold">
                                          <p:stCondLst>
                                            <p:cond delay="9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229600" cy="4925144"/>
          </a:xfrm>
        </p:spPr>
        <p:txBody>
          <a:bodyPr>
            <a:normAutofit lnSpcReduction="10000"/>
          </a:bodyPr>
          <a:lstStyle/>
          <a:p>
            <a:pPr marL="0" indent="0">
              <a:buNone/>
            </a:pPr>
            <a:r>
              <a:rPr lang="vi-VN" b="1" dirty="0">
                <a:solidFill>
                  <a:srgbClr val="FF0000"/>
                </a:solidFill>
                <a:latin typeface="Times New Roman" pitchFamily="18" charset="0"/>
                <a:cs typeface="Times New Roman" pitchFamily="18" charset="0"/>
              </a:rPr>
              <a:t>3. </a:t>
            </a:r>
            <a:r>
              <a:rPr lang="en-US" b="1" dirty="0" err="1">
                <a:solidFill>
                  <a:srgbClr val="FF0000"/>
                </a:solidFill>
                <a:latin typeface="Times New Roman" pitchFamily="18" charset="0"/>
                <a:cs typeface="Times New Roman" pitchFamily="18" charset="0"/>
              </a:rPr>
              <a:t>Bên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cạnh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dáng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vẻ</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riêng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những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người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chợ</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Tết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có</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điểm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gì</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chung</a:t>
            </a:r>
            <a:r>
              <a:rPr lang="en-US" b="1" dirty="0">
                <a:solidFill>
                  <a:srgbClr val="FF0000"/>
                </a:solidFill>
                <a:latin typeface="Times New Roman" pitchFamily="18" charset="0"/>
                <a:cs typeface="Times New Roman" pitchFamily="18" charset="0"/>
              </a:rPr>
              <a:t>?</a:t>
            </a:r>
            <a:endParaRPr lang="vi-VN" b="1" dirty="0">
              <a:solidFill>
                <a:srgbClr val="FF0000"/>
              </a:solidFill>
              <a:latin typeface="Times New Roman" pitchFamily="18" charset="0"/>
              <a:cs typeface="Times New Roman" pitchFamily="18" charset="0"/>
            </a:endParaRPr>
          </a:p>
          <a:p>
            <a:pPr marL="0" indent="0">
              <a:buNone/>
            </a:pPr>
            <a:endParaRPr lang="vi-VN" b="1" dirty="0">
              <a:solidFill>
                <a:srgbClr val="FF0000"/>
              </a:solidFill>
              <a:latin typeface="Times New Roman" pitchFamily="18" charset="0"/>
              <a:cs typeface="Times New Roman" pitchFamily="18" charset="0"/>
            </a:endParaRPr>
          </a:p>
          <a:p>
            <a:pPr marL="0" indent="0">
              <a:buNone/>
            </a:pP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nức</a:t>
            </a:r>
            <a:r>
              <a:rPr lang="en-US" dirty="0">
                <a:latin typeface="Times New Roman" pitchFamily="18" charset="0"/>
                <a:cs typeface="Times New Roman" pitchFamily="18" charset="0"/>
              </a:rPr>
              <a:t>.</a:t>
            </a:r>
            <a:endParaRPr lang="vi-VN" dirty="0">
              <a:latin typeface="Times New Roman" pitchFamily="18" charset="0"/>
              <a:cs typeface="Times New Roman" pitchFamily="18" charset="0"/>
            </a:endParaRPr>
          </a:p>
          <a:p>
            <a:pPr marL="0" indent="0">
              <a:buNone/>
            </a:pPr>
            <a:endParaRPr lang="vi-VN" dirty="0">
              <a:latin typeface="Times New Roman" pitchFamily="18" charset="0"/>
              <a:cs typeface="Times New Roman" pitchFamily="18" charset="0"/>
            </a:endParaRPr>
          </a:p>
          <a:p>
            <a:pPr marL="0" indent="0" algn="just">
              <a:buNone/>
            </a:pPr>
            <a:r>
              <a:rPr lang="vi-VN" i="1" dirty="0">
                <a:solidFill>
                  <a:srgbClr val="0070C0"/>
                </a:solidFill>
                <a:latin typeface="Times New Roman" pitchFamily="18" charset="0"/>
                <a:cs typeface="Times New Roman" pitchFamily="18" charset="0"/>
                <a:sym typeface="Wingdings"/>
              </a:rPr>
              <a:t>	</a:t>
            </a:r>
            <a:r>
              <a:rPr lang="vi-VN" i="1" dirty="0">
                <a:solidFill>
                  <a:srgbClr val="0070C0"/>
                </a:solidFill>
                <a:latin typeface="Times New Roman" pitchFamily="18" charset="0"/>
                <a:cs typeface="Times New Roman" pitchFamily="18" charset="0"/>
              </a:rPr>
              <a:t>Trên con đường viền trắng mép đồi xanh</a:t>
            </a:r>
          </a:p>
          <a:p>
            <a:pPr marL="0" indent="0" algn="just">
              <a:buNone/>
            </a:pPr>
            <a:r>
              <a:rPr lang="vi-VN" i="1" dirty="0">
                <a:solidFill>
                  <a:srgbClr val="0070C0"/>
                </a:solidFill>
                <a:latin typeface="Times New Roman" pitchFamily="18" charset="0"/>
                <a:cs typeface="Times New Roman" pitchFamily="18" charset="0"/>
              </a:rPr>
              <a:t>	Người các ấp tưng bừng ra chợ Tết</a:t>
            </a:r>
          </a:p>
          <a:p>
            <a:pPr marL="0" indent="0" algn="just">
              <a:buNone/>
            </a:pPr>
            <a:r>
              <a:rPr lang="vi-VN" i="1" dirty="0">
                <a:solidFill>
                  <a:srgbClr val="0070C0"/>
                </a:solidFill>
                <a:latin typeface="Times New Roman" pitchFamily="18" charset="0"/>
                <a:cs typeface="Times New Roman" pitchFamily="18" charset="0"/>
              </a:rPr>
              <a:t>	Họ vui vẻ kéo hàng trên cỏ biếc</a:t>
            </a:r>
            <a:r>
              <a:rPr lang="vi-VN" i="1" dirty="0">
                <a:solidFill>
                  <a:srgbClr val="0070C0"/>
                </a:solidFill>
                <a:latin typeface="Times New Roman" pitchFamily="18" charset="0"/>
                <a:cs typeface="Times New Roman" pitchFamily="18" charset="0"/>
                <a:sym typeface="Wingdings"/>
              </a:rPr>
              <a:t></a:t>
            </a:r>
            <a:endParaRPr lang="vi-VN" i="1" dirty="0">
              <a:solidFill>
                <a:srgbClr val="0070C0"/>
              </a:solidFill>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53211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8249"/>
            <a:ext cx="8229600" cy="4525963"/>
          </a:xfrm>
        </p:spPr>
        <p:txBody>
          <a:bodyPr/>
          <a:lstStyle/>
          <a:p>
            <a:pPr marL="0" indent="0">
              <a:buNone/>
            </a:pPr>
            <a:r>
              <a:rPr lang="vi-VN" b="1">
                <a:solidFill>
                  <a:srgbClr val="FF0000"/>
                </a:solidFill>
                <a:latin typeface="Times New Roman" pitchFamily="18" charset="0"/>
                <a:cs typeface="Times New Roman" pitchFamily="18" charset="0"/>
              </a:rPr>
              <a:t>4. </a:t>
            </a:r>
            <a:r>
              <a:rPr lang="en-US" b="1">
                <a:solidFill>
                  <a:srgbClr val="FF0000"/>
                </a:solidFill>
                <a:latin typeface="Times New Roman" pitchFamily="18" charset="0"/>
                <a:cs typeface="Times New Roman" pitchFamily="18" charset="0"/>
              </a:rPr>
              <a:t>Bài thơ là một bức tranh giàu màu sắc về chợ Tết. Hãy tìm những từ ngữ đã tạo nên bức tranh giàu màu sắc ấy?</a:t>
            </a:r>
            <a:endParaRPr lang="vi-VN" b="1">
              <a:solidFill>
                <a:srgbClr val="FF0000"/>
              </a:solidFill>
              <a:latin typeface="Times New Roman" pitchFamily="18" charset="0"/>
              <a:cs typeface="Times New Roman" pitchFamily="18" charset="0"/>
            </a:endParaRPr>
          </a:p>
          <a:p>
            <a:pPr marL="0" indent="0">
              <a:buNone/>
            </a:pPr>
            <a:r>
              <a:rPr lang="en-US">
                <a:latin typeface="Times New Roman" pitchFamily="18" charset="0"/>
                <a:cs typeface="Times New Roman" pitchFamily="18" charset="0"/>
              </a:rPr>
              <a:t>Đó là các từ ngữ giàu màu sắc màu sắc: </a:t>
            </a:r>
            <a:r>
              <a:rPr lang="en-US" i="1">
                <a:solidFill>
                  <a:srgbClr val="0070C0"/>
                </a:solidFill>
                <a:latin typeface="Times New Roman" pitchFamily="18" charset="0"/>
                <a:cs typeface="Times New Roman" pitchFamily="18" charset="0"/>
              </a:rPr>
              <a:t>trắng, đỏ, hồng, lam, xanh, biếc, thắm, vàng, tía, son</a:t>
            </a:r>
            <a:r>
              <a:rPr lang="en-US">
                <a:latin typeface="Times New Roman" pitchFamily="18" charset="0"/>
                <a:cs typeface="Times New Roman" pitchFamily="18" charset="0"/>
              </a:rPr>
              <a:t>.</a:t>
            </a:r>
          </a:p>
          <a:p>
            <a:pPr marL="0" indent="0">
              <a:buNone/>
            </a:pPr>
            <a:r>
              <a:rPr lang="en-US">
                <a:latin typeface="Times New Roman" pitchFamily="18" charset="0"/>
                <a:cs typeface="Times New Roman" pitchFamily="18" charset="0"/>
              </a:rPr>
              <a:t>Ngay cả màu đỏ cũng có nhiều sắc đỏ khác nhau</a:t>
            </a:r>
            <a:r>
              <a:rPr lang="vi-VN">
                <a:latin typeface="Times New Roman" pitchFamily="18" charset="0"/>
                <a:cs typeface="Times New Roman" pitchFamily="18" charset="0"/>
              </a:rPr>
              <a:t>:</a:t>
            </a:r>
            <a:r>
              <a:rPr lang="en-US">
                <a:latin typeface="Times New Roman" pitchFamily="18" charset="0"/>
                <a:cs typeface="Times New Roman" pitchFamily="18" charset="0"/>
              </a:rPr>
              <a:t> nào là </a:t>
            </a:r>
            <a:r>
              <a:rPr lang="en-US" b="1" i="1" u="sng">
                <a:latin typeface="Times New Roman" pitchFamily="18" charset="0"/>
                <a:cs typeface="Times New Roman" pitchFamily="18" charset="0"/>
              </a:rPr>
              <a:t>đỏ hồng</a:t>
            </a:r>
            <a:r>
              <a:rPr lang="en-US" i="1">
                <a:latin typeface="Times New Roman" pitchFamily="18" charset="0"/>
                <a:cs typeface="Times New Roman" pitchFamily="18" charset="0"/>
              </a:rPr>
              <a:t>, </a:t>
            </a:r>
            <a:r>
              <a:rPr lang="en-US" b="1" i="1" u="sng">
                <a:latin typeface="Times New Roman" pitchFamily="18" charset="0"/>
                <a:cs typeface="Times New Roman" pitchFamily="18" charset="0"/>
              </a:rPr>
              <a:t>đỏ thắm</a:t>
            </a:r>
            <a:r>
              <a:rPr lang="en-US" i="1">
                <a:latin typeface="Times New Roman" pitchFamily="18" charset="0"/>
                <a:cs typeface="Times New Roman" pitchFamily="18" charset="0"/>
              </a:rPr>
              <a:t>, </a:t>
            </a:r>
            <a:r>
              <a:rPr lang="en-US" b="1" i="1" u="sng">
                <a:latin typeface="Times New Roman" pitchFamily="18" charset="0"/>
                <a:cs typeface="Times New Roman" pitchFamily="18" charset="0"/>
              </a:rPr>
              <a:t>đỏ tía</a:t>
            </a:r>
            <a:r>
              <a:rPr lang="en-US" i="1">
                <a:latin typeface="Times New Roman" pitchFamily="18" charset="0"/>
                <a:cs typeface="Times New Roman" pitchFamily="18" charset="0"/>
              </a:rPr>
              <a:t>, </a:t>
            </a:r>
            <a:r>
              <a:rPr lang="en-US" b="1" i="1" u="sng">
                <a:latin typeface="Times New Roman" pitchFamily="18" charset="0"/>
                <a:cs typeface="Times New Roman" pitchFamily="18" charset="0"/>
              </a:rPr>
              <a:t>đỏ son.</a:t>
            </a:r>
          </a:p>
          <a:p>
            <a:pPr marL="0" indent="0">
              <a:buNone/>
            </a:pPr>
            <a:endParaRPr lang="en-US" i="1">
              <a:latin typeface="Times New Roman" pitchFamily="18" charset="0"/>
              <a:cs typeface="Times New Roman" pitchFamily="18" charset="0"/>
            </a:endParaRPr>
          </a:p>
        </p:txBody>
      </p:sp>
    </p:spTree>
    <p:extLst>
      <p:ext uri="{BB962C8B-B14F-4D97-AF65-F5344CB8AC3E}">
        <p14:creationId xmlns:p14="http://schemas.microsoft.com/office/powerpoint/2010/main" val="27142763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229600" cy="4525963"/>
          </a:xfrm>
        </p:spPr>
        <p:txBody>
          <a:bodyPr/>
          <a:lstStyle/>
          <a:p>
            <a:pPr marL="0" indent="0" algn="just">
              <a:buNone/>
            </a:pPr>
            <a:r>
              <a:rPr lang="en-US" b="1" dirty="0" err="1">
                <a:solidFill>
                  <a:srgbClr val="FF0000"/>
                </a:solidFill>
                <a:latin typeface="Times New Roman" pitchFamily="18" charset="0"/>
                <a:cs typeface="Times New Roman" pitchFamily="18" charset="0"/>
              </a:rPr>
              <a:t>Tác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giả</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sử</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dụng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nhiều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màu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sắc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như</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vậy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nhằm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mục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đích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gì</a:t>
            </a:r>
            <a:r>
              <a:rPr lang="en-US" b="1" dirty="0">
                <a:solidFill>
                  <a:srgbClr val="FF0000"/>
                </a:solidFill>
                <a:latin typeface="Times New Roman" pitchFamily="18" charset="0"/>
                <a:cs typeface="Times New Roman" pitchFamily="18" charset="0"/>
              </a:rPr>
              <a:t>?</a:t>
            </a:r>
            <a:endParaRPr lang="vi-VN" b="1" dirty="0">
              <a:solidFill>
                <a:srgbClr val="FF0000"/>
              </a:solidFill>
              <a:latin typeface="Times New Roman" pitchFamily="18" charset="0"/>
              <a:cs typeface="Times New Roman" pitchFamily="18" charset="0"/>
            </a:endParaRPr>
          </a:p>
          <a:p>
            <a:pPr marL="0" indent="0" algn="just">
              <a:buNone/>
            </a:pPr>
            <a:endParaRPr lang="vi-VN" b="1" dirty="0">
              <a:solidFill>
                <a:srgbClr val="FF0000"/>
              </a:solidFill>
              <a:latin typeface="Times New Roman" pitchFamily="18" charset="0"/>
              <a:cs typeface="Times New Roman" pitchFamily="18" charset="0"/>
            </a:endParaRPr>
          </a:p>
          <a:p>
            <a:pPr marL="0" indent="0" algn="just">
              <a:buNone/>
            </a:pP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nhộn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nhịp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sắc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màu</a:t>
            </a:r>
            <a:r>
              <a:rPr lang="en-US" dirty="0">
                <a:latin typeface="Times New Roman" pitchFamily="18" charset="0"/>
                <a:cs typeface="Times New Roman" pitchFamily="18" charset="0"/>
              </a:rPr>
              <a:t>.</a:t>
            </a:r>
          </a:p>
          <a:p>
            <a:pPr marL="0" indent="0" algn="just">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08317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Tập đọc lớp 4: Chợ Tết tapdocchotetlop4 ppt"/>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400000"/>
                    </a14:imgEffect>
                  </a14:imgLayer>
                </a14:imgProps>
              </a:ext>
              <a:ext uri="{28A0092B-C50C-407E-A947-70E740481C1C}">
                <a14:useLocalDpi xmlns:a14="http://schemas.microsoft.com/office/drawing/2010/main" val="0"/>
              </a:ext>
            </a:extLst>
          </a:blip>
          <a:srcRect t="20586"/>
          <a:stretch/>
        </p:blipFill>
        <p:spPr bwMode="auto">
          <a:xfrm>
            <a:off x="0" y="0"/>
            <a:ext cx="9108504" cy="6785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023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3)">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0139"/>
            <a:ext cx="8229600" cy="676671"/>
          </a:xfrm>
        </p:spPr>
        <p:txBody>
          <a:bodyPr/>
          <a:lstStyle/>
          <a:p>
            <a:pPr marL="0" indent="0">
              <a:buNone/>
            </a:pPr>
            <a:r>
              <a:rPr lang="en-US" b="1" dirty="0" err="1">
                <a:latin typeface="Times New Roman" pitchFamily="18" charset="0"/>
                <a:cs typeface="Times New Roman" pitchFamily="18" charset="0"/>
              </a:rPr>
              <a:t>Bài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chúng</a:t>
            </a:r>
            <a:r>
              <a:rPr lang="en-US" b="1" dirty="0">
                <a:latin typeface="Times New Roman" pitchFamily="18" charset="0"/>
                <a:cs typeface="Times New Roman" pitchFamily="18" charset="0"/>
              </a:rPr>
              <a:t> ta </a:t>
            </a:r>
            <a:r>
              <a:rPr lang="en-US" b="1" dirty="0" err="1">
                <a:latin typeface="Times New Roman" pitchFamily="18" charset="0"/>
                <a:cs typeface="Times New Roman" pitchFamily="18" charset="0"/>
              </a:rPr>
              <a:t>biết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điều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gì</a:t>
            </a:r>
            <a:r>
              <a:rPr lang="en-US" b="1" dirty="0">
                <a:latin typeface="Times New Roman" pitchFamily="18" charset="0"/>
                <a:cs typeface="Times New Roman" pitchFamily="18" charset="0"/>
              </a:rPr>
              <a:t>?</a:t>
            </a:r>
            <a:endParaRPr lang="vi-VN" b="1"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
        <p:nvSpPr>
          <p:cNvPr id="2" name="Horizontal Scroll 1"/>
          <p:cNvSpPr/>
          <p:nvPr/>
        </p:nvSpPr>
        <p:spPr>
          <a:xfrm>
            <a:off x="457200" y="944097"/>
            <a:ext cx="7776864" cy="4032448"/>
          </a:xfrm>
          <a:prstGeom prst="horizontalScroll">
            <a:avLst/>
          </a:prstGeom>
          <a:noFill/>
          <a:ln>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3200" b="1" smtClean="0">
                <a:solidFill>
                  <a:srgbClr val="FF0000"/>
                </a:solidFill>
                <a:latin typeface="Times New Roman" pitchFamily="18" charset="0"/>
                <a:cs typeface="Times New Roman" pitchFamily="18" charset="0"/>
              </a:rPr>
              <a:t>	Bức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tranh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chợ</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miền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Trung</a:t>
            </a:r>
            <a:r>
              <a:rPr lang="en-US" sz="3200" b="1" dirty="0" smtClean="0">
                <a:solidFill>
                  <a:srgbClr val="FF0000"/>
                </a:solidFill>
                <a:latin typeface="Times New Roman" pitchFamily="18" charset="0"/>
                <a:cs typeface="Times New Roman" pitchFamily="18" charset="0"/>
              </a:rPr>
              <a:t> du </a:t>
            </a:r>
            <a:r>
              <a:rPr lang="en-US" sz="3200" b="1" dirty="0" err="1" smtClean="0">
                <a:solidFill>
                  <a:srgbClr val="FF0000"/>
                </a:solidFill>
                <a:latin typeface="Times New Roman" pitchFamily="18" charset="0"/>
                <a:cs typeface="Times New Roman" pitchFamily="18" charset="0"/>
              </a:rPr>
              <a:t>giàu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màu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sắc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vô</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cùng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sinh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động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vui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vẻ</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hạnh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phúc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những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người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quê</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
        <p:nvSpPr>
          <p:cNvPr id="9" name="Content Placeholder 2"/>
          <p:cNvSpPr txBox="1">
            <a:spLocks/>
          </p:cNvSpPr>
          <p:nvPr/>
        </p:nvSpPr>
        <p:spPr>
          <a:xfrm>
            <a:off x="230832" y="440139"/>
            <a:ext cx="822960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latin typeface="Times New Roman" pitchFamily="18" charset="0"/>
                <a:cs typeface="Times New Roman" pitchFamily="18" charset="0"/>
              </a:rPr>
              <a:t>* </a:t>
            </a:r>
            <a:r>
              <a:rPr lang="en-US" b="1" u="sng" dirty="0" err="1">
                <a:latin typeface="Times New Roman" pitchFamily="18" charset="0"/>
                <a:cs typeface="Times New Roman" pitchFamily="18" charset="0"/>
              </a:rPr>
              <a:t>Nội</a:t>
            </a:r>
            <a:r>
              <a:rPr lang="en-US" b="1" u="sng" dirty="0">
                <a:latin typeface="Times New Roman" pitchFamily="18" charset="0"/>
                <a:cs typeface="Times New Roman" pitchFamily="18" charset="0"/>
              </a:rPr>
              <a:t> dung </a:t>
            </a:r>
            <a:r>
              <a:rPr lang="en-US" b="1" u="sng" dirty="0" err="1">
                <a:latin typeface="Times New Roman" pitchFamily="18" charset="0"/>
                <a:cs typeface="Times New Roman" pitchFamily="18" charset="0"/>
              </a:rPr>
              <a:t>chính</a:t>
            </a:r>
            <a:r>
              <a:rPr lang="en-US" b="1" u="sng" dirty="0">
                <a:latin typeface="Times New Roman" pitchFamily="18" charset="0"/>
                <a:cs typeface="Times New Roman" pitchFamily="18" charset="0"/>
              </a:rPr>
              <a:t> </a:t>
            </a:r>
            <a:r>
              <a:rPr lang="en-US" b="1" u="sng" dirty="0" err="1">
                <a:latin typeface="Times New Roman" pitchFamily="18" charset="0"/>
                <a:cs typeface="Times New Roman" pitchFamily="18" charset="0"/>
              </a:rPr>
              <a:t>của</a:t>
            </a:r>
            <a:r>
              <a:rPr lang="en-US" b="1" u="sng" dirty="0">
                <a:latin typeface="Times New Roman" pitchFamily="18" charset="0"/>
                <a:cs typeface="Times New Roman" pitchFamily="18" charset="0"/>
              </a:rPr>
              <a:t> </a:t>
            </a:r>
            <a:r>
              <a:rPr lang="en-US" b="1" u="sng" dirty="0" err="1">
                <a:latin typeface="Times New Roman" pitchFamily="18" charset="0"/>
                <a:cs typeface="Times New Roman" pitchFamily="18" charset="0"/>
              </a:rPr>
              <a:t>bài</a:t>
            </a:r>
            <a:r>
              <a:rPr lang="en-US" b="1"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marL="0" indent="0">
              <a:buFont typeface="Arial" pitchFamily="34" charse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1997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3)">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2"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7" y="620688"/>
            <a:ext cx="9144000" cy="4293096"/>
          </a:xfrm>
        </p:spPr>
        <p:txBody>
          <a:bodyPr>
            <a:noAutofit/>
          </a:bodyPr>
          <a:lstStyle/>
          <a:p>
            <a:pPr marL="0" lvl="0" indent="0">
              <a:buNone/>
            </a:pPr>
            <a:r>
              <a:rPr lang="en-US" sz="2500" b="1" u="sng" dirty="0">
                <a:solidFill>
                  <a:srgbClr val="0070C0"/>
                </a:solidFill>
                <a:latin typeface="Times New Roman" pitchFamily="18" charset="0"/>
                <a:cs typeface="Times New Roman" pitchFamily="18" charset="0"/>
              </a:rPr>
              <a:t>LUYỆN ĐỌC DIỄN CẢM</a:t>
            </a:r>
            <a:endParaRPr lang="vi-VN" sz="2500" b="1" u="sng" dirty="0">
              <a:solidFill>
                <a:srgbClr val="0070C0"/>
              </a:solidFill>
              <a:latin typeface="Times New Roman" pitchFamily="18" charset="0"/>
              <a:cs typeface="Times New Roman" pitchFamily="18" charset="0"/>
            </a:endParaRPr>
          </a:p>
          <a:p>
            <a:pPr lvl="0">
              <a:buFont typeface="Wingdings" pitchFamily="2" charset="2"/>
              <a:buChar char="q"/>
            </a:pPr>
            <a:endParaRPr lang="en-US" sz="2500" b="1" dirty="0">
              <a:solidFill>
                <a:srgbClr val="0070C0"/>
              </a:solidFill>
              <a:latin typeface="Times New Roman" pitchFamily="18" charset="0"/>
              <a:cs typeface="Times New Roman" pitchFamily="18" charset="0"/>
            </a:endParaRPr>
          </a:p>
          <a:p>
            <a:pPr marL="0" indent="0">
              <a:buNone/>
            </a:pPr>
            <a:r>
              <a:rPr lang="vi-VN" sz="2500" b="1" dirty="0">
                <a:solidFill>
                  <a:srgbClr val="FF0000"/>
                </a:solidFill>
                <a:latin typeface="Times New Roman" pitchFamily="18" charset="0"/>
                <a:cs typeface="Times New Roman" pitchFamily="18" charset="0"/>
              </a:rPr>
              <a:t>Bài thơ đọc với giọng như thế nào?</a:t>
            </a:r>
          </a:p>
          <a:p>
            <a:pPr marL="0" indent="0">
              <a:buNone/>
            </a:pPr>
            <a:endParaRPr lang="en-US" sz="2500" b="1" dirty="0">
              <a:solidFill>
                <a:srgbClr val="FF0000"/>
              </a:solidFill>
              <a:latin typeface="Times New Roman" pitchFamily="18" charset="0"/>
              <a:cs typeface="Times New Roman" pitchFamily="18" charset="0"/>
            </a:endParaRPr>
          </a:p>
          <a:p>
            <a:pPr marL="0" indent="0">
              <a:buNone/>
            </a:pPr>
            <a:r>
              <a:rPr lang="vi-VN" sz="2500" dirty="0">
                <a:latin typeface="Times New Roman" pitchFamily="18" charset="0"/>
                <a:cs typeface="Times New Roman" pitchFamily="18" charset="0"/>
              </a:rPr>
              <a:t>Đọc với giọng chậm rãi ở 4 dòng đầu, vui, rộn ràng ở những dòng thơ sau.</a:t>
            </a:r>
          </a:p>
          <a:p>
            <a:pPr marL="0" indent="0">
              <a:buNone/>
            </a:pPr>
            <a:r>
              <a:rPr lang="vi-VN" sz="2500" i="1" dirty="0">
                <a:latin typeface="Times New Roman" pitchFamily="18" charset="0"/>
                <a:cs typeface="Times New Roman" pitchFamily="18" charset="0"/>
              </a:rPr>
              <a:t>		</a:t>
            </a: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25244521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0"/>
            <a:ext cx="9144000" cy="6858000"/>
          </a:xfrm>
        </p:spPr>
        <p:style>
          <a:lnRef idx="2">
            <a:schemeClr val="accent6"/>
          </a:lnRef>
          <a:fillRef idx="1">
            <a:schemeClr val="lt1"/>
          </a:fillRef>
          <a:effectRef idx="0">
            <a:schemeClr val="accent6"/>
          </a:effectRef>
          <a:fontRef idx="minor">
            <a:schemeClr val="dk1"/>
          </a:fontRef>
        </p:style>
        <p:txBody>
          <a:bodyPr>
            <a:noAutofit/>
          </a:bodyPr>
          <a:lstStyle/>
          <a:p>
            <a:pPr marL="0" indent="0" algn="just">
              <a:buNone/>
            </a:pPr>
            <a:r>
              <a:rPr lang="vi-VN" sz="2200">
                <a:latin typeface="Times New Roman" pitchFamily="18" charset="0"/>
                <a:cs typeface="Times New Roman" pitchFamily="18" charset="0"/>
              </a:rPr>
              <a:t>Dải mây trắng đỏ dần trên đỉnh núi</a:t>
            </a:r>
          </a:p>
          <a:p>
            <a:pPr marL="0" indent="0" algn="just">
              <a:buNone/>
            </a:pPr>
            <a:r>
              <a:rPr lang="vi-VN" sz="2200">
                <a:latin typeface="Times New Roman" pitchFamily="18" charset="0"/>
                <a:cs typeface="Times New Roman" pitchFamily="18" charset="0"/>
              </a:rPr>
              <a:t>Sương hồng lam ôm ấp nóc nhà gianh</a:t>
            </a:r>
          </a:p>
          <a:p>
            <a:pPr marL="0" indent="0" algn="just">
              <a:buNone/>
            </a:pPr>
            <a:r>
              <a:rPr lang="vi-VN" sz="2200">
                <a:latin typeface="Times New Roman" pitchFamily="18" charset="0"/>
                <a:cs typeface="Times New Roman" pitchFamily="18" charset="0"/>
              </a:rPr>
              <a:t>Trên con đường viền trắng mép đồi xanh</a:t>
            </a:r>
          </a:p>
          <a:p>
            <a:pPr marL="0" indent="0" algn="just">
              <a:buNone/>
            </a:pPr>
            <a:r>
              <a:rPr lang="vi-VN" sz="2200">
                <a:latin typeface="Times New Roman" pitchFamily="18" charset="0"/>
                <a:cs typeface="Times New Roman" pitchFamily="18" charset="0"/>
              </a:rPr>
              <a:t>Người các ấp tưng bừng ra chợ Tết</a:t>
            </a:r>
          </a:p>
          <a:p>
            <a:pPr marL="0" indent="0" algn="just">
              <a:buNone/>
            </a:pPr>
            <a:r>
              <a:rPr lang="vi-VN" sz="2200">
                <a:latin typeface="Times New Roman" pitchFamily="18" charset="0"/>
                <a:cs typeface="Times New Roman" pitchFamily="18" charset="0"/>
              </a:rPr>
              <a:t>Họ vui vẻ kéo hàng trên cỏ biếc</a:t>
            </a:r>
          </a:p>
          <a:p>
            <a:pPr marL="0" indent="0" algn="just">
              <a:buNone/>
            </a:pPr>
            <a:r>
              <a:rPr lang="vi-VN" sz="2200">
                <a:latin typeface="Times New Roman" pitchFamily="18" charset="0"/>
                <a:cs typeface="Times New Roman" pitchFamily="18" charset="0"/>
              </a:rPr>
              <a:t>Những thằng cu áo đỏ chạy lon xon</a:t>
            </a:r>
          </a:p>
          <a:p>
            <a:pPr marL="0" indent="0" algn="just">
              <a:buNone/>
            </a:pPr>
            <a:r>
              <a:rPr lang="vi-VN" sz="2200">
                <a:latin typeface="Times New Roman" pitchFamily="18" charset="0"/>
                <a:cs typeface="Times New Roman" pitchFamily="18" charset="0"/>
              </a:rPr>
              <a:t>Vài cụ già chống gậy bước lom khom</a:t>
            </a:r>
          </a:p>
          <a:p>
            <a:pPr marL="0" indent="0" algn="just">
              <a:buNone/>
            </a:pPr>
            <a:r>
              <a:rPr lang="vi-VN" sz="2200">
                <a:latin typeface="Times New Roman" pitchFamily="18" charset="0"/>
                <a:cs typeface="Times New Roman" pitchFamily="18" charset="0"/>
              </a:rPr>
              <a:t>Cô yếm thắm che môi cười lặng lẽ</a:t>
            </a:r>
          </a:p>
          <a:p>
            <a:pPr marL="0" indent="0" algn="just">
              <a:buNone/>
            </a:pPr>
            <a:r>
              <a:rPr lang="vi-VN" sz="2200">
                <a:latin typeface="Times New Roman" pitchFamily="18" charset="0"/>
                <a:cs typeface="Times New Roman" pitchFamily="18" charset="0"/>
              </a:rPr>
              <a:t>Thằng em bé nép đầu bên yếm mẹ</a:t>
            </a:r>
          </a:p>
          <a:p>
            <a:pPr marL="0" indent="0" algn="just">
              <a:buNone/>
            </a:pPr>
            <a:r>
              <a:rPr lang="vi-VN" sz="2200">
                <a:latin typeface="Times New Roman" pitchFamily="18" charset="0"/>
                <a:cs typeface="Times New Roman" pitchFamily="18" charset="0"/>
              </a:rPr>
              <a:t>Hai người thôn gánh lợn chạy đi đầu</a:t>
            </a:r>
          </a:p>
          <a:p>
            <a:pPr marL="0" indent="0" algn="just">
              <a:buNone/>
            </a:pPr>
            <a:r>
              <a:rPr lang="vi-VN" sz="2200">
                <a:latin typeface="Times New Roman" pitchFamily="18" charset="0"/>
                <a:cs typeface="Times New Roman" pitchFamily="18" charset="0"/>
              </a:rPr>
              <a:t>Con bò vàng ngộ nghĩnh đuổi theo sau</a:t>
            </a:r>
          </a:p>
          <a:p>
            <a:pPr marL="0" indent="0" algn="just">
              <a:buNone/>
            </a:pPr>
            <a:r>
              <a:rPr lang="vi-VN" sz="2200">
                <a:latin typeface="Times New Roman" pitchFamily="18" charset="0"/>
                <a:cs typeface="Times New Roman" pitchFamily="18" charset="0"/>
              </a:rPr>
              <a:t>Sương trắng rỏ đầu cành như giọt sữa</a:t>
            </a:r>
          </a:p>
          <a:p>
            <a:pPr marL="0" indent="0" algn="just">
              <a:buNone/>
            </a:pPr>
            <a:r>
              <a:rPr lang="vi-VN" sz="2200">
                <a:latin typeface="Times New Roman" pitchFamily="18" charset="0"/>
                <a:cs typeface="Times New Roman" pitchFamily="18" charset="0"/>
              </a:rPr>
              <a:t>Tia nắng tía nháy hoài trong ruộng lúa</a:t>
            </a:r>
          </a:p>
          <a:p>
            <a:pPr marL="0" indent="0" algn="just">
              <a:buNone/>
            </a:pPr>
            <a:r>
              <a:rPr lang="vi-VN" sz="2200">
                <a:latin typeface="Times New Roman" pitchFamily="18" charset="0"/>
                <a:cs typeface="Times New Roman" pitchFamily="18" charset="0"/>
              </a:rPr>
              <a:t>Núi uốn mình trong chiếc áo the xanh</a:t>
            </a:r>
          </a:p>
          <a:p>
            <a:pPr marL="0" indent="0" algn="just">
              <a:buNone/>
            </a:pPr>
            <a:r>
              <a:rPr lang="vi-VN" sz="2200">
                <a:latin typeface="Times New Roman" pitchFamily="18" charset="0"/>
                <a:cs typeface="Times New Roman" pitchFamily="18" charset="0"/>
              </a:rPr>
              <a:t>Đồi thoa son nằm dưới ánh bình minh</a:t>
            </a:r>
          </a:p>
          <a:p>
            <a:pPr marL="0" indent="0" algn="just">
              <a:buNone/>
            </a:pPr>
            <a:r>
              <a:rPr lang="vi-VN" sz="2200">
                <a:latin typeface="Times New Roman" pitchFamily="18" charset="0"/>
                <a:cs typeface="Times New Roman" pitchFamily="18" charset="0"/>
              </a:rPr>
              <a:t>Người mua bán ra vào đầy cổng chợ.</a:t>
            </a:r>
          </a:p>
          <a:p>
            <a:pPr marL="0" indent="0" algn="ctr">
              <a:buNone/>
            </a:pPr>
            <a:r>
              <a:rPr lang="vi-VN" sz="2200" b="1">
                <a:latin typeface="Times New Roman" pitchFamily="18" charset="0"/>
                <a:cs typeface="Times New Roman" pitchFamily="18" charset="0"/>
              </a:rPr>
              <a:t>ĐOÀN VĂN CỪ</a:t>
            </a:r>
            <a:endParaRPr lang="en-US" sz="2200" b="1">
              <a:latin typeface="Times New Roman" pitchFamily="18" charset="0"/>
              <a:cs typeface="Times New Roman" pitchFamily="18" charset="0"/>
            </a:endParaRPr>
          </a:p>
          <a:p>
            <a:pPr marL="0" indent="0" algn="just">
              <a:buNone/>
            </a:pPr>
            <a:endParaRPr lang="vi-VN" sz="2200">
              <a:latin typeface="Times New Roman" pitchFamily="18" charset="0"/>
              <a:cs typeface="Times New Roman" pitchFamily="18" charset="0"/>
            </a:endParaRPr>
          </a:p>
          <a:p>
            <a:pPr marL="0" indent="0" algn="just">
              <a:buNone/>
            </a:pPr>
            <a:endParaRPr lang="vi-VN" sz="2200">
              <a:latin typeface="Times New Roman" pitchFamily="18" charset="0"/>
              <a:cs typeface="Times New Roman" pitchFamily="18" charset="0"/>
            </a:endParaRPr>
          </a:p>
        </p:txBody>
      </p:sp>
      <p:sp>
        <p:nvSpPr>
          <p:cNvPr id="6" name="Right Brace 5"/>
          <p:cNvSpPr/>
          <p:nvPr/>
        </p:nvSpPr>
        <p:spPr>
          <a:xfrm>
            <a:off x="4716016" y="0"/>
            <a:ext cx="648072" cy="1484784"/>
          </a:xfrm>
          <a:prstGeom prst="rightBrace">
            <a:avLst/>
          </a:prstGeom>
          <a:ln>
            <a:solidFill>
              <a:schemeClr val="accent1"/>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7" name="Right Brace 6"/>
          <p:cNvSpPr/>
          <p:nvPr/>
        </p:nvSpPr>
        <p:spPr>
          <a:xfrm>
            <a:off x="4731784" y="1637184"/>
            <a:ext cx="648072" cy="4744144"/>
          </a:xfrm>
          <a:prstGeom prst="rightBrace">
            <a:avLst/>
          </a:prstGeom>
          <a:ln>
            <a:solidFill>
              <a:srgbClr val="FF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8" name="TextBox 7"/>
          <p:cNvSpPr txBox="1"/>
          <p:nvPr/>
        </p:nvSpPr>
        <p:spPr>
          <a:xfrm>
            <a:off x="5364088" y="332656"/>
            <a:ext cx="3779912" cy="830997"/>
          </a:xfrm>
          <a:prstGeom prst="rect">
            <a:avLst/>
          </a:prstGeom>
          <a:noFill/>
        </p:spPr>
        <p:txBody>
          <a:bodyPr wrap="square" rtlCol="0">
            <a:spAutoFit/>
          </a:bodyPr>
          <a:lstStyle/>
          <a:p>
            <a:r>
              <a:rPr lang="vi-VN" sz="2400" b="1">
                <a:latin typeface="+mj-lt"/>
              </a:rPr>
              <a:t>Giọng đọc nhẹ nhàng, chậm rãi</a:t>
            </a:r>
            <a:endParaRPr lang="en-US" sz="2400" b="1">
              <a:latin typeface="+mj-lt"/>
            </a:endParaRPr>
          </a:p>
        </p:txBody>
      </p:sp>
      <p:sp>
        <p:nvSpPr>
          <p:cNvPr id="9" name="TextBox 8"/>
          <p:cNvSpPr txBox="1"/>
          <p:nvPr/>
        </p:nvSpPr>
        <p:spPr>
          <a:xfrm>
            <a:off x="5364088" y="3759423"/>
            <a:ext cx="3779912" cy="461665"/>
          </a:xfrm>
          <a:prstGeom prst="rect">
            <a:avLst/>
          </a:prstGeom>
          <a:noFill/>
        </p:spPr>
        <p:txBody>
          <a:bodyPr wrap="square" rtlCol="0">
            <a:spAutoFit/>
          </a:bodyPr>
          <a:lstStyle/>
          <a:p>
            <a:r>
              <a:rPr lang="vi-VN" sz="2400" b="1">
                <a:latin typeface="+mj-lt"/>
              </a:rPr>
              <a:t>Giọng đọc vui vẻ, rộn ràng</a:t>
            </a:r>
            <a:endParaRPr lang="en-US" sz="2400" b="1">
              <a:latin typeface="+mj-lt"/>
            </a:endParaRPr>
          </a:p>
        </p:txBody>
      </p:sp>
    </p:spTree>
    <p:extLst>
      <p:ext uri="{BB962C8B-B14F-4D97-AF65-F5344CB8AC3E}">
        <p14:creationId xmlns:p14="http://schemas.microsoft.com/office/powerpoint/2010/main" val="2183797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down)">
                                      <p:cBhvr>
                                        <p:cTn id="25" dur="500"/>
                                        <p:tgtEl>
                                          <p:spTgt spid="4">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down)">
                                      <p:cBhvr>
                                        <p:cTn id="28" dur="500"/>
                                        <p:tgtEl>
                                          <p:spTgt spid="4">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down)">
                                      <p:cBhvr>
                                        <p:cTn id="31" dur="500"/>
                                        <p:tgtEl>
                                          <p:spTgt spid="4">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wipe(down)">
                                      <p:cBhvr>
                                        <p:cTn id="34" dur="500"/>
                                        <p:tgtEl>
                                          <p:spTgt spid="4">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down)">
                                      <p:cBhvr>
                                        <p:cTn id="37" dur="500"/>
                                        <p:tgtEl>
                                          <p:spTgt spid="4">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wipe(down)">
                                      <p:cBhvr>
                                        <p:cTn id="40" dur="500"/>
                                        <p:tgtEl>
                                          <p:spTgt spid="4">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wipe(down)">
                                      <p:cBhvr>
                                        <p:cTn id="43" dur="500"/>
                                        <p:tgtEl>
                                          <p:spTgt spid="4">
                                            <p:txEl>
                                              <p:pRg st="12" end="12"/>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4">
                                            <p:txEl>
                                              <p:pRg st="13" end="13"/>
                                            </p:txEl>
                                          </p:spTgt>
                                        </p:tgtEl>
                                        <p:attrNameLst>
                                          <p:attrName>style.visibility</p:attrName>
                                        </p:attrNameLst>
                                      </p:cBhvr>
                                      <p:to>
                                        <p:strVal val="visible"/>
                                      </p:to>
                                    </p:set>
                                    <p:animEffect transition="in" filter="wipe(down)">
                                      <p:cBhvr>
                                        <p:cTn id="46" dur="500"/>
                                        <p:tgtEl>
                                          <p:spTgt spid="4">
                                            <p:txEl>
                                              <p:pRg st="13" end="13"/>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4">
                                            <p:txEl>
                                              <p:pRg st="14" end="14"/>
                                            </p:txEl>
                                          </p:spTgt>
                                        </p:tgtEl>
                                        <p:attrNameLst>
                                          <p:attrName>style.visibility</p:attrName>
                                        </p:attrNameLst>
                                      </p:cBhvr>
                                      <p:to>
                                        <p:strVal val="visible"/>
                                      </p:to>
                                    </p:set>
                                    <p:animEffect transition="in" filter="wipe(down)">
                                      <p:cBhvr>
                                        <p:cTn id="49" dur="500"/>
                                        <p:tgtEl>
                                          <p:spTgt spid="4">
                                            <p:txEl>
                                              <p:pRg st="14" end="14"/>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4">
                                            <p:txEl>
                                              <p:pRg st="15" end="15"/>
                                            </p:txEl>
                                          </p:spTgt>
                                        </p:tgtEl>
                                        <p:attrNameLst>
                                          <p:attrName>style.visibility</p:attrName>
                                        </p:attrNameLst>
                                      </p:cBhvr>
                                      <p:to>
                                        <p:strVal val="visible"/>
                                      </p:to>
                                    </p:set>
                                    <p:animEffect transition="in" filter="wipe(down)">
                                      <p:cBhvr>
                                        <p:cTn id="52" dur="500"/>
                                        <p:tgtEl>
                                          <p:spTgt spid="4">
                                            <p:txEl>
                                              <p:pRg st="15" end="1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arn(inVertical)">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fill="hold"/>
                                        <p:tgtEl>
                                          <p:spTgt spid="8"/>
                                        </p:tgtEl>
                                        <p:attrNameLst>
                                          <p:attrName>ppt_x</p:attrName>
                                        </p:attrNameLst>
                                      </p:cBhvr>
                                      <p:tavLst>
                                        <p:tav tm="0">
                                          <p:val>
                                            <p:strVal val="#ppt_x"/>
                                          </p:val>
                                        </p:tav>
                                        <p:tav tm="100000">
                                          <p:val>
                                            <p:strVal val="#ppt_x"/>
                                          </p:val>
                                        </p:tav>
                                      </p:tavLst>
                                    </p:anim>
                                    <p:anim calcmode="lin" valueType="num">
                                      <p:cBhvr additive="base">
                                        <p:cTn id="6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barn(inVertical)">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476672"/>
            <a:ext cx="9144000" cy="5373216"/>
          </a:xfrm>
        </p:spPr>
        <p:txBody>
          <a:bodyPr>
            <a:noAutofit/>
          </a:bodyPr>
          <a:lstStyle/>
          <a:p>
            <a:pPr marL="0" lvl="0" indent="0" algn="just">
              <a:buNone/>
            </a:pPr>
            <a:r>
              <a:rPr lang="en-US" b="1" u="sng" dirty="0">
                <a:solidFill>
                  <a:srgbClr val="0070C0"/>
                </a:solidFill>
                <a:latin typeface="Times New Roman" pitchFamily="18" charset="0"/>
                <a:cs typeface="Times New Roman" pitchFamily="18" charset="0"/>
              </a:rPr>
              <a:t>LUYỆN ĐỌC DIỄN CẢM</a:t>
            </a:r>
            <a:endParaRPr lang="en-US" b="1" dirty="0">
              <a:solidFill>
                <a:srgbClr val="0070C0"/>
              </a:solidFill>
              <a:latin typeface="Times New Roman" pitchFamily="18" charset="0"/>
              <a:cs typeface="Times New Roman" pitchFamily="18" charset="0"/>
            </a:endParaRPr>
          </a:p>
          <a:p>
            <a:pPr marL="0" indent="0" algn="just">
              <a:buNone/>
            </a:pPr>
            <a:r>
              <a:rPr lang="vi-VN" i="1" dirty="0">
                <a:latin typeface="Times New Roman" pitchFamily="18" charset="0"/>
                <a:cs typeface="Times New Roman" pitchFamily="18" charset="0"/>
              </a:rPr>
              <a:t>		</a:t>
            </a:r>
            <a:r>
              <a:rPr lang="en-US" i="1" dirty="0" err="1">
                <a:latin typeface="Times New Roman" pitchFamily="18" charset="0"/>
                <a:cs typeface="Times New Roman" pitchFamily="18" charset="0"/>
              </a:rPr>
              <a:t>Họ</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vui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vẻ</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kéo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hàng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trên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cỏ</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biếc</a:t>
            </a:r>
            <a:endParaRPr lang="en-US" dirty="0">
              <a:latin typeface="Times New Roman" pitchFamily="18" charset="0"/>
              <a:cs typeface="Times New Roman" pitchFamily="18" charset="0"/>
            </a:endParaRPr>
          </a:p>
          <a:p>
            <a:pPr marL="0" indent="0" algn="just">
              <a:buNone/>
            </a:pPr>
            <a:r>
              <a:rPr lang="vi-VN" i="1" dirty="0">
                <a:latin typeface="Times New Roman" pitchFamily="18" charset="0"/>
                <a:cs typeface="Times New Roman" pitchFamily="18" charset="0"/>
              </a:rPr>
              <a:t>		</a:t>
            </a:r>
            <a:r>
              <a:rPr lang="en-US" i="1" dirty="0" err="1">
                <a:latin typeface="Times New Roman" pitchFamily="18" charset="0"/>
                <a:cs typeface="Times New Roman" pitchFamily="18" charset="0"/>
              </a:rPr>
              <a:t>Những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thằng</a:t>
            </a:r>
            <a:r>
              <a:rPr lang="en-US" i="1" dirty="0">
                <a:latin typeface="Times New Roman" pitchFamily="18" charset="0"/>
                <a:cs typeface="Times New Roman" pitchFamily="18" charset="0"/>
              </a:rPr>
              <a:t> cu </a:t>
            </a:r>
            <a:r>
              <a:rPr lang="en-US" i="1" dirty="0" err="1">
                <a:latin typeface="Times New Roman" pitchFamily="18" charset="0"/>
                <a:cs typeface="Times New Roman" pitchFamily="18" charset="0"/>
              </a:rPr>
              <a:t>áo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đỏ</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chạy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lon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xon</a:t>
            </a:r>
            <a:endParaRPr lang="en-US" dirty="0">
              <a:latin typeface="Times New Roman" pitchFamily="18" charset="0"/>
              <a:cs typeface="Times New Roman" pitchFamily="18" charset="0"/>
            </a:endParaRPr>
          </a:p>
          <a:p>
            <a:pPr marL="0" indent="0" algn="just">
              <a:buNone/>
            </a:pPr>
            <a:r>
              <a:rPr lang="vi-VN" i="1" dirty="0">
                <a:latin typeface="Times New Roman" pitchFamily="18" charset="0"/>
                <a:cs typeface="Times New Roman" pitchFamily="18" charset="0"/>
              </a:rPr>
              <a:t>		</a:t>
            </a:r>
            <a:r>
              <a:rPr lang="en-US" i="1" dirty="0" err="1">
                <a:latin typeface="Times New Roman" pitchFamily="18" charset="0"/>
                <a:cs typeface="Times New Roman" pitchFamily="18" charset="0"/>
              </a:rPr>
              <a:t>Vài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cụ</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già</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chống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gậy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bước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lom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khom</a:t>
            </a:r>
            <a:endParaRPr lang="en-US" dirty="0">
              <a:latin typeface="Times New Roman" pitchFamily="18" charset="0"/>
              <a:cs typeface="Times New Roman" pitchFamily="18" charset="0"/>
            </a:endParaRPr>
          </a:p>
          <a:p>
            <a:pPr marL="0" indent="0" algn="just">
              <a:buNone/>
            </a:pPr>
            <a:r>
              <a:rPr lang="vi-VN" i="1" dirty="0">
                <a:latin typeface="Times New Roman" pitchFamily="18" charset="0"/>
                <a:cs typeface="Times New Roman" pitchFamily="18" charset="0"/>
              </a:rPr>
              <a:t>		</a:t>
            </a:r>
            <a:r>
              <a:rPr lang="en-US" i="1" dirty="0" err="1">
                <a:latin typeface="Times New Roman" pitchFamily="18" charset="0"/>
                <a:cs typeface="Times New Roman" pitchFamily="18" charset="0"/>
              </a:rPr>
              <a:t>Cô</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yếm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thắm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che</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môi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cười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lặng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lẽ</a:t>
            </a:r>
            <a:endParaRPr lang="en-US" dirty="0">
              <a:latin typeface="Times New Roman" pitchFamily="18" charset="0"/>
              <a:cs typeface="Times New Roman" pitchFamily="18" charset="0"/>
            </a:endParaRPr>
          </a:p>
          <a:p>
            <a:pPr marL="0" indent="0" algn="just">
              <a:buNone/>
            </a:pPr>
            <a:r>
              <a:rPr lang="vi-VN" i="1" dirty="0">
                <a:latin typeface="Times New Roman" pitchFamily="18" charset="0"/>
                <a:cs typeface="Times New Roman" pitchFamily="18" charset="0"/>
              </a:rPr>
              <a:t>		</a:t>
            </a:r>
            <a:r>
              <a:rPr lang="en-US" i="1" dirty="0" err="1">
                <a:latin typeface="Times New Roman" pitchFamily="18" charset="0"/>
                <a:cs typeface="Times New Roman" pitchFamily="18" charset="0"/>
              </a:rPr>
              <a:t>Thằng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em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bé</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nép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đầu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bên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yếm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mẹ</a:t>
            </a:r>
            <a:endParaRPr lang="en-US" dirty="0">
              <a:latin typeface="Times New Roman" pitchFamily="18" charset="0"/>
              <a:cs typeface="Times New Roman" pitchFamily="18" charset="0"/>
            </a:endParaRPr>
          </a:p>
          <a:p>
            <a:pPr marL="0" indent="0" algn="just">
              <a:buNone/>
            </a:pPr>
            <a:r>
              <a:rPr lang="vi-VN" i="1" dirty="0">
                <a:latin typeface="Times New Roman" pitchFamily="18" charset="0"/>
                <a:cs typeface="Times New Roman" pitchFamily="18" charset="0"/>
              </a:rPr>
              <a:t>		</a:t>
            </a:r>
            <a:r>
              <a:rPr lang="en-US" i="1" dirty="0" err="1">
                <a:latin typeface="Times New Roman" pitchFamily="18" charset="0"/>
                <a:cs typeface="Times New Roman" pitchFamily="18" charset="0"/>
              </a:rPr>
              <a:t>Hai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người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thôn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gánh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lợn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chạy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đầu</a:t>
            </a:r>
            <a:endParaRPr lang="en-US" dirty="0">
              <a:latin typeface="Times New Roman" pitchFamily="18" charset="0"/>
              <a:cs typeface="Times New Roman" pitchFamily="18" charset="0"/>
            </a:endParaRPr>
          </a:p>
          <a:p>
            <a:pPr marL="0" indent="0" algn="just">
              <a:buNone/>
            </a:pPr>
            <a:r>
              <a:rPr lang="vi-VN" i="1" dirty="0">
                <a:latin typeface="Times New Roman" pitchFamily="18" charset="0"/>
                <a:cs typeface="Times New Roman" pitchFamily="18" charset="0"/>
              </a:rPr>
              <a:t>		</a:t>
            </a:r>
            <a:r>
              <a:rPr lang="en-US" i="1" dirty="0">
                <a:latin typeface="Times New Roman" pitchFamily="18" charset="0"/>
                <a:cs typeface="Times New Roman" pitchFamily="18" charset="0"/>
              </a:rPr>
              <a:t>Con </a:t>
            </a:r>
            <a:r>
              <a:rPr lang="en-US" i="1" dirty="0" err="1">
                <a:latin typeface="Times New Roman" pitchFamily="18" charset="0"/>
                <a:cs typeface="Times New Roman" pitchFamily="18" charset="0"/>
              </a:rPr>
              <a:t>bò</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vàng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ngộ</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nghĩnh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đuổi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theo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sau</a:t>
            </a:r>
            <a:endParaRPr lang="en-US" dirty="0">
              <a:latin typeface="Times New Roman" pitchFamily="18" charset="0"/>
              <a:cs typeface="Times New Roman" pitchFamily="18" charset="0"/>
            </a:endParaRPr>
          </a:p>
          <a:p>
            <a:pPr marL="0" indent="0" algn="just">
              <a:buNone/>
            </a:pPr>
            <a:r>
              <a:rPr lang="vi-VN" i="1" dirty="0">
                <a:latin typeface="Times New Roman" pitchFamily="18" charset="0"/>
                <a:cs typeface="Times New Roman" pitchFamily="18" charset="0"/>
              </a:rPr>
              <a:t>		</a:t>
            </a:r>
            <a:r>
              <a:rPr lang="en-US" i="1" dirty="0" err="1">
                <a:latin typeface="Times New Roman" pitchFamily="18" charset="0"/>
                <a:cs typeface="Times New Roman" pitchFamily="18" charset="0"/>
              </a:rPr>
              <a:t>Sương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trắng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rỏ</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đầu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cành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như</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giọt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sữa</a:t>
            </a:r>
            <a:endParaRPr lang="en-U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71800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4">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4">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p:cTn id="3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4">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p:cTn id="37"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4">
                                            <p:txEl>
                                              <p:pRg st="6" end="6"/>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 calcmode="lin" valueType="num">
                                      <p:cBhvr>
                                        <p:cTn id="42"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4">
                                            <p:txEl>
                                              <p:pRg st="7" end="7"/>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p:cTn id="47"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492264"/>
            <a:ext cx="7139136" cy="5141168"/>
          </a:xfrm>
        </p:spPr>
        <p:txBody>
          <a:bodyPr>
            <a:normAutofit/>
          </a:bodyPr>
          <a:lstStyle/>
          <a:p>
            <a:pPr marL="0" indent="0">
              <a:buNone/>
            </a:pPr>
            <a:r>
              <a:rPr lang="en-US" i="1">
                <a:latin typeface="Times New Roman" pitchFamily="18" charset="0"/>
                <a:cs typeface="Times New Roman" pitchFamily="18" charset="0"/>
              </a:rPr>
              <a:t>Họ vui vẻ</a:t>
            </a:r>
            <a:r>
              <a:rPr lang="vi-VN" i="1">
                <a:latin typeface="Times New Roman" pitchFamily="18" charset="0"/>
                <a:cs typeface="Times New Roman" pitchFamily="18" charset="0"/>
              </a:rPr>
              <a:t> / </a:t>
            </a:r>
            <a:r>
              <a:rPr lang="en-US" b="1" i="1" u="sng">
                <a:latin typeface="Times New Roman" pitchFamily="18" charset="0"/>
                <a:cs typeface="Times New Roman" pitchFamily="18" charset="0"/>
              </a:rPr>
              <a:t>kéo hàng</a:t>
            </a:r>
            <a:r>
              <a:rPr lang="en-US" i="1">
                <a:latin typeface="Times New Roman" pitchFamily="18" charset="0"/>
                <a:cs typeface="Times New Roman" pitchFamily="18" charset="0"/>
              </a:rPr>
              <a:t> trên cỏ biếc</a:t>
            </a:r>
            <a:endParaRPr lang="en-US">
              <a:latin typeface="Times New Roman" pitchFamily="18" charset="0"/>
              <a:cs typeface="Times New Roman" pitchFamily="18" charset="0"/>
            </a:endParaRPr>
          </a:p>
          <a:p>
            <a:pPr marL="0" indent="0">
              <a:buNone/>
            </a:pPr>
            <a:r>
              <a:rPr lang="en-US" i="1">
                <a:latin typeface="Times New Roman" pitchFamily="18" charset="0"/>
                <a:cs typeface="Times New Roman" pitchFamily="18" charset="0"/>
              </a:rPr>
              <a:t>Những thằng cu áo đỏ/ chạy </a:t>
            </a:r>
            <a:r>
              <a:rPr lang="en-US" b="1" i="1" u="sng">
                <a:latin typeface="Times New Roman" pitchFamily="18" charset="0"/>
                <a:cs typeface="Times New Roman" pitchFamily="18" charset="0"/>
              </a:rPr>
              <a:t>lon xon</a:t>
            </a:r>
            <a:endParaRPr lang="en-US">
              <a:latin typeface="Times New Roman" pitchFamily="18" charset="0"/>
              <a:cs typeface="Times New Roman" pitchFamily="18" charset="0"/>
            </a:endParaRPr>
          </a:p>
          <a:p>
            <a:pPr marL="0" indent="0">
              <a:buNone/>
            </a:pPr>
            <a:r>
              <a:rPr lang="en-US" i="1">
                <a:latin typeface="Times New Roman" pitchFamily="18" charset="0"/>
                <a:cs typeface="Times New Roman" pitchFamily="18" charset="0"/>
              </a:rPr>
              <a:t>Vài cụ già chống gậy/ bước </a:t>
            </a:r>
            <a:r>
              <a:rPr lang="en-US" b="1" i="1" u="sng">
                <a:latin typeface="Times New Roman" pitchFamily="18" charset="0"/>
                <a:cs typeface="Times New Roman" pitchFamily="18" charset="0"/>
              </a:rPr>
              <a:t>lom khom</a:t>
            </a:r>
            <a:endParaRPr lang="en-US">
              <a:latin typeface="Times New Roman" pitchFamily="18" charset="0"/>
              <a:cs typeface="Times New Roman" pitchFamily="18" charset="0"/>
            </a:endParaRPr>
          </a:p>
          <a:p>
            <a:pPr marL="0" indent="0">
              <a:buNone/>
            </a:pPr>
            <a:r>
              <a:rPr lang="en-US" i="1">
                <a:latin typeface="Times New Roman" pitchFamily="18" charset="0"/>
                <a:cs typeface="Times New Roman" pitchFamily="18" charset="0"/>
              </a:rPr>
              <a:t>Cô yếm thắm/ che môi cười </a:t>
            </a:r>
            <a:r>
              <a:rPr lang="en-US" b="1" i="1">
                <a:latin typeface="Times New Roman" pitchFamily="18" charset="0"/>
                <a:cs typeface="Times New Roman" pitchFamily="18" charset="0"/>
              </a:rPr>
              <a:t>lặng lẽ</a:t>
            </a:r>
            <a:endParaRPr lang="en-US">
              <a:latin typeface="Times New Roman" pitchFamily="18" charset="0"/>
              <a:cs typeface="Times New Roman" pitchFamily="18" charset="0"/>
            </a:endParaRPr>
          </a:p>
          <a:p>
            <a:pPr marL="0" indent="0">
              <a:buNone/>
            </a:pPr>
            <a:r>
              <a:rPr lang="en-US" i="1">
                <a:latin typeface="Times New Roman" pitchFamily="18" charset="0"/>
                <a:cs typeface="Times New Roman" pitchFamily="18" charset="0"/>
              </a:rPr>
              <a:t>Thằng em bé/ </a:t>
            </a:r>
            <a:r>
              <a:rPr lang="en-US" b="1" i="1" u="sng">
                <a:latin typeface="Times New Roman" pitchFamily="18" charset="0"/>
                <a:cs typeface="Times New Roman" pitchFamily="18" charset="0"/>
              </a:rPr>
              <a:t>nép đầu</a:t>
            </a:r>
            <a:r>
              <a:rPr lang="en-US" b="1" i="1">
                <a:latin typeface="Times New Roman" pitchFamily="18" charset="0"/>
                <a:cs typeface="Times New Roman" pitchFamily="18" charset="0"/>
              </a:rPr>
              <a:t> </a:t>
            </a:r>
            <a:r>
              <a:rPr lang="en-US" i="1">
                <a:latin typeface="Times New Roman" pitchFamily="18" charset="0"/>
                <a:cs typeface="Times New Roman" pitchFamily="18" charset="0"/>
              </a:rPr>
              <a:t>bên yếm mẹ</a:t>
            </a:r>
            <a:endParaRPr lang="en-US">
              <a:latin typeface="Times New Roman" pitchFamily="18" charset="0"/>
              <a:cs typeface="Times New Roman" pitchFamily="18" charset="0"/>
            </a:endParaRPr>
          </a:p>
          <a:p>
            <a:pPr marL="0" indent="0">
              <a:buNone/>
            </a:pPr>
            <a:r>
              <a:rPr lang="en-US" i="1">
                <a:latin typeface="Times New Roman" pitchFamily="18" charset="0"/>
                <a:cs typeface="Times New Roman" pitchFamily="18" charset="0"/>
              </a:rPr>
              <a:t>Hai người thôn gánh lợn </a:t>
            </a:r>
            <a:r>
              <a:rPr lang="vi-VN" i="1">
                <a:latin typeface="Times New Roman" pitchFamily="18" charset="0"/>
                <a:cs typeface="Times New Roman" pitchFamily="18" charset="0"/>
              </a:rPr>
              <a:t>/ </a:t>
            </a:r>
            <a:r>
              <a:rPr lang="en-US" i="1">
                <a:latin typeface="Times New Roman" pitchFamily="18" charset="0"/>
                <a:cs typeface="Times New Roman" pitchFamily="18" charset="0"/>
              </a:rPr>
              <a:t>chạy đi đầu</a:t>
            </a:r>
            <a:endParaRPr lang="en-US">
              <a:latin typeface="Times New Roman" pitchFamily="18" charset="0"/>
              <a:cs typeface="Times New Roman" pitchFamily="18" charset="0"/>
            </a:endParaRPr>
          </a:p>
          <a:p>
            <a:pPr marL="0" indent="0">
              <a:buNone/>
            </a:pPr>
            <a:r>
              <a:rPr lang="en-US" i="1">
                <a:latin typeface="Times New Roman" pitchFamily="18" charset="0"/>
                <a:cs typeface="Times New Roman" pitchFamily="18" charset="0"/>
              </a:rPr>
              <a:t>Con bò vàng </a:t>
            </a:r>
            <a:r>
              <a:rPr lang="en-US" b="1" i="1" u="sng">
                <a:latin typeface="Times New Roman" pitchFamily="18" charset="0"/>
                <a:cs typeface="Times New Roman" pitchFamily="18" charset="0"/>
              </a:rPr>
              <a:t>ngộ nghĩnh</a:t>
            </a:r>
            <a:r>
              <a:rPr lang="vi-VN" b="1" i="1">
                <a:latin typeface="Times New Roman" pitchFamily="18" charset="0"/>
                <a:cs typeface="Times New Roman" pitchFamily="18" charset="0"/>
              </a:rPr>
              <a:t> /</a:t>
            </a:r>
            <a:r>
              <a:rPr lang="vi-VN" i="1">
                <a:latin typeface="Times New Roman" pitchFamily="18" charset="0"/>
                <a:cs typeface="Times New Roman" pitchFamily="18" charset="0"/>
              </a:rPr>
              <a:t> </a:t>
            </a:r>
            <a:r>
              <a:rPr lang="en-US" b="1" i="1" u="sng">
                <a:latin typeface="Times New Roman" pitchFamily="18" charset="0"/>
                <a:cs typeface="Times New Roman" pitchFamily="18" charset="0"/>
              </a:rPr>
              <a:t>đuổi theo sau</a:t>
            </a:r>
            <a:endParaRPr lang="en-US">
              <a:latin typeface="Times New Roman" pitchFamily="18" charset="0"/>
              <a:cs typeface="Times New Roman" pitchFamily="18" charset="0"/>
            </a:endParaRPr>
          </a:p>
          <a:p>
            <a:pPr marL="0" indent="0">
              <a:buNone/>
            </a:pPr>
            <a:r>
              <a:rPr lang="en-US" i="1">
                <a:latin typeface="Times New Roman" pitchFamily="18" charset="0"/>
                <a:cs typeface="Times New Roman" pitchFamily="18" charset="0"/>
              </a:rPr>
              <a:t>Sương trắng rỏ đầu cành </a:t>
            </a:r>
            <a:r>
              <a:rPr lang="vi-VN" i="1">
                <a:latin typeface="Times New Roman" pitchFamily="18" charset="0"/>
                <a:cs typeface="Times New Roman" pitchFamily="18" charset="0"/>
              </a:rPr>
              <a:t>/ </a:t>
            </a:r>
            <a:r>
              <a:rPr lang="en-US" i="1">
                <a:latin typeface="Times New Roman" pitchFamily="18" charset="0"/>
                <a:cs typeface="Times New Roman" pitchFamily="18" charset="0"/>
              </a:rPr>
              <a:t>như giọt sữa</a:t>
            </a:r>
            <a:endParaRPr lang="en-US">
              <a:latin typeface="Times New Roman" pitchFamily="18" charset="0"/>
              <a:cs typeface="Times New Roman" pitchFamily="18" charset="0"/>
            </a:endParaRPr>
          </a:p>
          <a:p>
            <a:pPr marL="0" indent="0">
              <a:buNone/>
            </a:pP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665160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9201"/>
            <a:ext cx="8229600" cy="5280159"/>
          </a:xfrm>
        </p:spPr>
        <p:txBody>
          <a:bodyPr>
            <a:normAutofit fontScale="85000" lnSpcReduction="20000"/>
          </a:bodyPr>
          <a:lstStyle/>
          <a:p>
            <a:pPr lvl="0">
              <a:buFont typeface="Wingdings" pitchFamily="2" charset="2"/>
              <a:buChar char="q"/>
            </a:pPr>
            <a:r>
              <a:rPr lang="en-US" b="1" u="sng">
                <a:solidFill>
                  <a:srgbClr val="0070C0"/>
                </a:solidFill>
                <a:latin typeface="Times New Roman" pitchFamily="18" charset="0"/>
                <a:cs typeface="Times New Roman" pitchFamily="18" charset="0"/>
              </a:rPr>
              <a:t>Học thuộc lòng</a:t>
            </a:r>
            <a:endParaRPr lang="en-US" b="1">
              <a:solidFill>
                <a:srgbClr val="0070C0"/>
              </a:solidFill>
              <a:latin typeface="Times New Roman" pitchFamily="18" charset="0"/>
              <a:cs typeface="Times New Roman" pitchFamily="18" charset="0"/>
            </a:endParaRPr>
          </a:p>
          <a:p>
            <a:pPr marL="0" indent="0">
              <a:buNone/>
            </a:pPr>
            <a:r>
              <a:rPr lang="vi-VN" i="1">
                <a:latin typeface="Times New Roman" pitchFamily="18" charset="0"/>
                <a:cs typeface="Times New Roman" pitchFamily="18" charset="0"/>
              </a:rPr>
              <a:t>	</a:t>
            </a:r>
            <a:r>
              <a:rPr lang="en-US" i="1">
                <a:latin typeface="Times New Roman" pitchFamily="18" charset="0"/>
                <a:cs typeface="Times New Roman" pitchFamily="18" charset="0"/>
              </a:rPr>
              <a:t>Họ vui vẻ kéo hàng trên cỏ biếc</a:t>
            </a:r>
            <a:endParaRPr lang="en-US">
              <a:latin typeface="Times New Roman" pitchFamily="18" charset="0"/>
              <a:cs typeface="Times New Roman" pitchFamily="18" charset="0"/>
            </a:endParaRPr>
          </a:p>
          <a:p>
            <a:pPr marL="0" indent="0">
              <a:buNone/>
            </a:pPr>
            <a:r>
              <a:rPr lang="vi-VN" i="1">
                <a:latin typeface="Times New Roman" pitchFamily="18" charset="0"/>
                <a:cs typeface="Times New Roman" pitchFamily="18" charset="0"/>
              </a:rPr>
              <a:t>	</a:t>
            </a:r>
            <a:r>
              <a:rPr lang="en-US" i="1">
                <a:latin typeface="Times New Roman" pitchFamily="18" charset="0"/>
                <a:cs typeface="Times New Roman" pitchFamily="18" charset="0"/>
              </a:rPr>
              <a:t>Những thằng cu áo đỏ chạy lon xon</a:t>
            </a:r>
            <a:endParaRPr lang="en-US">
              <a:latin typeface="Times New Roman" pitchFamily="18" charset="0"/>
              <a:cs typeface="Times New Roman" pitchFamily="18" charset="0"/>
            </a:endParaRPr>
          </a:p>
          <a:p>
            <a:pPr marL="0" indent="0">
              <a:buNone/>
            </a:pPr>
            <a:r>
              <a:rPr lang="vi-VN" i="1">
                <a:latin typeface="Times New Roman" pitchFamily="18" charset="0"/>
                <a:cs typeface="Times New Roman" pitchFamily="18" charset="0"/>
              </a:rPr>
              <a:t>	</a:t>
            </a:r>
            <a:r>
              <a:rPr lang="en-US" i="1">
                <a:latin typeface="Times New Roman" pitchFamily="18" charset="0"/>
                <a:cs typeface="Times New Roman" pitchFamily="18" charset="0"/>
              </a:rPr>
              <a:t>Vài cụ già chống gậy bước lom khom</a:t>
            </a:r>
            <a:endParaRPr lang="en-US">
              <a:latin typeface="Times New Roman" pitchFamily="18" charset="0"/>
              <a:cs typeface="Times New Roman" pitchFamily="18" charset="0"/>
            </a:endParaRPr>
          </a:p>
          <a:p>
            <a:pPr marL="0" indent="0">
              <a:buNone/>
            </a:pPr>
            <a:r>
              <a:rPr lang="vi-VN" i="1">
                <a:latin typeface="Times New Roman" pitchFamily="18" charset="0"/>
                <a:cs typeface="Times New Roman" pitchFamily="18" charset="0"/>
              </a:rPr>
              <a:t>	</a:t>
            </a:r>
            <a:r>
              <a:rPr lang="en-US" i="1">
                <a:latin typeface="Times New Roman" pitchFamily="18" charset="0"/>
                <a:cs typeface="Times New Roman" pitchFamily="18" charset="0"/>
              </a:rPr>
              <a:t>Cô yếm thắm che môi cười lặng lẽ</a:t>
            </a:r>
            <a:endParaRPr lang="en-US">
              <a:latin typeface="Times New Roman" pitchFamily="18" charset="0"/>
              <a:cs typeface="Times New Roman" pitchFamily="18" charset="0"/>
            </a:endParaRPr>
          </a:p>
          <a:p>
            <a:pPr marL="0" indent="0">
              <a:buNone/>
            </a:pPr>
            <a:r>
              <a:rPr lang="vi-VN" i="1">
                <a:latin typeface="Times New Roman" pitchFamily="18" charset="0"/>
                <a:cs typeface="Times New Roman" pitchFamily="18" charset="0"/>
              </a:rPr>
              <a:t>	</a:t>
            </a:r>
            <a:r>
              <a:rPr lang="en-US" i="1">
                <a:latin typeface="Times New Roman" pitchFamily="18" charset="0"/>
                <a:cs typeface="Times New Roman" pitchFamily="18" charset="0"/>
              </a:rPr>
              <a:t>Thằng em bé nép đầu bên yếm mẹ</a:t>
            </a:r>
            <a:endParaRPr lang="en-US">
              <a:latin typeface="Times New Roman" pitchFamily="18" charset="0"/>
              <a:cs typeface="Times New Roman" pitchFamily="18" charset="0"/>
            </a:endParaRPr>
          </a:p>
          <a:p>
            <a:pPr marL="0" indent="0">
              <a:buNone/>
            </a:pPr>
            <a:r>
              <a:rPr lang="vi-VN" i="1">
                <a:latin typeface="Times New Roman" pitchFamily="18" charset="0"/>
                <a:cs typeface="Times New Roman" pitchFamily="18" charset="0"/>
              </a:rPr>
              <a:t>	</a:t>
            </a:r>
            <a:r>
              <a:rPr lang="en-US" i="1">
                <a:latin typeface="Times New Roman" pitchFamily="18" charset="0"/>
                <a:cs typeface="Times New Roman" pitchFamily="18" charset="0"/>
              </a:rPr>
              <a:t>Hai người thôn gánh lợn chạy đi đầu</a:t>
            </a:r>
            <a:endParaRPr lang="en-US">
              <a:latin typeface="Times New Roman" pitchFamily="18" charset="0"/>
              <a:cs typeface="Times New Roman" pitchFamily="18" charset="0"/>
            </a:endParaRPr>
          </a:p>
          <a:p>
            <a:pPr marL="0" indent="0">
              <a:buNone/>
            </a:pPr>
            <a:r>
              <a:rPr lang="vi-VN" i="1">
                <a:latin typeface="Times New Roman" pitchFamily="18" charset="0"/>
                <a:cs typeface="Times New Roman" pitchFamily="18" charset="0"/>
              </a:rPr>
              <a:t>	</a:t>
            </a:r>
            <a:r>
              <a:rPr lang="en-US" i="1">
                <a:latin typeface="Times New Roman" pitchFamily="18" charset="0"/>
                <a:cs typeface="Times New Roman" pitchFamily="18" charset="0"/>
              </a:rPr>
              <a:t>Con bò vàng ngộ nghĩnh đuổi theo sau</a:t>
            </a:r>
            <a:endParaRPr lang="en-US">
              <a:latin typeface="Times New Roman" pitchFamily="18" charset="0"/>
              <a:cs typeface="Times New Roman" pitchFamily="18" charset="0"/>
            </a:endParaRPr>
          </a:p>
          <a:p>
            <a:pPr marL="0" indent="0">
              <a:buNone/>
            </a:pPr>
            <a:r>
              <a:rPr lang="vi-VN" i="1">
                <a:latin typeface="Times New Roman" pitchFamily="18" charset="0"/>
                <a:cs typeface="Times New Roman" pitchFamily="18" charset="0"/>
              </a:rPr>
              <a:t>	</a:t>
            </a:r>
            <a:r>
              <a:rPr lang="en-US" i="1">
                <a:latin typeface="Times New Roman" pitchFamily="18" charset="0"/>
                <a:cs typeface="Times New Roman" pitchFamily="18" charset="0"/>
              </a:rPr>
              <a:t>Sương trắng rỏ đầu cành như giọt sữa</a:t>
            </a:r>
            <a:endParaRPr lang="en-US">
              <a:latin typeface="Times New Roman" pitchFamily="18" charset="0"/>
              <a:cs typeface="Times New Roman" pitchFamily="18" charset="0"/>
            </a:endParaRPr>
          </a:p>
          <a:p>
            <a:pPr marL="0" indent="0">
              <a:buNone/>
            </a:pPr>
            <a:endParaRPr lang="en-US">
              <a:latin typeface="Times New Roman" pitchFamily="18" charset="0"/>
              <a:cs typeface="Times New Roman" pitchFamily="18" charset="0"/>
            </a:endParaRPr>
          </a:p>
          <a:p>
            <a:pPr marL="0" indent="0">
              <a:buNone/>
            </a:pPr>
            <a:r>
              <a:rPr lang="en-US" b="1">
                <a:solidFill>
                  <a:srgbClr val="00B0F0"/>
                </a:solidFill>
                <a:latin typeface="Times New Roman" pitchFamily="18" charset="0"/>
                <a:cs typeface="Times New Roman" pitchFamily="18" charset="0"/>
              </a:rPr>
              <a:t>Tự nhẩm để học thuộc lòng </a:t>
            </a:r>
            <a:r>
              <a:rPr lang="vi-VN" b="1">
                <a:solidFill>
                  <a:srgbClr val="00B0F0"/>
                </a:solidFill>
                <a:latin typeface="Times New Roman" pitchFamily="18" charset="0"/>
                <a:cs typeface="Times New Roman" pitchFamily="18" charset="0"/>
              </a:rPr>
              <a:t>đoạn</a:t>
            </a:r>
            <a:r>
              <a:rPr lang="en-US" b="1">
                <a:solidFill>
                  <a:srgbClr val="00B0F0"/>
                </a:solidFill>
                <a:latin typeface="Times New Roman" pitchFamily="18" charset="0"/>
                <a:cs typeface="Times New Roman" pitchFamily="18" charset="0"/>
              </a:rPr>
              <a:t> thơ</a:t>
            </a:r>
            <a:r>
              <a:rPr lang="vi-VN" b="1">
                <a:solidFill>
                  <a:srgbClr val="00B0F0"/>
                </a:solidFill>
                <a:latin typeface="Times New Roman" pitchFamily="18" charset="0"/>
                <a:cs typeface="Times New Roman" pitchFamily="18" charset="0"/>
              </a:rPr>
              <a:t> trên</a:t>
            </a:r>
            <a:r>
              <a:rPr lang="en-US" b="1">
                <a:solidFill>
                  <a:srgbClr val="00B0F0"/>
                </a:solidFill>
                <a:latin typeface="Times New Roman" pitchFamily="18" charset="0"/>
                <a:cs typeface="Times New Roman" pitchFamily="18" charset="0"/>
              </a:rPr>
              <a:t> trong thời gian (4 phút)</a:t>
            </a:r>
            <a:endParaRPr lang="vi-VN" b="1">
              <a:solidFill>
                <a:srgbClr val="00B0F0"/>
              </a:solidFill>
              <a:latin typeface="Times New Roman" pitchFamily="18" charset="0"/>
              <a:cs typeface="Times New Roman" pitchFamily="18" charset="0"/>
            </a:endParaRPr>
          </a:p>
          <a:p>
            <a:pPr marL="0" indent="0">
              <a:buNone/>
            </a:pPr>
            <a:endParaRPr lang="en-US">
              <a:latin typeface="Times New Roman" pitchFamily="18" charset="0"/>
              <a:cs typeface="Times New Roman" pitchFamily="18" charset="0"/>
            </a:endParaRPr>
          </a:p>
        </p:txBody>
      </p:sp>
      <p:sp>
        <p:nvSpPr>
          <p:cNvPr id="4" name="TextBox 3"/>
          <p:cNvSpPr txBox="1"/>
          <p:nvPr/>
        </p:nvSpPr>
        <p:spPr>
          <a:xfrm>
            <a:off x="0" y="260648"/>
            <a:ext cx="9144000" cy="461665"/>
          </a:xfrm>
          <a:prstGeom prst="rect">
            <a:avLst/>
          </a:prstGeom>
          <a:noFill/>
        </p:spPr>
        <p:txBody>
          <a:bodyPr wrap="square" rtlCol="0">
            <a:spAutoFit/>
          </a:bodyPr>
          <a:lstStyle/>
          <a:p>
            <a:pPr algn="ctr"/>
            <a:r>
              <a:rPr lang="vi-VN" sz="2400" b="1">
                <a:solidFill>
                  <a:srgbClr val="00B050"/>
                </a:solidFill>
                <a:latin typeface="+mj-lt"/>
              </a:rPr>
              <a:t>Tập đọc</a:t>
            </a:r>
          </a:p>
        </p:txBody>
      </p:sp>
      <p:sp>
        <p:nvSpPr>
          <p:cNvPr id="6" name="TextBox 5"/>
          <p:cNvSpPr txBox="1"/>
          <p:nvPr/>
        </p:nvSpPr>
        <p:spPr>
          <a:xfrm>
            <a:off x="0" y="-57001"/>
            <a:ext cx="9144000" cy="461665"/>
          </a:xfrm>
          <a:prstGeom prst="rect">
            <a:avLst/>
          </a:prstGeom>
          <a:noFill/>
        </p:spPr>
        <p:txBody>
          <a:bodyPr wrap="square" rtlCol="0">
            <a:spAutoFit/>
          </a:bodyPr>
          <a:lstStyle/>
          <a:p>
            <a:pPr algn="ctr"/>
            <a:r>
              <a:rPr lang="vi-VN" sz="2400" dirty="0">
                <a:latin typeface="+mj-lt"/>
              </a:rPr>
              <a:t>Thứ  </a:t>
            </a:r>
            <a:r>
              <a:rPr lang="en-US" sz="2400" dirty="0">
                <a:latin typeface="+mj-lt"/>
              </a:rPr>
              <a:t>4</a:t>
            </a:r>
            <a:r>
              <a:rPr lang="vi-VN" sz="2400" dirty="0">
                <a:latin typeface="+mj-lt"/>
              </a:rPr>
              <a:t> </a:t>
            </a:r>
            <a:r>
              <a:rPr lang="vi-VN" sz="2400" baseline="0" dirty="0">
                <a:latin typeface="+mj-lt"/>
              </a:rPr>
              <a:t>  ngày  </a:t>
            </a:r>
            <a:r>
              <a:rPr lang="en-US" sz="2400" baseline="0" dirty="0">
                <a:latin typeface="+mj-lt"/>
              </a:rPr>
              <a:t>5</a:t>
            </a:r>
            <a:r>
              <a:rPr lang="vi-VN" sz="2400" baseline="0" dirty="0">
                <a:latin typeface="+mj-lt"/>
              </a:rPr>
              <a:t>   tháng </a:t>
            </a:r>
            <a:r>
              <a:rPr lang="en-US" sz="2400" baseline="0" dirty="0">
                <a:latin typeface="+mj-lt"/>
              </a:rPr>
              <a:t>1</a:t>
            </a:r>
            <a:r>
              <a:rPr lang="vi-VN" sz="2400" baseline="0" dirty="0">
                <a:latin typeface="+mj-lt"/>
              </a:rPr>
              <a:t>  năm 202</a:t>
            </a:r>
            <a:r>
              <a:rPr lang="en-US" sz="2400" baseline="0" dirty="0">
                <a:latin typeface="+mj-lt"/>
              </a:rPr>
              <a:t>2</a:t>
            </a:r>
            <a:endParaRPr lang="en-US" sz="2400" dirty="0">
              <a:latin typeface="+mj-lt"/>
            </a:endParaRPr>
          </a:p>
        </p:txBody>
      </p:sp>
      <p:sp>
        <p:nvSpPr>
          <p:cNvPr id="7" name="TextBox 6"/>
          <p:cNvSpPr txBox="1"/>
          <p:nvPr/>
        </p:nvSpPr>
        <p:spPr>
          <a:xfrm>
            <a:off x="0" y="673532"/>
            <a:ext cx="9144000" cy="892552"/>
          </a:xfrm>
          <a:prstGeom prst="rect">
            <a:avLst/>
          </a:prstGeom>
          <a:noFill/>
        </p:spPr>
        <p:txBody>
          <a:bodyPr wrap="square" rtlCol="0">
            <a:spAutoFit/>
          </a:bodyPr>
          <a:lstStyle/>
          <a:p>
            <a:pPr algn="ctr"/>
            <a:r>
              <a:rPr lang="vi-VN" sz="2800" b="1">
                <a:solidFill>
                  <a:srgbClr val="FF0000"/>
                </a:solidFill>
                <a:latin typeface="+mj-lt"/>
                <a:cs typeface="Arial" pitchFamily="34" charset="0"/>
              </a:rPr>
              <a:t>CHỢ TẾT</a:t>
            </a:r>
          </a:p>
          <a:p>
            <a:pPr algn="ctr"/>
            <a:r>
              <a:rPr lang="vi-VN" sz="2400">
                <a:latin typeface="+mj-lt"/>
                <a:cs typeface="Arial" pitchFamily="34" charset="0"/>
              </a:rPr>
              <a:t>(Trích)</a:t>
            </a:r>
            <a:endParaRPr lang="en-US" sz="2400">
              <a:latin typeface="+mj-lt"/>
              <a:cs typeface="Arial" pitchFamily="34" charset="0"/>
            </a:endParaRPr>
          </a:p>
        </p:txBody>
      </p:sp>
    </p:spTree>
    <p:extLst>
      <p:ext uri="{BB962C8B-B14F-4D97-AF65-F5344CB8AC3E}">
        <p14:creationId xmlns:p14="http://schemas.microsoft.com/office/powerpoint/2010/main" val="3383202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circle(in)">
                                      <p:cBhvr>
                                        <p:cTn id="31" dur="2000"/>
                                        <p:tgtEl>
                                          <p:spTgt spid="3">
                                            <p:txEl>
                                              <p:pRg st="7" end="7"/>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circle(in)">
                                      <p:cBhvr>
                                        <p:cTn id="34" dur="20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67544" y="620688"/>
            <a:ext cx="8229600" cy="5280159"/>
          </a:xfrm>
        </p:spPr>
        <p:txBody>
          <a:bodyPr>
            <a:normAutofit/>
          </a:bodyPr>
          <a:lstStyle/>
          <a:p>
            <a:pPr marL="0" lvl="0" indent="0">
              <a:buNone/>
            </a:pPr>
            <a:r>
              <a:rPr lang="en-US" b="1" u="sng" dirty="0" err="1">
                <a:solidFill>
                  <a:srgbClr val="0070C0"/>
                </a:solidFill>
                <a:latin typeface="Times New Roman" pitchFamily="18" charset="0"/>
                <a:cs typeface="Times New Roman" pitchFamily="18" charset="0"/>
              </a:rPr>
              <a:t>Học</a:t>
            </a:r>
            <a:r>
              <a:rPr lang="en-US" b="1" u="sng" dirty="0">
                <a:solidFill>
                  <a:srgbClr val="0070C0"/>
                </a:solidFill>
                <a:latin typeface="Times New Roman" pitchFamily="18" charset="0"/>
                <a:cs typeface="Times New Roman" pitchFamily="18" charset="0"/>
              </a:rPr>
              <a:t> </a:t>
            </a:r>
            <a:r>
              <a:rPr lang="en-US" b="1" u="sng" dirty="0" err="1">
                <a:solidFill>
                  <a:srgbClr val="0070C0"/>
                </a:solidFill>
                <a:latin typeface="Times New Roman" pitchFamily="18" charset="0"/>
                <a:cs typeface="Times New Roman" pitchFamily="18" charset="0"/>
              </a:rPr>
              <a:t>thuộc</a:t>
            </a:r>
            <a:r>
              <a:rPr lang="en-US" b="1" u="sng" dirty="0">
                <a:solidFill>
                  <a:srgbClr val="0070C0"/>
                </a:solidFill>
                <a:latin typeface="Times New Roman" pitchFamily="18" charset="0"/>
                <a:cs typeface="Times New Roman" pitchFamily="18" charset="0"/>
              </a:rPr>
              <a:t> </a:t>
            </a:r>
            <a:r>
              <a:rPr lang="en-US" b="1" u="sng" dirty="0" err="1">
                <a:solidFill>
                  <a:srgbClr val="0070C0"/>
                </a:solidFill>
                <a:latin typeface="Times New Roman" pitchFamily="18" charset="0"/>
                <a:cs typeface="Times New Roman" pitchFamily="18" charset="0"/>
              </a:rPr>
              <a:t>lòng</a:t>
            </a:r>
            <a:endParaRPr lang="en-US" b="1" dirty="0">
              <a:solidFill>
                <a:srgbClr val="0070C0"/>
              </a:solidFill>
              <a:latin typeface="Times New Roman" pitchFamily="18" charset="0"/>
              <a:cs typeface="Times New Roman" pitchFamily="18" charset="0"/>
            </a:endParaRPr>
          </a:p>
          <a:p>
            <a:pPr marL="0" indent="0">
              <a:buNone/>
            </a:pPr>
            <a:r>
              <a:rPr lang="vi-VN" i="1" dirty="0">
                <a:latin typeface="Times New Roman" pitchFamily="18" charset="0"/>
                <a:cs typeface="Times New Roman" pitchFamily="18" charset="0"/>
              </a:rPr>
              <a:t>	</a:t>
            </a:r>
            <a:r>
              <a:rPr lang="en-US" i="1" dirty="0" err="1">
                <a:latin typeface="Times New Roman" pitchFamily="18" charset="0"/>
                <a:cs typeface="Times New Roman" pitchFamily="18" charset="0"/>
              </a:rPr>
              <a:t>Họ</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vui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vẻ</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kéo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hàng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trên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cỏ</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biếc</a:t>
            </a:r>
            <a:endParaRPr lang="en-US" dirty="0">
              <a:latin typeface="Times New Roman" pitchFamily="18" charset="0"/>
              <a:cs typeface="Times New Roman" pitchFamily="18" charset="0"/>
            </a:endParaRPr>
          </a:p>
          <a:p>
            <a:pPr marL="0" indent="0">
              <a:buNone/>
            </a:pPr>
            <a:r>
              <a:rPr lang="vi-VN" i="1" dirty="0">
                <a:latin typeface="Times New Roman" pitchFamily="18" charset="0"/>
                <a:cs typeface="Times New Roman" pitchFamily="18" charset="0"/>
              </a:rPr>
              <a:t>	</a:t>
            </a:r>
            <a:r>
              <a:rPr lang="en-US" i="1" dirty="0" err="1">
                <a:latin typeface="Times New Roman" pitchFamily="18" charset="0"/>
                <a:cs typeface="Times New Roman" pitchFamily="18" charset="0"/>
              </a:rPr>
              <a:t>Những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thằng</a:t>
            </a:r>
            <a:r>
              <a:rPr lang="en-US" i="1" dirty="0">
                <a:latin typeface="Times New Roman" pitchFamily="18" charset="0"/>
                <a:cs typeface="Times New Roman" pitchFamily="18" charset="0"/>
              </a:rPr>
              <a:t> cu </a:t>
            </a:r>
            <a:r>
              <a:rPr lang="en-US" i="1" dirty="0" err="1">
                <a:latin typeface="Times New Roman" pitchFamily="18" charset="0"/>
                <a:cs typeface="Times New Roman" pitchFamily="18" charset="0"/>
              </a:rPr>
              <a:t>áo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đỏ</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chạy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lon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xon</a:t>
            </a:r>
            <a:endParaRPr lang="en-US" dirty="0">
              <a:latin typeface="Times New Roman" pitchFamily="18" charset="0"/>
              <a:cs typeface="Times New Roman" pitchFamily="18" charset="0"/>
            </a:endParaRPr>
          </a:p>
          <a:p>
            <a:pPr marL="0" indent="0">
              <a:buNone/>
            </a:pPr>
            <a:r>
              <a:rPr lang="vi-VN" i="1" dirty="0">
                <a:latin typeface="Times New Roman" pitchFamily="18" charset="0"/>
                <a:cs typeface="Times New Roman" pitchFamily="18" charset="0"/>
              </a:rPr>
              <a:t>	</a:t>
            </a:r>
            <a:r>
              <a:rPr lang="en-US" i="1" dirty="0" err="1">
                <a:latin typeface="Times New Roman" pitchFamily="18" charset="0"/>
                <a:cs typeface="Times New Roman" pitchFamily="18" charset="0"/>
              </a:rPr>
              <a:t>Vài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cụ</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già</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chống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gậy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bước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lom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khom</a:t>
            </a:r>
            <a:endParaRPr lang="en-US" dirty="0">
              <a:latin typeface="Times New Roman" pitchFamily="18" charset="0"/>
              <a:cs typeface="Times New Roman" pitchFamily="18" charset="0"/>
            </a:endParaRPr>
          </a:p>
          <a:p>
            <a:pPr marL="0" indent="0">
              <a:buNone/>
            </a:pPr>
            <a:r>
              <a:rPr lang="vi-VN" i="1" dirty="0">
                <a:latin typeface="Times New Roman" pitchFamily="18" charset="0"/>
                <a:cs typeface="Times New Roman" pitchFamily="18" charset="0"/>
              </a:rPr>
              <a:t>	</a:t>
            </a:r>
            <a:r>
              <a:rPr lang="en-US" i="1" dirty="0" err="1">
                <a:latin typeface="Times New Roman" pitchFamily="18" charset="0"/>
                <a:cs typeface="Times New Roman" pitchFamily="18" charset="0"/>
              </a:rPr>
              <a:t>Cô</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yếm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thắm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che</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môi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cười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lặng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lẽ</a:t>
            </a:r>
            <a:endParaRPr lang="en-US" dirty="0">
              <a:latin typeface="Times New Roman" pitchFamily="18" charset="0"/>
              <a:cs typeface="Times New Roman" pitchFamily="18" charset="0"/>
            </a:endParaRPr>
          </a:p>
          <a:p>
            <a:pPr marL="0" indent="0">
              <a:buNone/>
            </a:pPr>
            <a:r>
              <a:rPr lang="vi-VN" i="1" dirty="0">
                <a:latin typeface="Times New Roman" pitchFamily="18" charset="0"/>
                <a:cs typeface="Times New Roman" pitchFamily="18" charset="0"/>
              </a:rPr>
              <a:t>	</a:t>
            </a:r>
            <a:r>
              <a:rPr lang="en-US" i="1" dirty="0" err="1">
                <a:latin typeface="Times New Roman" pitchFamily="18" charset="0"/>
                <a:cs typeface="Times New Roman" pitchFamily="18" charset="0"/>
              </a:rPr>
              <a:t>Thằng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em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bé</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nép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đầu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bên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yếm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mẹ</a:t>
            </a:r>
            <a:endParaRPr lang="en-US" dirty="0">
              <a:latin typeface="Times New Roman" pitchFamily="18" charset="0"/>
              <a:cs typeface="Times New Roman" pitchFamily="18" charset="0"/>
            </a:endParaRPr>
          </a:p>
          <a:p>
            <a:pPr marL="0" indent="0">
              <a:buNone/>
            </a:pPr>
            <a:r>
              <a:rPr lang="vi-VN" i="1" dirty="0">
                <a:latin typeface="Times New Roman" pitchFamily="18" charset="0"/>
                <a:cs typeface="Times New Roman" pitchFamily="18" charset="0"/>
              </a:rPr>
              <a:t>	</a:t>
            </a:r>
            <a:r>
              <a:rPr lang="en-US" i="1" dirty="0">
                <a:latin typeface="Times New Roman" pitchFamily="18" charset="0"/>
                <a:cs typeface="Times New Roman" pitchFamily="18" charset="0"/>
              </a:rPr>
              <a:t>Hai </a:t>
            </a:r>
            <a:r>
              <a:rPr lang="en-US" i="1" dirty="0" err="1">
                <a:latin typeface="Times New Roman" pitchFamily="18" charset="0"/>
                <a:cs typeface="Times New Roman" pitchFamily="18" charset="0"/>
              </a:rPr>
              <a:t>người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thôn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gánh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lợn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chạy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đầu</a:t>
            </a:r>
            <a:endParaRPr lang="en-US" dirty="0">
              <a:latin typeface="Times New Roman" pitchFamily="18" charset="0"/>
              <a:cs typeface="Times New Roman" pitchFamily="18" charset="0"/>
            </a:endParaRPr>
          </a:p>
          <a:p>
            <a:pPr marL="0" indent="0">
              <a:buNone/>
            </a:pPr>
            <a:r>
              <a:rPr lang="vi-VN" i="1" dirty="0">
                <a:latin typeface="Times New Roman" pitchFamily="18" charset="0"/>
                <a:cs typeface="Times New Roman" pitchFamily="18" charset="0"/>
              </a:rPr>
              <a:t>	</a:t>
            </a:r>
            <a:r>
              <a:rPr lang="en-US" i="1" dirty="0">
                <a:latin typeface="Times New Roman" pitchFamily="18" charset="0"/>
                <a:cs typeface="Times New Roman" pitchFamily="18" charset="0"/>
              </a:rPr>
              <a:t>Con </a:t>
            </a:r>
            <a:r>
              <a:rPr lang="en-US" i="1" dirty="0" err="1">
                <a:latin typeface="Times New Roman" pitchFamily="18" charset="0"/>
                <a:cs typeface="Times New Roman" pitchFamily="18" charset="0"/>
              </a:rPr>
              <a:t>bò</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vàng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ngộ</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nghĩnh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đuổi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theo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sau</a:t>
            </a:r>
            <a:endParaRPr lang="en-US" dirty="0">
              <a:latin typeface="Times New Roman" pitchFamily="18" charset="0"/>
              <a:cs typeface="Times New Roman" pitchFamily="18" charset="0"/>
            </a:endParaRPr>
          </a:p>
          <a:p>
            <a:pPr marL="0" indent="0">
              <a:buNone/>
            </a:pPr>
            <a:r>
              <a:rPr lang="vi-VN" i="1" dirty="0">
                <a:latin typeface="Times New Roman" pitchFamily="18" charset="0"/>
                <a:cs typeface="Times New Roman" pitchFamily="18" charset="0"/>
              </a:rPr>
              <a:t>	</a:t>
            </a:r>
            <a:r>
              <a:rPr lang="en-US" i="1" dirty="0" err="1">
                <a:latin typeface="Times New Roman" pitchFamily="18" charset="0"/>
                <a:cs typeface="Times New Roman" pitchFamily="18" charset="0"/>
              </a:rPr>
              <a:t>Sương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trắng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rỏ</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đầu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cành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như</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giọt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sữa</a:t>
            </a: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803035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ircle(in)">
                                      <p:cBhvr>
                                        <p:cTn id="12" dur="2000"/>
                                        <p:tgtEl>
                                          <p:spTgt spid="8">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circle(in)">
                                      <p:cBhvr>
                                        <p:cTn id="15" dur="2000"/>
                                        <p:tgtEl>
                                          <p:spTgt spid="8">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circle(in)">
                                      <p:cBhvr>
                                        <p:cTn id="18" dur="2000"/>
                                        <p:tgtEl>
                                          <p:spTgt spid="8">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circle(in)">
                                      <p:cBhvr>
                                        <p:cTn id="21" dur="2000"/>
                                        <p:tgtEl>
                                          <p:spTgt spid="8">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circle(in)">
                                      <p:cBhvr>
                                        <p:cTn id="24" dur="2000"/>
                                        <p:tgtEl>
                                          <p:spTgt spid="8">
                                            <p:txEl>
                                              <p:pRg st="5" end="5"/>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circle(in)">
                                      <p:cBhvr>
                                        <p:cTn id="27" dur="2000"/>
                                        <p:tgtEl>
                                          <p:spTgt spid="8">
                                            <p:txEl>
                                              <p:pRg st="6" end="6"/>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8">
                                            <p:txEl>
                                              <p:pRg st="7" end="7"/>
                                            </p:txEl>
                                          </p:spTgt>
                                        </p:tgtEl>
                                        <p:attrNameLst>
                                          <p:attrName>style.visibility</p:attrName>
                                        </p:attrNameLst>
                                      </p:cBhvr>
                                      <p:to>
                                        <p:strVal val="visible"/>
                                      </p:to>
                                    </p:set>
                                    <p:animEffect transition="in" filter="circle(in)">
                                      <p:cBhvr>
                                        <p:cTn id="30" dur="2000"/>
                                        <p:tgtEl>
                                          <p:spTgt spid="8">
                                            <p:txEl>
                                              <p:pRg st="7" end="7"/>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animEffect transition="in" filter="circle(in)">
                                      <p:cBhvr>
                                        <p:cTn id="33" dur="2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54" y="4062427"/>
            <a:ext cx="3231001" cy="2795573"/>
          </a:xfrm>
          <a:prstGeom prst="rect">
            <a:avLst/>
          </a:prstGeom>
        </p:spPr>
      </p:pic>
      <p:sp>
        <p:nvSpPr>
          <p:cNvPr id="5" name="Cloud Callout 4"/>
          <p:cNvSpPr/>
          <p:nvPr/>
        </p:nvSpPr>
        <p:spPr>
          <a:xfrm>
            <a:off x="1259633" y="188640"/>
            <a:ext cx="7560840" cy="3456384"/>
          </a:xfrm>
          <a:prstGeom prst="cloudCallout">
            <a:avLst>
              <a:gd name="adj1" fmla="val -36603"/>
              <a:gd name="adj2" fmla="val 6719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4800" b="1">
                <a:solidFill>
                  <a:srgbClr val="FF0000"/>
                </a:solidFill>
                <a:latin typeface="Times New Roman" pitchFamily="18" charset="0"/>
                <a:cs typeface="Times New Roman" pitchFamily="18" charset="0"/>
              </a:rPr>
              <a:t>Nội dung chính bài Chợ Tết?</a:t>
            </a:r>
            <a:endParaRPr lang="en-US" sz="4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68984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683568" y="836712"/>
            <a:ext cx="7776864" cy="4968552"/>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200" i="1">
                <a:solidFill>
                  <a:srgbClr val="FF0000"/>
                </a:solidFill>
                <a:latin typeface="Times New Roman" pitchFamily="18" charset="0"/>
                <a:cs typeface="Times New Roman" pitchFamily="18" charset="0"/>
              </a:rPr>
              <a:t>Bài thơ là bức tranh chợ Tết vùng trung du, vô cùng sinh động và rực rỡ sắc màu. Qua đó, chúng ta có thể cảm nhận được cuộc sống bình dị, vui tươi và hòa mình với thiên nhiên của những người dân nơi đây.</a:t>
            </a:r>
            <a:endParaRPr lang="en-US" sz="32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630815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Đảm bảo an ninh trật tự phục vụ nhân dân đón T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9144000" cy="681337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Tả lại quang cảnh chợ hoa ngày Tế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Tả lại quang cảnh chợ hoa ngày Tế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Tả lại quang cảnh chợ hoa ngày Tế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957741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98986"/>
          </a:xfrm>
        </p:spPr>
        <p:txBody>
          <a:bodyPr/>
          <a:lstStyle/>
          <a:p>
            <a:pPr marL="0" indent="0" algn="just">
              <a:buNone/>
            </a:pPr>
            <a:r>
              <a:rPr lang="en-US" b="1" dirty="0">
                <a:solidFill>
                  <a:srgbClr val="0070C0"/>
                </a:solidFill>
                <a:latin typeface="+mj-lt"/>
              </a:rPr>
              <a:t>KHỞI ĐỘNG</a:t>
            </a:r>
          </a:p>
          <a:p>
            <a:pPr marL="0" indent="0" algn="just">
              <a:buNone/>
            </a:pPr>
            <a:r>
              <a:rPr lang="vi-VN" b="1" dirty="0">
                <a:solidFill>
                  <a:srgbClr val="0070C0"/>
                </a:solidFill>
                <a:latin typeface="+mj-lt"/>
              </a:rPr>
              <a:t>Đọc đoạn 2 và cho biết:</a:t>
            </a:r>
          </a:p>
          <a:p>
            <a:pPr marL="0" indent="0" algn="just">
              <a:buNone/>
            </a:pPr>
            <a:r>
              <a:rPr lang="vi-VN" b="1" dirty="0">
                <a:solidFill>
                  <a:srgbClr val="0070C0"/>
                </a:solidFill>
                <a:latin typeface="+mj-lt"/>
              </a:rPr>
              <a:t>Hoa sầu riêng mang những nét đặc sắc gì?</a:t>
            </a:r>
          </a:p>
          <a:p>
            <a:pPr marL="0" indent="0" algn="just">
              <a:buNone/>
            </a:pPr>
            <a:endParaRPr lang="en-US" dirty="0"/>
          </a:p>
        </p:txBody>
      </p:sp>
      <p:sp>
        <p:nvSpPr>
          <p:cNvPr id="4" name="TextBox 3"/>
          <p:cNvSpPr txBox="1"/>
          <p:nvPr/>
        </p:nvSpPr>
        <p:spPr>
          <a:xfrm>
            <a:off x="471948" y="2514600"/>
            <a:ext cx="8064896" cy="35394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3200" dirty="0" err="1">
                <a:latin typeface="Times New Roman" pitchFamily="18" charset="0"/>
                <a:cs typeface="Times New Roman" pitchFamily="18" charset="0"/>
              </a:rPr>
              <a:t>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nét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bưởi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chùm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sen</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lác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nhụy</a:t>
            </a:r>
            <a:r>
              <a:rPr lang="en-US" sz="3200" dirty="0">
                <a:latin typeface="Times New Roman" pitchFamily="18" charset="0"/>
                <a:cs typeface="Times New Roman" pitchFamily="18" charset="0"/>
              </a:rPr>
              <a:t> li </a:t>
            </a:r>
            <a:r>
              <a:rPr lang="en-US" sz="3200" dirty="0" err="1">
                <a:latin typeface="Times New Roman" pitchFamily="18" charset="0"/>
                <a:cs typeface="Times New Roman" pitchFamily="18" charset="0"/>
              </a:rPr>
              <a:t>ti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hoa</a:t>
            </a:r>
            <a:r>
              <a:rPr lang="en-US" sz="3200" dirty="0">
                <a:latin typeface="Times New Roman" pitchFamily="18" charset="0"/>
                <a:cs typeface="Times New Roman" pitchFamily="18" charset="0"/>
              </a:rPr>
              <a:t>.</a:t>
            </a:r>
          </a:p>
          <a:p>
            <a:pPr algn="just"/>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786807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ư âm chợ Tết - Báo Nam Định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9144000" cy="6813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Người lao động bắt đầu nghỉ Tết Nguyên đán Canh tý từ ngày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71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271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Bánh chưng. ý nghĩa bánh chưng. Chúc mừng năm mới. Tết Nguyên đán. 2020 |  TTVH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4600" y="6197025"/>
            <a:ext cx="3024336" cy="584775"/>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vi-VN" sz="3200" b="1" dirty="0">
                <a:solidFill>
                  <a:schemeClr val="bg1"/>
                </a:solidFill>
                <a:latin typeface="+mj-lt"/>
              </a:rPr>
              <a:t>BÁNH CHƯNG</a:t>
            </a:r>
            <a:endParaRPr lang="en-US" sz="3200" b="1" dirty="0">
              <a:solidFill>
                <a:schemeClr val="bg1"/>
              </a:solidFill>
              <a:latin typeface="+mj-lt"/>
            </a:endParaRPr>
          </a:p>
        </p:txBody>
      </p:sp>
    </p:spTree>
    <p:extLst>
      <p:ext uri="{BB962C8B-B14F-4D97-AF65-F5344CB8AC3E}">
        <p14:creationId xmlns:p14="http://schemas.microsoft.com/office/powerpoint/2010/main" val="33767786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ết nam bộ kể chuyện 'Nguồn gốc và ý nghĩa bánh té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0" y="5867400"/>
            <a:ext cx="3024336" cy="5847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vi-VN" sz="3200" b="1" dirty="0">
                <a:solidFill>
                  <a:schemeClr val="tx1"/>
                </a:solidFill>
                <a:latin typeface="+mj-lt"/>
              </a:rPr>
              <a:t>BÁNH TÉT</a:t>
            </a:r>
            <a:endParaRPr lang="en-US" sz="3200" b="1" dirty="0">
              <a:solidFill>
                <a:schemeClr val="tx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lstStyle/>
          <a:p>
            <a:r>
              <a:rPr lang="vi-VN" b="1">
                <a:solidFill>
                  <a:srgbClr val="00B050"/>
                </a:solidFill>
              </a:rPr>
              <a:t>DẶN DÒ</a:t>
            </a:r>
            <a:endParaRPr lang="en-US" b="1">
              <a:solidFill>
                <a:srgbClr val="00B050"/>
              </a:solidFill>
            </a:endParaRPr>
          </a:p>
        </p:txBody>
      </p:sp>
      <p:sp>
        <p:nvSpPr>
          <p:cNvPr id="3" name="Content Placeholder 2"/>
          <p:cNvSpPr>
            <a:spLocks noGrp="1"/>
          </p:cNvSpPr>
          <p:nvPr>
            <p:ph idx="1"/>
          </p:nvPr>
        </p:nvSpPr>
        <p:spPr>
          <a:xfrm>
            <a:off x="457200" y="1196752"/>
            <a:ext cx="8229600" cy="4525963"/>
          </a:xfrm>
        </p:spPr>
        <p:txBody>
          <a:bodyPr>
            <a:normAutofit/>
          </a:bodyPr>
          <a:lstStyle/>
          <a:p>
            <a:pPr>
              <a:buFont typeface="Wingdings" pitchFamily="2" charset="2"/>
              <a:buChar char="Ø"/>
            </a:pPr>
            <a:endParaRPr lang="vi-VN" sz="4000">
              <a:latin typeface="Times New Roman" pitchFamily="18" charset="0"/>
              <a:cs typeface="Times New Roman" pitchFamily="18" charset="0"/>
            </a:endParaRPr>
          </a:p>
          <a:p>
            <a:pPr>
              <a:buFont typeface="Wingdings" pitchFamily="2" charset="2"/>
              <a:buChar char="Ø"/>
            </a:pPr>
            <a:endParaRPr lang="vi-VN" sz="4000">
              <a:latin typeface="Times New Roman" pitchFamily="18" charset="0"/>
              <a:cs typeface="Times New Roman" pitchFamily="18" charset="0"/>
            </a:endParaRPr>
          </a:p>
          <a:p>
            <a:pPr>
              <a:buFont typeface="Wingdings" pitchFamily="2" charset="2"/>
              <a:buChar char="Ø"/>
            </a:pPr>
            <a:r>
              <a:rPr lang="vi-VN" sz="4000">
                <a:latin typeface="Times New Roman" pitchFamily="18" charset="0"/>
                <a:cs typeface="Times New Roman" pitchFamily="18" charset="0"/>
              </a:rPr>
              <a:t>Về nhà học bài thơ Chợ Tết</a:t>
            </a:r>
          </a:p>
          <a:p>
            <a:pPr>
              <a:buFont typeface="Wingdings" pitchFamily="2" charset="2"/>
              <a:buChar char="Ø"/>
            </a:pPr>
            <a:r>
              <a:rPr lang="vi-VN" sz="4000">
                <a:latin typeface="Times New Roman" pitchFamily="18" charset="0"/>
                <a:cs typeface="Times New Roman" pitchFamily="18" charset="0"/>
              </a:rPr>
              <a:t>Chuẩn bị bài Tập đọc: </a:t>
            </a:r>
            <a:r>
              <a:rPr lang="vi-VN" sz="4000" b="1">
                <a:latin typeface="Times New Roman" pitchFamily="18" charset="0"/>
                <a:cs typeface="Times New Roman" pitchFamily="18" charset="0"/>
              </a:rPr>
              <a:t>Hoa học trò</a:t>
            </a:r>
            <a:endParaRPr lang="en-US" sz="4000" b="1">
              <a:latin typeface="Times New Roman" pitchFamily="18" charset="0"/>
              <a:cs typeface="Times New Roman" pitchFamily="18" charset="0"/>
            </a:endParaRPr>
          </a:p>
        </p:txBody>
      </p:sp>
    </p:spTree>
    <p:extLst>
      <p:ext uri="{BB962C8B-B14F-4D97-AF65-F5344CB8AC3E}">
        <p14:creationId xmlns:p14="http://schemas.microsoft.com/office/powerpoint/2010/main" val="2857511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Wave 3"/>
          <p:cNvSpPr/>
          <p:nvPr/>
        </p:nvSpPr>
        <p:spPr>
          <a:xfrm>
            <a:off x="0" y="1412776"/>
            <a:ext cx="9144000" cy="3528392"/>
          </a:xfrm>
          <a:prstGeom prst="wav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cap="all" dirty="0">
                <a:ln w="9000" cmpd="sng">
                  <a:solidFill>
                    <a:srgbClr val="FF0000"/>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CHÚC</a:t>
            </a:r>
            <a:r>
              <a:rPr lang="vi-VN" sz="3200" b="1" cap="all" dirty="0">
                <a:ln w="9000" cmpd="sng">
                  <a:solidFill>
                    <a:srgbClr val="FF0000"/>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QUÝ </a:t>
            </a:r>
            <a:r>
              <a:rPr lang="en-US" sz="3200" b="1" cap="all" dirty="0">
                <a:ln w="9000" cmpd="sng">
                  <a:solidFill>
                    <a:srgbClr val="FF0000"/>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THẦY </a:t>
            </a:r>
            <a:r>
              <a:rPr lang="vi-VN" sz="3200" b="1" cap="all" dirty="0">
                <a:ln w="9000" cmpd="sng">
                  <a:solidFill>
                    <a:srgbClr val="FF0000"/>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CÔ</a:t>
            </a:r>
            <a:r>
              <a:rPr lang="en-US" sz="3200" b="1" cap="all" dirty="0">
                <a:ln w="9000" cmpd="sng">
                  <a:solidFill>
                    <a:srgbClr val="FF0000"/>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DỒI DÀO SỨC KHỎE</a:t>
            </a:r>
            <a:r>
              <a:rPr lang="vi-VN" sz="3200" b="1" cap="all" dirty="0">
                <a:ln w="9000" cmpd="sng">
                  <a:solidFill>
                    <a:srgbClr val="FF0000"/>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p>
          <a:p>
            <a:pPr algn="ctr"/>
            <a:r>
              <a:rPr lang="vi-VN" sz="3200" b="1" cap="all" dirty="0">
                <a:ln w="9000" cmpd="sng">
                  <a:solidFill>
                    <a:srgbClr val="FF0000"/>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VÀ CÁC EM </a:t>
            </a:r>
            <a:r>
              <a:rPr lang="en-US" sz="3200" b="1" cap="all" dirty="0">
                <a:ln w="9000" cmpd="sng">
                  <a:solidFill>
                    <a:srgbClr val="FF0000"/>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CHĂM NGOAN </a:t>
            </a:r>
            <a:r>
              <a:rPr lang="vi-VN" sz="3200" b="1" cap="all" dirty="0">
                <a:ln w="9000" cmpd="sng">
                  <a:solidFill>
                    <a:srgbClr val="FF0000"/>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a:t>
            </a:r>
            <a:endParaRPr lang="en-US" sz="3200" b="1" cap="all" dirty="0">
              <a:ln w="9000" cmpd="sng">
                <a:solidFill>
                  <a:srgbClr val="FF0000"/>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890691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1"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4"/>
                                        </p:tgtEl>
                                        <p:attrNameLst>
                                          <p:attrName>ppt_x</p:attrName>
                                          <p:attrName>ppt_y</p:attrName>
                                        </p:attrNameLst>
                                      </p:cBhvr>
                                    </p:animMotion>
                                    <p:animRot by="1500000">
                                      <p:cBhvr>
                                        <p:cTn id="14" dur="125" fill="hold">
                                          <p:stCondLst>
                                            <p:cond delay="0"/>
                                          </p:stCondLst>
                                        </p:cTn>
                                        <p:tgtEl>
                                          <p:spTgt spid="4"/>
                                        </p:tgtEl>
                                        <p:attrNameLst>
                                          <p:attrName>r</p:attrName>
                                        </p:attrNameLst>
                                      </p:cBhvr>
                                    </p:animRot>
                                    <p:animRot by="-1500000">
                                      <p:cBhvr>
                                        <p:cTn id="15" dur="125" fill="hold">
                                          <p:stCondLst>
                                            <p:cond delay="125"/>
                                          </p:stCondLst>
                                        </p:cTn>
                                        <p:tgtEl>
                                          <p:spTgt spid="4"/>
                                        </p:tgtEl>
                                        <p:attrNameLst>
                                          <p:attrName>r</p:attrName>
                                        </p:attrNameLst>
                                      </p:cBhvr>
                                    </p:animRot>
                                    <p:animRot by="-1500000">
                                      <p:cBhvr>
                                        <p:cTn id="16" dur="125" fill="hold">
                                          <p:stCondLst>
                                            <p:cond delay="250"/>
                                          </p:stCondLst>
                                        </p:cTn>
                                        <p:tgtEl>
                                          <p:spTgt spid="4"/>
                                        </p:tgtEl>
                                        <p:attrNameLst>
                                          <p:attrName>r</p:attrName>
                                        </p:attrNameLst>
                                      </p:cBhvr>
                                    </p:animRot>
                                    <p:animRot by="1500000">
                                      <p:cBhvr>
                                        <p:cTn id="17"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810109339"/>
              </p:ext>
            </p:extLst>
          </p:nvPr>
        </p:nvGraphicFramePr>
        <p:xfrm>
          <a:off x="34925" y="535668"/>
          <a:ext cx="9037638" cy="5141168"/>
        </p:xfrm>
        <a:graphic>
          <a:graphicData uri="http://schemas.openxmlformats.org/drawingml/2006/table">
            <a:tbl>
              <a:tblPr firstRow="1" bandRow="1">
                <a:tableStyleId>{E8B1032C-EA38-4F05-BA0D-38AFFFC7BED3}</a:tableStyleId>
              </a:tblPr>
              <a:tblGrid>
                <a:gridCol w="4518819">
                  <a:extLst>
                    <a:ext uri="{9D8B030D-6E8A-4147-A177-3AD203B41FA5}">
                      <a16:colId xmlns:a16="http://schemas.microsoft.com/office/drawing/2014/main" xmlns="" val="20000"/>
                    </a:ext>
                  </a:extLst>
                </a:gridCol>
                <a:gridCol w="4518819">
                  <a:extLst>
                    <a:ext uri="{9D8B030D-6E8A-4147-A177-3AD203B41FA5}">
                      <a16:colId xmlns:a16="http://schemas.microsoft.com/office/drawing/2014/main" xmlns="" val="20001"/>
                    </a:ext>
                  </a:extLst>
                </a:gridCol>
              </a:tblGrid>
              <a:tr h="5141168">
                <a:tc>
                  <a:txBody>
                    <a:bodyPr/>
                    <a:lstStyle/>
                    <a:p>
                      <a:pPr marL="0" indent="0">
                        <a:buFont typeface="Wingdings" pitchFamily="2" charset="2"/>
                        <a:buNone/>
                      </a:pPr>
                      <a:r>
                        <a:rPr lang="vi-VN" sz="2400" u="sng">
                          <a:latin typeface="+mj-lt"/>
                        </a:rPr>
                        <a:t>LUYỆN</a:t>
                      </a:r>
                      <a:r>
                        <a:rPr lang="vi-VN" sz="2400" u="sng" baseline="0">
                          <a:latin typeface="+mj-lt"/>
                        </a:rPr>
                        <a:t> ĐỌC</a:t>
                      </a:r>
                    </a:p>
                    <a:p>
                      <a:pPr marL="0" indent="0">
                        <a:buFont typeface="Wingdings" pitchFamily="2" charset="2"/>
                        <a:buNone/>
                      </a:pPr>
                      <a:endParaRPr lang="vi-VN" sz="2400" u="sng" baseline="0">
                        <a:latin typeface="+mj-lt"/>
                      </a:endParaRPr>
                    </a:p>
                    <a:p>
                      <a:pPr marL="0" indent="0">
                        <a:buFont typeface="Wingdings" pitchFamily="2" charset="2"/>
                        <a:buNone/>
                      </a:pPr>
                      <a:endParaRPr lang="vi-VN" sz="2400" u="sng" baseline="0">
                        <a:latin typeface="+mj-lt"/>
                      </a:endParaRPr>
                    </a:p>
                    <a:p>
                      <a:pPr marL="0" indent="0">
                        <a:buFont typeface="Wingdings" pitchFamily="2" charset="2"/>
                        <a:buNone/>
                      </a:pPr>
                      <a:endParaRPr lang="en-US" sz="2400" u="sng">
                        <a:latin typeface="+mj-lt"/>
                      </a:endParaRPr>
                    </a:p>
                  </a:txBody>
                  <a:tcPr>
                    <a:lnL w="12700" cmpd="sng">
                      <a:noFill/>
                    </a:lnL>
                    <a:lnR w="12700" cap="flat" cmpd="sng" algn="ctr">
                      <a:solidFill>
                        <a:srgbClr val="FF0000"/>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marL="0" indent="0">
                        <a:buFont typeface="Wingdings" pitchFamily="2" charset="2"/>
                        <a:buNone/>
                      </a:pPr>
                      <a:r>
                        <a:rPr lang="vi-VN" sz="2400" u="sng">
                          <a:latin typeface="+mj-lt"/>
                        </a:rPr>
                        <a:t>TÌM</a:t>
                      </a:r>
                      <a:r>
                        <a:rPr lang="vi-VN" sz="2400" u="sng" baseline="0">
                          <a:latin typeface="+mj-lt"/>
                        </a:rPr>
                        <a:t> HIỂU BÀI</a:t>
                      </a:r>
                      <a:endParaRPr lang="en-US" sz="2400" u="sng">
                        <a:latin typeface="+mj-lt"/>
                      </a:endParaRPr>
                    </a:p>
                  </a:txBody>
                  <a:tcPr>
                    <a:lnL w="12700" cap="flat" cmpd="sng" algn="ctr">
                      <a:solidFill>
                        <a:srgbClr val="FF0000"/>
                      </a:solidFill>
                      <a:prstDash val="solid"/>
                      <a:round/>
                      <a:headEnd type="none" w="med" len="med"/>
                      <a:tailEnd type="none" w="med" len="med"/>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2" name="TextBox 1"/>
          <p:cNvSpPr txBox="1"/>
          <p:nvPr/>
        </p:nvSpPr>
        <p:spPr>
          <a:xfrm>
            <a:off x="72008" y="996316"/>
            <a:ext cx="4355976" cy="1384995"/>
          </a:xfrm>
          <a:prstGeom prst="rect">
            <a:avLst/>
          </a:prstGeom>
          <a:noFill/>
        </p:spPr>
        <p:txBody>
          <a:bodyPr wrap="square" rtlCol="0">
            <a:spAutoFit/>
          </a:bodyPr>
          <a:lstStyle/>
          <a:p>
            <a:r>
              <a:rPr lang="vi-VN" sz="2800">
                <a:solidFill>
                  <a:srgbClr val="FF0000"/>
                </a:solidFill>
                <a:latin typeface="Times New Roman" pitchFamily="18" charset="0"/>
                <a:cs typeface="Times New Roman" pitchFamily="18" charset="0"/>
              </a:rPr>
              <a:t>Bài thơ Chợ Tết được chia thành mấy khổ? Mỗi khổ từ đâu đến đâu?</a:t>
            </a:r>
            <a:endParaRPr lang="en-US" sz="2800">
              <a:solidFill>
                <a:srgbClr val="FF0000"/>
              </a:solidFill>
              <a:latin typeface="Times New Roman" pitchFamily="18" charset="0"/>
              <a:cs typeface="Times New Roman" pitchFamily="18" charset="0"/>
            </a:endParaRPr>
          </a:p>
        </p:txBody>
      </p:sp>
      <p:sp>
        <p:nvSpPr>
          <p:cNvPr id="3" name="TextBox 2"/>
          <p:cNvSpPr txBox="1"/>
          <p:nvPr/>
        </p:nvSpPr>
        <p:spPr>
          <a:xfrm>
            <a:off x="35496" y="996316"/>
            <a:ext cx="4536504" cy="4832092"/>
          </a:xfrm>
          <a:prstGeom prst="rect">
            <a:avLst/>
          </a:prstGeom>
          <a:noFill/>
        </p:spPr>
        <p:txBody>
          <a:bodyPr wrap="square" rtlCol="0">
            <a:spAutoFit/>
          </a:bodyPr>
          <a:lstStyle/>
          <a:p>
            <a:r>
              <a:rPr lang="en-US" sz="2800">
                <a:latin typeface="Times New Roman" pitchFamily="18" charset="0"/>
                <a:cs typeface="Times New Roman" pitchFamily="18" charset="0"/>
              </a:rPr>
              <a:t>Bài thơ được chia làm 4 khổ</a:t>
            </a:r>
            <a:r>
              <a:rPr lang="vi-VN" sz="2800">
                <a:latin typeface="Times New Roman" pitchFamily="18" charset="0"/>
                <a:cs typeface="Times New Roman" pitchFamily="18" charset="0"/>
              </a:rPr>
              <a:t>:</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 Khổ 1: 4 câu đầu (từ “</a:t>
            </a:r>
            <a:r>
              <a:rPr lang="en-US" sz="2800" i="1">
                <a:latin typeface="Times New Roman" pitchFamily="18" charset="0"/>
                <a:cs typeface="Times New Roman" pitchFamily="18" charset="0"/>
              </a:rPr>
              <a:t>Dải mây trắng…ra chợ Tết</a:t>
            </a:r>
            <a:r>
              <a:rPr lang="en-US" sz="2800">
                <a:latin typeface="Times New Roman" pitchFamily="18" charset="0"/>
                <a:cs typeface="Times New Roman" pitchFamily="18" charset="0"/>
              </a:rPr>
              <a:t>”)</a:t>
            </a:r>
          </a:p>
          <a:p>
            <a:r>
              <a:rPr lang="en-US" sz="2800">
                <a:latin typeface="Times New Roman" pitchFamily="18" charset="0"/>
                <a:cs typeface="Times New Roman" pitchFamily="18" charset="0"/>
              </a:rPr>
              <a:t>+ Khổ 2: </a:t>
            </a:r>
            <a:r>
              <a:rPr lang="vi-VN" sz="2800">
                <a:latin typeface="Times New Roman" pitchFamily="18" charset="0"/>
                <a:cs typeface="Times New Roman" pitchFamily="18" charset="0"/>
              </a:rPr>
              <a:t>4</a:t>
            </a:r>
            <a:r>
              <a:rPr lang="en-US" sz="2800">
                <a:latin typeface="Times New Roman" pitchFamily="18" charset="0"/>
                <a:cs typeface="Times New Roman" pitchFamily="18" charset="0"/>
              </a:rPr>
              <a:t> câu tiếp (từ “</a:t>
            </a:r>
            <a:r>
              <a:rPr lang="en-US" sz="2800" i="1">
                <a:latin typeface="Times New Roman" pitchFamily="18" charset="0"/>
                <a:cs typeface="Times New Roman" pitchFamily="18" charset="0"/>
              </a:rPr>
              <a:t>Họ vui vẻ…cười lặng lẽ</a:t>
            </a:r>
            <a:r>
              <a:rPr lang="en-US" sz="2800">
                <a:latin typeface="Times New Roman" pitchFamily="18" charset="0"/>
                <a:cs typeface="Times New Roman" pitchFamily="18" charset="0"/>
              </a:rPr>
              <a:t>”)</a:t>
            </a:r>
          </a:p>
          <a:p>
            <a:r>
              <a:rPr lang="en-US" sz="2800">
                <a:latin typeface="Times New Roman" pitchFamily="18" charset="0"/>
                <a:cs typeface="Times New Roman" pitchFamily="18" charset="0"/>
              </a:rPr>
              <a:t>+ Khổ 3: 4 câu tiếp theo (từ “</a:t>
            </a:r>
            <a:r>
              <a:rPr lang="en-US" sz="2800" i="1">
                <a:latin typeface="Times New Roman" pitchFamily="18" charset="0"/>
                <a:cs typeface="Times New Roman" pitchFamily="18" charset="0"/>
              </a:rPr>
              <a:t>Thằng em bé…như giọt sữa”</a:t>
            </a:r>
            <a:r>
              <a:rPr lang="en-US" sz="2800">
                <a:latin typeface="Times New Roman" pitchFamily="18" charset="0"/>
                <a:cs typeface="Times New Roman" pitchFamily="18" charset="0"/>
              </a:rPr>
              <a:t>)</a:t>
            </a:r>
          </a:p>
          <a:p>
            <a:r>
              <a:rPr lang="en-US" sz="2800">
                <a:latin typeface="Times New Roman" pitchFamily="18" charset="0"/>
                <a:cs typeface="Times New Roman" pitchFamily="18" charset="0"/>
              </a:rPr>
              <a:t>+ </a:t>
            </a:r>
            <a:r>
              <a:rPr lang="en-US" sz="2800" i="1">
                <a:latin typeface="Times New Roman" pitchFamily="18" charset="0"/>
                <a:cs typeface="Times New Roman" pitchFamily="18" charset="0"/>
              </a:rPr>
              <a:t>Khổ 4: 4 câu cuối (từ “Tia </a:t>
            </a:r>
            <a:r>
              <a:rPr lang="en-US" sz="2800">
                <a:latin typeface="Times New Roman" pitchFamily="18" charset="0"/>
                <a:cs typeface="Times New Roman" pitchFamily="18" charset="0"/>
              </a:rPr>
              <a:t>nắng tía…đầy cổng chợ”).</a:t>
            </a:r>
          </a:p>
          <a:p>
            <a:endParaRPr lang="en-US" sz="2800"/>
          </a:p>
        </p:txBody>
      </p:sp>
    </p:spTree>
    <p:extLst>
      <p:ext uri="{BB962C8B-B14F-4D97-AF65-F5344CB8AC3E}">
        <p14:creationId xmlns:p14="http://schemas.microsoft.com/office/powerpoint/2010/main" val="1763931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xit" presetSubtype="0" fill="hold" grpId="1" nodeType="clickEffect">
                                  <p:stCondLst>
                                    <p:cond delay="0"/>
                                  </p:stCondLst>
                                  <p:childTnLst>
                                    <p:animEffect transition="out" filter="fade">
                                      <p:cBhvr>
                                        <p:cTn id="17" dur="1000"/>
                                        <p:tgtEl>
                                          <p:spTgt spid="2"/>
                                        </p:tgtEl>
                                      </p:cBhvr>
                                    </p:animEffect>
                                    <p:anim calcmode="lin" valueType="num">
                                      <p:cBhvr>
                                        <p:cTn id="18" dur="1000"/>
                                        <p:tgtEl>
                                          <p:spTgt spid="2"/>
                                        </p:tgtEl>
                                        <p:attrNameLst>
                                          <p:attrName>ppt_x</p:attrName>
                                        </p:attrNameLst>
                                      </p:cBhvr>
                                      <p:tavLst>
                                        <p:tav tm="0">
                                          <p:val>
                                            <p:strVal val="ppt_x"/>
                                          </p:val>
                                        </p:tav>
                                        <p:tav tm="100000">
                                          <p:val>
                                            <p:strVal val="ppt_x"/>
                                          </p:val>
                                        </p:tav>
                                      </p:tavLst>
                                    </p:anim>
                                    <p:anim calcmode="lin" valueType="num">
                                      <p:cBhvr>
                                        <p:cTn id="19" dur="1000"/>
                                        <p:tgtEl>
                                          <p:spTgt spid="2"/>
                                        </p:tgtEl>
                                        <p:attrNameLst>
                                          <p:attrName>ppt_y</p:attrName>
                                        </p:attrNameLst>
                                      </p:cBhvr>
                                      <p:tavLst>
                                        <p:tav tm="0">
                                          <p:val>
                                            <p:strVal val="ppt_y"/>
                                          </p:val>
                                        </p:tav>
                                        <p:tav tm="100000">
                                          <p:val>
                                            <p:strVal val="ppt_y+.1"/>
                                          </p:val>
                                        </p:tav>
                                      </p:tavLst>
                                    </p:anim>
                                    <p:set>
                                      <p:cBhvr>
                                        <p:cTn id="20" dur="1" fill="hold">
                                          <p:stCondLst>
                                            <p:cond delay="9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barn(inVertic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barn(inVertical)">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barn(inVertical)">
                                      <p:cBhvr>
                                        <p:cTn id="4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825263675"/>
              </p:ext>
            </p:extLst>
          </p:nvPr>
        </p:nvGraphicFramePr>
        <p:xfrm>
          <a:off x="34925" y="262715"/>
          <a:ext cx="9037638" cy="5141168"/>
        </p:xfrm>
        <a:graphic>
          <a:graphicData uri="http://schemas.openxmlformats.org/drawingml/2006/table">
            <a:tbl>
              <a:tblPr firstRow="1" bandRow="1">
                <a:tableStyleId>{E8B1032C-EA38-4F05-BA0D-38AFFFC7BED3}</a:tableStyleId>
              </a:tblPr>
              <a:tblGrid>
                <a:gridCol w="4518819">
                  <a:extLst>
                    <a:ext uri="{9D8B030D-6E8A-4147-A177-3AD203B41FA5}">
                      <a16:colId xmlns:a16="http://schemas.microsoft.com/office/drawing/2014/main" xmlns="" val="20000"/>
                    </a:ext>
                  </a:extLst>
                </a:gridCol>
                <a:gridCol w="4518819">
                  <a:extLst>
                    <a:ext uri="{9D8B030D-6E8A-4147-A177-3AD203B41FA5}">
                      <a16:colId xmlns:a16="http://schemas.microsoft.com/office/drawing/2014/main" xmlns="" val="20001"/>
                    </a:ext>
                  </a:extLst>
                </a:gridCol>
              </a:tblGrid>
              <a:tr h="5141168">
                <a:tc>
                  <a:txBody>
                    <a:bodyPr/>
                    <a:lstStyle/>
                    <a:p>
                      <a:pPr marL="0" indent="0">
                        <a:buFont typeface="Wingdings" pitchFamily="2" charset="2"/>
                        <a:buNone/>
                      </a:pPr>
                      <a:r>
                        <a:rPr lang="vi-VN" sz="2400" u="sng">
                          <a:latin typeface="+mj-lt"/>
                        </a:rPr>
                        <a:t>LUYỆN</a:t>
                      </a:r>
                      <a:r>
                        <a:rPr lang="vi-VN" sz="2400" u="sng" baseline="0">
                          <a:latin typeface="+mj-lt"/>
                        </a:rPr>
                        <a:t> ĐỌC</a:t>
                      </a:r>
                    </a:p>
                    <a:p>
                      <a:pPr marL="0" indent="0">
                        <a:buFont typeface="Wingdings" pitchFamily="2" charset="2"/>
                        <a:buNone/>
                      </a:pPr>
                      <a:endParaRPr lang="vi-VN" sz="2400" u="sng" baseline="0">
                        <a:latin typeface="+mj-lt"/>
                      </a:endParaRPr>
                    </a:p>
                    <a:p>
                      <a:pPr marL="0" indent="0">
                        <a:buFont typeface="Wingdings" pitchFamily="2" charset="2"/>
                        <a:buNone/>
                      </a:pPr>
                      <a:endParaRPr lang="en-US" sz="2400" u="sng">
                        <a:latin typeface="+mj-lt"/>
                      </a:endParaRPr>
                    </a:p>
                  </a:txBody>
                  <a:tcPr>
                    <a:lnL w="12700" cmpd="sng">
                      <a:noFill/>
                    </a:lnL>
                    <a:lnR w="12700" cap="flat" cmpd="sng" algn="ctr">
                      <a:solidFill>
                        <a:srgbClr val="FF0000"/>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marL="0" indent="0">
                        <a:buFont typeface="Wingdings" pitchFamily="2" charset="2"/>
                        <a:buNone/>
                      </a:pPr>
                      <a:r>
                        <a:rPr lang="vi-VN" sz="2400" u="sng">
                          <a:latin typeface="+mj-lt"/>
                        </a:rPr>
                        <a:t>TÌM</a:t>
                      </a:r>
                      <a:r>
                        <a:rPr lang="vi-VN" sz="2400" u="sng" baseline="0">
                          <a:latin typeface="+mj-lt"/>
                        </a:rPr>
                        <a:t> HIỂU BÀI</a:t>
                      </a:r>
                    </a:p>
                    <a:p>
                      <a:pPr marL="0" indent="0">
                        <a:buFont typeface="Wingdings" pitchFamily="2" charset="2"/>
                        <a:buNone/>
                      </a:pPr>
                      <a:endParaRPr lang="vi-VN" sz="2400" b="0" u="none" baseline="0">
                        <a:latin typeface="+mj-lt"/>
                      </a:endParaRPr>
                    </a:p>
                  </a:txBody>
                  <a:tcPr>
                    <a:lnL w="12700" cap="flat" cmpd="sng" algn="ctr">
                      <a:solidFill>
                        <a:srgbClr val="FF0000"/>
                      </a:solidFill>
                      <a:prstDash val="solid"/>
                      <a:round/>
                      <a:headEnd type="none" w="med" len="med"/>
                      <a:tailEnd type="none" w="med" len="med"/>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2" name="TextBox 1"/>
          <p:cNvSpPr txBox="1"/>
          <p:nvPr/>
        </p:nvSpPr>
        <p:spPr>
          <a:xfrm>
            <a:off x="107504" y="1011395"/>
            <a:ext cx="4104456" cy="3046988"/>
          </a:xfrm>
          <a:prstGeom prst="rect">
            <a:avLst/>
          </a:prstGeom>
          <a:noFill/>
        </p:spPr>
        <p:txBody>
          <a:bodyPr wrap="square" rtlCol="0">
            <a:spAutoFit/>
          </a:bodyPr>
          <a:lstStyle/>
          <a:p>
            <a:r>
              <a:rPr lang="vi-VN" sz="3200">
                <a:latin typeface="+mj-lt"/>
              </a:rPr>
              <a:t>- Dải mây trắng</a:t>
            </a:r>
          </a:p>
          <a:p>
            <a:r>
              <a:rPr lang="vi-VN" sz="3200">
                <a:latin typeface="+mj-lt"/>
              </a:rPr>
              <a:t>- Sương hồng lam</a:t>
            </a:r>
          </a:p>
          <a:p>
            <a:r>
              <a:rPr lang="vi-VN" sz="3200">
                <a:latin typeface="+mj-lt"/>
              </a:rPr>
              <a:t>- Nóc nhà gianh</a:t>
            </a:r>
          </a:p>
          <a:p>
            <a:r>
              <a:rPr lang="vi-VN" sz="3200">
                <a:latin typeface="+mj-lt"/>
              </a:rPr>
              <a:t>- Cô yếm thắm</a:t>
            </a:r>
          </a:p>
          <a:p>
            <a:r>
              <a:rPr lang="vi-VN" sz="3200">
                <a:latin typeface="+mj-lt"/>
              </a:rPr>
              <a:t>- Núi uốn mình</a:t>
            </a:r>
            <a:endParaRPr lang="vi-VN" sz="3200" u="sng">
              <a:latin typeface="+mj-lt"/>
            </a:endParaRPr>
          </a:p>
          <a:p>
            <a:endParaRPr lang="en-US" sz="3200">
              <a:latin typeface="+mj-lt"/>
            </a:endParaRPr>
          </a:p>
        </p:txBody>
      </p:sp>
    </p:spTree>
    <p:extLst>
      <p:ext uri="{BB962C8B-B14F-4D97-AF65-F5344CB8AC3E}">
        <p14:creationId xmlns:p14="http://schemas.microsoft.com/office/powerpoint/2010/main" val="8787757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1774"/>
            <a:ext cx="8229600" cy="4997152"/>
          </a:xfrm>
        </p:spPr>
        <p:txBody>
          <a:bodyPr>
            <a:normAutofit lnSpcReduction="10000"/>
          </a:bodyPr>
          <a:lstStyle/>
          <a:p>
            <a:pPr algn="just">
              <a:buFont typeface="Wingdings" pitchFamily="2" charset="2"/>
              <a:buChar char="q"/>
            </a:pPr>
            <a:r>
              <a:rPr lang="vi-VN" b="1" u="sng">
                <a:solidFill>
                  <a:srgbClr val="0070C0"/>
                </a:solidFill>
                <a:latin typeface="+mj-lt"/>
              </a:rPr>
              <a:t>LUYỆN ĐỌC</a:t>
            </a:r>
            <a:endParaRPr lang="vi-VN">
              <a:latin typeface="+mj-lt"/>
            </a:endParaRPr>
          </a:p>
          <a:p>
            <a:pPr marL="0" indent="0" algn="just">
              <a:buNone/>
            </a:pPr>
            <a:r>
              <a:rPr lang="vi-VN">
                <a:latin typeface="+mj-lt"/>
              </a:rPr>
              <a:t>Bài thơ được viết theo thể 8 chữ, đọc với nhịp 3/5, nhưng các dòng thơ sau đọc với nhịp 5/3: </a:t>
            </a:r>
          </a:p>
          <a:p>
            <a:pPr marL="0" indent="0" algn="just">
              <a:lnSpc>
                <a:spcPct val="150000"/>
              </a:lnSpc>
              <a:spcBef>
                <a:spcPts val="600"/>
              </a:spcBef>
              <a:spcAft>
                <a:spcPts val="600"/>
              </a:spcAft>
              <a:buNone/>
            </a:pPr>
            <a:r>
              <a:rPr lang="vi-VN" i="1">
                <a:latin typeface="+mj-lt"/>
              </a:rPr>
              <a:t>“Những thằng cu áo đỏ </a:t>
            </a:r>
            <a:r>
              <a:rPr lang="vi-VN" b="1" i="1">
                <a:latin typeface="+mj-lt"/>
              </a:rPr>
              <a:t>/ </a:t>
            </a:r>
            <a:r>
              <a:rPr lang="vi-VN" i="1">
                <a:latin typeface="+mj-lt"/>
              </a:rPr>
              <a:t>chạy lon xon</a:t>
            </a:r>
            <a:endParaRPr lang="en-US">
              <a:latin typeface="+mj-lt"/>
            </a:endParaRPr>
          </a:p>
          <a:p>
            <a:pPr marL="0" indent="0" algn="just">
              <a:lnSpc>
                <a:spcPct val="150000"/>
              </a:lnSpc>
              <a:spcBef>
                <a:spcPts val="600"/>
              </a:spcBef>
              <a:spcAft>
                <a:spcPts val="600"/>
              </a:spcAft>
              <a:buNone/>
            </a:pPr>
            <a:r>
              <a:rPr lang="vi-VN" i="1">
                <a:latin typeface="+mj-lt"/>
              </a:rPr>
              <a:t> Vài cụ già chống gậy </a:t>
            </a:r>
            <a:r>
              <a:rPr lang="vi-VN" b="1" i="1">
                <a:latin typeface="+mj-lt"/>
              </a:rPr>
              <a:t>/</a:t>
            </a:r>
            <a:r>
              <a:rPr lang="vi-VN" i="1">
                <a:latin typeface="+mj-lt"/>
              </a:rPr>
              <a:t> bước lom khom</a:t>
            </a:r>
            <a:endParaRPr lang="en-US">
              <a:latin typeface="+mj-lt"/>
            </a:endParaRPr>
          </a:p>
          <a:p>
            <a:pPr marL="0" indent="0" algn="just">
              <a:lnSpc>
                <a:spcPct val="150000"/>
              </a:lnSpc>
              <a:spcBef>
                <a:spcPts val="600"/>
              </a:spcBef>
              <a:spcAft>
                <a:spcPts val="600"/>
              </a:spcAft>
              <a:buNone/>
            </a:pPr>
            <a:r>
              <a:rPr lang="vi-VN" i="1">
                <a:latin typeface="+mj-lt"/>
              </a:rPr>
              <a:t> Hai người thôn gánh lợn </a:t>
            </a:r>
            <a:r>
              <a:rPr lang="vi-VN" b="1" i="1">
                <a:latin typeface="+mj-lt"/>
              </a:rPr>
              <a:t>/ </a:t>
            </a:r>
            <a:r>
              <a:rPr lang="vi-VN" i="1">
                <a:latin typeface="+mj-lt"/>
              </a:rPr>
              <a:t>chạy đi đầu</a:t>
            </a:r>
            <a:endParaRPr lang="en-US">
              <a:latin typeface="+mj-lt"/>
            </a:endParaRPr>
          </a:p>
          <a:p>
            <a:pPr marL="0" indent="0" algn="just">
              <a:lnSpc>
                <a:spcPct val="150000"/>
              </a:lnSpc>
              <a:spcBef>
                <a:spcPts val="600"/>
              </a:spcBef>
              <a:spcAft>
                <a:spcPts val="600"/>
              </a:spcAft>
              <a:buNone/>
            </a:pPr>
            <a:r>
              <a:rPr lang="vi-VN" i="1">
                <a:latin typeface="+mj-lt"/>
              </a:rPr>
              <a:t> Con bò vàng ngộ nghĩnh </a:t>
            </a:r>
            <a:r>
              <a:rPr lang="vi-VN" b="1" i="1">
                <a:latin typeface="+mj-lt"/>
              </a:rPr>
              <a:t>/ </a:t>
            </a:r>
            <a:r>
              <a:rPr lang="vi-VN" i="1">
                <a:latin typeface="+mj-lt"/>
              </a:rPr>
              <a:t>đuổi theo sau”</a:t>
            </a:r>
            <a:endParaRPr lang="en-US">
              <a:latin typeface="+mj-lt"/>
            </a:endParaRPr>
          </a:p>
          <a:p>
            <a:pPr marL="0" indent="0" algn="just">
              <a:buNone/>
            </a:pPr>
            <a:endParaRPr lang="en-US">
              <a:latin typeface="+mj-lt"/>
            </a:endParaRPr>
          </a:p>
        </p:txBody>
      </p:sp>
    </p:spTree>
    <p:extLst>
      <p:ext uri="{BB962C8B-B14F-4D97-AF65-F5344CB8AC3E}">
        <p14:creationId xmlns:p14="http://schemas.microsoft.com/office/powerpoint/2010/main" val="32400798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96109"/>
            <a:ext cx="9144000" cy="523220"/>
          </a:xfrm>
          <a:prstGeom prst="rect">
            <a:avLst/>
          </a:prstGeom>
          <a:noFill/>
        </p:spPr>
        <p:txBody>
          <a:bodyPr wrap="square" rtlCol="0">
            <a:spAutoFit/>
          </a:bodyPr>
          <a:lstStyle/>
          <a:p>
            <a:pPr algn="ctr"/>
            <a:r>
              <a:rPr lang="vi-VN" sz="2800" b="1">
                <a:solidFill>
                  <a:srgbClr val="FF0000"/>
                </a:solidFill>
                <a:latin typeface="+mj-lt"/>
                <a:cs typeface="Arial" pitchFamily="34" charset="0"/>
              </a:rPr>
              <a:t>CHỢ TẾT</a:t>
            </a:r>
            <a:endParaRPr lang="en-US" sz="2800" b="1">
              <a:solidFill>
                <a:srgbClr val="FF0000"/>
              </a:solidFill>
              <a:latin typeface="+mj-lt"/>
              <a:cs typeface="Arial" pitchFamily="34" charset="0"/>
            </a:endParaRPr>
          </a:p>
        </p:txBody>
      </p:sp>
      <p:sp>
        <p:nvSpPr>
          <p:cNvPr id="7" name="Content Placeholder 2"/>
          <p:cNvSpPr>
            <a:spLocks noGrp="1"/>
          </p:cNvSpPr>
          <p:nvPr>
            <p:ph idx="1"/>
          </p:nvPr>
        </p:nvSpPr>
        <p:spPr>
          <a:xfrm>
            <a:off x="1043608" y="1422777"/>
            <a:ext cx="7128792" cy="5069160"/>
          </a:xfrm>
        </p:spPr>
        <p:txBody>
          <a:bodyPr>
            <a:normAutofit/>
          </a:bodyPr>
          <a:lstStyle/>
          <a:p>
            <a:pPr marL="0" indent="0" algn="just">
              <a:buNone/>
            </a:pPr>
            <a:r>
              <a:rPr lang="vi-VN">
                <a:latin typeface="Times New Roman" pitchFamily="18" charset="0"/>
                <a:cs typeface="Times New Roman" pitchFamily="18" charset="0"/>
              </a:rPr>
              <a:t>Dải mây trắng / đỏ dần trên đỉnh núi</a:t>
            </a:r>
          </a:p>
          <a:p>
            <a:pPr marL="0" indent="0" algn="just">
              <a:buNone/>
            </a:pPr>
            <a:r>
              <a:rPr lang="vi-VN">
                <a:latin typeface="Times New Roman" pitchFamily="18" charset="0"/>
                <a:cs typeface="Times New Roman" pitchFamily="18" charset="0"/>
              </a:rPr>
              <a:t>Sương hồng lam / ôm ấp nóc nhà gianh</a:t>
            </a:r>
          </a:p>
          <a:p>
            <a:pPr marL="0" indent="0" algn="just">
              <a:buNone/>
            </a:pPr>
            <a:r>
              <a:rPr lang="vi-VN">
                <a:latin typeface="Times New Roman" pitchFamily="18" charset="0"/>
                <a:cs typeface="Times New Roman" pitchFamily="18" charset="0"/>
              </a:rPr>
              <a:t>Trên con đường / viền trắng mép đồi xanh</a:t>
            </a:r>
          </a:p>
          <a:p>
            <a:pPr marL="0" indent="0" algn="just">
              <a:buNone/>
            </a:pPr>
            <a:r>
              <a:rPr lang="vi-VN">
                <a:latin typeface="Times New Roman" pitchFamily="18" charset="0"/>
                <a:cs typeface="Times New Roman" pitchFamily="18" charset="0"/>
              </a:rPr>
              <a:t>Người các ấp / tưng bừng ra chợ Tết</a:t>
            </a:r>
          </a:p>
          <a:p>
            <a:pPr marL="0" indent="0" algn="just">
              <a:buNone/>
            </a:pPr>
            <a:r>
              <a:rPr lang="vi-VN">
                <a:latin typeface="Times New Roman" pitchFamily="18" charset="0"/>
                <a:cs typeface="Times New Roman" pitchFamily="18" charset="0"/>
              </a:rPr>
              <a:t>Họ vui vẻ / kéo hàng trên cỏ biếc</a:t>
            </a:r>
          </a:p>
          <a:p>
            <a:pPr marL="0" indent="0" algn="just">
              <a:buNone/>
            </a:pPr>
            <a:r>
              <a:rPr lang="vi-VN">
                <a:latin typeface="Times New Roman" pitchFamily="18" charset="0"/>
                <a:cs typeface="Times New Roman" pitchFamily="18" charset="0"/>
              </a:rPr>
              <a:t>Những thằng cu áo đỏ / chạy lon xon</a:t>
            </a:r>
          </a:p>
          <a:p>
            <a:pPr marL="0" indent="0" algn="just">
              <a:buNone/>
            </a:pPr>
            <a:r>
              <a:rPr lang="vi-VN">
                <a:latin typeface="Times New Roman" pitchFamily="18" charset="0"/>
                <a:cs typeface="Times New Roman" pitchFamily="18" charset="0"/>
              </a:rPr>
              <a:t>Vài cụ già chống gậy / bước lom khom</a:t>
            </a:r>
          </a:p>
          <a:p>
            <a:pPr marL="0" indent="0" algn="just">
              <a:buNone/>
            </a:pPr>
            <a:r>
              <a:rPr lang="vi-VN">
                <a:latin typeface="Times New Roman" pitchFamily="18" charset="0"/>
                <a:cs typeface="Times New Roman" pitchFamily="18" charset="0"/>
              </a:rPr>
              <a:t>Cô yếm thắm / che môi cười lặng lẽ</a:t>
            </a:r>
          </a:p>
        </p:txBody>
      </p:sp>
      <p:sp>
        <p:nvSpPr>
          <p:cNvPr id="8" name="TextBox 7"/>
          <p:cNvSpPr txBox="1"/>
          <p:nvPr/>
        </p:nvSpPr>
        <p:spPr>
          <a:xfrm>
            <a:off x="0" y="496109"/>
            <a:ext cx="9144000" cy="892552"/>
          </a:xfrm>
          <a:prstGeom prst="rect">
            <a:avLst/>
          </a:prstGeom>
          <a:noFill/>
        </p:spPr>
        <p:txBody>
          <a:bodyPr wrap="square" rtlCol="0">
            <a:spAutoFit/>
          </a:bodyPr>
          <a:lstStyle/>
          <a:p>
            <a:pPr algn="ctr"/>
            <a:r>
              <a:rPr lang="vi-VN" sz="2800" b="1" dirty="0">
                <a:solidFill>
                  <a:srgbClr val="FF0000"/>
                </a:solidFill>
                <a:latin typeface="+mj-lt"/>
                <a:cs typeface="Arial" pitchFamily="34" charset="0"/>
              </a:rPr>
              <a:t>CHỢ TẾT</a:t>
            </a:r>
          </a:p>
          <a:p>
            <a:pPr algn="ctr"/>
            <a:r>
              <a:rPr lang="vi-VN" sz="2400" dirty="0">
                <a:latin typeface="+mj-lt"/>
                <a:cs typeface="Arial" pitchFamily="34" charset="0"/>
              </a:rPr>
              <a:t>(Trích)</a:t>
            </a:r>
            <a:endParaRPr lang="en-US" sz="2400" dirty="0">
              <a:latin typeface="+mj-lt"/>
              <a:cs typeface="Arial" pitchFamily="34" charset="0"/>
            </a:endParaRPr>
          </a:p>
        </p:txBody>
      </p:sp>
    </p:spTree>
    <p:extLst>
      <p:ext uri="{BB962C8B-B14F-4D97-AF65-F5344CB8AC3E}">
        <p14:creationId xmlns:p14="http://schemas.microsoft.com/office/powerpoint/2010/main" val="26559018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down)">
                                      <p:cBhvr>
                                        <p:cTn id="13" dur="500"/>
                                        <p:tgtEl>
                                          <p:spTgt spid="7">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down)">
                                      <p:cBhvr>
                                        <p:cTn id="16" dur="500"/>
                                        <p:tgtEl>
                                          <p:spTgt spid="7">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ipe(down)">
                                      <p:cBhvr>
                                        <p:cTn id="19" dur="500"/>
                                        <p:tgtEl>
                                          <p:spTgt spid="7">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wipe(down)">
                                      <p:cBhvr>
                                        <p:cTn id="22" dur="500"/>
                                        <p:tgtEl>
                                          <p:spTgt spid="7">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wipe(down)">
                                      <p:cBhvr>
                                        <p:cTn id="25" dur="500"/>
                                        <p:tgtEl>
                                          <p:spTgt spid="7">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wipe(down)">
                                      <p:cBhvr>
                                        <p:cTn id="28"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043608" y="426490"/>
            <a:ext cx="7128792" cy="5069160"/>
          </a:xfrm>
        </p:spPr>
        <p:txBody>
          <a:bodyPr>
            <a:normAutofit lnSpcReduction="10000"/>
          </a:bodyPr>
          <a:lstStyle/>
          <a:p>
            <a:pPr marL="0" indent="0" algn="just">
              <a:buNone/>
            </a:pPr>
            <a:r>
              <a:rPr lang="vi-VN" dirty="0">
                <a:latin typeface="Times New Roman" pitchFamily="18" charset="0"/>
                <a:cs typeface="Times New Roman" pitchFamily="18" charset="0"/>
              </a:rPr>
              <a:t>Thằng em bé / nép đầu bên yếm mẹ</a:t>
            </a:r>
          </a:p>
          <a:p>
            <a:pPr marL="0" indent="0" algn="just">
              <a:buNone/>
            </a:pPr>
            <a:r>
              <a:rPr lang="vi-VN" dirty="0">
                <a:latin typeface="Times New Roman" pitchFamily="18" charset="0"/>
                <a:cs typeface="Times New Roman" pitchFamily="18" charset="0"/>
              </a:rPr>
              <a:t>Hai người thôn / gánh lợn chạy đi đầu</a:t>
            </a:r>
          </a:p>
          <a:p>
            <a:pPr marL="0" indent="0" algn="just">
              <a:buNone/>
            </a:pPr>
            <a:r>
              <a:rPr lang="vi-VN" dirty="0">
                <a:latin typeface="Times New Roman" pitchFamily="18" charset="0"/>
                <a:cs typeface="Times New Roman" pitchFamily="18" charset="0"/>
              </a:rPr>
              <a:t>Con bò vàng / ngộ nghĩnh đuổi theo sau</a:t>
            </a:r>
          </a:p>
          <a:p>
            <a:pPr marL="0" indent="0" algn="just">
              <a:buNone/>
            </a:pPr>
            <a:r>
              <a:rPr lang="vi-VN" dirty="0">
                <a:latin typeface="Times New Roman" pitchFamily="18" charset="0"/>
                <a:cs typeface="Times New Roman" pitchFamily="18" charset="0"/>
              </a:rPr>
              <a:t>Sương trắng rỏ đầu cành / như giọt sữa</a:t>
            </a:r>
          </a:p>
          <a:p>
            <a:pPr marL="0" indent="0" algn="just">
              <a:buNone/>
            </a:pPr>
            <a:r>
              <a:rPr lang="vi-VN" dirty="0">
                <a:latin typeface="Times New Roman" pitchFamily="18" charset="0"/>
                <a:cs typeface="Times New Roman" pitchFamily="18" charset="0"/>
              </a:rPr>
              <a:t>Tia nắng tía / nháy hoài trong ruộng lúa</a:t>
            </a:r>
          </a:p>
          <a:p>
            <a:pPr marL="0" indent="0" algn="just">
              <a:buNone/>
            </a:pPr>
            <a:r>
              <a:rPr lang="vi-VN" dirty="0">
                <a:latin typeface="Times New Roman" pitchFamily="18" charset="0"/>
                <a:cs typeface="Times New Roman" pitchFamily="18" charset="0"/>
              </a:rPr>
              <a:t>Núi uốn mình / trong chiếc áo the xanh</a:t>
            </a:r>
          </a:p>
          <a:p>
            <a:pPr marL="0" indent="0" algn="just">
              <a:buNone/>
            </a:pPr>
            <a:r>
              <a:rPr lang="vi-VN" dirty="0">
                <a:latin typeface="Times New Roman" pitchFamily="18" charset="0"/>
                <a:cs typeface="Times New Roman" pitchFamily="18" charset="0"/>
              </a:rPr>
              <a:t>Đồi thoa son / nằm dưới ánh bình minh</a:t>
            </a:r>
          </a:p>
          <a:p>
            <a:pPr marL="0" indent="0" algn="just">
              <a:buNone/>
            </a:pPr>
            <a:r>
              <a:rPr lang="vi-VN" dirty="0">
                <a:latin typeface="Times New Roman" pitchFamily="18" charset="0"/>
                <a:cs typeface="Times New Roman" pitchFamily="18" charset="0"/>
              </a:rPr>
              <a:t>Người mua bán / ra vào đầy cổng chợ.</a:t>
            </a:r>
          </a:p>
          <a:p>
            <a:pPr marL="0" indent="0" algn="r">
              <a:buNone/>
            </a:pPr>
            <a:r>
              <a:rPr lang="vi-VN" b="1" dirty="0">
                <a:latin typeface="Times New Roman" pitchFamily="18" charset="0"/>
                <a:cs typeface="Times New Roman" pitchFamily="18" charset="0"/>
              </a:rPr>
              <a:t>ĐOÀN VĂN CỪ</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876683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down)">
                                      <p:cBhvr>
                                        <p:cTn id="13" dur="500"/>
                                        <p:tgtEl>
                                          <p:spTgt spid="7">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down)">
                                      <p:cBhvr>
                                        <p:cTn id="16" dur="500"/>
                                        <p:tgtEl>
                                          <p:spTgt spid="7">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ipe(down)">
                                      <p:cBhvr>
                                        <p:cTn id="19" dur="500"/>
                                        <p:tgtEl>
                                          <p:spTgt spid="7">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wipe(down)">
                                      <p:cBhvr>
                                        <p:cTn id="22" dur="500"/>
                                        <p:tgtEl>
                                          <p:spTgt spid="7">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wipe(down)">
                                      <p:cBhvr>
                                        <p:cTn id="25" dur="500"/>
                                        <p:tgtEl>
                                          <p:spTgt spid="7">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wipe(down)">
                                      <p:cBhvr>
                                        <p:cTn id="28" dur="500"/>
                                        <p:tgtEl>
                                          <p:spTgt spid="7">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wipe(down)">
                                      <p:cBhvr>
                                        <p:cTn id="31"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118314807"/>
              </p:ext>
            </p:extLst>
          </p:nvPr>
        </p:nvGraphicFramePr>
        <p:xfrm>
          <a:off x="34925" y="508374"/>
          <a:ext cx="9037638" cy="5141168"/>
        </p:xfrm>
        <a:graphic>
          <a:graphicData uri="http://schemas.openxmlformats.org/drawingml/2006/table">
            <a:tbl>
              <a:tblPr firstRow="1" bandRow="1">
                <a:tableStyleId>{E8B1032C-EA38-4F05-BA0D-38AFFFC7BED3}</a:tableStyleId>
              </a:tblPr>
              <a:tblGrid>
                <a:gridCol w="2736875">
                  <a:extLst>
                    <a:ext uri="{9D8B030D-6E8A-4147-A177-3AD203B41FA5}">
                      <a16:colId xmlns:a16="http://schemas.microsoft.com/office/drawing/2014/main" xmlns="" val="20000"/>
                    </a:ext>
                  </a:extLst>
                </a:gridCol>
                <a:gridCol w="6300763">
                  <a:extLst>
                    <a:ext uri="{9D8B030D-6E8A-4147-A177-3AD203B41FA5}">
                      <a16:colId xmlns:a16="http://schemas.microsoft.com/office/drawing/2014/main" xmlns="" val="20001"/>
                    </a:ext>
                  </a:extLst>
                </a:gridCol>
              </a:tblGrid>
              <a:tr h="5141168">
                <a:tc>
                  <a:txBody>
                    <a:bodyPr/>
                    <a:lstStyle/>
                    <a:p>
                      <a:pPr marL="0" indent="0">
                        <a:buFont typeface="Wingdings" pitchFamily="2" charset="2"/>
                        <a:buNone/>
                      </a:pPr>
                      <a:r>
                        <a:rPr lang="vi-VN" sz="2400" u="sng">
                          <a:latin typeface="+mj-lt"/>
                        </a:rPr>
                        <a:t>LUYỆN</a:t>
                      </a:r>
                      <a:r>
                        <a:rPr lang="vi-VN" sz="2400" u="sng" baseline="0">
                          <a:latin typeface="+mj-lt"/>
                        </a:rPr>
                        <a:t> ĐỌC</a:t>
                      </a:r>
                    </a:p>
                    <a:p>
                      <a:pPr marL="0" indent="0">
                        <a:buFont typeface="Wingdings" pitchFamily="2" charset="2"/>
                        <a:buNone/>
                      </a:pPr>
                      <a:endParaRPr lang="vi-VN" sz="2400" u="sng" baseline="0">
                        <a:latin typeface="+mj-lt"/>
                      </a:endParaRPr>
                    </a:p>
                    <a:p>
                      <a:pPr marL="0" indent="0">
                        <a:buFont typeface="Wingdings" pitchFamily="2" charset="2"/>
                        <a:buNone/>
                      </a:pPr>
                      <a:endParaRPr lang="en-US" sz="2400" u="sng">
                        <a:latin typeface="+mj-lt"/>
                      </a:endParaRPr>
                    </a:p>
                  </a:txBody>
                  <a:tcPr>
                    <a:lnL w="12700" cmpd="sng">
                      <a:noFill/>
                    </a:lnL>
                    <a:lnR w="12700" cap="flat" cmpd="sng" algn="ctr">
                      <a:solidFill>
                        <a:srgbClr val="FF0000"/>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marL="0" indent="0">
                        <a:buFont typeface="Wingdings" pitchFamily="2" charset="2"/>
                        <a:buNone/>
                      </a:pPr>
                      <a:r>
                        <a:rPr lang="vi-VN" sz="2400" u="sng">
                          <a:latin typeface="+mj-lt"/>
                        </a:rPr>
                        <a:t>TÌM</a:t>
                      </a:r>
                      <a:r>
                        <a:rPr lang="vi-VN" sz="2400" u="sng" baseline="0">
                          <a:latin typeface="+mj-lt"/>
                        </a:rPr>
                        <a:t> HIỂU BÀI</a:t>
                      </a:r>
                    </a:p>
                    <a:p>
                      <a:pPr marL="0" indent="0">
                        <a:buFont typeface="Wingdings" pitchFamily="2" charset="2"/>
                        <a:buNone/>
                      </a:pPr>
                      <a:endParaRPr lang="vi-VN" sz="2400" b="0" u="none" baseline="0">
                        <a:latin typeface="+mj-lt"/>
                      </a:endParaRPr>
                    </a:p>
                  </a:txBody>
                  <a:tcPr>
                    <a:lnL w="12700" cap="flat" cmpd="sng" algn="ctr">
                      <a:solidFill>
                        <a:srgbClr val="FF0000"/>
                      </a:solidFill>
                      <a:prstDash val="solid"/>
                      <a:round/>
                      <a:headEnd type="none" w="med" len="med"/>
                      <a:tailEnd type="none" w="med" len="med"/>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2" name="TextBox 1"/>
          <p:cNvSpPr txBox="1"/>
          <p:nvPr/>
        </p:nvSpPr>
        <p:spPr>
          <a:xfrm>
            <a:off x="2915816" y="1185046"/>
            <a:ext cx="6014772" cy="2554545"/>
          </a:xfrm>
          <a:prstGeom prst="rect">
            <a:avLst/>
          </a:prstGeom>
          <a:noFill/>
        </p:spPr>
        <p:txBody>
          <a:bodyPr wrap="square" rtlCol="0">
            <a:spAutoFit/>
          </a:bodyPr>
          <a:lstStyle/>
          <a:p>
            <a:pPr marL="457200" indent="-457200">
              <a:buFont typeface="Arial" pitchFamily="34" charset="0"/>
              <a:buChar char="•"/>
            </a:pPr>
            <a:r>
              <a:rPr lang="vi-VN" sz="3200" b="1" i="1">
                <a:latin typeface="+mj-lt"/>
              </a:rPr>
              <a:t>Ấp</a:t>
            </a:r>
            <a:r>
              <a:rPr lang="vi-VN" sz="3200">
                <a:latin typeface="+mj-lt"/>
              </a:rPr>
              <a:t>: làng, xóm.</a:t>
            </a:r>
          </a:p>
          <a:p>
            <a:pPr marL="457200" indent="-457200">
              <a:buFont typeface="Arial" pitchFamily="34" charset="0"/>
              <a:buChar char="•"/>
            </a:pPr>
            <a:r>
              <a:rPr lang="vi-VN" sz="3200" b="1" i="1">
                <a:latin typeface="+mj-lt"/>
              </a:rPr>
              <a:t>The</a:t>
            </a:r>
            <a:r>
              <a:rPr lang="vi-VN" sz="3200">
                <a:latin typeface="+mj-lt"/>
              </a:rPr>
              <a:t>: hàng tơ, nhỏ sợi, dệt thưa.</a:t>
            </a:r>
          </a:p>
          <a:p>
            <a:pPr marL="457200" indent="-457200">
              <a:buFont typeface="Arial" pitchFamily="34" charset="0"/>
              <a:buChar char="•"/>
            </a:pPr>
            <a:r>
              <a:rPr lang="vi-VN" sz="3200" b="1" i="1">
                <a:latin typeface="+mj-lt"/>
              </a:rPr>
              <a:t>Đồi thoa son</a:t>
            </a:r>
            <a:r>
              <a:rPr lang="vi-VN" sz="3200">
                <a:latin typeface="+mj-lt"/>
              </a:rPr>
              <a:t>: đồi rực hồng lên khi nhận ánh nắng buổi sớm.</a:t>
            </a:r>
          </a:p>
          <a:p>
            <a:endParaRPr lang="en-US" sz="3200">
              <a:latin typeface="+mj-lt"/>
            </a:endParaRPr>
          </a:p>
        </p:txBody>
      </p:sp>
    </p:spTree>
    <p:extLst>
      <p:ext uri="{BB962C8B-B14F-4D97-AF65-F5344CB8AC3E}">
        <p14:creationId xmlns:p14="http://schemas.microsoft.com/office/powerpoint/2010/main" val="2298921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1472</TotalTime>
  <Words>1306</Words>
  <Application>Microsoft Office PowerPoint</Application>
  <PresentationFormat>On-screen Show (4:3)</PresentationFormat>
  <Paragraphs>170</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TIỂU HỌC LÊ QUÝ ĐÔN</dc:title>
  <dc:creator>AutoBVT</dc:creator>
  <cp:lastModifiedBy>Windows User</cp:lastModifiedBy>
  <cp:revision>126</cp:revision>
  <dcterms:created xsi:type="dcterms:W3CDTF">2021-03-01T07:27:02Z</dcterms:created>
  <dcterms:modified xsi:type="dcterms:W3CDTF">2023-02-15T01:39:35Z</dcterms:modified>
</cp:coreProperties>
</file>