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36" r:id="rId3"/>
    <p:sldId id="335" r:id="rId4"/>
    <p:sldId id="333" r:id="rId5"/>
    <p:sldId id="334" r:id="rId6"/>
    <p:sldId id="340" r:id="rId7"/>
    <p:sldId id="337" r:id="rId8"/>
    <p:sldId id="338" r:id="rId9"/>
    <p:sldId id="339" r:id="rId10"/>
    <p:sldId id="303" r:id="rId11"/>
    <p:sldId id="326" r:id="rId12"/>
    <p:sldId id="327" r:id="rId13"/>
    <p:sldId id="328" r:id="rId14"/>
    <p:sldId id="329" r:id="rId15"/>
    <p:sldId id="330" r:id="rId16"/>
    <p:sldId id="331" r:id="rId17"/>
    <p:sldId id="33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45"/>
    <a:srgbClr val="0000CC"/>
    <a:srgbClr val="34023C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6" autoAdjust="0"/>
    <p:restoredTop sz="95958" autoAdjust="0"/>
  </p:normalViewPr>
  <p:slideViewPr>
    <p:cSldViewPr>
      <p:cViewPr varScale="1">
        <p:scale>
          <a:sx n="73" d="100"/>
          <a:sy n="73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Nhấn soạn thảo các kiểu văn bản trang cái</a:t>
            </a:r>
          </a:p>
          <a:p>
            <a:pPr lvl="1"/>
            <a:r>
              <a:rPr lang="en-US" noProof="0" smtClean="0"/>
              <a:t>Mức hai</a:t>
            </a:r>
          </a:p>
          <a:p>
            <a:pPr lvl="2"/>
            <a:r>
              <a:rPr lang="en-US" noProof="0" smtClean="0"/>
              <a:t>Mức ba</a:t>
            </a:r>
          </a:p>
          <a:p>
            <a:pPr lvl="3"/>
            <a:r>
              <a:rPr lang="en-US" noProof="0" smtClean="0"/>
              <a:t>Mức bốn</a:t>
            </a:r>
          </a:p>
          <a:p>
            <a:pPr lvl="4"/>
            <a:r>
              <a:rPr lang="en-US" noProof="0" smtClean="0"/>
              <a:t>Mức năm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8E9FF-D3F0-4204-8140-92645027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616B-5798-400E-A3A8-E7DB06B0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F18D-9DC3-484C-9A52-C4908BEF6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5110-F0EA-4370-9B16-7FB4F09C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8533-3DA5-48A7-B815-F369C495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4A79-8B8C-49CE-A9BA-CDCA8B8B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B596-B5D8-49CB-826F-1528DA0E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B8BB-B4C6-4BFB-AC50-96EFE39B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727-5038-4C12-BA8B-9211FA8F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0F98-703F-41B6-B00B-B5856774C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9A89-282D-40EB-9444-747B25E6E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C932-58D3-482C-BE76-F92354B9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76DA-71A9-472E-8160-F649A56F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07-8E3F-4DDB-B474-E654C98C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kiểu tiêu đề trang cái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các kiểu văn bản trang cái</a:t>
            </a:r>
          </a:p>
          <a:p>
            <a:pPr lvl="1"/>
            <a:r>
              <a:rPr lang="en-US" smtClean="0"/>
              <a:t>Mức hai</a:t>
            </a:r>
          </a:p>
          <a:p>
            <a:pPr lvl="2"/>
            <a:r>
              <a:rPr lang="en-US" smtClean="0"/>
              <a:t>Mức ba</a:t>
            </a:r>
          </a:p>
          <a:p>
            <a:pPr lvl="3"/>
            <a:r>
              <a:rPr lang="en-US" smtClean="0"/>
              <a:t>Mức bốn</a:t>
            </a:r>
          </a:p>
          <a:p>
            <a:pPr lvl="4"/>
            <a:r>
              <a:rPr 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98593-0644-4809-80AE-F1E510C6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-15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4" name="WordArt 21"/>
          <p:cNvSpPr>
            <a:spLocks noChangeArrowheads="1" noChangeShapeType="1" noTextEdit="1"/>
          </p:cNvSpPr>
          <p:nvPr/>
        </p:nvSpPr>
        <p:spPr bwMode="auto">
          <a:xfrm>
            <a:off x="2247900" y="565295"/>
            <a:ext cx="4648199" cy="1116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5" name="WordArt 23"/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8077199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21"/>
          <p:cNvSpPr>
            <a:spLocks noChangeArrowheads="1" noChangeShapeType="1" noTextEdit="1"/>
          </p:cNvSpPr>
          <p:nvPr/>
        </p:nvSpPr>
        <p:spPr bwMode="auto">
          <a:xfrm>
            <a:off x="2400299" y="4614070"/>
            <a:ext cx="4648199" cy="1116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(SGK –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118)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84" grpId="0"/>
      <p:bldP spid="308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55292" y="616525"/>
            <a:ext cx="7950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600" b="1" u="sng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cs typeface="Times New Roman" pitchFamily="18" charset="0"/>
              </a:rPr>
              <a:t> 3</a:t>
            </a:r>
            <a:r>
              <a:rPr lang="en-US" sz="3600" b="1" dirty="0" smtClean="0">
                <a:cs typeface="Times New Roman" pitchFamily="18" charset="0"/>
              </a:rPr>
              <a:t>: </a:t>
            </a:r>
            <a:r>
              <a:rPr lang="en-US" sz="3600" b="1" dirty="0" err="1" smtClean="0">
                <a:cs typeface="Times New Roman" pitchFamily="18" charset="0"/>
              </a:rPr>
              <a:t>Quy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đồng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mẫu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số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các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phân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số</a:t>
            </a:r>
            <a:r>
              <a:rPr lang="en-US" sz="3600" b="1" dirty="0" smtClean="0">
                <a:cs typeface="Times New Roman" pitchFamily="18" charset="0"/>
              </a:rPr>
              <a:t>:</a:t>
            </a:r>
            <a:endParaRPr lang="en-US" sz="3600" b="1" dirty="0">
              <a:cs typeface="Times New Roman" pitchFamily="18" charset="0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609600" y="1871746"/>
            <a:ext cx="1757842" cy="1191193"/>
            <a:chOff x="624" y="1378"/>
            <a:chExt cx="1006" cy="508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72404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Picture 4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104" y="1467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a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453168"/>
                </p:ext>
              </p:extLst>
            </p:nvPr>
          </p:nvGraphicFramePr>
          <p:xfrm>
            <a:off x="1434" y="1378"/>
            <a:ext cx="196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" name="Equation" r:id="rId5" imgW="139680" imgH="393480" progId="Equation.3">
                    <p:embed/>
                  </p:oleObj>
                </mc:Choice>
                <mc:Fallback>
                  <p:oleObj name="Equation" r:id="rId5" imgW="139680" imgH="393480" progId="Equation.3">
                    <p:embed/>
                    <p:pic>
                      <p:nvPicPr>
                        <p:cNvPr id="0" name="Picture 4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378"/>
                          <a:ext cx="196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4330546" y="1942091"/>
            <a:ext cx="1757842" cy="1191193"/>
            <a:chOff x="624" y="1378"/>
            <a:chExt cx="1006" cy="508"/>
          </a:xfrm>
        </p:grpSpPr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709562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"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0" name="Picture 4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104" y="1467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b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2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23220"/>
                </p:ext>
              </p:extLst>
            </p:nvPr>
          </p:nvGraphicFramePr>
          <p:xfrm>
            <a:off x="1434" y="1378"/>
            <a:ext cx="196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" name="Equation" r:id="rId9" imgW="139680" imgH="393480" progId="Equation.3">
                    <p:embed/>
                  </p:oleObj>
                </mc:Choice>
                <mc:Fallback>
                  <p:oleObj name="Equation" r:id="rId9" imgW="139680" imgH="393480" progId="Equation.3">
                    <p:embed/>
                    <p:pic>
                      <p:nvPicPr>
                        <p:cNvPr id="0" name="Picture 4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378"/>
                          <a:ext cx="196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12058" y="4267200"/>
            <a:ext cx="1836474" cy="1191193"/>
            <a:chOff x="624" y="1378"/>
            <a:chExt cx="1051" cy="508"/>
          </a:xfrm>
        </p:grpSpPr>
        <p:graphicFrame>
          <p:nvGraphicFramePr>
            <p:cNvPr id="1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7275566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Picture 4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104" y="1467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c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584950"/>
                </p:ext>
              </p:extLst>
            </p:nvPr>
          </p:nvGraphicFramePr>
          <p:xfrm>
            <a:off x="1390" y="1378"/>
            <a:ext cx="285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"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Picture 4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" y="1378"/>
                          <a:ext cx="285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295599" y="4267200"/>
            <a:ext cx="2257601" cy="1191193"/>
            <a:chOff x="624" y="1378"/>
            <a:chExt cx="1286" cy="508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877158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9" name="Equation" r:id="rId15" imgW="152280" imgH="393480" progId="Equation.3">
                    <p:embed/>
                  </p:oleObj>
                </mc:Choice>
                <mc:Fallback>
                  <p:oleObj name="Equation" r:id="rId15" imgW="152280" imgH="393480" progId="Equation.3">
                    <p:embed/>
                    <p:pic>
                      <p:nvPicPr>
                        <p:cNvPr id="0" name="Picture 4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204" y="1501"/>
              <a:ext cx="1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;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621987"/>
                </p:ext>
              </p:extLst>
            </p:nvPr>
          </p:nvGraphicFramePr>
          <p:xfrm>
            <a:off x="1426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" name="Equation" r:id="rId17" imgW="152280" imgH="393480" progId="Equation.3">
                    <p:embed/>
                  </p:oleObj>
                </mc:Choice>
                <mc:Fallback>
                  <p:oleObj name="Equation" r:id="rId17" imgW="152280" imgH="393480" progId="Equation.3">
                    <p:embed/>
                    <p:pic>
                      <p:nvPicPr>
                        <p:cNvPr id="0" name="Picture 4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640" y="1534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53335"/>
              </p:ext>
            </p:extLst>
          </p:nvPr>
        </p:nvGraphicFramePr>
        <p:xfrm>
          <a:off x="6480175" y="4252913"/>
          <a:ext cx="498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" name="Equation" r:id="rId19" imgW="203040" imgH="393480" progId="Equation.3">
                  <p:embed/>
                </p:oleObj>
              </mc:Choice>
              <mc:Fallback>
                <p:oleObj name="Equation" r:id="rId19" imgW="203040" imgH="393480" progId="Equation.3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252913"/>
                        <a:ext cx="4984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38400" y="220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2286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4582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4572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12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55292" y="381000"/>
            <a:ext cx="7950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600" b="1" u="sng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cs typeface="Times New Roman" pitchFamily="18" charset="0"/>
              </a:rPr>
              <a:t> 3</a:t>
            </a:r>
            <a:r>
              <a:rPr lang="en-US" sz="3600" b="1" dirty="0" smtClean="0">
                <a:cs typeface="Times New Roman" pitchFamily="18" charset="0"/>
              </a:rPr>
              <a:t>: </a:t>
            </a:r>
            <a:r>
              <a:rPr lang="en-US" sz="3600" b="1" dirty="0" err="1" smtClean="0">
                <a:cs typeface="Times New Roman" pitchFamily="18" charset="0"/>
              </a:rPr>
              <a:t>Quy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đồng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mẫu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số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các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phân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số</a:t>
            </a:r>
            <a:r>
              <a:rPr lang="en-US" sz="3600" b="1" dirty="0" smtClean="0">
                <a:cs typeface="Times New Roman" pitchFamily="18" charset="0"/>
              </a:rPr>
              <a:t>: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89" y="29638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4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64651"/>
              </p:ext>
            </p:extLst>
          </p:nvPr>
        </p:nvGraphicFramePr>
        <p:xfrm>
          <a:off x="1839913" y="2743200"/>
          <a:ext cx="23304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743200"/>
                        <a:ext cx="233045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1425" y="315847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;</a:t>
            </a:r>
            <a:endParaRPr lang="en-US" sz="2400" b="1" dirty="0"/>
          </a:p>
        </p:txBody>
      </p:sp>
      <p:graphicFrame>
        <p:nvGraphicFramePr>
          <p:cNvPr id="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02897"/>
              </p:ext>
            </p:extLst>
          </p:nvPr>
        </p:nvGraphicFramePr>
        <p:xfrm>
          <a:off x="5167313" y="2743200"/>
          <a:ext cx="22987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743200"/>
                        <a:ext cx="229870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2509358" y="1290862"/>
            <a:ext cx="1757842" cy="1191193"/>
            <a:chOff x="624" y="1378"/>
            <a:chExt cx="1006" cy="508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357332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88"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104" y="1467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a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2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3191541"/>
                </p:ext>
              </p:extLst>
            </p:nvPr>
          </p:nvGraphicFramePr>
          <p:xfrm>
            <a:off x="1434" y="1378"/>
            <a:ext cx="196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89" name="Equation" r:id="rId9" imgW="139680" imgH="393480" progId="Equation.3">
                    <p:embed/>
                  </p:oleObj>
                </mc:Choice>
                <mc:Fallback>
                  <p:oleObj name="Equation" r:id="rId9" imgW="139680" imgH="393480" progId="Equation.3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378"/>
                          <a:ext cx="196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4847375" y="1676400"/>
            <a:ext cx="19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MSC: 24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45117" y="474604"/>
            <a:ext cx="1757842" cy="1191193"/>
            <a:chOff x="624" y="1378"/>
            <a:chExt cx="1006" cy="508"/>
          </a:xfrm>
        </p:grpSpPr>
        <p:graphicFrame>
          <p:nvGraphicFramePr>
            <p:cNvPr id="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032893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2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Picture 2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104" y="1501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b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9925238"/>
                </p:ext>
              </p:extLst>
            </p:nvPr>
          </p:nvGraphicFramePr>
          <p:xfrm>
            <a:off x="1434" y="1378"/>
            <a:ext cx="196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3" name="Equation" r:id="rId5" imgW="139680" imgH="393480" progId="Equation.3">
                    <p:embed/>
                  </p:oleObj>
                </mc:Choice>
                <mc:Fallback>
                  <p:oleObj name="Equation" r:id="rId5" imgW="139680" imgH="393480" progId="Equation.3">
                    <p:embed/>
                    <p:pic>
                      <p:nvPicPr>
                        <p:cNvPr id="0" name="Picture 2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378"/>
                          <a:ext cx="196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666983" y="233698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37265"/>
              </p:ext>
            </p:extLst>
          </p:nvPr>
        </p:nvGraphicFramePr>
        <p:xfrm>
          <a:off x="1962832" y="2116318"/>
          <a:ext cx="23622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832" y="2116318"/>
                        <a:ext cx="236220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0219" y="253159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;</a:t>
            </a:r>
            <a:endParaRPr lang="en-US" sz="2400" b="1" dirty="0"/>
          </a:p>
        </p:txBody>
      </p:sp>
      <p:graphicFrame>
        <p:nvGraphicFramePr>
          <p:cNvPr id="1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71957"/>
              </p:ext>
            </p:extLst>
          </p:nvPr>
        </p:nvGraphicFramePr>
        <p:xfrm>
          <a:off x="5290232" y="2116318"/>
          <a:ext cx="23304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" name="Equation" r:id="rId9" imgW="914400" imgH="393480" progId="Equation.3">
                  <p:embed/>
                </p:oleObj>
              </mc:Choice>
              <mc:Fallback>
                <p:oleObj name="Equation" r:id="rId9" imgW="914400" imgH="393480" progId="Equation.3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232" y="2116318"/>
                        <a:ext cx="233045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352800" y="772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45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06420" y="727153"/>
            <a:ext cx="1836474" cy="1191193"/>
            <a:chOff x="624" y="1378"/>
            <a:chExt cx="1051" cy="508"/>
          </a:xfrm>
        </p:grpSpPr>
        <p:graphicFrame>
          <p:nvGraphicFramePr>
            <p:cNvPr id="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760727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4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104" y="1467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c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02768"/>
                </p:ext>
              </p:extLst>
            </p:nvPr>
          </p:nvGraphicFramePr>
          <p:xfrm>
            <a:off x="1390" y="1378"/>
            <a:ext cx="285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5" name="Equation" r:id="rId5" imgW="203040" imgH="393480" progId="Equation.3">
                    <p:embed/>
                  </p:oleObj>
                </mc:Choice>
                <mc:Fallback>
                  <p:oleObj name="Equation" r:id="rId5" imgW="203040" imgH="393480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" y="1378"/>
                          <a:ext cx="285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456751" y="319674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569586"/>
              </p:ext>
            </p:extLst>
          </p:nvPr>
        </p:nvGraphicFramePr>
        <p:xfrm>
          <a:off x="1752600" y="2976084"/>
          <a:ext cx="23622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6084"/>
                        <a:ext cx="236220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29987" y="339136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;</a:t>
            </a:r>
            <a:endParaRPr lang="en-US" sz="2400" b="1" dirty="0"/>
          </a:p>
        </p:txBody>
      </p:sp>
      <p:graphicFrame>
        <p:nvGraphicFramePr>
          <p:cNvPr id="1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07202"/>
              </p:ext>
            </p:extLst>
          </p:nvPr>
        </p:nvGraphicFramePr>
        <p:xfrm>
          <a:off x="4933950" y="2976563"/>
          <a:ext cx="2999404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" name="Equation" r:id="rId9" imgW="1028520" imgH="393480" progId="Equation.3">
                  <p:embed/>
                </p:oleObj>
              </mc:Choice>
              <mc:Fallback>
                <p:oleObj name="Equation" r:id="rId9" imgW="1028520" imgH="393480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2976563"/>
                        <a:ext cx="2999404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71800" y="990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36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85062" y="304800"/>
            <a:ext cx="2247103" cy="1191193"/>
            <a:chOff x="624" y="1378"/>
            <a:chExt cx="1286" cy="508"/>
          </a:xfrm>
        </p:grpSpPr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0593749"/>
                </p:ext>
              </p:extLst>
            </p:nvPr>
          </p:nvGraphicFramePr>
          <p:xfrm>
            <a:off x="898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2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204" y="1501"/>
              <a:ext cx="1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;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24" y="1488"/>
              <a:ext cx="2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019702"/>
                </p:ext>
              </p:extLst>
            </p:nvPr>
          </p:nvGraphicFramePr>
          <p:xfrm>
            <a:off x="1426" y="1378"/>
            <a:ext cx="21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3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" y="1378"/>
                          <a:ext cx="214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640" y="1534"/>
              <a:ext cx="27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2400" dirty="0" err="1">
                  <a:solidFill>
                    <a:srgbClr val="0000FF"/>
                  </a:solidFill>
                </a:rPr>
                <a:t>và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94284"/>
              </p:ext>
            </p:extLst>
          </p:nvPr>
        </p:nvGraphicFramePr>
        <p:xfrm>
          <a:off x="2469638" y="290513"/>
          <a:ext cx="498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4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638" y="290513"/>
                        <a:ext cx="4984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9838" y="19732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1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72478"/>
              </p:ext>
            </p:extLst>
          </p:nvPr>
        </p:nvGraphicFramePr>
        <p:xfrm>
          <a:off x="1541463" y="1752600"/>
          <a:ext cx="232886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5" name="Equation" r:id="rId9" imgW="914400" imgH="393480" progId="Equation.3">
                  <p:embed/>
                </p:oleObj>
              </mc:Choice>
              <mc:Fallback>
                <p:oleObj name="Equation" r:id="rId9" imgW="914400" imgH="393480" progId="Equation.3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752600"/>
                        <a:ext cx="2328862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03074" y="216787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;</a:t>
            </a:r>
            <a:endParaRPr lang="en-US" sz="2400" b="1" dirty="0"/>
          </a:p>
        </p:txBody>
      </p:sp>
      <p:graphicFrame>
        <p:nvGraphicFramePr>
          <p:cNvPr id="20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30940"/>
              </p:ext>
            </p:extLst>
          </p:nvPr>
        </p:nvGraphicFramePr>
        <p:xfrm>
          <a:off x="4873625" y="1752600"/>
          <a:ext cx="2665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6" name="Equation" r:id="rId11" imgW="914400" imgH="393480" progId="Equation.3">
                  <p:embed/>
                </p:oleObj>
              </mc:Choice>
              <mc:Fallback>
                <p:oleObj name="Equation" r:id="rId11" imgW="914400" imgH="393480" progId="Equation.3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1752600"/>
                        <a:ext cx="2665413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5661" y="3530025"/>
            <a:ext cx="421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13050"/>
              </p:ext>
            </p:extLst>
          </p:nvPr>
        </p:nvGraphicFramePr>
        <p:xfrm>
          <a:off x="5597525" y="3228975"/>
          <a:ext cx="498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7" name="Equation" r:id="rId13" imgW="203040" imgH="393480" progId="Equation.3">
                  <p:embed/>
                </p:oleObj>
              </mc:Choice>
              <mc:Fallback>
                <p:oleObj name="Equation" r:id="rId13" imgW="203040" imgH="393480" progId="Equation.3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3228975"/>
                        <a:ext cx="4984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29000" y="533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MSC: 12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228600" y="-183354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29674"/>
              </p:ext>
            </p:extLst>
          </p:nvPr>
        </p:nvGraphicFramePr>
        <p:xfrm>
          <a:off x="5576888" y="0"/>
          <a:ext cx="3635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0"/>
                        <a:ext cx="363537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008790" y="-160231"/>
            <a:ext cx="2982810" cy="9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09600" y="769533"/>
            <a:ext cx="2982810" cy="9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7290" y="2186003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290297" y="2131616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375395" y="2131616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568413" y="2131616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54828" y="224039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457835" y="2186003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542933" y="2186003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735951" y="2186003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3232" y="3997880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54989" y="5181600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208973" y="3884978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937726" y="5201462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742725" y="388497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8078098" y="3836152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259510" y="5373691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524757" y="3880903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140302" y="5181600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877810" y="3826012"/>
            <a:ext cx="805605" cy="83596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560922" y="3826012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540691" y="5369112"/>
            <a:ext cx="805605" cy="83596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22" grpId="0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28600" y="-183354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45696"/>
              </p:ext>
            </p:extLst>
          </p:nvPr>
        </p:nvGraphicFramePr>
        <p:xfrm>
          <a:off x="5576888" y="0"/>
          <a:ext cx="3635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0"/>
                        <a:ext cx="363537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6008790" y="-160231"/>
            <a:ext cx="2982810" cy="9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63013" y="612756"/>
            <a:ext cx="29828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0723" y="1781232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98948" y="1726845"/>
            <a:ext cx="601950" cy="60919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38897" y="1726845"/>
            <a:ext cx="601950" cy="6091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618961" y="1707465"/>
            <a:ext cx="601950" cy="60919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60063"/>
              </p:ext>
            </p:extLst>
          </p:nvPr>
        </p:nvGraphicFramePr>
        <p:xfrm>
          <a:off x="3408269" y="1465170"/>
          <a:ext cx="3333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269" y="1465170"/>
                        <a:ext cx="33337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02062" y="1726845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203185" y="1781232"/>
            <a:ext cx="595899" cy="55481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144772" y="1781232"/>
            <a:ext cx="595899" cy="55481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086359" y="1781232"/>
            <a:ext cx="595899" cy="55481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64268"/>
              </p:ext>
            </p:extLst>
          </p:nvPr>
        </p:nvGraphicFramePr>
        <p:xfrm>
          <a:off x="8013700" y="1465263"/>
          <a:ext cx="3635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0" y="1465263"/>
                        <a:ext cx="363538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8400" y="3139865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40032" y="3952469"/>
            <a:ext cx="670451" cy="62946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941065" y="2991669"/>
            <a:ext cx="670451" cy="62946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957818" y="2991669"/>
            <a:ext cx="670451" cy="62946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56199"/>
              </p:ext>
            </p:extLst>
          </p:nvPr>
        </p:nvGraphicFramePr>
        <p:xfrm>
          <a:off x="3368014" y="2913192"/>
          <a:ext cx="385903" cy="116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014" y="2913192"/>
                        <a:ext cx="385903" cy="1161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392358" y="3050861"/>
            <a:ext cx="50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7280069" y="3050726"/>
            <a:ext cx="699102" cy="57040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796760" y="4011526"/>
            <a:ext cx="699102" cy="57040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367981" y="2991895"/>
            <a:ext cx="699102" cy="57040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334830" y="2991895"/>
            <a:ext cx="699102" cy="57040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769945" y="4011525"/>
            <a:ext cx="699102" cy="57040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457336" y="3952469"/>
            <a:ext cx="670451" cy="62946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374640" y="3952469"/>
            <a:ext cx="670451" cy="62946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4374"/>
              </p:ext>
            </p:extLst>
          </p:nvPr>
        </p:nvGraphicFramePr>
        <p:xfrm>
          <a:off x="8242300" y="3051175"/>
          <a:ext cx="3333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11" imgW="139680" imgH="393480" progId="Equation.3">
                  <p:embed/>
                </p:oleObj>
              </mc:Choice>
              <mc:Fallback>
                <p:oleObj name="Equation" r:id="rId11" imgW="139680" imgH="39348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051175"/>
                        <a:ext cx="3333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59130" y="5306938"/>
            <a:ext cx="568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Vậy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endParaRPr lang="en-US" sz="3200" b="1" dirty="0"/>
          </a:p>
        </p:txBody>
      </p:sp>
      <p:graphicFrame>
        <p:nvGraphicFramePr>
          <p:cNvPr id="4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83082"/>
              </p:ext>
            </p:extLst>
          </p:nvPr>
        </p:nvGraphicFramePr>
        <p:xfrm>
          <a:off x="6260952" y="5243118"/>
          <a:ext cx="3635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952" y="5243118"/>
                        <a:ext cx="363538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6769945" y="4977734"/>
            <a:ext cx="2982810" cy="9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21914" y="5868399"/>
            <a:ext cx="2982810" cy="9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36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3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4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ebjong_illustrations_997779_t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DẶN DÒ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066800" y="1600200"/>
            <a:ext cx="6858000" cy="3124200"/>
            <a:chOff x="912" y="864"/>
            <a:chExt cx="3312" cy="1008"/>
          </a:xfrm>
        </p:grpSpPr>
        <p:pic>
          <p:nvPicPr>
            <p:cNvPr id="3083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33400" y="3810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Khi rút gọn phân số có thể làm như  thế nào?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85738" y="190500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85738" y="3657600"/>
            <a:ext cx="8361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rial Narrow" pitchFamily="34" charset="0"/>
              </a:rPr>
              <a:t>* </a:t>
            </a:r>
            <a:r>
              <a:rPr lang="en-US" sz="4000" b="1">
                <a:latin typeface="Times New Roman" pitchFamily="18" charset="0"/>
              </a:rPr>
              <a:t>Chia tử số và mẫu số cho số đó.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25438" y="4724400"/>
            <a:ext cx="8818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Cứ làm như thế cho đến khi nhận được phân số tối giản.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4288" y="1524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      Khi quy đồng mẫu số hai phân số ta làm như thế nào?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325" y="3505200"/>
            <a:ext cx="8702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-Lấy tử số và mẫu số của phân số thứ hai nhân với mẫu số của phân số thứ nhất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1325" y="1992313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-Lấy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tử số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và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mẫu số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của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phân số thứ nhất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nhân với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mẫu số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của phân số thứ 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34925" y="3048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Khi quy đồng mẫu số hai phân số, trong đó mẫu số của một trong hai phân số là MSC ta làm như thế nào?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2425" y="1809750"/>
            <a:ext cx="533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Xác định MSC.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52425" y="2667000"/>
            <a:ext cx="7718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Tìm thương của MSC và mẫu số của phân số kia.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255588" y="40386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thương tìm được nhân với tử số và mẫu số của phân số kia. Giữ nguyên phân số có MSC.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-15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4" name="WordArt 21"/>
          <p:cNvSpPr>
            <a:spLocks noChangeArrowheads="1" noChangeShapeType="1" noTextEdit="1"/>
          </p:cNvSpPr>
          <p:nvPr/>
        </p:nvSpPr>
        <p:spPr bwMode="auto">
          <a:xfrm>
            <a:off x="2247900" y="565295"/>
            <a:ext cx="4648199" cy="1116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5" name="WordArt 23"/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8077199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21"/>
          <p:cNvSpPr>
            <a:spLocks noChangeArrowheads="1" noChangeShapeType="1" noTextEdit="1"/>
          </p:cNvSpPr>
          <p:nvPr/>
        </p:nvSpPr>
        <p:spPr bwMode="auto">
          <a:xfrm>
            <a:off x="2400299" y="4614070"/>
            <a:ext cx="4648199" cy="1116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(SGK –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118)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5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84" grpId="0"/>
      <p:bldP spid="308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35038" y="1773238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 eaLnBrk="1" hangingPunct="1">
              <a:spcBef>
                <a:spcPct val="20000"/>
              </a:spcBef>
            </a:pPr>
            <a:endParaRPr lang="vi-VN" altLang="en-US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2400" y="252413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66"/>
                </a:solidFill>
                <a:latin typeface=".VnArial" pitchFamily="34" charset="0"/>
              </a:rPr>
              <a:t>   1.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Rút gọn các phân số sau: </a:t>
            </a:r>
            <a:endParaRPr lang="en-US" alt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29"/>
          <p:cNvSpPr txBox="1">
            <a:spLocks noChangeArrowheads="1"/>
          </p:cNvSpPr>
          <p:nvPr/>
        </p:nvSpPr>
        <p:spPr bwMode="auto">
          <a:xfrm>
            <a:off x="482600" y="1014413"/>
            <a:ext cx="4192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12            28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30            70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32100" y="1874838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5613" y="1906588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1689100" y="13890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181BA8"/>
                </a:solidFill>
                <a:latin typeface="Arial" pitchFamily="34" charset="0"/>
              </a:rPr>
              <a:t>;</a:t>
            </a:r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3960813" y="141922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181BA8"/>
                </a:solidFill>
                <a:latin typeface="Arial" pitchFamily="34" charset="0"/>
              </a:rPr>
              <a:t>;</a:t>
            </a:r>
          </a:p>
        </p:txBody>
      </p:sp>
      <p:sp>
        <p:nvSpPr>
          <p:cNvPr id="6153" name="Text Box 29"/>
          <p:cNvSpPr txBox="1">
            <a:spLocks noChangeArrowheads="1"/>
          </p:cNvSpPr>
          <p:nvPr/>
        </p:nvSpPr>
        <p:spPr bwMode="auto">
          <a:xfrm>
            <a:off x="4651375" y="1014413"/>
            <a:ext cx="4192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3"/>
          <p:cNvSpPr txBox="1">
            <a:spLocks noChangeArrowheads="1"/>
          </p:cNvSpPr>
          <p:nvPr/>
        </p:nvSpPr>
        <p:spPr bwMode="auto">
          <a:xfrm>
            <a:off x="5840413" y="141922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181BA8"/>
                </a:solidFill>
                <a:latin typeface="Arial" pitchFamily="34" charset="0"/>
              </a:rPr>
              <a:t>;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80225" y="1874838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1375" y="1874838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143000" y="457200"/>
            <a:ext cx="4267200" cy="101752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618" y="437683"/>
            <a:ext cx="4267200" cy="10175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425883"/>
            <a:ext cx="4267200" cy="101752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618" y="1873828"/>
            <a:ext cx="4267200" cy="10275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6345" y="1869084"/>
            <a:ext cx="4267200" cy="101572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1928857"/>
            <a:ext cx="1295400" cy="101752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3200400"/>
            <a:ext cx="1295400" cy="101752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827" y="4572000"/>
            <a:ext cx="1295400" cy="101752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618" y="3190398"/>
            <a:ext cx="4267200" cy="102752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9863" y="3145760"/>
            <a:ext cx="4267200" cy="1017523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533512"/>
            <a:ext cx="4267200" cy="102752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7572" y="4523511"/>
            <a:ext cx="4267200" cy="1017523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Arial" pitchFamily="34" charset="0"/>
              </a:rPr>
              <a:t>Khoanh</a:t>
            </a:r>
            <a:r>
              <a:rPr lang="en-US" altLang="en-US" sz="4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vào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chữ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cái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trước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phân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số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bằng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phân</a:t>
            </a:r>
            <a:r>
              <a:rPr lang="en-US" altLang="en-US" sz="4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Arial" pitchFamily="34" charset="0"/>
              </a:rPr>
              <a:t>số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195" name="Text Box 29"/>
          <p:cNvSpPr txBox="1">
            <a:spLocks noChangeArrowheads="1"/>
          </p:cNvSpPr>
          <p:nvPr/>
        </p:nvSpPr>
        <p:spPr bwMode="auto">
          <a:xfrm>
            <a:off x="6019800" y="604838"/>
            <a:ext cx="609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         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363663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774700" y="2828925"/>
            <a:ext cx="838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           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29"/>
          <p:cNvSpPr txBox="1">
            <a:spLocks noChangeArrowheads="1"/>
          </p:cNvSpPr>
          <p:nvPr/>
        </p:nvSpPr>
        <p:spPr bwMode="auto">
          <a:xfrm>
            <a:off x="2871788" y="2824163"/>
            <a:ext cx="838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           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5194300" y="2833688"/>
            <a:ext cx="838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            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29"/>
          <p:cNvSpPr txBox="1">
            <a:spLocks noChangeArrowheads="1"/>
          </p:cNvSpPr>
          <p:nvPr/>
        </p:nvSpPr>
        <p:spPr bwMode="auto">
          <a:xfrm>
            <a:off x="7785100" y="2819400"/>
            <a:ext cx="83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           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203200" y="33575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a.</a:t>
            </a:r>
          </a:p>
        </p:txBody>
      </p:sp>
      <p:sp>
        <p:nvSpPr>
          <p:cNvPr id="8202" name="TextBox 6"/>
          <p:cNvSpPr txBox="1">
            <a:spLocks noChangeArrowheads="1"/>
          </p:cNvSpPr>
          <p:nvPr/>
        </p:nvSpPr>
        <p:spPr bwMode="auto">
          <a:xfrm>
            <a:off x="2217738" y="334645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b.</a:t>
            </a:r>
          </a:p>
        </p:txBody>
      </p:sp>
      <p:sp>
        <p:nvSpPr>
          <p:cNvPr id="8203" name="TextBox 6"/>
          <p:cNvSpPr txBox="1">
            <a:spLocks noChangeArrowheads="1"/>
          </p:cNvSpPr>
          <p:nvPr/>
        </p:nvSpPr>
        <p:spPr bwMode="auto">
          <a:xfrm>
            <a:off x="4622800" y="33432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c.</a:t>
            </a:r>
          </a:p>
        </p:txBody>
      </p:sp>
      <p:sp>
        <p:nvSpPr>
          <p:cNvPr id="8204" name="TextBox 6"/>
          <p:cNvSpPr txBox="1">
            <a:spLocks noChangeArrowheads="1"/>
          </p:cNvSpPr>
          <p:nvPr/>
        </p:nvSpPr>
        <p:spPr bwMode="auto">
          <a:xfrm>
            <a:off x="7215188" y="33575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d.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2313" y="3649663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89238" y="3649663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94300" y="3635375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96213" y="3635375"/>
            <a:ext cx="762000" cy="0"/>
          </a:xfrm>
          <a:prstGeom prst="line">
            <a:avLst/>
          </a:prstGeom>
          <a:ln w="38100">
            <a:solidFill>
              <a:srgbClr val="181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01863" y="3390900"/>
            <a:ext cx="496887" cy="5572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163763" y="337661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b.</a:t>
            </a:r>
          </a:p>
        </p:txBody>
      </p:sp>
      <p:sp>
        <p:nvSpPr>
          <p:cNvPr id="21" name="Oval 20"/>
          <p:cNvSpPr/>
          <p:nvPr/>
        </p:nvSpPr>
        <p:spPr>
          <a:xfrm>
            <a:off x="4622800" y="3465513"/>
            <a:ext cx="496888" cy="555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584700" y="33940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181BA8"/>
                </a:solidFill>
                <a:latin typeface="Arial" pitchFamily="34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965108"/>
</p:tagLst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418</Words>
  <Application>Microsoft Office PowerPoint</Application>
  <PresentationFormat>On-screen Show (4:3)</PresentationFormat>
  <Paragraphs>110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Thiết kế mặc định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 You And 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n¨m, ngµy 14 th¸ng 2 n¨m 2008</dc:title>
  <dc:creator>HAI NA</dc:creator>
  <cp:lastModifiedBy>Windows User</cp:lastModifiedBy>
  <cp:revision>131</cp:revision>
  <dcterms:created xsi:type="dcterms:W3CDTF">2009-11-28T21:21:06Z</dcterms:created>
  <dcterms:modified xsi:type="dcterms:W3CDTF">2023-02-13T07:57:45Z</dcterms:modified>
</cp:coreProperties>
</file>