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46" r:id="rId2"/>
    <p:sldId id="257" r:id="rId3"/>
    <p:sldId id="261" r:id="rId4"/>
    <p:sldId id="263" r:id="rId5"/>
    <p:sldId id="264" r:id="rId6"/>
    <p:sldId id="265" r:id="rId7"/>
    <p:sldId id="266" r:id="rId8"/>
    <p:sldId id="324" r:id="rId9"/>
    <p:sldId id="267" r:id="rId10"/>
    <p:sldId id="271" r:id="rId11"/>
    <p:sldId id="286" r:id="rId12"/>
    <p:sldId id="287" r:id="rId13"/>
    <p:sldId id="290" r:id="rId14"/>
    <p:sldId id="279" r:id="rId15"/>
    <p:sldId id="273" r:id="rId16"/>
    <p:sldId id="274" r:id="rId17"/>
    <p:sldId id="321" r:id="rId18"/>
    <p:sldId id="322" r:id="rId19"/>
    <p:sldId id="275" r:id="rId20"/>
    <p:sldId id="276" r:id="rId21"/>
    <p:sldId id="320" r:id="rId22"/>
    <p:sldId id="280" r:id="rId23"/>
    <p:sldId id="291" r:id="rId24"/>
    <p:sldId id="294" r:id="rId25"/>
    <p:sldId id="292" r:id="rId26"/>
    <p:sldId id="281" r:id="rId27"/>
    <p:sldId id="293" r:id="rId28"/>
    <p:sldId id="301" r:id="rId29"/>
    <p:sldId id="282" r:id="rId30"/>
    <p:sldId id="333" r:id="rId31"/>
    <p:sldId id="336" r:id="rId32"/>
    <p:sldId id="309" r:id="rId33"/>
  </p:sldIdLst>
  <p:sldSz cx="9144000" cy="5715000" type="screen16x10"/>
  <p:notesSz cx="6858000" cy="9144000"/>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6699"/>
    <a:srgbClr val="FFFF66"/>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2" d="100"/>
          <a:sy n="72" d="100"/>
        </p:scale>
        <p:origin x="-1104" y="-96"/>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21/03/2023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21/03/2023</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21/03/2023</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inh-nen-powerpoint-thien-nhien-6">
            <a:extLst>
              <a:ext uri="{FF2B5EF4-FFF2-40B4-BE49-F238E27FC236}">
                <a16:creationId xmlns:a16="http://schemas.microsoft.com/office/drawing/2014/main" xmlns="" id="{2C8D6BC1-042E-4A78-A47F-792ADE3C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xmlns="" id="{19EB26A0-FAB7-4F38-A720-9AB4A1D2CAB9}"/>
              </a:ext>
            </a:extLst>
          </p:cNvPr>
          <p:cNvSpPr txBox="1">
            <a:spLocks noChangeArrowheads="1"/>
          </p:cNvSpPr>
          <p:nvPr/>
        </p:nvSpPr>
        <p:spPr bwMode="auto">
          <a:xfrm>
            <a:off x="381000" y="571500"/>
            <a:ext cx="8382000" cy="1148487"/>
          </a:xfrm>
          <a:prstGeom prst="rect">
            <a:avLst/>
          </a:prstGeom>
          <a:noFill/>
          <a:ln>
            <a:noFill/>
          </a:ln>
          <a:effectLst>
            <a:prstShdw prst="shdw17" dist="17961" dir="2700000">
              <a:srgbClr val="999999"/>
            </a:prstShdw>
          </a:effectLst>
        </p:spPr>
        <p:txBody>
          <a:bodyPr wrap="square" lIns="22254" tIns="11128" rIns="22254" bIns="1112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vi-VN" sz="2400" b="1" dirty="0" err="1" smtClean="0">
                <a:solidFill>
                  <a:schemeClr val="accent6">
                    <a:lumMod val="10000"/>
                  </a:schemeClr>
                </a:solidFill>
                <a:latin typeface="Times New Roman" panose="02020603050405020304" pitchFamily="18" charset="0"/>
                <a:cs typeface="Times New Roman" panose="02020603050405020304" pitchFamily="18" charset="0"/>
              </a:rPr>
              <a:t>Lịch</a:t>
            </a:r>
            <a:r>
              <a:rPr lang="en-US" altLang="vi-VN" sz="2400" b="1" dirty="0" smtClean="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sử</a:t>
            </a:r>
            <a:endParaRPr lang="en-US" altLang="vi-VN" sz="2400" b="1" dirty="0">
              <a:solidFill>
                <a:schemeClr val="accent6">
                  <a:lumMod val="10000"/>
                </a:schemeClr>
              </a:solidFill>
              <a:latin typeface="Times New Roman" panose="02020603050405020304" pitchFamily="18" charset="0"/>
              <a:cs typeface="Times New Roman" panose="02020603050405020304" pitchFamily="18" charset="0"/>
            </a:endParaRPr>
          </a:p>
          <a:p>
            <a:pPr algn="ctr">
              <a:buNone/>
            </a:pPr>
            <a:r>
              <a:rPr lang="vi-VN" sz="2800" b="1" dirty="0"/>
              <a:t>Thành thị ở thế kỉ XVI – XVII</a:t>
            </a:r>
            <a:endParaRPr lang="en-US" altLang="en-US" sz="1200" b="1" dirty="0">
              <a:solidFill>
                <a:srgbClr val="FF0000"/>
              </a:solidFill>
              <a:cs typeface="Times New Roman" panose="02020603050405020304" pitchFamily="18" charset="0"/>
            </a:endParaRPr>
          </a:p>
          <a:p>
            <a:pPr algn="ctr">
              <a:spcBef>
                <a:spcPct val="50000"/>
              </a:spcBef>
              <a:buFontTx/>
              <a:buNone/>
              <a:defRPr/>
            </a:pPr>
            <a:endParaRPr lang="en-US" altLang="vi-VN" sz="1038" b="1" dirty="0">
              <a:solidFill>
                <a:schemeClr val="accent6">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extLst>
                    <a:ext uri="{9D8B030D-6E8A-4147-A177-3AD203B41FA5}">
                      <a16:colId xmlns:a16="http://schemas.microsoft.com/office/drawing/2014/main" xmlns="" val="20000"/>
                    </a:ext>
                  </a:extLst>
                </a:gridCol>
                <a:gridCol w="2531745">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a:latin typeface="Times New Roman" pitchFamily="18" charset="0"/>
                <a:cs typeface="Times New Roman" pitchFamily="18" charset="0"/>
              </a:rPr>
              <a:t>Là dân địa phương và các nhà buôn Nhật Bản.</a:t>
            </a: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được. Buôn bán nhiều mặt hàng: tơ, lụa, vóc, nhiễu </a:t>
            </a: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 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8458200" cy="50673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5143500"/>
            <a:ext cx="8305800" cy="461665"/>
          </a:xfrm>
          <a:prstGeom prst="rect">
            <a:avLst/>
          </a:prstGeom>
          <a:noFill/>
        </p:spPr>
        <p:txBody>
          <a:bodyPr wrap="square" rtlCol="0">
            <a:spAutoFit/>
          </a:bodyPr>
          <a:lstStyle/>
          <a:p>
            <a:pPr algn="ct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1: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góc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Thăng</a:t>
            </a:r>
            <a:r>
              <a:rPr lang="en-US" sz="2400" dirty="0">
                <a:solidFill>
                  <a:srgbClr val="002060"/>
                </a:solidFill>
                <a:latin typeface="Times New Roman" pitchFamily="18" charset="0"/>
                <a:cs typeface="Times New Roman" pitchFamily="18" charset="0"/>
              </a:rPr>
              <a:t> Long ở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kỉ</a:t>
            </a:r>
            <a:r>
              <a:rPr lang="en-US" sz="2400" dirty="0">
                <a:solidFill>
                  <a:srgbClr val="002060"/>
                </a:solidFill>
                <a:latin typeface="Times New Roman" pitchFamily="18" charset="0"/>
                <a:cs typeface="Times New Roman" pitchFamily="18" charset="0"/>
              </a:rPr>
              <a:t> XVI- XVII (</a:t>
            </a:r>
            <a:r>
              <a:rPr lang="en-US" sz="2400" dirty="0" err="1">
                <a:solidFill>
                  <a:srgbClr val="002060"/>
                </a:solidFill>
                <a:latin typeface="Times New Roman" pitchFamily="18" charset="0"/>
                <a:cs typeface="Times New Roman" pitchFamily="18" charset="0"/>
              </a:rPr>
              <a:t>tranh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cổ</a:t>
            </a:r>
            <a:r>
              <a:rPr lang="en-US" sz="2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320678730"/>
      </p:ext>
    </p:extLst>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
            <a:ext cx="8534400" cy="5029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5219700"/>
            <a:ext cx="6629400" cy="461665"/>
          </a:xfrm>
          <a:prstGeom prst="rect">
            <a:avLst/>
          </a:prstGeom>
          <a:noFill/>
        </p:spPr>
        <p:txBody>
          <a:bodyPr wrap="square" rtlCol="0">
            <a:spAutoFit/>
          </a:bodyPr>
          <a:lstStyle/>
          <a:p>
            <a:pPr algn="ctr"/>
            <a:r>
              <a:rPr lang="vi-VN" sz="2400">
                <a:solidFill>
                  <a:srgbClr val="002060"/>
                </a:solidFill>
                <a:latin typeface="Times New Roman" pitchFamily="18" charset="0"/>
                <a:cs typeface="Times New Roman" pitchFamily="18" charset="0"/>
              </a:rPr>
              <a:t>Hình 2: Một góc Hội An ở thế kỉ XVII (tranh cổ)</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1258092"/>
      </p:ext>
    </p:extLst>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
            <a:ext cx="762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4914900"/>
            <a:ext cx="5257800" cy="584775"/>
          </a:xfrm>
          <a:prstGeom prst="rect">
            <a:avLst/>
          </a:prstGeom>
          <a:noFill/>
        </p:spPr>
        <p:txBody>
          <a:bodyPr wrap="square" rtlCol="0">
            <a:spAutoFit/>
          </a:bodyPr>
          <a:lstStyle/>
          <a:p>
            <a:pPr algn="ctr"/>
            <a:r>
              <a:rPr lang="vi-VN" sz="3200" dirty="0">
                <a:solidFill>
                  <a:srgbClr val="002060"/>
                </a:solidFill>
                <a:latin typeface="Times New Roman" pitchFamily="18" charset="0"/>
                <a:cs typeface="Times New Roman" pitchFamily="18" charset="0"/>
              </a:rPr>
              <a:t>Phố Hiến ở thế kỉ XVI- XVII</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387554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rgbClr val="C00000"/>
                </a:solidFill>
                <a:latin typeface="Times New Roman" pitchFamily="18" charset="0"/>
                <a:cs typeface="Times New Roman" pitchFamily="18" charset="0"/>
              </a:rPr>
              <a:t>Thi mô tả một số thành thị của nước ta ở thế kỉ XVI- XVII</a:t>
            </a:r>
          </a:p>
        </p:txBody>
      </p:sp>
      <p:pic>
        <p:nvPicPr>
          <p:cNvPr id="5"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57119"/>
            <a:ext cx="1738489"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299"/>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384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4"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5"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6"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Cửa hiệu Đức Hòa- Phố Hàng Đào</a:t>
            </a: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Ngang</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4875" cy="570520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
            <a:ext cx="4724400" cy="5695950"/>
          </a:xfrm>
          <a:prstGeom prst="rect">
            <a:avLst/>
          </a:prstGeom>
        </p:spPr>
      </p:pic>
    </p:spTree>
    <p:extLst>
      <p:ext uri="{BB962C8B-B14F-4D97-AF65-F5344CB8AC3E}">
        <p14:creationId xmlns:p14="http://schemas.microsoft.com/office/powerpoint/2010/main" val="386699988"/>
      </p:ext>
    </p:extLst>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33500"/>
            <a:ext cx="8153400" cy="1207421"/>
          </a:xfrm>
          <a:prstGeom prst="rect">
            <a:avLst/>
          </a:prstGeom>
        </p:spPr>
        <p:txBody>
          <a:bodyPr wrap="square" lIns="98465" tIns="49232" rIns="98465" bIns="49232">
            <a:spAutoFit/>
          </a:bodyPr>
          <a:lstStyle/>
          <a:p>
            <a:r>
              <a:rPr lang="en-US" sz="3400" b="1" i="1" u="sng" dirty="0" err="1">
                <a:solidFill>
                  <a:srgbClr val="C00000"/>
                </a:solidFill>
                <a:latin typeface="Times New Roman" pitchFamily="18" charset="0"/>
                <a:cs typeface="Times New Roman" pitchFamily="18" charset="0"/>
              </a:rPr>
              <a:t>Câu</a:t>
            </a:r>
            <a:r>
              <a:rPr lang="en-US" sz="3400" b="1" i="1" u="sng" dirty="0">
                <a:solidFill>
                  <a:srgbClr val="C00000"/>
                </a:solidFill>
                <a:latin typeface="Times New Roman" pitchFamily="18" charset="0"/>
                <a:cs typeface="Times New Roman" pitchFamily="18" charset="0"/>
              </a:rPr>
              <a:t> </a:t>
            </a:r>
            <a:r>
              <a:rPr lang="en-US" sz="3400" b="1" i="1" u="sng" dirty="0" err="1">
                <a:solidFill>
                  <a:srgbClr val="C00000"/>
                </a:solidFill>
                <a:latin typeface="Times New Roman" pitchFamily="18" charset="0"/>
                <a:cs typeface="Times New Roman" pitchFamily="18" charset="0"/>
              </a:rPr>
              <a:t>hỏi</a:t>
            </a:r>
            <a:r>
              <a:rPr lang="en-US" sz="3400" b="1" i="1" u="sng" dirty="0">
                <a:solidFill>
                  <a:srgbClr val="C00000"/>
                </a:solidFill>
                <a:latin typeface="Times New Roman" pitchFamily="18" charset="0"/>
                <a:cs typeface="Times New Roman" pitchFamily="18" charset="0"/>
              </a:rPr>
              <a:t>:</a:t>
            </a:r>
            <a:r>
              <a:rPr lang="en-US" sz="3400" b="1" i="1" dirty="0">
                <a:solidFill>
                  <a:srgbClr val="C00000"/>
                </a:solidFill>
                <a:latin typeface="Times New Roman" pitchFamily="18" charset="0"/>
                <a:cs typeface="Times New Roman" pitchFamily="18" charset="0"/>
              </a:rPr>
              <a:t> </a:t>
            </a:r>
            <a:r>
              <a:rPr lang="nl-NL" sz="3600" b="1" i="1" dirty="0">
                <a:solidFill>
                  <a:srgbClr val="FF0000"/>
                </a:solidFill>
                <a:latin typeface="Times New Roman" panose="02020603050405020304" pitchFamily="18" charset="0"/>
                <a:cs typeface="Times New Roman" panose="02020603050405020304" pitchFamily="18" charset="0"/>
              </a:rPr>
              <a:t>Nêu kết quả của cuộc khẩn hoang và ý nghĩa của nó?</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6400" y="571500"/>
            <a:ext cx="5638800" cy="707886"/>
          </a:xfrm>
          <a:prstGeom prst="rect">
            <a:avLst/>
          </a:prstGeom>
        </p:spPr>
        <p:txBody>
          <a:bodyPr wrap="square">
            <a:spAutoFit/>
          </a:bodyPr>
          <a:lstStyle/>
          <a:p>
            <a:pPr>
              <a:defRPr/>
            </a:pPr>
            <a:r>
              <a:rPr lang="en-US" altLang="en-US" sz="4000" b="1" kern="0">
                <a:solidFill>
                  <a:srgbClr val="C00000"/>
                </a:solidFill>
                <a:latin typeface="HP001 4 hàng" panose="020B0603050302020204" pitchFamily="34" charset="-93"/>
                <a:ea typeface="HP001"/>
                <a:cs typeface="Times New Roman" panose="02020603050405020304" pitchFamily="18" charset="0"/>
              </a:rPr>
              <a:t>         </a:t>
            </a:r>
            <a:r>
              <a:rPr lang="en-US" altLang="en-US" sz="4000" b="1" kern="0">
                <a:solidFill>
                  <a:srgbClr val="C00000"/>
                </a:solidFill>
                <a:latin typeface="Times New Roman" pitchFamily="18" charset="0"/>
                <a:ea typeface="HP001"/>
                <a:cs typeface="Times New Roman" pitchFamily="18" charset="0"/>
              </a:rPr>
              <a:t>Khởi động</a:t>
            </a:r>
            <a:endParaRPr lang="en-US" altLang="en-US" sz="4000" b="1" kern="0" dirty="0">
              <a:solidFill>
                <a:srgbClr val="C00000"/>
              </a:solidFill>
              <a:latin typeface="Times New Roman" pitchFamily="18" charset="0"/>
              <a:ea typeface="HP001"/>
              <a:cs typeface="Times New Roman" pitchFamily="18" charset="0"/>
            </a:endParaRPr>
          </a:p>
        </p:txBody>
      </p:sp>
    </p:spTree>
    <p:extLst>
      <p:ext uri="{BB962C8B-B14F-4D97-AF65-F5344CB8AC3E}">
        <p14:creationId xmlns:p14="http://schemas.microsoft.com/office/powerpoint/2010/main" val="4138819396"/>
      </p:ext>
    </p:extLst>
  </p:cSld>
  <p:clrMapOvr>
    <a:masterClrMapping/>
  </p:clrMapOvr>
  <p:transition spd="med">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t>
            </a:r>
            <a:r>
              <a:rPr lang="en-US" sz="3200" b="1" kern="0">
                <a:solidFill>
                  <a:srgbClr val="C00000"/>
                </a:solidFill>
                <a:latin typeface="Times New Roman" pitchFamily="18" charset="0"/>
                <a:cs typeface="Times New Roman" pitchFamily="18" charset="0"/>
              </a:rPr>
              <a:t>An </a:t>
            </a:r>
          </a:p>
          <a:p>
            <a:pPr algn="ctr">
              <a:lnSpc>
                <a:spcPct val="150000"/>
              </a:lnSpc>
              <a:defRPr/>
            </a:pPr>
            <a:r>
              <a:rPr lang="en-US" sz="3200" b="1" ker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1600200"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836593"/>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Em có nhận xét gì về dân số của các thành thị nước ta thế kỉ XVI- XVII</a:t>
            </a:r>
            <a:r>
              <a:rPr lang="vi-VN" sz="280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anim calcmode="lin" valueType="num">
                                      <p:cBhvr>
                                        <p:cTn id="13" dur="10" fill="hold"/>
                                        <p:tgtEl>
                                          <p:spTgt spid="7"/>
                                        </p:tgtEl>
                                        <p:attrNameLst>
                                          <p:attrName>ppt_x</p:attrName>
                                        </p:attrNameLst>
                                      </p:cBhvr>
                                      <p:tavLst>
                                        <p:tav tm="0">
                                          <p:val>
                                            <p:strVal val="#ppt_x"/>
                                          </p:val>
                                        </p:tav>
                                        <p:tav tm="100000">
                                          <p:val>
                                            <p:strVal val="#ppt_x"/>
                                          </p:val>
                                        </p:tav>
                                      </p:tavLst>
                                    </p:anim>
                                    <p:anim calcmode="lin" valueType="num">
                                      <p:cBhvr>
                                        <p:cTn id="14"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thế 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quy mô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xá</a:t>
            </a:r>
            <a:r>
              <a:rPr lang="en-US" sz="2400" dirty="0">
                <a:solidFill>
                  <a:srgbClr val="FFFF00"/>
                </a:solidFill>
                <a:latin typeface="Times New Roman" pitchFamily="18" charset="0"/>
                <a:cs typeface="Times New Roman" pitchFamily="18" charset="0"/>
              </a:rPr>
              <a:t> ở </a:t>
            </a:r>
            <a:r>
              <a:rPr lang="en-US" sz="2400" dirty="0" err="1">
                <a:solidFill>
                  <a:srgbClr val="FFFF00"/>
                </a:solidFill>
                <a:latin typeface="Times New Roman" pitchFamily="18" charset="0"/>
                <a:cs typeface="Times New Roman" pitchFamily="18" charset="0"/>
              </a:rPr>
              <a:t>thế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ki</a:t>
            </a:r>
            <a:r>
              <a:rPr lang="en-US" sz="2400" dirty="0">
                <a:solidFill>
                  <a:srgbClr val="FFFF00"/>
                </a:solidFill>
                <a:latin typeface="Times New Roman" pitchFamily="18" charset="0"/>
                <a:cs typeface="Times New Roman" pitchFamily="18" charset="0"/>
              </a:rPr>
              <a:t> XVI-XVII</a:t>
            </a: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hoạt động buôn bán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kỉ</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XVI-XVII</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cảnh hoạt động buôn bán sôi động ở các thành thị nói 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399044"/>
            <a:ext cx="8277726" cy="2677656"/>
          </a:xfrm>
          <a:prstGeom prst="rect">
            <a:avLst/>
          </a:prstGeom>
        </p:spPr>
        <p:txBody>
          <a:bodyPr wrap="square">
            <a:spAutoFit/>
          </a:bodyPr>
          <a:lstStyle/>
          <a:p>
            <a:pPr algn="just">
              <a:lnSpc>
                <a:spcPct val="150000"/>
              </a:lnSpc>
            </a:pPr>
            <a:r>
              <a:rPr lang="en-US" sz="2800">
                <a:solidFill>
                  <a:srgbClr val="002060"/>
                </a:solidFill>
                <a:latin typeface="Times New Roman" pitchFamily="18" charset="0"/>
                <a:cs typeface="Times New Roman" pitchFamily="18" charset="0"/>
              </a:rPr>
              <a:t>     </a:t>
            </a:r>
            <a:r>
              <a:rPr lang="vi-VN" sz="2800">
                <a:solidFill>
                  <a:srgbClr val="002060"/>
                </a:solidFill>
                <a:latin typeface="Times New Roman" pitchFamily="18" charset="0"/>
                <a:cs typeface="Times New Roman" pitchFamily="18" charset="0"/>
              </a:rPr>
              <a:t>Qua hoạt động buôn bán nói lên tình hình kinh tế nước ta thời đó rất phát triển đặc biệt là nông nghiệp, tiểu thủ công nghiệp và thương nghiệp, tạo ra nhiều sản phẩm để trao đổi, mua bán.</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a:solidFill>
                  <a:srgbClr val="C00000"/>
                </a:solidFill>
                <a:latin typeface="Times New Roman" pitchFamily="18" charset="0"/>
                <a:cs typeface="Times New Roman" pitchFamily="18" charset="0"/>
              </a:rPr>
              <a:t>KẾT LUẬN</a:t>
            </a:r>
          </a:p>
        </p:txBody>
      </p:sp>
    </p:spTree>
    <p:extLst>
      <p:ext uri="{BB962C8B-B14F-4D97-AF65-F5344CB8AC3E}">
        <p14:creationId xmlns:p14="http://schemas.microsoft.com/office/powerpoint/2010/main" val="2240731715"/>
      </p:ext>
    </p:extLst>
  </p:cSld>
  <p:clrMapOvr>
    <a:masterClrMapping/>
  </p:clrMapOvr>
  <p:transition spd="med">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4"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Làm gì để xây dựng quê hương đất nước và giữ gìn các khu di tích cổ mà ông cha để lại?</a:t>
            </a:r>
          </a:p>
        </p:txBody>
      </p:sp>
    </p:spTree>
    <p:extLst>
      <p:ext uri="{BB962C8B-B14F-4D97-AF65-F5344CB8AC3E}">
        <p14:creationId xmlns:p14="http://schemas.microsoft.com/office/powerpoint/2010/main" val="1821747492"/>
      </p:ext>
    </p:extLst>
  </p:cSld>
  <p:clrMapOvr>
    <a:masterClrMapping/>
  </p:clrMapOvr>
  <p:transition spd="med">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noFill/>
        </p:spPr>
        <p:txBody>
          <a:bodyPr wrap="square" rtlCol="0">
            <a:spAutoFit/>
          </a:bodyPr>
          <a:lstStyle/>
          <a:p>
            <a:pPr algn="just">
              <a:lnSpc>
                <a:spcPct val="150000"/>
              </a:lnSpc>
            </a:pPr>
            <a:r>
              <a:rPr lang="en-US" sz="3200">
                <a:solidFill>
                  <a:srgbClr val="002060"/>
                </a:solidFill>
                <a:latin typeface="Times New Roman" pitchFamily="18" charset="0"/>
                <a:cs typeface="Times New Roman" pitchFamily="18" charset="0"/>
              </a:rPr>
              <a:t>- Vào thế kỉ XVI-XVII, một số thành thị ở nước ta trở nên phồn thịnh.</a:t>
            </a:r>
          </a:p>
          <a:p>
            <a:pPr algn="just">
              <a:lnSpc>
                <a:spcPct val="150000"/>
              </a:lnSpc>
            </a:pPr>
            <a:r>
              <a:rPr lang="en-US" sz="3200">
                <a:solidFill>
                  <a:srgbClr val="002060"/>
                </a:solidFill>
                <a:latin typeface="Times New Roman" pitchFamily="18" charset="0"/>
                <a:cs typeface="Times New Roman" pitchFamily="18" charset="0"/>
              </a:rPr>
              <a:t>- Thăng Long, Phố Hiến, Hội An là những thành thị nổi tiếng thời đó.</a:t>
            </a: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a:solidFill>
                  <a:srgbClr val="C00000"/>
                </a:solidFill>
                <a:latin typeface="Times New Roman" pitchFamily="18" charset="0"/>
                <a:cs typeface="Times New Roman" pitchFamily="18" charset="0"/>
              </a:rPr>
              <a:t>KẾT LUẬN</a:t>
            </a:r>
          </a:p>
        </p:txBody>
      </p:sp>
      <p:sp>
        <p:nvSpPr>
          <p:cNvPr id="4" name="Right Arrow 3">
            <a:hlinkClick r:id="" action="ppaction://noaction"/>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0067101"/>
      </p:ext>
    </p:extLst>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133600" y="800100"/>
            <a:ext cx="4648200" cy="13716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a:solidFill>
                <a:srgbClr val="00B050"/>
              </a:solidFill>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1104900"/>
            <a:ext cx="3810000" cy="584775"/>
          </a:xfrm>
          <a:prstGeom prst="rect">
            <a:avLst/>
          </a:prstGeom>
          <a:noFill/>
        </p:spPr>
        <p:txBody>
          <a:bodyPr wrap="square" rtlCol="0">
            <a:spAutoFit/>
          </a:bodyPr>
          <a:lstStyle/>
          <a:p>
            <a:pPr algn="ctr"/>
            <a:r>
              <a:rPr lang="en-US" altLang="en-US" sz="3200" b="1">
                <a:solidFill>
                  <a:srgbClr val="C00000"/>
                </a:solidFill>
                <a:latin typeface="Times New Roman" pitchFamily="18" charset="0"/>
                <a:cs typeface="Times New Roman" pitchFamily="18" charset="0"/>
              </a:rPr>
              <a:t>Thành thị là gì?</a:t>
            </a:r>
          </a:p>
        </p:txBody>
      </p:sp>
      <p:sp>
        <p:nvSpPr>
          <p:cNvPr id="7" name="TextBox 6"/>
          <p:cNvSpPr txBox="1"/>
          <p:nvPr/>
        </p:nvSpPr>
        <p:spPr>
          <a:xfrm>
            <a:off x="1295400" y="952500"/>
            <a:ext cx="6629400" cy="384721"/>
          </a:xfrm>
          <a:prstGeom prst="rect">
            <a:avLst/>
          </a:prstGeom>
          <a:noFill/>
        </p:spPr>
        <p:txBody>
          <a:bodyPr wrap="square" rtlCol="0">
            <a:spAutoFit/>
          </a:bodyPr>
          <a:lstStyle/>
          <a:p>
            <a:endParaRPr lang="en-US"/>
          </a:p>
        </p:txBody>
      </p:sp>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Thành thị là</a:t>
            </a: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Trung tâm chính trị, quân sự.</a:t>
            </a: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
                                        <p:tgtEl>
                                          <p:spTgt spid="6"/>
                                        </p:tgtEl>
                                      </p:cBhvr>
                                    </p:animEffect>
                                    <p:anim calcmode="lin" valueType="num">
                                      <p:cBhvr>
                                        <p:cTn id="19" dur="10" fill="hold"/>
                                        <p:tgtEl>
                                          <p:spTgt spid="6"/>
                                        </p:tgtEl>
                                        <p:attrNameLst>
                                          <p:attrName>ppt_x</p:attrName>
                                        </p:attrNameLst>
                                      </p:cBhvr>
                                      <p:tavLst>
                                        <p:tav tm="0">
                                          <p:val>
                                            <p:strVal val="#ppt_x"/>
                                          </p:val>
                                        </p:tav>
                                        <p:tav tm="100000">
                                          <p:val>
                                            <p:strVal val="#ppt_x"/>
                                          </p:val>
                                        </p:tav>
                                      </p:tavLst>
                                    </p:anim>
                                    <p:anim calcmode="lin" valueType="num">
                                      <p:cBhvr>
                                        <p:cTn id="20"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10"/>
                                        <p:tgtEl>
                                          <p:spTgt spid="17"/>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1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10"/>
                                        <p:tgtEl>
                                          <p:spTgt spid="18"/>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vertical)">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Right)">
                                      <p:cBhvr>
                                        <p:cTn id="60" dur="10"/>
                                        <p:tgtEl>
                                          <p:spTgt spid="16"/>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vertical)">
                                      <p:cBhvr>
                                        <p:cTn id="63"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2" grpId="0"/>
      <p:bldP spid="13" grpId="0"/>
      <p:bldP spid="14" grpId="0"/>
      <p:bldP spid="15" grpId="0"/>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3429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723900"/>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Ở</a:t>
            </a:r>
            <a:r>
              <a:rPr lang="vi-VN" sz="2800">
                <a:solidFill>
                  <a:srgbClr val="C00000"/>
                </a:solidFill>
                <a:latin typeface="Times New Roman" pitchFamily="18" charset="0"/>
                <a:cs typeface="Times New Roman" pitchFamily="18" charset="0"/>
              </a:rPr>
              <a:t> thế kỉ XVI- XVII</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nước ta có những thành thị nào nổi tiếng?</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itchFamily="18" charset="0"/>
                <a:cs typeface="Times New Roman" pitchFamily="18" charset="0"/>
              </a:rPr>
              <a:t>Thành thị ở thế kỉ XVI -XVII</a:t>
            </a: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Phố Hiến</a:t>
            </a:r>
          </a:p>
          <a:p>
            <a:pPr algn="ctr"/>
            <a:r>
              <a:rPr lang="en-US" sz="3200">
                <a:solidFill>
                  <a:srgbClr val="002060"/>
                </a:solidFill>
                <a:latin typeface="Times New Roman" pitchFamily="18" charset="0"/>
                <a:cs typeface="Times New Roman" pitchFamily="18" charset="0"/>
              </a:rPr>
              <a:t>(Hưng Yên)</a:t>
            </a: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Hội An</a:t>
            </a:r>
          </a:p>
          <a:p>
            <a:pPr algn="ctr"/>
            <a:r>
              <a:rPr lang="en-US" sz="3200">
                <a:solidFill>
                  <a:srgbClr val="002060"/>
                </a:solidFill>
                <a:latin typeface="Times New Roman" pitchFamily="18" charset="0"/>
                <a:cs typeface="Times New Roman" pitchFamily="18" charset="0"/>
              </a:rPr>
              <a:t>(Quảng Nam)</a:t>
            </a: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Quan sát và xác định vị trí của 3 thành thị Thăng Long, Phố Hiến, Hội An trên lược đồ.</a:t>
            </a: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Thăng</a:t>
              </a:r>
              <a:r>
                <a:rPr lang="en-US" dirty="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Phố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a:solidFill>
                    <a:srgbClr val="0000FF"/>
                  </a:solidFill>
                  <a:latin typeface="Times New Roman" pitchFamily="18" charset="0"/>
                  <a:cs typeface="Times New Roman" pitchFamily="18" charset="0"/>
                </a:rPr>
                <a:t>Hội</a:t>
              </a:r>
              <a:r>
                <a:rPr lang="en-US" sz="1400" dirty="0">
                  <a:solidFill>
                    <a:srgbClr val="0000FF"/>
                  </a:solidFill>
                  <a:latin typeface="Times New Roman" pitchFamily="18" charset="0"/>
                  <a:cs typeface="Times New Roman" pitchFamily="18" charset="0"/>
                </a:rPr>
                <a:t> An</a:t>
              </a: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Vịnh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Bắc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Sông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solidFill>
                    <a:srgbClr val="0000FF"/>
                  </a:solidFill>
                  <a:latin typeface="Times New Roman" pitchFamily="18" charset="0"/>
                  <a:cs typeface="Times New Roman" pitchFamily="18" charset="0"/>
                </a:rPr>
                <a:t>LƯỢC ĐỒ CÁC THÀNH THỊ VIỆT NAM THẾ KỈ XVI- XVII</a:t>
              </a: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Thành thị nào nằm ở Đàng Ngoài và thành thị nào nằm ở Đàng Trong.</a:t>
            </a: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Thành thị ở thế kỉ XVI -XVII</a:t>
            </a:r>
          </a:p>
        </p:txBody>
      </p:sp>
      <p:sp>
        <p:nvSpPr>
          <p:cNvPr id="5" name="Oval 4"/>
          <p:cNvSpPr/>
          <p:nvPr/>
        </p:nvSpPr>
        <p:spPr>
          <a:xfrm>
            <a:off x="228600" y="18478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Thăng Long</a:t>
            </a:r>
          </a:p>
          <a:p>
            <a:pPr algn="ctr"/>
            <a:r>
              <a:rPr lang="en-US" sz="3200">
                <a:latin typeface="Times New Roman" pitchFamily="18" charset="0"/>
                <a:cs typeface="Times New Roman" pitchFamily="18" charset="0"/>
              </a:rPr>
              <a:t>(Hà Nội)</a:t>
            </a: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Phố Hiến</a:t>
            </a:r>
          </a:p>
          <a:p>
            <a:pPr algn="ctr"/>
            <a:r>
              <a:rPr lang="en-US" sz="3200">
                <a:latin typeface="Times New Roman" pitchFamily="18" charset="0"/>
                <a:cs typeface="Times New Roman" pitchFamily="18" charset="0"/>
              </a:rPr>
              <a:t>(Hưng Yên)</a:t>
            </a: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Hội An</a:t>
            </a:r>
          </a:p>
          <a:p>
            <a:pPr algn="ctr"/>
            <a:r>
              <a:rPr lang="en-US" sz="3200">
                <a:latin typeface="Times New Roman" pitchFamily="18" charset="0"/>
                <a:cs typeface="Times New Roman" pitchFamily="18" charset="0"/>
              </a:rPr>
              <a:t>(Quảng Nam)</a:t>
            </a:r>
          </a:p>
        </p:txBody>
      </p:sp>
      <p:sp>
        <p:nvSpPr>
          <p:cNvPr id="11" name="Rectangle 10"/>
          <p:cNvSpPr/>
          <p:nvPr/>
        </p:nvSpPr>
        <p:spPr>
          <a:xfrm>
            <a:off x="1447800"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Ngoài</a:t>
            </a:r>
          </a:p>
        </p:txBody>
      </p:sp>
      <p:sp>
        <p:nvSpPr>
          <p:cNvPr id="12" name="Rectangle 11"/>
          <p:cNvSpPr/>
          <p:nvPr/>
        </p:nvSpPr>
        <p:spPr>
          <a:xfrm>
            <a:off x="5984669"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Trong</a:t>
            </a: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1307537"/>
          </a:xfrm>
          <a:prstGeom prst="rect">
            <a:avLst/>
          </a:prstGeom>
        </p:spPr>
        <p:txBody>
          <a:bodyPr>
            <a:spAutoFit/>
          </a:bodyPr>
          <a:lstStyle/>
          <a:p>
            <a:pPr algn="ctr">
              <a:lnSpc>
                <a:spcPct val="150000"/>
              </a:lnSpc>
              <a:defRPr/>
            </a:pPr>
            <a:r>
              <a:rPr lang="en-US" sz="2800" b="1" kern="0" dirty="0" err="1">
                <a:solidFill>
                  <a:srgbClr val="002060"/>
                </a:solidFill>
                <a:latin typeface="Times New Roman" pitchFamily="18" charset="0"/>
                <a:cs typeface="Times New Roman" pitchFamily="18" charset="0"/>
              </a:rPr>
              <a:t>Dựa</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vào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 </a:t>
            </a:r>
            <a:r>
              <a:rPr lang="en-US" sz="2800" b="1" kern="0" dirty="0" err="1">
                <a:solidFill>
                  <a:srgbClr val="002060"/>
                </a:solidFill>
                <a:latin typeface="Times New Roman" pitchFamily="18" charset="0"/>
                <a:cs typeface="Times New Roman" pitchFamily="18" charset="0"/>
              </a:rPr>
              <a:t>Thảo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luận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nhóm</a:t>
            </a:r>
            <a:r>
              <a:rPr lang="en-US" sz="2800" b="1" kern="0" dirty="0">
                <a:solidFill>
                  <a:srgbClr val="002060"/>
                </a:solidFill>
                <a:latin typeface="Times New Roman" pitchFamily="18" charset="0"/>
                <a:cs typeface="Times New Roman" pitchFamily="18" charset="0"/>
              </a:rPr>
              <a:t> </a:t>
            </a:r>
          </a:p>
          <a:p>
            <a:pPr algn="ctr">
              <a:lnSpc>
                <a:spcPct val="150000"/>
              </a:lnSpc>
              <a:defRPr/>
            </a:pPr>
            <a:r>
              <a:rPr lang="en-US" sz="2800" b="1" kern="0" dirty="0" err="1">
                <a:solidFill>
                  <a:srgbClr val="002060"/>
                </a:solidFill>
                <a:latin typeface="Times New Roman" pitchFamily="18" charset="0"/>
                <a:cs typeface="Times New Roman" pitchFamily="18" charset="0"/>
              </a:rPr>
              <a:t>Hoàn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thành</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a:t>
            </a:r>
            <a:r>
              <a:rPr lang="en-US" sz="2800" b="1" kern="0" dirty="0" err="1">
                <a:solidFill>
                  <a:srgbClr val="002060"/>
                </a:solidFill>
                <a:latin typeface="Times New Roman" pitchFamily="18" charset="0"/>
                <a:cs typeface="Times New Roman" pitchFamily="18" charset="0"/>
              </a:rPr>
              <a:t>phiếu</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học</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tập</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sau</a:t>
            </a:r>
            <a:r>
              <a:rPr lang="vi-VN" sz="2800" b="1" kern="0" dirty="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885</Words>
  <Application>Microsoft Office PowerPoint</Application>
  <PresentationFormat>On-screen Show (16:10)</PresentationFormat>
  <Paragraphs>114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Windows User</cp:lastModifiedBy>
  <cp:revision>107</cp:revision>
  <dcterms:created xsi:type="dcterms:W3CDTF">2006-08-16T00:00:00Z</dcterms:created>
  <dcterms:modified xsi:type="dcterms:W3CDTF">2023-03-21T09:18:43Z</dcterms:modified>
</cp:coreProperties>
</file>