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86" r:id="rId1"/>
  </p:sldMasterIdLst>
  <p:sldIdLst>
    <p:sldId id="257" r:id="rId2"/>
    <p:sldId id="260" r:id="rId3"/>
    <p:sldId id="261" r:id="rId4"/>
    <p:sldId id="262" r:id="rId5"/>
    <p:sldId id="263" r:id="rId6"/>
    <p:sldId id="266" r:id="rId7"/>
    <p:sldId id="264" r:id="rId8"/>
    <p:sldId id="265" r:id="rId9"/>
    <p:sldId id="267" r:id="rId10"/>
    <p:sldId id="271" r:id="rId11"/>
    <p:sldId id="268" r:id="rId12"/>
    <p:sldId id="269" r:id="rId13"/>
    <p:sldId id="270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63" d="100"/>
          <a:sy n="63" d="100"/>
        </p:scale>
        <p:origin x="-798" y="-11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image" Target="../media/image3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B61BEF0D-F0BB-DE4B-95CE-6DB70DBA9567}" type="datetimeFigureOut">
              <a:rPr lang="en-US" smtClean="0"/>
              <a:pPr/>
              <a:t>21/03/2023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139787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smtClean="0"/>
              <a:pPr/>
              <a:t>21/03/2023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71760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21/03/2023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573734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21/03/2023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94127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21/03/2023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883130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smtClean="0"/>
              <a:pPr/>
              <a:t>21/03/2023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70743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21/03/2023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58877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21/03/2023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48023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21/03/2023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48186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/>
              <a:pPr/>
              <a:t>21/03/2023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2358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21/03/2023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777249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B61BEF0D-F0BB-DE4B-95CE-6DB70DBA9567}" type="datetimeFigureOut">
              <a:rPr lang="en-US" smtClean="0"/>
              <a:pPr/>
              <a:t>21/03/2023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545798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4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3.w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5.w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6.wmf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41300"/>
            <a:ext cx="12192000" cy="689113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28049" y="1471240"/>
            <a:ext cx="8143062" cy="1915160"/>
          </a:xfrm>
        </p:spPr>
        <p:txBody>
          <a:bodyPr>
            <a:normAutofit/>
          </a:bodyPr>
          <a:lstStyle/>
          <a:p>
            <a:r>
              <a:rPr lang="en-US" sz="55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Diện</a:t>
            </a:r>
            <a:r>
              <a:rPr lang="en-US" sz="55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5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sz="55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5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55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5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thoi</a:t>
            </a:r>
            <a:endParaRPr lang="en-US" sz="550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128049" y="754039"/>
            <a:ext cx="829449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256067" y="1338814"/>
            <a:ext cx="128546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  <a:r>
              <a:rPr lang="en-US" sz="3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82130817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591060" y="640675"/>
            <a:ext cx="167240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3200" b="1" i="1" u="sng" dirty="0" err="1">
                <a:solidFill>
                  <a:srgbClr val="0000CC"/>
                </a:solidFill>
                <a:latin typeface="Times New Roman" pitchFamily="18" charset="0"/>
                <a:cs typeface="Arial" charset="0"/>
              </a:rPr>
              <a:t>Bài</a:t>
            </a:r>
            <a:r>
              <a:rPr lang="en-US" sz="3200" b="1" i="1" u="sng" dirty="0">
                <a:solidFill>
                  <a:srgbClr val="0000CC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sz="3200" b="1" i="1" u="sng" dirty="0" err="1">
                <a:solidFill>
                  <a:srgbClr val="0000CC"/>
                </a:solidFill>
                <a:latin typeface="Times New Roman" pitchFamily="18" charset="0"/>
                <a:cs typeface="Arial" charset="0"/>
              </a:rPr>
              <a:t>giải</a:t>
            </a:r>
            <a:endParaRPr lang="vi-VN" sz="3200" b="1" i="1" u="sng" dirty="0">
              <a:solidFill>
                <a:srgbClr val="0000CC"/>
              </a:solidFill>
              <a:latin typeface="Times New Roman" pitchFamily="18" charset="0"/>
              <a:cs typeface="Arial" charset="0"/>
            </a:endParaRPr>
          </a:p>
        </p:txBody>
      </p:sp>
      <p:sp>
        <p:nvSpPr>
          <p:cNvPr id="5" name="Text Box 76"/>
          <p:cNvSpPr txBox="1">
            <a:spLocks noChangeArrowheads="1"/>
          </p:cNvSpPr>
          <p:nvPr/>
        </p:nvSpPr>
        <p:spPr bwMode="auto">
          <a:xfrm>
            <a:off x="315309" y="1328080"/>
            <a:ext cx="6117021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 algn="ctr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b="1" dirty="0"/>
              <a:t>a. </a:t>
            </a:r>
            <a:r>
              <a:rPr lang="en-US" sz="2800" b="1" u="sng" dirty="0" err="1"/>
              <a:t>Cách</a:t>
            </a:r>
            <a:r>
              <a:rPr lang="en-US" sz="2800" b="1" u="sng" dirty="0"/>
              <a:t> 1:</a:t>
            </a:r>
            <a:r>
              <a:rPr lang="en-US" sz="2800" b="1" dirty="0"/>
              <a:t>Diện </a:t>
            </a:r>
            <a:r>
              <a:rPr lang="en-US" sz="2800" b="1" dirty="0" err="1"/>
              <a:t>tích</a:t>
            </a:r>
            <a:r>
              <a:rPr lang="en-US" sz="2800" b="1" dirty="0"/>
              <a:t> </a:t>
            </a:r>
            <a:r>
              <a:rPr lang="en-US" sz="2800" b="1" dirty="0" err="1"/>
              <a:t>hình</a:t>
            </a:r>
            <a:r>
              <a:rPr lang="en-US" sz="2800" b="1" dirty="0"/>
              <a:t> </a:t>
            </a:r>
            <a:r>
              <a:rPr lang="en-US" sz="2800" b="1" dirty="0" err="1"/>
              <a:t>thoi</a:t>
            </a:r>
            <a:r>
              <a:rPr lang="en-US" sz="2800" b="1" dirty="0"/>
              <a:t>  </a:t>
            </a:r>
            <a:r>
              <a:rPr lang="en-US" sz="2800" b="1" dirty="0" err="1"/>
              <a:t>ABCDlà</a:t>
            </a:r>
            <a:r>
              <a:rPr lang="en-US" sz="2800" b="1" dirty="0"/>
              <a:t>:</a:t>
            </a:r>
          </a:p>
        </p:txBody>
      </p:sp>
      <p:grpSp>
        <p:nvGrpSpPr>
          <p:cNvPr id="6" name="Group 90"/>
          <p:cNvGrpSpPr>
            <a:grpSpLocks/>
          </p:cNvGrpSpPr>
          <p:nvPr/>
        </p:nvGrpSpPr>
        <p:grpSpPr bwMode="auto">
          <a:xfrm>
            <a:off x="1111253" y="2045677"/>
            <a:ext cx="4306888" cy="614362"/>
            <a:chOff x="748" y="3571"/>
            <a:chExt cx="2713" cy="387"/>
          </a:xfrm>
        </p:grpSpPr>
        <p:sp>
          <p:nvSpPr>
            <p:cNvPr id="7" name="Text Box 85"/>
            <p:cNvSpPr txBox="1">
              <a:spLocks noChangeArrowheads="1"/>
            </p:cNvSpPr>
            <p:nvPr/>
          </p:nvSpPr>
          <p:spPr bwMode="auto">
            <a:xfrm>
              <a:off x="748" y="3571"/>
              <a:ext cx="1618" cy="36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b="1" dirty="0"/>
                <a:t>(3 </a:t>
              </a:r>
              <a:r>
                <a:rPr lang="en-US" dirty="0"/>
                <a:t> x  </a:t>
              </a:r>
              <a:r>
                <a:rPr lang="en-US" b="1" dirty="0"/>
                <a:t>4): 2 </a:t>
              </a:r>
            </a:p>
          </p:txBody>
        </p:sp>
        <p:sp>
          <p:nvSpPr>
            <p:cNvPr id="8" name="Text Box 89"/>
            <p:cNvSpPr txBox="1">
              <a:spLocks noChangeArrowheads="1"/>
            </p:cNvSpPr>
            <p:nvPr/>
          </p:nvSpPr>
          <p:spPr bwMode="auto">
            <a:xfrm>
              <a:off x="1829" y="3593"/>
              <a:ext cx="1632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b="1" dirty="0"/>
                <a:t> = 6 (cm</a:t>
              </a:r>
              <a:r>
                <a:rPr lang="en-US" b="1" baseline="30000" dirty="0"/>
                <a:t>2</a:t>
              </a:r>
              <a:r>
                <a:rPr lang="en-US" b="1" dirty="0"/>
                <a:t>)</a:t>
              </a:r>
              <a:endParaRPr lang="en-US" b="1" baseline="30000" dirty="0"/>
            </a:p>
          </p:txBody>
        </p:sp>
      </p:grpSp>
      <p:sp>
        <p:nvSpPr>
          <p:cNvPr id="9" name="Text Box 42"/>
          <p:cNvSpPr txBox="1">
            <a:spLocks noChangeArrowheads="1"/>
          </p:cNvSpPr>
          <p:nvPr/>
        </p:nvSpPr>
        <p:spPr bwMode="auto">
          <a:xfrm>
            <a:off x="1530626" y="2709348"/>
            <a:ext cx="31242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 algn="ctr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defTabSz="914400"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b="1" dirty="0" err="1">
                <a:solidFill>
                  <a:srgbClr val="34023C"/>
                </a:solidFill>
                <a:cs typeface="Arial" charset="0"/>
              </a:rPr>
              <a:t>Đáp</a:t>
            </a:r>
            <a:r>
              <a:rPr lang="en-US" b="1" dirty="0">
                <a:solidFill>
                  <a:srgbClr val="34023C"/>
                </a:solidFill>
                <a:cs typeface="Arial" charset="0"/>
              </a:rPr>
              <a:t> </a:t>
            </a:r>
            <a:r>
              <a:rPr lang="en-US" b="1" dirty="0" err="1">
                <a:solidFill>
                  <a:srgbClr val="34023C"/>
                </a:solidFill>
                <a:cs typeface="Arial" charset="0"/>
              </a:rPr>
              <a:t>số</a:t>
            </a:r>
            <a:r>
              <a:rPr lang="en-US" b="1" dirty="0">
                <a:solidFill>
                  <a:srgbClr val="34023C"/>
                </a:solidFill>
                <a:cs typeface="Arial" charset="0"/>
              </a:rPr>
              <a:t>:</a:t>
            </a:r>
            <a:r>
              <a:rPr lang="en-US" sz="2800" b="1" dirty="0">
                <a:solidFill>
                  <a:srgbClr val="34023C"/>
                </a:solidFill>
                <a:cs typeface="Arial" charset="0"/>
              </a:rPr>
              <a:t> 6 cm</a:t>
            </a:r>
            <a:r>
              <a:rPr lang="en-US" sz="2800" b="1" baseline="30000" dirty="0">
                <a:solidFill>
                  <a:srgbClr val="34023C"/>
                </a:solidFill>
                <a:cs typeface="Arial" charset="0"/>
              </a:rPr>
              <a:t>2</a:t>
            </a:r>
            <a:endParaRPr lang="en-US" sz="2800" b="1" dirty="0">
              <a:solidFill>
                <a:srgbClr val="34023C"/>
              </a:solidFill>
              <a:cs typeface="Arial" charset="0"/>
            </a:endParaRPr>
          </a:p>
        </p:txBody>
      </p:sp>
      <p:sp>
        <p:nvSpPr>
          <p:cNvPr id="10" name="Line 75"/>
          <p:cNvSpPr>
            <a:spLocks noChangeShapeType="1"/>
          </p:cNvSpPr>
          <p:nvPr/>
        </p:nvSpPr>
        <p:spPr bwMode="auto">
          <a:xfrm>
            <a:off x="6423192" y="1193609"/>
            <a:ext cx="0" cy="5029200"/>
          </a:xfrm>
          <a:prstGeom prst="line">
            <a:avLst/>
          </a:prstGeom>
          <a:noFill/>
          <a:ln w="28575">
            <a:solidFill>
              <a:srgbClr val="FF0000"/>
            </a:solidFill>
            <a:prstDash val="dash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1" name="Text Box 76"/>
          <p:cNvSpPr txBox="1">
            <a:spLocks noChangeArrowheads="1"/>
          </p:cNvSpPr>
          <p:nvPr/>
        </p:nvSpPr>
        <p:spPr bwMode="auto">
          <a:xfrm>
            <a:off x="362606" y="4081791"/>
            <a:ext cx="5896304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 algn="ctr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b="1" dirty="0"/>
              <a:t> </a:t>
            </a:r>
            <a:r>
              <a:rPr lang="en-US" sz="2800" b="1" u="sng" dirty="0" err="1"/>
              <a:t>Cách</a:t>
            </a:r>
            <a:r>
              <a:rPr lang="en-US" sz="2800" b="1" u="sng" dirty="0"/>
              <a:t> 2:</a:t>
            </a:r>
            <a:r>
              <a:rPr lang="en-US" sz="2800" b="1" dirty="0"/>
              <a:t>Diện </a:t>
            </a:r>
            <a:r>
              <a:rPr lang="en-US" sz="2800" b="1" dirty="0" err="1"/>
              <a:t>tích</a:t>
            </a:r>
            <a:r>
              <a:rPr lang="en-US" sz="2800" b="1" dirty="0"/>
              <a:t> </a:t>
            </a:r>
            <a:r>
              <a:rPr lang="en-US" sz="2800" b="1" dirty="0" err="1"/>
              <a:t>hình</a:t>
            </a:r>
            <a:r>
              <a:rPr lang="en-US" sz="2800" b="1" dirty="0"/>
              <a:t> </a:t>
            </a:r>
            <a:r>
              <a:rPr lang="en-US" sz="2800" b="1" dirty="0" err="1"/>
              <a:t>thoi</a:t>
            </a:r>
            <a:r>
              <a:rPr lang="en-US" sz="2800" b="1" dirty="0"/>
              <a:t> </a:t>
            </a:r>
            <a:r>
              <a:rPr lang="en-US" sz="2800" b="1" dirty="0" err="1"/>
              <a:t>ABCD</a:t>
            </a:r>
            <a:r>
              <a:rPr lang="en-US" sz="2800" b="1" dirty="0"/>
              <a:t> </a:t>
            </a:r>
            <a:r>
              <a:rPr lang="en-US" sz="2800" b="1" dirty="0" err="1"/>
              <a:t>là</a:t>
            </a:r>
            <a:r>
              <a:rPr lang="en-US" sz="2800" b="1" dirty="0"/>
              <a:t>:</a:t>
            </a:r>
          </a:p>
        </p:txBody>
      </p:sp>
      <p:graphicFrame>
        <p:nvGraphicFramePr>
          <p:cNvPr id="1026" name="Object 2"/>
          <p:cNvGraphicFramePr>
            <a:graphicFrameLocks noChangeAspect="1"/>
          </p:cNvGraphicFramePr>
          <p:nvPr/>
        </p:nvGraphicFramePr>
        <p:xfrm>
          <a:off x="1526299" y="4855780"/>
          <a:ext cx="933122" cy="82676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6" name="Equation" r:id="rId3" imgW="304560" imgH="393480" progId="Equation.3">
                  <p:embed/>
                </p:oleObj>
              </mc:Choice>
              <mc:Fallback>
                <p:oleObj name="Equation" r:id="rId3" imgW="304560" imgH="39348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6299" y="4855780"/>
                        <a:ext cx="933122" cy="82676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Text Box 89"/>
          <p:cNvSpPr txBox="1">
            <a:spLocks noChangeArrowheads="1"/>
          </p:cNvSpPr>
          <p:nvPr/>
        </p:nvSpPr>
        <p:spPr bwMode="auto">
          <a:xfrm>
            <a:off x="2396416" y="4960436"/>
            <a:ext cx="259080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b="1" dirty="0"/>
              <a:t> = 6 (cm</a:t>
            </a:r>
            <a:r>
              <a:rPr lang="en-US" b="1" baseline="30000" dirty="0"/>
              <a:t>2</a:t>
            </a:r>
            <a:r>
              <a:rPr lang="en-US" b="1" dirty="0"/>
              <a:t>)</a:t>
            </a:r>
            <a:endParaRPr lang="en-US" b="1" baseline="30000" dirty="0"/>
          </a:p>
        </p:txBody>
      </p:sp>
      <p:sp>
        <p:nvSpPr>
          <p:cNvPr id="14" name="Text Box 42"/>
          <p:cNvSpPr txBox="1">
            <a:spLocks noChangeArrowheads="1"/>
          </p:cNvSpPr>
          <p:nvPr/>
        </p:nvSpPr>
        <p:spPr bwMode="auto">
          <a:xfrm>
            <a:off x="1446543" y="5746837"/>
            <a:ext cx="31242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 algn="ctr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defTabSz="914400"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b="1" dirty="0" err="1">
                <a:solidFill>
                  <a:srgbClr val="34023C"/>
                </a:solidFill>
                <a:cs typeface="Arial" charset="0"/>
              </a:rPr>
              <a:t>Đáp</a:t>
            </a:r>
            <a:r>
              <a:rPr lang="en-US" b="1" dirty="0">
                <a:solidFill>
                  <a:srgbClr val="34023C"/>
                </a:solidFill>
                <a:cs typeface="Arial" charset="0"/>
              </a:rPr>
              <a:t> </a:t>
            </a:r>
            <a:r>
              <a:rPr lang="en-US" b="1" dirty="0" err="1">
                <a:solidFill>
                  <a:srgbClr val="34023C"/>
                </a:solidFill>
                <a:cs typeface="Arial" charset="0"/>
              </a:rPr>
              <a:t>số</a:t>
            </a:r>
            <a:r>
              <a:rPr lang="en-US" b="1" dirty="0">
                <a:solidFill>
                  <a:srgbClr val="34023C"/>
                </a:solidFill>
                <a:cs typeface="Arial" charset="0"/>
              </a:rPr>
              <a:t>:</a:t>
            </a:r>
            <a:r>
              <a:rPr lang="en-US" sz="2800" b="1" dirty="0">
                <a:solidFill>
                  <a:srgbClr val="34023C"/>
                </a:solidFill>
                <a:cs typeface="Arial" charset="0"/>
              </a:rPr>
              <a:t> 6 cm</a:t>
            </a:r>
            <a:r>
              <a:rPr lang="en-US" sz="2800" b="1" baseline="30000" dirty="0">
                <a:solidFill>
                  <a:srgbClr val="34023C"/>
                </a:solidFill>
                <a:cs typeface="Arial" charset="0"/>
              </a:rPr>
              <a:t>2</a:t>
            </a:r>
            <a:endParaRPr lang="en-US" sz="2800" b="1" dirty="0">
              <a:solidFill>
                <a:srgbClr val="34023C"/>
              </a:solidFill>
              <a:cs typeface="Arial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8238853" y="414703"/>
            <a:ext cx="167240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3200" b="1" i="1" u="sng" dirty="0" err="1">
                <a:solidFill>
                  <a:srgbClr val="0000CC"/>
                </a:solidFill>
                <a:latin typeface="Times New Roman" pitchFamily="18" charset="0"/>
                <a:cs typeface="Arial" charset="0"/>
              </a:rPr>
              <a:t>Bài</a:t>
            </a:r>
            <a:r>
              <a:rPr lang="en-US" sz="3200" b="1" i="1" u="sng" dirty="0">
                <a:solidFill>
                  <a:srgbClr val="0000CC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sz="3200" b="1" i="1" u="sng" dirty="0" err="1">
                <a:solidFill>
                  <a:srgbClr val="0000CC"/>
                </a:solidFill>
                <a:latin typeface="Times New Roman" pitchFamily="18" charset="0"/>
                <a:cs typeface="Arial" charset="0"/>
              </a:rPr>
              <a:t>giải</a:t>
            </a:r>
            <a:endParaRPr lang="vi-VN" sz="3200" b="1" i="1" u="sng" dirty="0">
              <a:solidFill>
                <a:srgbClr val="0000CC"/>
              </a:solidFill>
              <a:latin typeface="Times New Roman" pitchFamily="18" charset="0"/>
              <a:cs typeface="Arial" charset="0"/>
            </a:endParaRPr>
          </a:p>
        </p:txBody>
      </p:sp>
      <p:sp>
        <p:nvSpPr>
          <p:cNvPr id="16" name="Text Box 76"/>
          <p:cNvSpPr txBox="1">
            <a:spLocks noChangeArrowheads="1"/>
          </p:cNvSpPr>
          <p:nvPr/>
        </p:nvSpPr>
        <p:spPr bwMode="auto">
          <a:xfrm>
            <a:off x="6670843" y="1149404"/>
            <a:ext cx="5084978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 algn="ctr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b="1" dirty="0"/>
              <a:t>b. </a:t>
            </a:r>
            <a:r>
              <a:rPr lang="en-US" sz="2800" b="1" u="sng" dirty="0" err="1"/>
              <a:t>Cách</a:t>
            </a:r>
            <a:r>
              <a:rPr lang="en-US" sz="2800" b="1" u="sng" dirty="0"/>
              <a:t> 1</a:t>
            </a:r>
            <a:r>
              <a:rPr lang="en-US" sz="2800" b="1" dirty="0"/>
              <a:t>:Diện </a:t>
            </a:r>
            <a:r>
              <a:rPr lang="en-US" sz="2800" b="1" dirty="0" err="1"/>
              <a:t>tích</a:t>
            </a:r>
            <a:r>
              <a:rPr lang="en-US" sz="2800" b="1" dirty="0"/>
              <a:t> </a:t>
            </a:r>
            <a:r>
              <a:rPr lang="en-US" sz="2800" b="1" dirty="0" err="1"/>
              <a:t>hình</a:t>
            </a:r>
            <a:r>
              <a:rPr lang="en-US" sz="2800" b="1" dirty="0"/>
              <a:t> </a:t>
            </a:r>
            <a:r>
              <a:rPr lang="en-US" sz="2800" b="1" dirty="0" err="1"/>
              <a:t>thoi</a:t>
            </a:r>
            <a:r>
              <a:rPr lang="en-US" sz="2800" b="1" dirty="0"/>
              <a:t> </a:t>
            </a:r>
            <a:r>
              <a:rPr lang="en-US" sz="2800" b="1" dirty="0" err="1"/>
              <a:t>MNPQ</a:t>
            </a:r>
            <a:r>
              <a:rPr lang="en-US" sz="2800" b="1" dirty="0"/>
              <a:t> </a:t>
            </a:r>
            <a:r>
              <a:rPr lang="en-US" sz="2800" b="1" dirty="0" err="1"/>
              <a:t>là</a:t>
            </a:r>
            <a:r>
              <a:rPr lang="en-US" sz="2800" b="1" dirty="0"/>
              <a:t>:</a:t>
            </a:r>
          </a:p>
        </p:txBody>
      </p:sp>
      <p:grpSp>
        <p:nvGrpSpPr>
          <p:cNvPr id="17" name="Group 91"/>
          <p:cNvGrpSpPr>
            <a:grpSpLocks/>
          </p:cNvGrpSpPr>
          <p:nvPr/>
        </p:nvGrpSpPr>
        <p:grpSpPr bwMode="auto">
          <a:xfrm>
            <a:off x="6988916" y="2158351"/>
            <a:ext cx="4213225" cy="611188"/>
            <a:chOff x="748" y="3571"/>
            <a:chExt cx="2654" cy="385"/>
          </a:xfrm>
        </p:grpSpPr>
        <p:sp>
          <p:nvSpPr>
            <p:cNvPr id="18" name="Text Box 93"/>
            <p:cNvSpPr txBox="1">
              <a:spLocks noChangeArrowheads="1"/>
            </p:cNvSpPr>
            <p:nvPr/>
          </p:nvSpPr>
          <p:spPr bwMode="auto">
            <a:xfrm>
              <a:off x="748" y="3571"/>
              <a:ext cx="1245" cy="36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b="1" dirty="0"/>
                <a:t>(7 </a:t>
              </a:r>
              <a:r>
                <a:rPr lang="en-US" dirty="0"/>
                <a:t> x  </a:t>
              </a:r>
              <a:r>
                <a:rPr lang="en-US" b="1" dirty="0"/>
                <a:t>4):2</a:t>
              </a:r>
            </a:p>
          </p:txBody>
        </p:sp>
        <p:sp>
          <p:nvSpPr>
            <p:cNvPr id="19" name="Text Box 97"/>
            <p:cNvSpPr txBox="1">
              <a:spLocks noChangeArrowheads="1"/>
            </p:cNvSpPr>
            <p:nvPr/>
          </p:nvSpPr>
          <p:spPr bwMode="auto">
            <a:xfrm>
              <a:off x="1770" y="3591"/>
              <a:ext cx="1632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b="1" dirty="0"/>
                <a:t> = 14 (cm</a:t>
              </a:r>
              <a:r>
                <a:rPr lang="en-US" b="1" baseline="30000" dirty="0"/>
                <a:t>2</a:t>
              </a:r>
              <a:r>
                <a:rPr lang="en-US" b="1" dirty="0"/>
                <a:t>)</a:t>
              </a:r>
              <a:endParaRPr lang="en-US" b="1" baseline="30000" dirty="0"/>
            </a:p>
          </p:txBody>
        </p:sp>
      </p:grpSp>
      <p:sp>
        <p:nvSpPr>
          <p:cNvPr id="20" name="Text Box 42"/>
          <p:cNvSpPr txBox="1">
            <a:spLocks noChangeArrowheads="1"/>
          </p:cNvSpPr>
          <p:nvPr/>
        </p:nvSpPr>
        <p:spPr bwMode="auto">
          <a:xfrm>
            <a:off x="7595095" y="3003637"/>
            <a:ext cx="31242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 algn="ctr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defTabSz="914400"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b="1" dirty="0" err="1">
                <a:solidFill>
                  <a:srgbClr val="34023C"/>
                </a:solidFill>
                <a:cs typeface="Arial" charset="0"/>
              </a:rPr>
              <a:t>Đáp</a:t>
            </a:r>
            <a:r>
              <a:rPr lang="en-US" b="1" dirty="0">
                <a:solidFill>
                  <a:srgbClr val="34023C"/>
                </a:solidFill>
                <a:cs typeface="Arial" charset="0"/>
              </a:rPr>
              <a:t> </a:t>
            </a:r>
            <a:r>
              <a:rPr lang="en-US" b="1" dirty="0" err="1">
                <a:solidFill>
                  <a:srgbClr val="34023C"/>
                </a:solidFill>
                <a:cs typeface="Arial" charset="0"/>
              </a:rPr>
              <a:t>số</a:t>
            </a:r>
            <a:r>
              <a:rPr lang="en-US" b="1" dirty="0">
                <a:solidFill>
                  <a:srgbClr val="34023C"/>
                </a:solidFill>
                <a:cs typeface="Arial" charset="0"/>
              </a:rPr>
              <a:t>:</a:t>
            </a:r>
            <a:r>
              <a:rPr lang="en-US" sz="2800" b="1" dirty="0">
                <a:solidFill>
                  <a:srgbClr val="34023C"/>
                </a:solidFill>
                <a:cs typeface="Arial" charset="0"/>
              </a:rPr>
              <a:t> 14 cm</a:t>
            </a:r>
            <a:r>
              <a:rPr lang="en-US" sz="2800" b="1" baseline="30000" dirty="0">
                <a:solidFill>
                  <a:srgbClr val="34023C"/>
                </a:solidFill>
                <a:cs typeface="Arial" charset="0"/>
              </a:rPr>
              <a:t>2</a:t>
            </a:r>
            <a:endParaRPr lang="en-US" sz="2800" b="1" dirty="0">
              <a:solidFill>
                <a:srgbClr val="34023C"/>
              </a:solidFill>
              <a:cs typeface="Arial" charset="0"/>
            </a:endParaRPr>
          </a:p>
        </p:txBody>
      </p:sp>
      <p:sp>
        <p:nvSpPr>
          <p:cNvPr id="21" name="Text Box 76"/>
          <p:cNvSpPr txBox="1">
            <a:spLocks noChangeArrowheads="1"/>
          </p:cNvSpPr>
          <p:nvPr/>
        </p:nvSpPr>
        <p:spPr bwMode="auto">
          <a:xfrm>
            <a:off x="6760181" y="3666631"/>
            <a:ext cx="5084978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 algn="ctr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b="1" u="sng" dirty="0" err="1"/>
              <a:t>Cách</a:t>
            </a:r>
            <a:r>
              <a:rPr lang="en-US" sz="2800" b="1" u="sng" dirty="0"/>
              <a:t> 2:</a:t>
            </a:r>
            <a:r>
              <a:rPr lang="en-US" sz="2800" b="1" dirty="0"/>
              <a:t>Diện </a:t>
            </a:r>
            <a:r>
              <a:rPr lang="en-US" sz="2800" b="1" dirty="0" err="1"/>
              <a:t>tích</a:t>
            </a:r>
            <a:r>
              <a:rPr lang="en-US" sz="2800" b="1" dirty="0"/>
              <a:t> </a:t>
            </a:r>
            <a:r>
              <a:rPr lang="en-US" sz="2800" b="1" dirty="0" err="1"/>
              <a:t>hình</a:t>
            </a:r>
            <a:r>
              <a:rPr lang="en-US" sz="2800" b="1" dirty="0"/>
              <a:t> </a:t>
            </a:r>
            <a:r>
              <a:rPr lang="en-US" sz="2800" b="1" dirty="0" err="1"/>
              <a:t>thoi</a:t>
            </a:r>
            <a:r>
              <a:rPr lang="en-US" sz="2800" b="1" dirty="0"/>
              <a:t> </a:t>
            </a:r>
            <a:r>
              <a:rPr lang="en-US" sz="2800" b="1" dirty="0" err="1"/>
              <a:t>MNPQ</a:t>
            </a:r>
            <a:r>
              <a:rPr lang="en-US" sz="2800" b="1" dirty="0"/>
              <a:t> </a:t>
            </a:r>
            <a:r>
              <a:rPr lang="en-US" sz="2800" b="1" dirty="0" err="1"/>
              <a:t>là</a:t>
            </a:r>
            <a:r>
              <a:rPr lang="en-US" sz="2800" b="1" dirty="0"/>
              <a:t>:</a:t>
            </a:r>
          </a:p>
        </p:txBody>
      </p:sp>
      <p:graphicFrame>
        <p:nvGraphicFramePr>
          <p:cNvPr id="1027" name="Object 3"/>
          <p:cNvGraphicFramePr>
            <a:graphicFrameLocks noChangeAspect="1"/>
          </p:cNvGraphicFramePr>
          <p:nvPr/>
        </p:nvGraphicFramePr>
        <p:xfrm>
          <a:off x="7400871" y="4772080"/>
          <a:ext cx="933450" cy="827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7" name="Equation" r:id="rId5" imgW="304560" imgH="393480" progId="Equation.3">
                  <p:embed/>
                </p:oleObj>
              </mc:Choice>
              <mc:Fallback>
                <p:oleObj name="Equation" r:id="rId5" imgW="304560" imgH="39348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00871" y="4772080"/>
                        <a:ext cx="933450" cy="8270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" name="Text Box 97"/>
          <p:cNvSpPr txBox="1">
            <a:spLocks noChangeArrowheads="1"/>
          </p:cNvSpPr>
          <p:nvPr/>
        </p:nvSpPr>
        <p:spPr bwMode="auto">
          <a:xfrm>
            <a:off x="8416900" y="4833453"/>
            <a:ext cx="25908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b="1" dirty="0"/>
              <a:t> = 14 (cm</a:t>
            </a:r>
            <a:r>
              <a:rPr lang="en-US" b="1" baseline="30000" dirty="0"/>
              <a:t>2</a:t>
            </a:r>
            <a:r>
              <a:rPr lang="en-US" b="1" dirty="0"/>
              <a:t>)</a:t>
            </a:r>
            <a:endParaRPr lang="en-US" b="1" baseline="30000" dirty="0"/>
          </a:p>
        </p:txBody>
      </p:sp>
      <p:sp>
        <p:nvSpPr>
          <p:cNvPr id="24" name="Text Box 42"/>
          <p:cNvSpPr txBox="1">
            <a:spLocks noChangeArrowheads="1"/>
          </p:cNvSpPr>
          <p:nvPr/>
        </p:nvSpPr>
        <p:spPr bwMode="auto">
          <a:xfrm>
            <a:off x="7668667" y="5757347"/>
            <a:ext cx="31242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 algn="ctr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defTabSz="914400"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b="1" dirty="0" err="1">
                <a:solidFill>
                  <a:srgbClr val="34023C"/>
                </a:solidFill>
                <a:cs typeface="Arial" charset="0"/>
              </a:rPr>
              <a:t>Đáp</a:t>
            </a:r>
            <a:r>
              <a:rPr lang="en-US" b="1" dirty="0">
                <a:solidFill>
                  <a:srgbClr val="34023C"/>
                </a:solidFill>
                <a:cs typeface="Arial" charset="0"/>
              </a:rPr>
              <a:t> </a:t>
            </a:r>
            <a:r>
              <a:rPr lang="en-US" b="1" dirty="0" err="1">
                <a:solidFill>
                  <a:srgbClr val="34023C"/>
                </a:solidFill>
                <a:cs typeface="Arial" charset="0"/>
              </a:rPr>
              <a:t>số</a:t>
            </a:r>
            <a:r>
              <a:rPr lang="en-US" b="1" dirty="0">
                <a:solidFill>
                  <a:srgbClr val="34023C"/>
                </a:solidFill>
                <a:cs typeface="Arial" charset="0"/>
              </a:rPr>
              <a:t>:</a:t>
            </a:r>
            <a:r>
              <a:rPr lang="en-US" sz="2800" b="1" dirty="0">
                <a:solidFill>
                  <a:srgbClr val="34023C"/>
                </a:solidFill>
                <a:cs typeface="Arial" charset="0"/>
              </a:rPr>
              <a:t> 14 cm</a:t>
            </a:r>
            <a:r>
              <a:rPr lang="en-US" sz="2800" b="1" baseline="30000" dirty="0">
                <a:solidFill>
                  <a:srgbClr val="34023C"/>
                </a:solidFill>
                <a:cs typeface="Arial" charset="0"/>
              </a:rPr>
              <a:t>2</a:t>
            </a:r>
            <a:endParaRPr lang="en-US" sz="2800" b="1" dirty="0">
              <a:solidFill>
                <a:srgbClr val="34023C"/>
              </a:solidFill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1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9" grpId="0"/>
      <p:bldP spid="11" grpId="0"/>
      <p:bldP spid="13" grpId="0"/>
      <p:bldP spid="14" grpId="0"/>
      <p:bldP spid="15" grpId="0"/>
      <p:bldP spid="16" grpId="0"/>
      <p:bldP spid="20" grpId="0"/>
      <p:bldP spid="21" grpId="0"/>
      <p:bldP spid="23" grpId="0"/>
      <p:bldP spid="2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23"/>
          <p:cNvSpPr txBox="1">
            <a:spLocks noChangeArrowheads="1"/>
          </p:cNvSpPr>
          <p:nvPr/>
        </p:nvSpPr>
        <p:spPr bwMode="auto">
          <a:xfrm>
            <a:off x="1298713" y="1042542"/>
            <a:ext cx="80772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 algn="ctr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b="1" dirty="0"/>
              <a:t>a) </a:t>
            </a:r>
            <a:r>
              <a:rPr lang="en-US" b="1" dirty="0" err="1"/>
              <a:t>Độ</a:t>
            </a:r>
            <a:r>
              <a:rPr lang="en-US" b="1" dirty="0"/>
              <a:t> </a:t>
            </a:r>
            <a:r>
              <a:rPr lang="en-US" b="1" dirty="0" err="1"/>
              <a:t>dài</a:t>
            </a:r>
            <a:r>
              <a:rPr lang="en-US" b="1" dirty="0"/>
              <a:t> </a:t>
            </a:r>
            <a:r>
              <a:rPr lang="en-US" b="1" dirty="0" err="1"/>
              <a:t>các</a:t>
            </a:r>
            <a:r>
              <a:rPr lang="en-US" b="1" dirty="0"/>
              <a:t> </a:t>
            </a:r>
            <a:r>
              <a:rPr lang="en-US" b="1" dirty="0" err="1"/>
              <a:t>đường</a:t>
            </a:r>
            <a:r>
              <a:rPr lang="en-US" b="1" dirty="0"/>
              <a:t> </a:t>
            </a:r>
            <a:r>
              <a:rPr lang="en-US" b="1" dirty="0" err="1"/>
              <a:t>chéo</a:t>
            </a:r>
            <a:r>
              <a:rPr lang="en-US" b="1" dirty="0"/>
              <a:t> </a:t>
            </a:r>
            <a:r>
              <a:rPr lang="en-US" b="1" dirty="0" err="1"/>
              <a:t>là</a:t>
            </a:r>
            <a:r>
              <a:rPr lang="en-US" b="1" dirty="0"/>
              <a:t> 5dm </a:t>
            </a:r>
            <a:r>
              <a:rPr lang="en-US" b="1" dirty="0" err="1"/>
              <a:t>và</a:t>
            </a:r>
            <a:r>
              <a:rPr lang="en-US" b="1" dirty="0"/>
              <a:t> 20dm.</a:t>
            </a:r>
          </a:p>
        </p:txBody>
      </p:sp>
      <p:sp>
        <p:nvSpPr>
          <p:cNvPr id="5" name="Text Box 27"/>
          <p:cNvSpPr txBox="1">
            <a:spLocks noChangeArrowheads="1"/>
          </p:cNvSpPr>
          <p:nvPr/>
        </p:nvSpPr>
        <p:spPr bwMode="auto">
          <a:xfrm>
            <a:off x="1196584" y="250516"/>
            <a:ext cx="9299137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000" b="1" u="sng" err="1">
                <a:solidFill>
                  <a:srgbClr val="FF0000"/>
                </a:solidFill>
              </a:rPr>
              <a:t>B</a:t>
            </a:r>
            <a:r>
              <a:rPr lang="en-US" b="1" u="sng" err="1">
                <a:solidFill>
                  <a:srgbClr val="FF0000"/>
                </a:solidFill>
              </a:rPr>
              <a:t>ài</a:t>
            </a:r>
            <a:r>
              <a:rPr lang="en-US" b="1" u="sng">
                <a:solidFill>
                  <a:srgbClr val="FF0000"/>
                </a:solidFill>
              </a:rPr>
              <a:t> </a:t>
            </a:r>
            <a:r>
              <a:rPr lang="vi-VN" b="1" u="sng">
                <a:solidFill>
                  <a:srgbClr val="FF0000"/>
                </a:solidFill>
              </a:rPr>
              <a:t>2: </a:t>
            </a:r>
            <a:r>
              <a:rPr lang="en-US" b="1">
                <a:solidFill>
                  <a:srgbClr val="006600"/>
                </a:solidFill>
              </a:rPr>
              <a:t>Tính </a:t>
            </a:r>
            <a:r>
              <a:rPr lang="en-US" b="1" dirty="0" err="1">
                <a:solidFill>
                  <a:srgbClr val="006600"/>
                </a:solidFill>
              </a:rPr>
              <a:t>diện</a:t>
            </a:r>
            <a:r>
              <a:rPr lang="en-US" b="1" dirty="0">
                <a:solidFill>
                  <a:srgbClr val="006600"/>
                </a:solidFill>
              </a:rPr>
              <a:t> </a:t>
            </a:r>
            <a:r>
              <a:rPr lang="en-US" b="1" dirty="0" err="1">
                <a:solidFill>
                  <a:srgbClr val="006600"/>
                </a:solidFill>
              </a:rPr>
              <a:t>tích</a:t>
            </a:r>
            <a:r>
              <a:rPr lang="en-US" b="1" dirty="0">
                <a:solidFill>
                  <a:srgbClr val="006600"/>
                </a:solidFill>
              </a:rPr>
              <a:t> </a:t>
            </a:r>
            <a:r>
              <a:rPr lang="en-US" b="1" dirty="0" err="1">
                <a:solidFill>
                  <a:srgbClr val="006600"/>
                </a:solidFill>
              </a:rPr>
              <a:t>của</a:t>
            </a:r>
            <a:r>
              <a:rPr lang="en-US" b="1" dirty="0">
                <a:solidFill>
                  <a:srgbClr val="006600"/>
                </a:solidFill>
              </a:rPr>
              <a:t> </a:t>
            </a:r>
            <a:r>
              <a:rPr lang="en-US" b="1" dirty="0" err="1">
                <a:solidFill>
                  <a:srgbClr val="006600"/>
                </a:solidFill>
              </a:rPr>
              <a:t>hình</a:t>
            </a:r>
            <a:r>
              <a:rPr lang="en-US" b="1" dirty="0">
                <a:solidFill>
                  <a:srgbClr val="006600"/>
                </a:solidFill>
              </a:rPr>
              <a:t> </a:t>
            </a:r>
            <a:r>
              <a:rPr lang="en-US" b="1" dirty="0" err="1">
                <a:solidFill>
                  <a:srgbClr val="006600"/>
                </a:solidFill>
              </a:rPr>
              <a:t>thoi</a:t>
            </a:r>
            <a:r>
              <a:rPr lang="en-US" b="1" dirty="0">
                <a:solidFill>
                  <a:srgbClr val="006600"/>
                </a:solidFill>
              </a:rPr>
              <a:t>, </a:t>
            </a:r>
            <a:r>
              <a:rPr lang="en-US" b="1" dirty="0" err="1">
                <a:solidFill>
                  <a:srgbClr val="006600"/>
                </a:solidFill>
              </a:rPr>
              <a:t>biết</a:t>
            </a:r>
            <a:r>
              <a:rPr lang="en-US" b="1" dirty="0">
                <a:solidFill>
                  <a:srgbClr val="006600"/>
                </a:solidFill>
              </a:rPr>
              <a:t>:</a:t>
            </a:r>
          </a:p>
        </p:txBody>
      </p:sp>
      <p:sp>
        <p:nvSpPr>
          <p:cNvPr id="11" name="Text Box 24"/>
          <p:cNvSpPr txBox="1">
            <a:spLocks noChangeArrowheads="1"/>
          </p:cNvSpPr>
          <p:nvPr/>
        </p:nvSpPr>
        <p:spPr bwMode="auto">
          <a:xfrm>
            <a:off x="860046" y="2358729"/>
            <a:ext cx="6392092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 algn="ctr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defTabSz="914400"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sz="3600" b="1" dirty="0" err="1">
                <a:solidFill>
                  <a:srgbClr val="000000"/>
                </a:solidFill>
                <a:cs typeface="Arial" charset="0"/>
              </a:rPr>
              <a:t>Cách</a:t>
            </a:r>
            <a:r>
              <a:rPr lang="en-US" sz="3600" b="1" dirty="0">
                <a:solidFill>
                  <a:srgbClr val="000000"/>
                </a:solidFill>
                <a:cs typeface="Arial" charset="0"/>
              </a:rPr>
              <a:t> 1: </a:t>
            </a:r>
            <a:r>
              <a:rPr lang="en-US" sz="3600" b="1" dirty="0" err="1">
                <a:solidFill>
                  <a:srgbClr val="000000"/>
                </a:solidFill>
                <a:cs typeface="Arial" charset="0"/>
              </a:rPr>
              <a:t>Diện</a:t>
            </a:r>
            <a:r>
              <a:rPr lang="en-US" sz="36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3600" b="1" dirty="0" err="1">
                <a:solidFill>
                  <a:srgbClr val="000000"/>
                </a:solidFill>
                <a:cs typeface="Arial" charset="0"/>
              </a:rPr>
              <a:t>tích</a:t>
            </a:r>
            <a:r>
              <a:rPr lang="en-US" sz="36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3600" b="1" dirty="0" err="1">
                <a:solidFill>
                  <a:srgbClr val="000000"/>
                </a:solidFill>
                <a:cs typeface="Arial" charset="0"/>
              </a:rPr>
              <a:t>hình</a:t>
            </a:r>
            <a:r>
              <a:rPr lang="en-US" sz="36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3600" b="1" dirty="0" err="1">
                <a:solidFill>
                  <a:srgbClr val="000000"/>
                </a:solidFill>
                <a:cs typeface="Arial" charset="0"/>
              </a:rPr>
              <a:t>thoi</a:t>
            </a:r>
            <a:r>
              <a:rPr lang="en-US" sz="36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3600" b="1" dirty="0" err="1">
                <a:solidFill>
                  <a:srgbClr val="000000"/>
                </a:solidFill>
                <a:cs typeface="Arial" charset="0"/>
              </a:rPr>
              <a:t>là</a:t>
            </a:r>
            <a:r>
              <a:rPr lang="en-US" sz="3600" b="1" dirty="0">
                <a:solidFill>
                  <a:srgbClr val="000000"/>
                </a:solidFill>
                <a:cs typeface="Arial" charset="0"/>
              </a:rPr>
              <a:t>:</a:t>
            </a:r>
          </a:p>
        </p:txBody>
      </p:sp>
      <p:sp>
        <p:nvSpPr>
          <p:cNvPr id="12" name="Text Box 42"/>
          <p:cNvSpPr txBox="1">
            <a:spLocks noChangeArrowheads="1"/>
          </p:cNvSpPr>
          <p:nvPr/>
        </p:nvSpPr>
        <p:spPr bwMode="auto">
          <a:xfrm>
            <a:off x="5046335" y="3639514"/>
            <a:ext cx="4365679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 algn="ctr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defTabSz="914400"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sz="3600" b="1" dirty="0" err="1">
                <a:solidFill>
                  <a:srgbClr val="FF0000"/>
                </a:solidFill>
                <a:cs typeface="Arial" charset="0"/>
              </a:rPr>
              <a:t>Đáp</a:t>
            </a:r>
            <a:r>
              <a:rPr lang="en-US" sz="3600" b="1" dirty="0">
                <a:solidFill>
                  <a:srgbClr val="FF0000"/>
                </a:solidFill>
                <a:cs typeface="Arial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cs typeface="Arial" charset="0"/>
              </a:rPr>
              <a:t>số</a:t>
            </a:r>
            <a:r>
              <a:rPr lang="en-US" sz="3600" b="1" dirty="0">
                <a:solidFill>
                  <a:srgbClr val="FF0000"/>
                </a:solidFill>
                <a:cs typeface="Arial" charset="0"/>
              </a:rPr>
              <a:t>: 50 dm</a:t>
            </a:r>
            <a:r>
              <a:rPr lang="en-US" sz="3600" b="1" baseline="30000" dirty="0">
                <a:solidFill>
                  <a:srgbClr val="FF0000"/>
                </a:solidFill>
                <a:cs typeface="Arial" charset="0"/>
              </a:rPr>
              <a:t>2</a:t>
            </a:r>
            <a:endParaRPr lang="en-US" sz="3600" b="1" dirty="0">
              <a:solidFill>
                <a:srgbClr val="FF0000"/>
              </a:solidFill>
              <a:cs typeface="Arial" charset="0"/>
            </a:endParaRPr>
          </a:p>
        </p:txBody>
      </p:sp>
      <p:sp>
        <p:nvSpPr>
          <p:cNvPr id="13" name="Text Box 43"/>
          <p:cNvSpPr txBox="1">
            <a:spLocks noChangeArrowheads="1"/>
          </p:cNvSpPr>
          <p:nvPr/>
        </p:nvSpPr>
        <p:spPr bwMode="auto">
          <a:xfrm>
            <a:off x="3978166" y="2963013"/>
            <a:ext cx="5155324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 algn="ctr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defTabSz="914400"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sz="3600" b="1" dirty="0">
                <a:solidFill>
                  <a:srgbClr val="000000"/>
                </a:solidFill>
                <a:cs typeface="Arial" charset="0"/>
              </a:rPr>
              <a:t>(5 x 20) : 2 = 50 (dm</a:t>
            </a:r>
            <a:r>
              <a:rPr lang="en-US" sz="3600" b="1" baseline="30000" dirty="0">
                <a:solidFill>
                  <a:srgbClr val="000000"/>
                </a:solidFill>
                <a:cs typeface="Arial" charset="0"/>
              </a:rPr>
              <a:t>2</a:t>
            </a:r>
            <a:r>
              <a:rPr lang="en-US" sz="3600" b="1" dirty="0">
                <a:solidFill>
                  <a:srgbClr val="000000"/>
                </a:solidFill>
                <a:cs typeface="Arial" charset="0"/>
              </a:rPr>
              <a:t>)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554977" y="1728496"/>
            <a:ext cx="3200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3200" b="1" i="1" u="sng" dirty="0" err="1">
                <a:solidFill>
                  <a:srgbClr val="0000CC"/>
                </a:solidFill>
                <a:latin typeface="Times New Roman" pitchFamily="18" charset="0"/>
                <a:cs typeface="Arial" charset="0"/>
              </a:rPr>
              <a:t>Bài</a:t>
            </a:r>
            <a:r>
              <a:rPr lang="en-US" sz="3200" b="1" i="1" u="sng" dirty="0">
                <a:solidFill>
                  <a:srgbClr val="0000CC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sz="3200" b="1" i="1" u="sng" dirty="0" err="1">
                <a:solidFill>
                  <a:srgbClr val="0000CC"/>
                </a:solidFill>
                <a:latin typeface="Times New Roman" pitchFamily="18" charset="0"/>
                <a:cs typeface="Arial" charset="0"/>
              </a:rPr>
              <a:t>giải</a:t>
            </a:r>
            <a:endParaRPr lang="vi-VN" sz="3200" b="1" i="1" u="sng" dirty="0">
              <a:solidFill>
                <a:srgbClr val="0000CC"/>
              </a:solidFill>
              <a:latin typeface="Times New Roman" pitchFamily="18" charset="0"/>
              <a:cs typeface="Arial" charset="0"/>
            </a:endParaRPr>
          </a:p>
        </p:txBody>
      </p:sp>
      <p:sp>
        <p:nvSpPr>
          <p:cNvPr id="9" name="Text Box 24"/>
          <p:cNvSpPr txBox="1">
            <a:spLocks noChangeArrowheads="1"/>
          </p:cNvSpPr>
          <p:nvPr/>
        </p:nvSpPr>
        <p:spPr bwMode="auto">
          <a:xfrm>
            <a:off x="1043976" y="4402990"/>
            <a:ext cx="6392092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 algn="ctr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defTabSz="914400"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sz="3600" b="1" dirty="0" err="1">
                <a:solidFill>
                  <a:srgbClr val="000000"/>
                </a:solidFill>
                <a:cs typeface="Arial" charset="0"/>
              </a:rPr>
              <a:t>Cách</a:t>
            </a:r>
            <a:r>
              <a:rPr lang="en-US" sz="3600" b="1" dirty="0">
                <a:solidFill>
                  <a:srgbClr val="000000"/>
                </a:solidFill>
                <a:cs typeface="Arial" charset="0"/>
              </a:rPr>
              <a:t> 2: </a:t>
            </a:r>
            <a:r>
              <a:rPr lang="en-US" sz="3600" b="1" dirty="0" err="1">
                <a:solidFill>
                  <a:srgbClr val="000000"/>
                </a:solidFill>
                <a:cs typeface="Arial" charset="0"/>
              </a:rPr>
              <a:t>Diện</a:t>
            </a:r>
            <a:r>
              <a:rPr lang="en-US" sz="36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3600" b="1" dirty="0" err="1">
                <a:solidFill>
                  <a:srgbClr val="000000"/>
                </a:solidFill>
                <a:cs typeface="Arial" charset="0"/>
              </a:rPr>
              <a:t>tích</a:t>
            </a:r>
            <a:r>
              <a:rPr lang="en-US" sz="36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3600" b="1" dirty="0" err="1">
                <a:solidFill>
                  <a:srgbClr val="000000"/>
                </a:solidFill>
                <a:cs typeface="Arial" charset="0"/>
              </a:rPr>
              <a:t>hình</a:t>
            </a:r>
            <a:r>
              <a:rPr lang="en-US" sz="36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3600" b="1" dirty="0" err="1">
                <a:solidFill>
                  <a:srgbClr val="000000"/>
                </a:solidFill>
                <a:cs typeface="Arial" charset="0"/>
              </a:rPr>
              <a:t>thoi</a:t>
            </a:r>
            <a:r>
              <a:rPr lang="en-US" sz="36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3600" b="1" dirty="0" err="1">
                <a:solidFill>
                  <a:srgbClr val="000000"/>
                </a:solidFill>
                <a:cs typeface="Arial" charset="0"/>
              </a:rPr>
              <a:t>là</a:t>
            </a:r>
            <a:r>
              <a:rPr lang="en-US" sz="3600" b="1" dirty="0">
                <a:solidFill>
                  <a:srgbClr val="000000"/>
                </a:solidFill>
                <a:cs typeface="Arial" charset="0"/>
              </a:rPr>
              <a:t>:</a:t>
            </a:r>
          </a:p>
        </p:txBody>
      </p:sp>
      <p:graphicFrame>
        <p:nvGraphicFramePr>
          <p:cNvPr id="2050" name="Object 2"/>
          <p:cNvGraphicFramePr>
            <a:graphicFrameLocks noChangeAspect="1"/>
          </p:cNvGraphicFramePr>
          <p:nvPr/>
        </p:nvGraphicFramePr>
        <p:xfrm>
          <a:off x="3475476" y="5155105"/>
          <a:ext cx="1166812" cy="827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5" name="Equation" r:id="rId3" imgW="380880" imgH="393480" progId="Equation.3">
                  <p:embed/>
                </p:oleObj>
              </mc:Choice>
              <mc:Fallback>
                <p:oleObj name="Equation" r:id="rId3" imgW="380880" imgH="39348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75476" y="5155105"/>
                        <a:ext cx="1166812" cy="8270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Rectangle 15"/>
          <p:cNvSpPr/>
          <p:nvPr/>
        </p:nvSpPr>
        <p:spPr>
          <a:xfrm>
            <a:off x="4643112" y="5230789"/>
            <a:ext cx="2058577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defTabSz="914400" fontAlgn="base">
              <a:spcBef>
                <a:spcPct val="50000"/>
              </a:spcBef>
              <a:spcAft>
                <a:spcPct val="0"/>
              </a:spcAft>
            </a:pPr>
            <a:r>
              <a:rPr lang="en-US" sz="32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= 50 (dm</a:t>
            </a:r>
            <a:r>
              <a:rPr lang="en-US" sz="3200" b="1" baseline="300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2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</p:txBody>
      </p:sp>
      <p:sp>
        <p:nvSpPr>
          <p:cNvPr id="17" name="Text Box 42"/>
          <p:cNvSpPr txBox="1">
            <a:spLocks noChangeArrowheads="1"/>
          </p:cNvSpPr>
          <p:nvPr/>
        </p:nvSpPr>
        <p:spPr bwMode="auto">
          <a:xfrm>
            <a:off x="4347396" y="5888728"/>
            <a:ext cx="4365679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 algn="ctr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defTabSz="914400"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sz="3600" b="1" dirty="0" err="1">
                <a:solidFill>
                  <a:srgbClr val="FF0000"/>
                </a:solidFill>
                <a:cs typeface="Arial" charset="0"/>
              </a:rPr>
              <a:t>Đáp</a:t>
            </a:r>
            <a:r>
              <a:rPr lang="en-US" sz="3600" b="1" dirty="0">
                <a:solidFill>
                  <a:srgbClr val="FF0000"/>
                </a:solidFill>
                <a:cs typeface="Arial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cs typeface="Arial" charset="0"/>
              </a:rPr>
              <a:t>số</a:t>
            </a:r>
            <a:r>
              <a:rPr lang="en-US" sz="3600" b="1" dirty="0">
                <a:solidFill>
                  <a:srgbClr val="FF0000"/>
                </a:solidFill>
                <a:cs typeface="Arial" charset="0"/>
              </a:rPr>
              <a:t>: 50 dm</a:t>
            </a:r>
            <a:r>
              <a:rPr lang="en-US" sz="3600" b="1" baseline="30000" dirty="0">
                <a:solidFill>
                  <a:srgbClr val="FF0000"/>
                </a:solidFill>
                <a:cs typeface="Arial" charset="0"/>
              </a:rPr>
              <a:t>2</a:t>
            </a:r>
            <a:endParaRPr lang="en-US" sz="3600" b="1" dirty="0">
              <a:solidFill>
                <a:srgbClr val="FF0000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84097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6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11" grpId="0"/>
      <p:bldP spid="12" grpId="0"/>
      <p:bldP spid="13" grpId="0"/>
      <p:bldP spid="14" grpId="0"/>
      <p:bldP spid="9" grpId="0"/>
      <p:bldP spid="16" grpId="0"/>
      <p:bldP spid="17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45"/>
          <p:cNvSpPr txBox="1">
            <a:spLocks noChangeArrowheads="1"/>
          </p:cNvSpPr>
          <p:nvPr/>
        </p:nvSpPr>
        <p:spPr bwMode="auto">
          <a:xfrm>
            <a:off x="3736427" y="1837000"/>
            <a:ext cx="4272456" cy="10772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 algn="ctr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defTabSz="914400" eaLnBrk="1" fontAlgn="base" hangingPunct="1">
              <a:lnSpc>
                <a:spcPct val="200000"/>
              </a:lnSpc>
              <a:spcAft>
                <a:spcPct val="0"/>
              </a:spcAft>
            </a:pPr>
            <a:r>
              <a:rPr lang="en-US" b="1" dirty="0" err="1">
                <a:solidFill>
                  <a:srgbClr val="34023C"/>
                </a:solidFill>
                <a:cs typeface="Arial" charset="0"/>
              </a:rPr>
              <a:t>Đổi</a:t>
            </a:r>
            <a:r>
              <a:rPr lang="en-US" b="1" dirty="0">
                <a:solidFill>
                  <a:srgbClr val="34023C"/>
                </a:solidFill>
                <a:cs typeface="Arial" charset="0"/>
              </a:rPr>
              <a:t>: 4m = 40dm</a:t>
            </a:r>
          </a:p>
        </p:txBody>
      </p:sp>
      <p:sp>
        <p:nvSpPr>
          <p:cNvPr id="5" name="Text Box 46"/>
          <p:cNvSpPr txBox="1">
            <a:spLocks noChangeArrowheads="1"/>
          </p:cNvSpPr>
          <p:nvPr/>
        </p:nvSpPr>
        <p:spPr bwMode="auto">
          <a:xfrm>
            <a:off x="886295" y="2190124"/>
            <a:ext cx="5624864" cy="10772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 algn="ctr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defTabSz="914400" eaLnBrk="1" fontAlgn="base" hangingPunct="1">
              <a:lnSpc>
                <a:spcPct val="200000"/>
              </a:lnSpc>
              <a:spcAft>
                <a:spcPct val="0"/>
              </a:spcAft>
            </a:pPr>
            <a:r>
              <a:rPr lang="en-US" sz="2800" b="1" dirty="0" err="1">
                <a:solidFill>
                  <a:srgbClr val="34023C"/>
                </a:solidFill>
                <a:cs typeface="Arial" charset="0"/>
              </a:rPr>
              <a:t>Cách</a:t>
            </a:r>
            <a:r>
              <a:rPr lang="en-US" sz="2800" b="1" dirty="0">
                <a:solidFill>
                  <a:srgbClr val="34023C"/>
                </a:solidFill>
                <a:cs typeface="Arial" charset="0"/>
              </a:rPr>
              <a:t> 1:Di</a:t>
            </a:r>
            <a:r>
              <a:rPr lang="en-US" b="1" dirty="0">
                <a:solidFill>
                  <a:srgbClr val="34023C"/>
                </a:solidFill>
                <a:cs typeface="Arial" charset="0"/>
              </a:rPr>
              <a:t>ện </a:t>
            </a:r>
            <a:r>
              <a:rPr lang="en-US" b="1" dirty="0" err="1">
                <a:solidFill>
                  <a:srgbClr val="34023C"/>
                </a:solidFill>
                <a:cs typeface="Arial" charset="0"/>
              </a:rPr>
              <a:t>tích</a:t>
            </a:r>
            <a:r>
              <a:rPr lang="en-US" b="1" dirty="0">
                <a:solidFill>
                  <a:srgbClr val="34023C"/>
                </a:solidFill>
                <a:cs typeface="Arial" charset="0"/>
              </a:rPr>
              <a:t> </a:t>
            </a:r>
            <a:r>
              <a:rPr lang="en-US" b="1" dirty="0" err="1">
                <a:solidFill>
                  <a:srgbClr val="34023C"/>
                </a:solidFill>
                <a:cs typeface="Arial" charset="0"/>
              </a:rPr>
              <a:t>hình</a:t>
            </a:r>
            <a:r>
              <a:rPr lang="en-US" b="1" dirty="0">
                <a:solidFill>
                  <a:srgbClr val="34023C"/>
                </a:solidFill>
                <a:cs typeface="Arial" charset="0"/>
              </a:rPr>
              <a:t> </a:t>
            </a:r>
            <a:r>
              <a:rPr lang="en-US" b="1" dirty="0" err="1">
                <a:solidFill>
                  <a:srgbClr val="34023C"/>
                </a:solidFill>
                <a:cs typeface="Arial" charset="0"/>
              </a:rPr>
              <a:t>thoi</a:t>
            </a:r>
            <a:r>
              <a:rPr lang="en-US" b="1" dirty="0">
                <a:solidFill>
                  <a:srgbClr val="34023C"/>
                </a:solidFill>
                <a:cs typeface="Arial" charset="0"/>
              </a:rPr>
              <a:t> </a:t>
            </a:r>
            <a:r>
              <a:rPr lang="en-US" b="1" dirty="0" err="1">
                <a:solidFill>
                  <a:srgbClr val="34023C"/>
                </a:solidFill>
                <a:cs typeface="Arial" charset="0"/>
              </a:rPr>
              <a:t>là</a:t>
            </a:r>
            <a:r>
              <a:rPr lang="en-US" b="1" dirty="0">
                <a:solidFill>
                  <a:srgbClr val="34023C"/>
                </a:solidFill>
                <a:cs typeface="Arial" charset="0"/>
              </a:rPr>
              <a:t>:</a:t>
            </a:r>
          </a:p>
        </p:txBody>
      </p:sp>
      <p:sp>
        <p:nvSpPr>
          <p:cNvPr id="6" name="Text Box 47"/>
          <p:cNvSpPr txBox="1">
            <a:spLocks noChangeArrowheads="1"/>
          </p:cNvSpPr>
          <p:nvPr/>
        </p:nvSpPr>
        <p:spPr bwMode="auto">
          <a:xfrm>
            <a:off x="6306274" y="3569731"/>
            <a:ext cx="3124200" cy="9271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 algn="ctr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defTabSz="914400" eaLnBrk="1" fontAlgn="base" hangingPunct="1">
              <a:lnSpc>
                <a:spcPct val="200000"/>
              </a:lnSpc>
              <a:spcAft>
                <a:spcPct val="0"/>
              </a:spcAft>
            </a:pPr>
            <a:r>
              <a:rPr lang="en-US" b="1" dirty="0" err="1">
                <a:solidFill>
                  <a:srgbClr val="34023C"/>
                </a:solidFill>
                <a:cs typeface="Arial" charset="0"/>
              </a:rPr>
              <a:t>Đáp</a:t>
            </a:r>
            <a:r>
              <a:rPr lang="en-US" b="1" dirty="0">
                <a:solidFill>
                  <a:srgbClr val="34023C"/>
                </a:solidFill>
                <a:cs typeface="Arial" charset="0"/>
              </a:rPr>
              <a:t> </a:t>
            </a:r>
            <a:r>
              <a:rPr lang="en-US" b="1" dirty="0" err="1">
                <a:solidFill>
                  <a:srgbClr val="34023C"/>
                </a:solidFill>
                <a:cs typeface="Arial" charset="0"/>
              </a:rPr>
              <a:t>số</a:t>
            </a:r>
            <a:r>
              <a:rPr lang="en-US" b="1" dirty="0">
                <a:solidFill>
                  <a:srgbClr val="34023C"/>
                </a:solidFill>
                <a:cs typeface="Arial" charset="0"/>
              </a:rPr>
              <a:t>: 300 dm</a:t>
            </a:r>
            <a:r>
              <a:rPr lang="en-US" b="1" baseline="30000" dirty="0">
                <a:solidFill>
                  <a:srgbClr val="34023C"/>
                </a:solidFill>
                <a:cs typeface="Arial" charset="0"/>
              </a:rPr>
              <a:t>2</a:t>
            </a:r>
            <a:endParaRPr lang="en-US" b="1" dirty="0">
              <a:solidFill>
                <a:srgbClr val="34023C"/>
              </a:solidFill>
              <a:cs typeface="Arial" charset="0"/>
            </a:endParaRPr>
          </a:p>
        </p:txBody>
      </p:sp>
      <p:sp>
        <p:nvSpPr>
          <p:cNvPr id="7" name="Text Box 48"/>
          <p:cNvSpPr txBox="1">
            <a:spLocks noChangeArrowheads="1"/>
          </p:cNvSpPr>
          <p:nvPr/>
        </p:nvSpPr>
        <p:spPr bwMode="auto">
          <a:xfrm>
            <a:off x="3444074" y="2952958"/>
            <a:ext cx="4927416" cy="10772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 algn="ctr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defTabSz="914400" eaLnBrk="1" fontAlgn="base" hangingPunct="1">
              <a:lnSpc>
                <a:spcPct val="200000"/>
              </a:lnSpc>
              <a:spcAft>
                <a:spcPct val="0"/>
              </a:spcAft>
            </a:pPr>
            <a:r>
              <a:rPr lang="en-US" b="1" dirty="0">
                <a:solidFill>
                  <a:srgbClr val="000000"/>
                </a:solidFill>
                <a:cs typeface="Arial" charset="0"/>
              </a:rPr>
              <a:t>(40 x 15) : 2 = 300 (dm</a:t>
            </a:r>
            <a:r>
              <a:rPr lang="en-US" b="1" baseline="30000" dirty="0">
                <a:solidFill>
                  <a:srgbClr val="000000"/>
                </a:solidFill>
                <a:cs typeface="Arial" charset="0"/>
              </a:rPr>
              <a:t>2</a:t>
            </a:r>
            <a:r>
              <a:rPr lang="en-US" b="1" dirty="0">
                <a:solidFill>
                  <a:srgbClr val="000000"/>
                </a:solidFill>
                <a:cs typeface="Arial" charset="0"/>
              </a:rPr>
              <a:t>)</a:t>
            </a:r>
          </a:p>
        </p:txBody>
      </p:sp>
      <p:sp>
        <p:nvSpPr>
          <p:cNvPr id="8" name="Text Box 49"/>
          <p:cNvSpPr txBox="1">
            <a:spLocks noChangeArrowheads="1"/>
          </p:cNvSpPr>
          <p:nvPr/>
        </p:nvSpPr>
        <p:spPr bwMode="auto">
          <a:xfrm>
            <a:off x="740978" y="2412124"/>
            <a:ext cx="10342179" cy="1912062"/>
          </a:xfrm>
          <a:prstGeom prst="rect">
            <a:avLst/>
          </a:prstGeom>
          <a:solidFill>
            <a:srgbClr val="FFFFFF"/>
          </a:solidFill>
          <a:ln w="25400" cap="flat" cmpd="sng" algn="ctr">
            <a:solidFill>
              <a:srgbClr val="333399"/>
            </a:solidFill>
            <a:prstDash val="soli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defTabSz="914400" eaLnBrk="1" fontAlgn="base" latinLnBrk="0" hangingPunct="1">
              <a:lnSpc>
                <a:spcPct val="2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0" cap="none" spc="0" normalizeH="0" baseline="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/>
              </a:rPr>
              <a:t>Em</a:t>
            </a: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/>
              </a:rPr>
              <a:t> </a:t>
            </a:r>
            <a:r>
              <a:rPr kumimoji="0" lang="en-US" sz="3200" b="1" i="0" u="none" strike="noStrike" kern="0" cap="none" spc="0" normalizeH="0" baseline="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/>
              </a:rPr>
              <a:t>có</a:t>
            </a: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/>
              </a:rPr>
              <a:t> </a:t>
            </a:r>
            <a:r>
              <a:rPr kumimoji="0" lang="en-US" sz="3200" b="1" i="0" u="none" strike="noStrike" kern="0" cap="none" spc="0" normalizeH="0" baseline="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/>
              </a:rPr>
              <a:t>nhận</a:t>
            </a: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/>
              </a:rPr>
              <a:t> </a:t>
            </a:r>
            <a:r>
              <a:rPr kumimoji="0" lang="en-US" sz="3200" b="1" i="0" u="none" strike="noStrike" kern="0" cap="none" spc="0" normalizeH="0" baseline="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/>
              </a:rPr>
              <a:t>xét</a:t>
            </a: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/>
              </a:rPr>
              <a:t> </a:t>
            </a:r>
            <a:r>
              <a:rPr kumimoji="0" lang="en-US" sz="3200" b="1" i="0" u="none" strike="noStrike" kern="0" cap="none" spc="0" normalizeH="0" baseline="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/>
              </a:rPr>
              <a:t>gì</a:t>
            </a: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/>
              </a:rPr>
              <a:t> </a:t>
            </a:r>
            <a:r>
              <a:rPr kumimoji="0" lang="en-US" sz="3200" b="1" i="0" u="none" strike="noStrike" kern="0" cap="none" spc="0" normalizeH="0" baseline="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/>
              </a:rPr>
              <a:t>về</a:t>
            </a: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/>
              </a:rPr>
              <a:t> </a:t>
            </a:r>
            <a:r>
              <a:rPr kumimoji="0" lang="en-US" sz="3200" b="1" i="0" u="none" strike="noStrike" kern="0" cap="none" spc="0" normalizeH="0" baseline="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/>
              </a:rPr>
              <a:t>đơn</a:t>
            </a: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/>
              </a:rPr>
              <a:t> </a:t>
            </a:r>
            <a:r>
              <a:rPr kumimoji="0" lang="en-US" sz="3200" b="1" i="0" u="none" strike="noStrike" kern="0" cap="none" spc="0" normalizeH="0" baseline="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/>
              </a:rPr>
              <a:t>vị</a:t>
            </a: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/>
              </a:rPr>
              <a:t> </a:t>
            </a:r>
            <a:r>
              <a:rPr kumimoji="0" lang="en-US" sz="3200" b="1" i="0" u="none" strike="noStrike" kern="0" cap="none" spc="0" normalizeH="0" baseline="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/>
              </a:rPr>
              <a:t>đo</a:t>
            </a: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/>
              </a:rPr>
              <a:t> </a:t>
            </a:r>
            <a:r>
              <a:rPr kumimoji="0" lang="en-US" sz="3200" b="1" i="0" u="none" strike="noStrike" kern="0" cap="none" spc="0" normalizeH="0" baseline="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/>
              </a:rPr>
              <a:t>độ</a:t>
            </a: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/>
              </a:rPr>
              <a:t> </a:t>
            </a:r>
            <a:r>
              <a:rPr kumimoji="0" lang="en-US" sz="3200" b="1" i="0" u="none" strike="noStrike" kern="0" cap="none" spc="0" normalizeH="0" baseline="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/>
              </a:rPr>
              <a:t>dài</a:t>
            </a: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/>
              </a:rPr>
              <a:t> </a:t>
            </a:r>
            <a:r>
              <a:rPr kumimoji="0" lang="en-US" sz="3200" b="1" i="0" u="none" strike="noStrike" kern="0" cap="none" spc="0" normalizeH="0" baseline="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/>
              </a:rPr>
              <a:t>của</a:t>
            </a: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/>
              </a:rPr>
              <a:t> </a:t>
            </a:r>
            <a:r>
              <a:rPr kumimoji="0" lang="en-US" sz="3200" b="1" i="0" u="none" strike="noStrike" kern="0" cap="none" spc="0" normalizeH="0" baseline="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/>
              </a:rPr>
              <a:t>các</a:t>
            </a: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/>
              </a:rPr>
              <a:t> </a:t>
            </a:r>
            <a:r>
              <a:rPr kumimoji="0" lang="en-US" sz="3200" b="1" i="0" u="none" strike="noStrike" kern="0" cap="none" spc="0" normalizeH="0" baseline="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/>
              </a:rPr>
              <a:t>đường</a:t>
            </a: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/>
              </a:rPr>
              <a:t> </a:t>
            </a:r>
            <a:r>
              <a:rPr kumimoji="0" lang="en-US" sz="3200" b="1" i="0" u="none" strike="noStrike" kern="0" cap="none" spc="0" normalizeH="0" baseline="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/>
              </a:rPr>
              <a:t>chéo</a:t>
            </a: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/>
              </a:rPr>
              <a:t>?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776260" y="1647996"/>
            <a:ext cx="3200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3200" b="1" u="sng" dirty="0" err="1">
                <a:solidFill>
                  <a:srgbClr val="0000CC"/>
                </a:solidFill>
                <a:latin typeface="Times New Roman" pitchFamily="18" charset="0"/>
                <a:cs typeface="Arial" charset="0"/>
              </a:rPr>
              <a:t>Bài</a:t>
            </a:r>
            <a:r>
              <a:rPr lang="en-US" sz="3200" b="1" u="sng" dirty="0">
                <a:solidFill>
                  <a:srgbClr val="0000CC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sz="3200" b="1" u="sng" dirty="0" err="1">
                <a:solidFill>
                  <a:srgbClr val="0000CC"/>
                </a:solidFill>
                <a:latin typeface="Times New Roman" pitchFamily="18" charset="0"/>
                <a:cs typeface="Arial" charset="0"/>
              </a:rPr>
              <a:t>giải</a:t>
            </a:r>
            <a:endParaRPr lang="vi-VN" sz="3200" b="1" u="sng" dirty="0">
              <a:solidFill>
                <a:srgbClr val="0000CC"/>
              </a:solidFill>
              <a:latin typeface="Times New Roman" pitchFamily="18" charset="0"/>
              <a:cs typeface="Arial" charset="0"/>
            </a:endParaRPr>
          </a:p>
        </p:txBody>
      </p:sp>
      <p:sp>
        <p:nvSpPr>
          <p:cNvPr id="10" name="Text Box 27"/>
          <p:cNvSpPr txBox="1">
            <a:spLocks noChangeArrowheads="1"/>
          </p:cNvSpPr>
          <p:nvPr/>
        </p:nvSpPr>
        <p:spPr bwMode="auto">
          <a:xfrm>
            <a:off x="1149288" y="218985"/>
            <a:ext cx="9299137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000" b="1" u="sng" dirty="0" err="1">
                <a:solidFill>
                  <a:srgbClr val="FF0000"/>
                </a:solidFill>
              </a:rPr>
              <a:t>B</a:t>
            </a:r>
            <a:r>
              <a:rPr lang="en-US" b="1" u="sng" dirty="0" err="1">
                <a:solidFill>
                  <a:srgbClr val="FF0000"/>
                </a:solidFill>
              </a:rPr>
              <a:t>ài</a:t>
            </a:r>
            <a:r>
              <a:rPr lang="en-US" b="1" u="sng" dirty="0">
                <a:solidFill>
                  <a:srgbClr val="FF0000"/>
                </a:solidFill>
              </a:rPr>
              <a:t> </a:t>
            </a:r>
            <a:r>
              <a:rPr lang="en-US" b="1" u="sng">
                <a:solidFill>
                  <a:srgbClr val="FF0000"/>
                </a:solidFill>
              </a:rPr>
              <a:t>2</a:t>
            </a:r>
            <a:r>
              <a:rPr lang="en-US" b="1">
                <a:solidFill>
                  <a:srgbClr val="FF0000"/>
                </a:solidFill>
              </a:rPr>
              <a:t> </a:t>
            </a:r>
            <a:r>
              <a:rPr lang="en-US" b="1">
                <a:solidFill>
                  <a:srgbClr val="006600"/>
                </a:solidFill>
              </a:rPr>
              <a:t>Tính </a:t>
            </a:r>
            <a:r>
              <a:rPr lang="en-US" b="1" dirty="0" err="1">
                <a:solidFill>
                  <a:srgbClr val="006600"/>
                </a:solidFill>
              </a:rPr>
              <a:t>diện</a:t>
            </a:r>
            <a:r>
              <a:rPr lang="en-US" b="1" dirty="0">
                <a:solidFill>
                  <a:srgbClr val="006600"/>
                </a:solidFill>
              </a:rPr>
              <a:t> </a:t>
            </a:r>
            <a:r>
              <a:rPr lang="en-US" b="1" dirty="0" err="1">
                <a:solidFill>
                  <a:srgbClr val="006600"/>
                </a:solidFill>
              </a:rPr>
              <a:t>tích</a:t>
            </a:r>
            <a:r>
              <a:rPr lang="en-US" b="1" dirty="0">
                <a:solidFill>
                  <a:srgbClr val="006600"/>
                </a:solidFill>
              </a:rPr>
              <a:t> </a:t>
            </a:r>
            <a:r>
              <a:rPr lang="en-US" b="1" dirty="0" err="1">
                <a:solidFill>
                  <a:srgbClr val="006600"/>
                </a:solidFill>
              </a:rPr>
              <a:t>của</a:t>
            </a:r>
            <a:r>
              <a:rPr lang="en-US" b="1" dirty="0">
                <a:solidFill>
                  <a:srgbClr val="006600"/>
                </a:solidFill>
              </a:rPr>
              <a:t> </a:t>
            </a:r>
            <a:r>
              <a:rPr lang="en-US" b="1" dirty="0" err="1">
                <a:solidFill>
                  <a:srgbClr val="006600"/>
                </a:solidFill>
              </a:rPr>
              <a:t>hình</a:t>
            </a:r>
            <a:r>
              <a:rPr lang="en-US" b="1" dirty="0">
                <a:solidFill>
                  <a:srgbClr val="006600"/>
                </a:solidFill>
              </a:rPr>
              <a:t> </a:t>
            </a:r>
            <a:r>
              <a:rPr lang="en-US" b="1" dirty="0" err="1">
                <a:solidFill>
                  <a:srgbClr val="006600"/>
                </a:solidFill>
              </a:rPr>
              <a:t>thoi</a:t>
            </a:r>
            <a:r>
              <a:rPr lang="en-US" b="1" dirty="0">
                <a:solidFill>
                  <a:srgbClr val="006600"/>
                </a:solidFill>
              </a:rPr>
              <a:t>, </a:t>
            </a:r>
            <a:r>
              <a:rPr lang="en-US" b="1" dirty="0" err="1">
                <a:solidFill>
                  <a:srgbClr val="006600"/>
                </a:solidFill>
              </a:rPr>
              <a:t>biết</a:t>
            </a:r>
            <a:r>
              <a:rPr lang="en-US" b="1" dirty="0">
                <a:solidFill>
                  <a:srgbClr val="006600"/>
                </a:solidFill>
              </a:rPr>
              <a:t>:</a:t>
            </a:r>
          </a:p>
        </p:txBody>
      </p:sp>
      <p:sp>
        <p:nvSpPr>
          <p:cNvPr id="11" name="Text Box 44"/>
          <p:cNvSpPr txBox="1">
            <a:spLocks noChangeArrowheads="1"/>
          </p:cNvSpPr>
          <p:nvPr/>
        </p:nvSpPr>
        <p:spPr bwMode="auto">
          <a:xfrm>
            <a:off x="1196584" y="1092098"/>
            <a:ext cx="807720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 algn="ctr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b="1" dirty="0"/>
              <a:t>b) </a:t>
            </a:r>
            <a:r>
              <a:rPr lang="en-US" b="1" dirty="0" err="1"/>
              <a:t>Độ</a:t>
            </a:r>
            <a:r>
              <a:rPr lang="en-US" b="1" dirty="0"/>
              <a:t> </a:t>
            </a:r>
            <a:r>
              <a:rPr lang="en-US" b="1" dirty="0" err="1"/>
              <a:t>dài</a:t>
            </a:r>
            <a:r>
              <a:rPr lang="en-US" b="1" dirty="0"/>
              <a:t> </a:t>
            </a:r>
            <a:r>
              <a:rPr lang="en-US" b="1" dirty="0" err="1"/>
              <a:t>các</a:t>
            </a:r>
            <a:r>
              <a:rPr lang="en-US" b="1" dirty="0"/>
              <a:t> </a:t>
            </a:r>
            <a:r>
              <a:rPr lang="en-US" b="1" dirty="0" err="1"/>
              <a:t>đường</a:t>
            </a:r>
            <a:r>
              <a:rPr lang="en-US" b="1" dirty="0"/>
              <a:t> </a:t>
            </a:r>
            <a:r>
              <a:rPr lang="en-US" b="1" dirty="0" err="1"/>
              <a:t>chéo</a:t>
            </a:r>
            <a:r>
              <a:rPr lang="en-US" b="1" dirty="0"/>
              <a:t> </a:t>
            </a:r>
            <a:r>
              <a:rPr lang="en-US" b="1" dirty="0" err="1"/>
              <a:t>là</a:t>
            </a:r>
            <a:r>
              <a:rPr lang="en-US" b="1" dirty="0"/>
              <a:t> 4m </a:t>
            </a:r>
            <a:r>
              <a:rPr lang="en-US" b="1" dirty="0" err="1"/>
              <a:t>và</a:t>
            </a:r>
            <a:r>
              <a:rPr lang="en-US" b="1" dirty="0"/>
              <a:t> 15dm.</a:t>
            </a:r>
          </a:p>
        </p:txBody>
      </p:sp>
      <p:sp>
        <p:nvSpPr>
          <p:cNvPr id="12" name="Text Box 46"/>
          <p:cNvSpPr txBox="1">
            <a:spLocks noChangeArrowheads="1"/>
          </p:cNvSpPr>
          <p:nvPr/>
        </p:nvSpPr>
        <p:spPr bwMode="auto">
          <a:xfrm>
            <a:off x="266185" y="5211848"/>
            <a:ext cx="5624864" cy="10772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 algn="ctr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defTabSz="914400" eaLnBrk="1" fontAlgn="base" hangingPunct="1">
              <a:lnSpc>
                <a:spcPct val="200000"/>
              </a:lnSpc>
              <a:spcAft>
                <a:spcPct val="0"/>
              </a:spcAft>
            </a:pPr>
            <a:r>
              <a:rPr lang="en-US" sz="2800" b="1" dirty="0" err="1">
                <a:solidFill>
                  <a:srgbClr val="34023C"/>
                </a:solidFill>
                <a:cs typeface="Arial" charset="0"/>
              </a:rPr>
              <a:t>Cách</a:t>
            </a:r>
            <a:r>
              <a:rPr lang="en-US" sz="2800" b="1" dirty="0">
                <a:solidFill>
                  <a:srgbClr val="34023C"/>
                </a:solidFill>
                <a:cs typeface="Arial" charset="0"/>
              </a:rPr>
              <a:t> 2: </a:t>
            </a:r>
            <a:r>
              <a:rPr lang="en-US" sz="2800" b="1" dirty="0" err="1">
                <a:solidFill>
                  <a:srgbClr val="34023C"/>
                </a:solidFill>
                <a:cs typeface="Arial" charset="0"/>
              </a:rPr>
              <a:t>Di</a:t>
            </a:r>
            <a:r>
              <a:rPr lang="en-US" b="1" dirty="0" err="1">
                <a:solidFill>
                  <a:srgbClr val="34023C"/>
                </a:solidFill>
                <a:cs typeface="Arial" charset="0"/>
              </a:rPr>
              <a:t>ện</a:t>
            </a:r>
            <a:r>
              <a:rPr lang="en-US" b="1" dirty="0">
                <a:solidFill>
                  <a:srgbClr val="34023C"/>
                </a:solidFill>
                <a:cs typeface="Arial" charset="0"/>
              </a:rPr>
              <a:t> </a:t>
            </a:r>
            <a:r>
              <a:rPr lang="en-US" b="1" dirty="0" err="1">
                <a:solidFill>
                  <a:srgbClr val="34023C"/>
                </a:solidFill>
                <a:cs typeface="Arial" charset="0"/>
              </a:rPr>
              <a:t>tích</a:t>
            </a:r>
            <a:r>
              <a:rPr lang="en-US" b="1" dirty="0">
                <a:solidFill>
                  <a:srgbClr val="34023C"/>
                </a:solidFill>
                <a:cs typeface="Arial" charset="0"/>
              </a:rPr>
              <a:t> </a:t>
            </a:r>
            <a:r>
              <a:rPr lang="en-US" b="1" dirty="0" err="1">
                <a:solidFill>
                  <a:srgbClr val="34023C"/>
                </a:solidFill>
                <a:cs typeface="Arial" charset="0"/>
              </a:rPr>
              <a:t>hình</a:t>
            </a:r>
            <a:r>
              <a:rPr lang="en-US" b="1" dirty="0">
                <a:solidFill>
                  <a:srgbClr val="34023C"/>
                </a:solidFill>
                <a:cs typeface="Arial" charset="0"/>
              </a:rPr>
              <a:t> </a:t>
            </a:r>
            <a:r>
              <a:rPr lang="en-US" b="1" dirty="0" err="1">
                <a:solidFill>
                  <a:srgbClr val="34023C"/>
                </a:solidFill>
                <a:cs typeface="Arial" charset="0"/>
              </a:rPr>
              <a:t>thoi</a:t>
            </a:r>
            <a:r>
              <a:rPr lang="en-US" b="1" dirty="0">
                <a:solidFill>
                  <a:srgbClr val="34023C"/>
                </a:solidFill>
                <a:cs typeface="Arial" charset="0"/>
              </a:rPr>
              <a:t> </a:t>
            </a:r>
            <a:r>
              <a:rPr lang="en-US" b="1" dirty="0" err="1">
                <a:solidFill>
                  <a:srgbClr val="34023C"/>
                </a:solidFill>
                <a:cs typeface="Arial" charset="0"/>
              </a:rPr>
              <a:t>là</a:t>
            </a:r>
            <a:r>
              <a:rPr lang="en-US" b="1" dirty="0">
                <a:solidFill>
                  <a:srgbClr val="34023C"/>
                </a:solidFill>
                <a:cs typeface="Arial" charset="0"/>
              </a:rPr>
              <a:t>:</a:t>
            </a:r>
          </a:p>
        </p:txBody>
      </p:sp>
      <p:graphicFrame>
        <p:nvGraphicFramePr>
          <p:cNvPr id="3074" name="Object 2"/>
          <p:cNvGraphicFramePr>
            <a:graphicFrameLocks noChangeAspect="1"/>
          </p:cNvGraphicFramePr>
          <p:nvPr/>
        </p:nvGraphicFramePr>
        <p:xfrm>
          <a:off x="5679364" y="5419697"/>
          <a:ext cx="1360487" cy="827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9" name="Equation" r:id="rId3" imgW="444240" imgH="393480" progId="Equation.3">
                  <p:embed/>
                </p:oleObj>
              </mc:Choice>
              <mc:Fallback>
                <p:oleObj name="Equation" r:id="rId3" imgW="444240" imgH="39348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79364" y="5419697"/>
                        <a:ext cx="1360487" cy="8270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Rectangle 12"/>
          <p:cNvSpPr/>
          <p:nvPr/>
        </p:nvSpPr>
        <p:spPr>
          <a:xfrm>
            <a:off x="7041617" y="5205609"/>
            <a:ext cx="2217275" cy="9271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defTabSz="914400" fontAlgn="base">
              <a:lnSpc>
                <a:spcPct val="200000"/>
              </a:lnSpc>
              <a:spcAft>
                <a:spcPct val="0"/>
              </a:spcAft>
            </a:pPr>
            <a:r>
              <a:rPr lang="en-US" sz="32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= 300 (dm</a:t>
            </a:r>
            <a:r>
              <a:rPr lang="en-US" sz="3200" b="1" baseline="300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2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</p:txBody>
      </p:sp>
      <p:sp>
        <p:nvSpPr>
          <p:cNvPr id="14" name="Text Box 47"/>
          <p:cNvSpPr txBox="1">
            <a:spLocks noChangeArrowheads="1"/>
          </p:cNvSpPr>
          <p:nvPr/>
        </p:nvSpPr>
        <p:spPr bwMode="auto">
          <a:xfrm>
            <a:off x="6521737" y="5930823"/>
            <a:ext cx="3124200" cy="9271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 algn="ctr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defTabSz="914400" eaLnBrk="1" fontAlgn="base" hangingPunct="1">
              <a:lnSpc>
                <a:spcPct val="200000"/>
              </a:lnSpc>
              <a:spcAft>
                <a:spcPct val="0"/>
              </a:spcAft>
            </a:pPr>
            <a:r>
              <a:rPr lang="en-US" b="1" dirty="0" err="1">
                <a:solidFill>
                  <a:srgbClr val="34023C"/>
                </a:solidFill>
                <a:cs typeface="Arial" charset="0"/>
              </a:rPr>
              <a:t>Đáp</a:t>
            </a:r>
            <a:r>
              <a:rPr lang="en-US" b="1" dirty="0">
                <a:solidFill>
                  <a:srgbClr val="34023C"/>
                </a:solidFill>
                <a:cs typeface="Arial" charset="0"/>
              </a:rPr>
              <a:t> </a:t>
            </a:r>
            <a:r>
              <a:rPr lang="en-US" b="1" dirty="0" err="1">
                <a:solidFill>
                  <a:srgbClr val="34023C"/>
                </a:solidFill>
                <a:cs typeface="Arial" charset="0"/>
              </a:rPr>
              <a:t>số</a:t>
            </a:r>
            <a:r>
              <a:rPr lang="en-US" b="1" dirty="0">
                <a:solidFill>
                  <a:srgbClr val="34023C"/>
                </a:solidFill>
                <a:cs typeface="Arial" charset="0"/>
              </a:rPr>
              <a:t>: 300 dm</a:t>
            </a:r>
            <a:r>
              <a:rPr lang="en-US" b="1" baseline="30000" dirty="0">
                <a:solidFill>
                  <a:srgbClr val="34023C"/>
                </a:solidFill>
                <a:cs typeface="Arial" charset="0"/>
              </a:rPr>
              <a:t>2</a:t>
            </a:r>
            <a:endParaRPr lang="en-US" b="1" dirty="0">
              <a:solidFill>
                <a:srgbClr val="34023C"/>
              </a:solidFill>
              <a:cs typeface="Arial" charset="0"/>
            </a:endParaRPr>
          </a:p>
        </p:txBody>
      </p:sp>
      <p:sp>
        <p:nvSpPr>
          <p:cNvPr id="15" name="Text Box 45"/>
          <p:cNvSpPr txBox="1">
            <a:spLocks noChangeArrowheads="1"/>
          </p:cNvSpPr>
          <p:nvPr/>
        </p:nvSpPr>
        <p:spPr bwMode="auto">
          <a:xfrm>
            <a:off x="1539765" y="4732599"/>
            <a:ext cx="4272456" cy="10772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 algn="ctr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defTabSz="914400" eaLnBrk="1" fontAlgn="base" hangingPunct="1">
              <a:lnSpc>
                <a:spcPct val="200000"/>
              </a:lnSpc>
              <a:spcAft>
                <a:spcPct val="0"/>
              </a:spcAft>
            </a:pPr>
            <a:r>
              <a:rPr lang="en-US" b="1" dirty="0" err="1">
                <a:solidFill>
                  <a:srgbClr val="34023C"/>
                </a:solidFill>
                <a:cs typeface="Arial" charset="0"/>
              </a:rPr>
              <a:t>Đổi</a:t>
            </a:r>
            <a:r>
              <a:rPr lang="en-US" b="1" dirty="0">
                <a:solidFill>
                  <a:srgbClr val="34023C"/>
                </a:solidFill>
                <a:cs typeface="Arial" charset="0"/>
              </a:rPr>
              <a:t>: 4m = 40dm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140384" y="4559362"/>
            <a:ext cx="3200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3200" b="1" u="sng" dirty="0" err="1">
                <a:solidFill>
                  <a:srgbClr val="0000CC"/>
                </a:solidFill>
                <a:latin typeface="Times New Roman" pitchFamily="18" charset="0"/>
                <a:cs typeface="Arial" charset="0"/>
              </a:rPr>
              <a:t>Bài</a:t>
            </a:r>
            <a:r>
              <a:rPr lang="en-US" sz="3200" b="1" u="sng" dirty="0">
                <a:solidFill>
                  <a:srgbClr val="0000CC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sz="3200" b="1" u="sng" dirty="0" err="1">
                <a:solidFill>
                  <a:srgbClr val="0000CC"/>
                </a:solidFill>
                <a:latin typeface="Times New Roman" pitchFamily="18" charset="0"/>
                <a:cs typeface="Arial" charset="0"/>
              </a:rPr>
              <a:t>giải</a:t>
            </a:r>
            <a:endParaRPr lang="vi-VN" sz="3200" b="1" u="sng" dirty="0">
              <a:solidFill>
                <a:srgbClr val="0000CC"/>
              </a:solidFill>
              <a:latin typeface="Times New Roman" pitchFamily="18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448212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3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4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000"/>
                            </p:stCondLst>
                            <p:childTnLst>
                              <p:par>
                                <p:cTn id="41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2000"/>
                            </p:stCondLst>
                            <p:childTnLst>
                              <p:par>
                                <p:cTn id="47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3000"/>
                            </p:stCondLst>
                            <p:childTnLst>
                              <p:par>
                                <p:cTn id="53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7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 animBg="1"/>
      <p:bldP spid="8" grpId="1" animBg="1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5"/>
          <p:cNvSpPr txBox="1">
            <a:spLocks noChangeArrowheads="1"/>
          </p:cNvSpPr>
          <p:nvPr/>
        </p:nvSpPr>
        <p:spPr bwMode="auto">
          <a:xfrm>
            <a:off x="2194362" y="372538"/>
            <a:ext cx="7081838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000" b="1" u="sng" dirty="0" err="1">
                <a:solidFill>
                  <a:srgbClr val="FF0000"/>
                </a:solidFill>
              </a:rPr>
              <a:t>Bài</a:t>
            </a:r>
            <a:r>
              <a:rPr lang="en-US" sz="3000" b="1" u="sng" dirty="0">
                <a:solidFill>
                  <a:srgbClr val="FF0000"/>
                </a:solidFill>
              </a:rPr>
              <a:t> 3</a:t>
            </a:r>
            <a:r>
              <a:rPr lang="en-US" sz="3000" b="1" dirty="0">
                <a:solidFill>
                  <a:srgbClr val="FF0000"/>
                </a:solidFill>
              </a:rPr>
              <a:t>: </a:t>
            </a:r>
            <a:r>
              <a:rPr lang="en-US" b="1" dirty="0" err="1"/>
              <a:t>Đúng</a:t>
            </a:r>
            <a:r>
              <a:rPr lang="en-US" b="1" dirty="0"/>
              <a:t> </a:t>
            </a:r>
            <a:r>
              <a:rPr lang="en-US" b="1" dirty="0" err="1"/>
              <a:t>ghi</a:t>
            </a:r>
            <a:r>
              <a:rPr lang="en-US" b="1" dirty="0"/>
              <a:t> </a:t>
            </a:r>
            <a:r>
              <a:rPr lang="en-US" b="1" dirty="0" err="1"/>
              <a:t>chữ</a:t>
            </a:r>
            <a:r>
              <a:rPr lang="en-US" b="1" dirty="0"/>
              <a:t> Đ, </a:t>
            </a:r>
            <a:r>
              <a:rPr lang="en-US" b="1" dirty="0" err="1"/>
              <a:t>sai</a:t>
            </a:r>
            <a:r>
              <a:rPr lang="en-US" b="1" dirty="0"/>
              <a:t> </a:t>
            </a:r>
            <a:r>
              <a:rPr lang="en-US" b="1" dirty="0" err="1"/>
              <a:t>ghi</a:t>
            </a:r>
            <a:r>
              <a:rPr lang="en-US" b="1" dirty="0"/>
              <a:t> </a:t>
            </a:r>
            <a:r>
              <a:rPr lang="en-US" b="1" dirty="0" err="1"/>
              <a:t>chữ</a:t>
            </a:r>
            <a:r>
              <a:rPr lang="en-US" b="1" dirty="0"/>
              <a:t> S</a:t>
            </a:r>
          </a:p>
        </p:txBody>
      </p:sp>
      <p:grpSp>
        <p:nvGrpSpPr>
          <p:cNvPr id="5" name="Group 6"/>
          <p:cNvGrpSpPr>
            <a:grpSpLocks/>
          </p:cNvGrpSpPr>
          <p:nvPr/>
        </p:nvGrpSpPr>
        <p:grpSpPr bwMode="auto">
          <a:xfrm>
            <a:off x="6938213" y="1784684"/>
            <a:ext cx="3962400" cy="2195513"/>
            <a:chOff x="2784" y="816"/>
            <a:chExt cx="2496" cy="1383"/>
          </a:xfrm>
        </p:grpSpPr>
        <p:sp>
          <p:nvSpPr>
            <p:cNvPr id="6" name="Text Box 7"/>
            <p:cNvSpPr txBox="1">
              <a:spLocks noChangeArrowheads="1"/>
            </p:cNvSpPr>
            <p:nvPr/>
          </p:nvSpPr>
          <p:spPr bwMode="auto">
            <a:xfrm>
              <a:off x="4848" y="816"/>
              <a:ext cx="339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 cap="sq" algn="ctr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2800">
                  <a:solidFill>
                    <a:srgbClr val="0000FF"/>
                  </a:solidFill>
                </a:rPr>
                <a:t>N</a:t>
              </a:r>
            </a:p>
          </p:txBody>
        </p:sp>
        <p:sp>
          <p:nvSpPr>
            <p:cNvPr id="7" name="Text Box 8"/>
            <p:cNvSpPr txBox="1">
              <a:spLocks noChangeArrowheads="1"/>
            </p:cNvSpPr>
            <p:nvPr/>
          </p:nvSpPr>
          <p:spPr bwMode="auto">
            <a:xfrm>
              <a:off x="4856" y="1824"/>
              <a:ext cx="424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2800">
                  <a:solidFill>
                    <a:srgbClr val="0000FF"/>
                  </a:solidFill>
                </a:rPr>
                <a:t>P</a:t>
              </a:r>
            </a:p>
          </p:txBody>
        </p:sp>
        <p:sp>
          <p:nvSpPr>
            <p:cNvPr id="8" name="Rectangle 9"/>
            <p:cNvSpPr>
              <a:spLocks noChangeArrowheads="1"/>
            </p:cNvSpPr>
            <p:nvPr/>
          </p:nvSpPr>
          <p:spPr bwMode="auto">
            <a:xfrm>
              <a:off x="3110" y="1025"/>
              <a:ext cx="1738" cy="864"/>
            </a:xfrm>
            <a:prstGeom prst="rect">
              <a:avLst/>
            </a:prstGeom>
            <a:solidFill>
              <a:schemeClr val="accent1"/>
            </a:solidFill>
            <a:ln w="12700" cap="sq">
              <a:solidFill>
                <a:srgbClr val="FF0000"/>
              </a:solidFill>
              <a:miter lim="800000"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vi-VN"/>
            </a:p>
          </p:txBody>
        </p:sp>
        <p:sp>
          <p:nvSpPr>
            <p:cNvPr id="9" name="Text Box 10"/>
            <p:cNvSpPr txBox="1">
              <a:spLocks noChangeArrowheads="1"/>
            </p:cNvSpPr>
            <p:nvPr/>
          </p:nvSpPr>
          <p:spPr bwMode="auto">
            <a:xfrm>
              <a:off x="3616" y="1872"/>
              <a:ext cx="593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2800">
                  <a:solidFill>
                    <a:srgbClr val="0000FF"/>
                  </a:solidFill>
                </a:rPr>
                <a:t> 5cm</a:t>
              </a:r>
            </a:p>
          </p:txBody>
        </p:sp>
        <p:sp>
          <p:nvSpPr>
            <p:cNvPr id="10" name="Text Box 11"/>
            <p:cNvSpPr txBox="1">
              <a:spLocks noChangeArrowheads="1"/>
            </p:cNvSpPr>
            <p:nvPr/>
          </p:nvSpPr>
          <p:spPr bwMode="auto">
            <a:xfrm>
              <a:off x="4387" y="1248"/>
              <a:ext cx="509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2800">
                  <a:solidFill>
                    <a:srgbClr val="0000FF"/>
                  </a:solidFill>
                </a:rPr>
                <a:t>2cm</a:t>
              </a:r>
            </a:p>
          </p:txBody>
        </p:sp>
        <p:sp>
          <p:nvSpPr>
            <p:cNvPr id="11" name="Text Box 12"/>
            <p:cNvSpPr txBox="1">
              <a:spLocks noChangeArrowheads="1"/>
            </p:cNvSpPr>
            <p:nvPr/>
          </p:nvSpPr>
          <p:spPr bwMode="auto">
            <a:xfrm>
              <a:off x="2784" y="816"/>
              <a:ext cx="459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2800">
                  <a:solidFill>
                    <a:srgbClr val="0000FF"/>
                  </a:solidFill>
                </a:rPr>
                <a:t>M</a:t>
              </a:r>
            </a:p>
          </p:txBody>
        </p:sp>
        <p:sp>
          <p:nvSpPr>
            <p:cNvPr id="12" name="Text Box 13"/>
            <p:cNvSpPr txBox="1">
              <a:spLocks noChangeArrowheads="1"/>
            </p:cNvSpPr>
            <p:nvPr/>
          </p:nvSpPr>
          <p:spPr bwMode="auto">
            <a:xfrm>
              <a:off x="2834" y="1776"/>
              <a:ext cx="382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2800">
                  <a:solidFill>
                    <a:srgbClr val="0000FF"/>
                  </a:solidFill>
                </a:rPr>
                <a:t>Q</a:t>
              </a:r>
            </a:p>
          </p:txBody>
        </p:sp>
      </p:grpSp>
      <p:grpSp>
        <p:nvGrpSpPr>
          <p:cNvPr id="13" name="Group 14"/>
          <p:cNvGrpSpPr>
            <a:grpSpLocks/>
          </p:cNvGrpSpPr>
          <p:nvPr/>
        </p:nvGrpSpPr>
        <p:grpSpPr bwMode="auto">
          <a:xfrm>
            <a:off x="2213813" y="1632284"/>
            <a:ext cx="4495800" cy="2997200"/>
            <a:chOff x="144" y="960"/>
            <a:chExt cx="2832" cy="1888"/>
          </a:xfrm>
        </p:grpSpPr>
        <p:sp>
          <p:nvSpPr>
            <p:cNvPr id="14" name="Text Box 15"/>
            <p:cNvSpPr txBox="1">
              <a:spLocks noChangeArrowheads="1"/>
            </p:cNvSpPr>
            <p:nvPr/>
          </p:nvSpPr>
          <p:spPr bwMode="auto">
            <a:xfrm>
              <a:off x="2383" y="1536"/>
              <a:ext cx="593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 cap="sq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2800">
                  <a:solidFill>
                    <a:srgbClr val="0000FF"/>
                  </a:solidFill>
                </a:rPr>
                <a:t>2cm</a:t>
              </a:r>
            </a:p>
          </p:txBody>
        </p:sp>
        <p:grpSp>
          <p:nvGrpSpPr>
            <p:cNvPr id="15" name="Group 16"/>
            <p:cNvGrpSpPr>
              <a:grpSpLocks/>
            </p:cNvGrpSpPr>
            <p:nvPr/>
          </p:nvGrpSpPr>
          <p:grpSpPr bwMode="auto">
            <a:xfrm>
              <a:off x="144" y="960"/>
              <a:ext cx="2256" cy="1888"/>
              <a:chOff x="0" y="750"/>
              <a:chExt cx="2340" cy="1879"/>
            </a:xfrm>
          </p:grpSpPr>
          <p:grpSp>
            <p:nvGrpSpPr>
              <p:cNvPr id="16" name="Group 17"/>
              <p:cNvGrpSpPr>
                <a:grpSpLocks/>
              </p:cNvGrpSpPr>
              <p:nvPr/>
            </p:nvGrpSpPr>
            <p:grpSpPr bwMode="auto">
              <a:xfrm>
                <a:off x="1137" y="1044"/>
                <a:ext cx="1167" cy="929"/>
                <a:chOff x="1137" y="1044"/>
                <a:chExt cx="1167" cy="929"/>
              </a:xfrm>
            </p:grpSpPr>
            <p:sp>
              <p:nvSpPr>
                <p:cNvPr id="28" name="Line 18"/>
                <p:cNvSpPr>
                  <a:spLocks noChangeShapeType="1"/>
                </p:cNvSpPr>
                <p:nvPr/>
              </p:nvSpPr>
              <p:spPr bwMode="auto">
                <a:xfrm>
                  <a:off x="1137" y="1044"/>
                  <a:ext cx="1167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prstDash val="lgDash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vi-VN"/>
                </a:p>
              </p:txBody>
            </p:sp>
            <p:sp>
              <p:nvSpPr>
                <p:cNvPr id="29" name="Line 19"/>
                <p:cNvSpPr>
                  <a:spLocks noChangeShapeType="1"/>
                </p:cNvSpPr>
                <p:nvPr/>
              </p:nvSpPr>
              <p:spPr bwMode="auto">
                <a:xfrm>
                  <a:off x="1137" y="1973"/>
                  <a:ext cx="1167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prstDash val="lgDash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vi-VN"/>
                </a:p>
              </p:txBody>
            </p:sp>
            <p:sp>
              <p:nvSpPr>
                <p:cNvPr id="30" name="Line 20"/>
                <p:cNvSpPr>
                  <a:spLocks noChangeShapeType="1"/>
                </p:cNvSpPr>
                <p:nvPr/>
              </p:nvSpPr>
              <p:spPr bwMode="auto">
                <a:xfrm flipV="1">
                  <a:off x="2304" y="1056"/>
                  <a:ext cx="0" cy="917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 type="triangle" w="med" len="med"/>
                  <a:tailEnd type="triangl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vi-VN"/>
                </a:p>
              </p:txBody>
            </p:sp>
          </p:grpSp>
          <p:sp>
            <p:nvSpPr>
              <p:cNvPr id="17" name="AutoShape 21"/>
              <p:cNvSpPr>
                <a:spLocks noChangeArrowheads="1"/>
              </p:cNvSpPr>
              <p:nvPr/>
            </p:nvSpPr>
            <p:spPr bwMode="auto">
              <a:xfrm>
                <a:off x="226" y="1043"/>
                <a:ext cx="1822" cy="929"/>
              </a:xfrm>
              <a:prstGeom prst="diamond">
                <a:avLst/>
              </a:prstGeom>
              <a:solidFill>
                <a:srgbClr val="66FF99"/>
              </a:solidFill>
              <a:ln w="9525">
                <a:solidFill>
                  <a:srgbClr val="FF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vi-VN"/>
              </a:p>
            </p:txBody>
          </p:sp>
          <p:sp>
            <p:nvSpPr>
              <p:cNvPr id="18" name="Line 22"/>
              <p:cNvSpPr>
                <a:spLocks noChangeShapeType="1"/>
              </p:cNvSpPr>
              <p:nvPr/>
            </p:nvSpPr>
            <p:spPr bwMode="auto">
              <a:xfrm>
                <a:off x="1137" y="1043"/>
                <a:ext cx="0" cy="929"/>
              </a:xfrm>
              <a:prstGeom prst="line">
                <a:avLst/>
              </a:prstGeom>
              <a:noFill/>
              <a:ln w="9525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19" name="Line 23"/>
              <p:cNvSpPr>
                <a:spLocks noChangeShapeType="1"/>
              </p:cNvSpPr>
              <p:nvPr/>
            </p:nvSpPr>
            <p:spPr bwMode="auto">
              <a:xfrm>
                <a:off x="226" y="1507"/>
                <a:ext cx="1790" cy="0"/>
              </a:xfrm>
              <a:prstGeom prst="line">
                <a:avLst/>
              </a:prstGeom>
              <a:noFill/>
              <a:ln w="9525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20" name="Text Box 24"/>
              <p:cNvSpPr txBox="1">
                <a:spLocks noChangeArrowheads="1"/>
              </p:cNvSpPr>
              <p:nvPr/>
            </p:nvSpPr>
            <p:spPr bwMode="auto">
              <a:xfrm>
                <a:off x="1007" y="750"/>
                <a:ext cx="325" cy="32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sz="2800">
                    <a:solidFill>
                      <a:srgbClr val="0000FF"/>
                    </a:solidFill>
                  </a:rPr>
                  <a:t>B</a:t>
                </a:r>
              </a:p>
            </p:txBody>
          </p:sp>
          <p:sp>
            <p:nvSpPr>
              <p:cNvPr id="21" name="Text Box 25"/>
              <p:cNvSpPr txBox="1">
                <a:spLocks noChangeArrowheads="1"/>
              </p:cNvSpPr>
              <p:nvPr/>
            </p:nvSpPr>
            <p:spPr bwMode="auto">
              <a:xfrm>
                <a:off x="1010" y="1972"/>
                <a:ext cx="294" cy="32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sz="2800">
                    <a:solidFill>
                      <a:srgbClr val="0000FF"/>
                    </a:solidFill>
                  </a:rPr>
                  <a:t>D</a:t>
                </a:r>
              </a:p>
            </p:txBody>
          </p:sp>
          <p:sp>
            <p:nvSpPr>
              <p:cNvPr id="22" name="Line 26"/>
              <p:cNvSpPr>
                <a:spLocks noChangeShapeType="1"/>
              </p:cNvSpPr>
              <p:nvPr/>
            </p:nvSpPr>
            <p:spPr bwMode="auto">
              <a:xfrm>
                <a:off x="226" y="1507"/>
                <a:ext cx="0" cy="81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prstDash val="lgDash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23" name="Line 27"/>
              <p:cNvSpPr>
                <a:spLocks noChangeShapeType="1"/>
              </p:cNvSpPr>
              <p:nvPr/>
            </p:nvSpPr>
            <p:spPr bwMode="auto">
              <a:xfrm>
                <a:off x="2048" y="1507"/>
                <a:ext cx="0" cy="845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prstDash val="lgDash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24" name="Text Box 28"/>
              <p:cNvSpPr txBox="1">
                <a:spLocks noChangeArrowheads="1"/>
              </p:cNvSpPr>
              <p:nvPr/>
            </p:nvSpPr>
            <p:spPr bwMode="auto">
              <a:xfrm>
                <a:off x="845" y="2304"/>
                <a:ext cx="835" cy="32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 cap="sq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sz="2800">
                    <a:solidFill>
                      <a:srgbClr val="0000FF"/>
                    </a:solidFill>
                  </a:rPr>
                  <a:t>5 cm</a:t>
                </a:r>
              </a:p>
            </p:txBody>
          </p:sp>
          <p:sp>
            <p:nvSpPr>
              <p:cNvPr id="25" name="Text Box 29"/>
              <p:cNvSpPr txBox="1">
                <a:spLocks noChangeArrowheads="1"/>
              </p:cNvSpPr>
              <p:nvPr/>
            </p:nvSpPr>
            <p:spPr bwMode="auto">
              <a:xfrm>
                <a:off x="0" y="1344"/>
                <a:ext cx="292" cy="32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 cap="sq">
                    <a:solidFill>
                      <a:schemeClr val="tx1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sz="2800">
                    <a:solidFill>
                      <a:srgbClr val="0000FF"/>
                    </a:solidFill>
                  </a:rPr>
                  <a:t>A</a:t>
                </a:r>
              </a:p>
            </p:txBody>
          </p:sp>
          <p:sp>
            <p:nvSpPr>
              <p:cNvPr id="26" name="Text Box 30"/>
              <p:cNvSpPr txBox="1">
                <a:spLocks noChangeArrowheads="1"/>
              </p:cNvSpPr>
              <p:nvPr/>
            </p:nvSpPr>
            <p:spPr bwMode="auto">
              <a:xfrm>
                <a:off x="2046" y="1338"/>
                <a:ext cx="294" cy="32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sz="2800">
                    <a:solidFill>
                      <a:srgbClr val="0000FF"/>
                    </a:solidFill>
                  </a:rPr>
                  <a:t>C</a:t>
                </a:r>
              </a:p>
            </p:txBody>
          </p:sp>
          <p:sp>
            <p:nvSpPr>
              <p:cNvPr id="27" name="Line 31"/>
              <p:cNvSpPr>
                <a:spLocks noChangeShapeType="1"/>
              </p:cNvSpPr>
              <p:nvPr/>
            </p:nvSpPr>
            <p:spPr bwMode="auto">
              <a:xfrm>
                <a:off x="222" y="2352"/>
                <a:ext cx="1824" cy="0"/>
              </a:xfrm>
              <a:prstGeom prst="line">
                <a:avLst/>
              </a:prstGeom>
              <a:noFill/>
              <a:ln w="12700" cap="sq">
                <a:solidFill>
                  <a:schemeClr val="tx1"/>
                </a:solidFill>
                <a:round/>
                <a:headEnd type="triangle" w="med" len="med"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</p:grpSp>
      </p:grpSp>
      <p:sp>
        <p:nvSpPr>
          <p:cNvPr id="31" name="Text Box 38"/>
          <p:cNvSpPr txBox="1">
            <a:spLocks noChangeArrowheads="1"/>
          </p:cNvSpPr>
          <p:nvPr/>
        </p:nvSpPr>
        <p:spPr bwMode="auto">
          <a:xfrm>
            <a:off x="1932624" y="4680950"/>
            <a:ext cx="845820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dirty="0">
                <a:solidFill>
                  <a:srgbClr val="34023C"/>
                </a:solidFill>
              </a:rPr>
              <a:t>a)</a:t>
            </a:r>
            <a:r>
              <a:rPr lang="en-US" dirty="0" err="1">
                <a:solidFill>
                  <a:srgbClr val="34023C"/>
                </a:solidFill>
              </a:rPr>
              <a:t>Diện</a:t>
            </a:r>
            <a:r>
              <a:rPr lang="en-US" dirty="0">
                <a:solidFill>
                  <a:srgbClr val="34023C"/>
                </a:solidFill>
              </a:rPr>
              <a:t> </a:t>
            </a:r>
            <a:r>
              <a:rPr lang="en-US" dirty="0" err="1">
                <a:solidFill>
                  <a:srgbClr val="34023C"/>
                </a:solidFill>
              </a:rPr>
              <a:t>tích</a:t>
            </a:r>
            <a:r>
              <a:rPr lang="en-US" dirty="0">
                <a:solidFill>
                  <a:srgbClr val="34023C"/>
                </a:solidFill>
              </a:rPr>
              <a:t> </a:t>
            </a:r>
            <a:r>
              <a:rPr lang="en-US" dirty="0" err="1">
                <a:solidFill>
                  <a:srgbClr val="34023C"/>
                </a:solidFill>
              </a:rPr>
              <a:t>hình</a:t>
            </a:r>
            <a:r>
              <a:rPr lang="en-US" dirty="0">
                <a:solidFill>
                  <a:srgbClr val="34023C"/>
                </a:solidFill>
              </a:rPr>
              <a:t> </a:t>
            </a:r>
            <a:r>
              <a:rPr lang="en-US" dirty="0" err="1">
                <a:solidFill>
                  <a:srgbClr val="34023C"/>
                </a:solidFill>
              </a:rPr>
              <a:t>thoi</a:t>
            </a:r>
            <a:r>
              <a:rPr lang="en-US" dirty="0">
                <a:solidFill>
                  <a:srgbClr val="34023C"/>
                </a:solidFill>
              </a:rPr>
              <a:t> </a:t>
            </a:r>
            <a:r>
              <a:rPr lang="en-US" dirty="0" err="1">
                <a:solidFill>
                  <a:srgbClr val="34023C"/>
                </a:solidFill>
              </a:rPr>
              <a:t>bằng</a:t>
            </a:r>
            <a:r>
              <a:rPr lang="en-US" dirty="0">
                <a:solidFill>
                  <a:srgbClr val="34023C"/>
                </a:solidFill>
              </a:rPr>
              <a:t> </a:t>
            </a:r>
            <a:r>
              <a:rPr lang="en-US" dirty="0" err="1">
                <a:solidFill>
                  <a:srgbClr val="34023C"/>
                </a:solidFill>
              </a:rPr>
              <a:t>diện</a:t>
            </a:r>
            <a:r>
              <a:rPr lang="en-US" dirty="0">
                <a:solidFill>
                  <a:srgbClr val="34023C"/>
                </a:solidFill>
              </a:rPr>
              <a:t> </a:t>
            </a:r>
            <a:r>
              <a:rPr lang="en-US" dirty="0" err="1">
                <a:solidFill>
                  <a:srgbClr val="34023C"/>
                </a:solidFill>
              </a:rPr>
              <a:t>tích</a:t>
            </a:r>
            <a:r>
              <a:rPr lang="en-US" dirty="0">
                <a:solidFill>
                  <a:srgbClr val="34023C"/>
                </a:solidFill>
              </a:rPr>
              <a:t> </a:t>
            </a:r>
            <a:r>
              <a:rPr lang="en-US" dirty="0" err="1">
                <a:solidFill>
                  <a:srgbClr val="34023C"/>
                </a:solidFill>
              </a:rPr>
              <a:t>hình</a:t>
            </a:r>
            <a:r>
              <a:rPr lang="en-US" dirty="0">
                <a:solidFill>
                  <a:srgbClr val="34023C"/>
                </a:solidFill>
              </a:rPr>
              <a:t> </a:t>
            </a:r>
            <a:r>
              <a:rPr lang="en-US" dirty="0" err="1">
                <a:solidFill>
                  <a:srgbClr val="34023C"/>
                </a:solidFill>
              </a:rPr>
              <a:t>chữ</a:t>
            </a:r>
            <a:r>
              <a:rPr lang="en-US" dirty="0">
                <a:solidFill>
                  <a:srgbClr val="34023C"/>
                </a:solidFill>
              </a:rPr>
              <a:t> </a:t>
            </a:r>
            <a:r>
              <a:rPr lang="en-US" dirty="0" err="1">
                <a:solidFill>
                  <a:srgbClr val="34023C"/>
                </a:solidFill>
              </a:rPr>
              <a:t>nhật</a:t>
            </a:r>
            <a:r>
              <a:rPr lang="en-US" dirty="0">
                <a:solidFill>
                  <a:srgbClr val="34023C"/>
                </a:solidFill>
              </a:rPr>
              <a:t>.</a:t>
            </a:r>
          </a:p>
        </p:txBody>
      </p:sp>
      <p:grpSp>
        <p:nvGrpSpPr>
          <p:cNvPr id="32" name="Group 47"/>
          <p:cNvGrpSpPr>
            <a:grpSpLocks/>
          </p:cNvGrpSpPr>
          <p:nvPr/>
        </p:nvGrpSpPr>
        <p:grpSpPr bwMode="auto">
          <a:xfrm>
            <a:off x="1963180" y="5312110"/>
            <a:ext cx="8666795" cy="995362"/>
            <a:chOff x="36" y="3230"/>
            <a:chExt cx="5760" cy="627"/>
          </a:xfrm>
        </p:grpSpPr>
        <p:sp>
          <p:nvSpPr>
            <p:cNvPr id="33" name="Text Box 40"/>
            <p:cNvSpPr txBox="1">
              <a:spLocks noChangeArrowheads="1"/>
            </p:cNvSpPr>
            <p:nvPr/>
          </p:nvSpPr>
          <p:spPr bwMode="auto">
            <a:xfrm>
              <a:off x="36" y="3315"/>
              <a:ext cx="5760" cy="34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3000" dirty="0">
                  <a:solidFill>
                    <a:srgbClr val="34023C"/>
                  </a:solidFill>
                </a:rPr>
                <a:t>b)</a:t>
              </a:r>
              <a:r>
                <a:rPr lang="en-US" sz="3000" dirty="0" err="1">
                  <a:solidFill>
                    <a:srgbClr val="34023C"/>
                  </a:solidFill>
                </a:rPr>
                <a:t>Diện</a:t>
              </a:r>
              <a:r>
                <a:rPr lang="en-US" sz="3000" dirty="0">
                  <a:solidFill>
                    <a:srgbClr val="34023C"/>
                  </a:solidFill>
                </a:rPr>
                <a:t> </a:t>
              </a:r>
              <a:r>
                <a:rPr lang="en-US" sz="3000" dirty="0" err="1">
                  <a:solidFill>
                    <a:srgbClr val="34023C"/>
                  </a:solidFill>
                </a:rPr>
                <a:t>tích</a:t>
              </a:r>
              <a:r>
                <a:rPr lang="en-US" sz="3000" dirty="0">
                  <a:solidFill>
                    <a:srgbClr val="34023C"/>
                  </a:solidFill>
                </a:rPr>
                <a:t> </a:t>
              </a:r>
              <a:r>
                <a:rPr lang="en-US" sz="3000" dirty="0" err="1">
                  <a:solidFill>
                    <a:srgbClr val="34023C"/>
                  </a:solidFill>
                </a:rPr>
                <a:t>hình</a:t>
              </a:r>
              <a:r>
                <a:rPr lang="en-US" sz="3000" dirty="0">
                  <a:solidFill>
                    <a:srgbClr val="34023C"/>
                  </a:solidFill>
                </a:rPr>
                <a:t> </a:t>
              </a:r>
              <a:r>
                <a:rPr lang="en-US" sz="3000" dirty="0" err="1">
                  <a:solidFill>
                    <a:srgbClr val="34023C"/>
                  </a:solidFill>
                </a:rPr>
                <a:t>thoi</a:t>
              </a:r>
              <a:r>
                <a:rPr lang="en-US" sz="3000" dirty="0">
                  <a:solidFill>
                    <a:srgbClr val="34023C"/>
                  </a:solidFill>
                </a:rPr>
                <a:t> </a:t>
              </a:r>
              <a:r>
                <a:rPr lang="en-US" sz="3000" dirty="0" err="1">
                  <a:solidFill>
                    <a:srgbClr val="34023C"/>
                  </a:solidFill>
                </a:rPr>
                <a:t>bằng</a:t>
              </a:r>
              <a:r>
                <a:rPr lang="en-US" sz="3000" dirty="0">
                  <a:solidFill>
                    <a:srgbClr val="34023C"/>
                  </a:solidFill>
                </a:rPr>
                <a:t>     </a:t>
              </a:r>
              <a:r>
                <a:rPr lang="en-US" sz="3000" dirty="0" err="1">
                  <a:solidFill>
                    <a:srgbClr val="34023C"/>
                  </a:solidFill>
                </a:rPr>
                <a:t>diện</a:t>
              </a:r>
              <a:r>
                <a:rPr lang="en-US" sz="3000" dirty="0">
                  <a:solidFill>
                    <a:srgbClr val="34023C"/>
                  </a:solidFill>
                </a:rPr>
                <a:t> </a:t>
              </a:r>
              <a:r>
                <a:rPr lang="en-US" sz="3000" dirty="0" err="1">
                  <a:solidFill>
                    <a:srgbClr val="34023C"/>
                  </a:solidFill>
                </a:rPr>
                <a:t>tích</a:t>
              </a:r>
              <a:r>
                <a:rPr lang="en-US" sz="3000" dirty="0">
                  <a:solidFill>
                    <a:srgbClr val="34023C"/>
                  </a:solidFill>
                </a:rPr>
                <a:t> </a:t>
              </a:r>
              <a:r>
                <a:rPr lang="en-US" sz="3000" dirty="0" err="1">
                  <a:solidFill>
                    <a:srgbClr val="34023C"/>
                  </a:solidFill>
                </a:rPr>
                <a:t>hình</a:t>
              </a:r>
              <a:r>
                <a:rPr lang="en-US" sz="3000" dirty="0">
                  <a:solidFill>
                    <a:srgbClr val="34023C"/>
                  </a:solidFill>
                </a:rPr>
                <a:t> </a:t>
              </a:r>
              <a:r>
                <a:rPr lang="en-US" sz="3000" dirty="0" err="1">
                  <a:solidFill>
                    <a:srgbClr val="34023C"/>
                  </a:solidFill>
                </a:rPr>
                <a:t>chữ</a:t>
              </a:r>
              <a:r>
                <a:rPr lang="en-US" sz="3000" dirty="0">
                  <a:solidFill>
                    <a:srgbClr val="34023C"/>
                  </a:solidFill>
                </a:rPr>
                <a:t> </a:t>
              </a:r>
              <a:r>
                <a:rPr lang="en-US" sz="3000" dirty="0" err="1">
                  <a:solidFill>
                    <a:srgbClr val="34023C"/>
                  </a:solidFill>
                </a:rPr>
                <a:t>nhật</a:t>
              </a:r>
              <a:r>
                <a:rPr lang="en-US" sz="3000" dirty="0">
                  <a:solidFill>
                    <a:srgbClr val="34023C"/>
                  </a:solidFill>
                </a:rPr>
                <a:t>.</a:t>
              </a:r>
            </a:p>
          </p:txBody>
        </p:sp>
        <p:grpSp>
          <p:nvGrpSpPr>
            <p:cNvPr id="34" name="Group 43"/>
            <p:cNvGrpSpPr>
              <a:grpSpLocks/>
            </p:cNvGrpSpPr>
            <p:nvPr/>
          </p:nvGrpSpPr>
          <p:grpSpPr bwMode="auto">
            <a:xfrm>
              <a:off x="2796" y="3230"/>
              <a:ext cx="240" cy="627"/>
              <a:chOff x="3900" y="3281"/>
              <a:chExt cx="240" cy="627"/>
            </a:xfrm>
          </p:grpSpPr>
          <p:sp>
            <p:nvSpPr>
              <p:cNvPr id="35" name="Text Box 44"/>
              <p:cNvSpPr txBox="1">
                <a:spLocks noChangeArrowheads="1"/>
              </p:cNvSpPr>
              <p:nvPr/>
            </p:nvSpPr>
            <p:spPr bwMode="auto">
              <a:xfrm>
                <a:off x="3900" y="3281"/>
                <a:ext cx="228" cy="36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 cap="sq">
                    <a:solidFill>
                      <a:schemeClr val="tx1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dirty="0">
                    <a:solidFill>
                      <a:srgbClr val="FF0000"/>
                    </a:solidFill>
                  </a:rPr>
                  <a:t>1</a:t>
                </a:r>
              </a:p>
            </p:txBody>
          </p:sp>
          <p:sp>
            <p:nvSpPr>
              <p:cNvPr id="36" name="Line 45"/>
              <p:cNvSpPr>
                <a:spLocks noChangeShapeType="1"/>
              </p:cNvSpPr>
              <p:nvPr/>
            </p:nvSpPr>
            <p:spPr bwMode="auto">
              <a:xfrm>
                <a:off x="3912" y="3608"/>
                <a:ext cx="228" cy="0"/>
              </a:xfrm>
              <a:prstGeom prst="line">
                <a:avLst/>
              </a:prstGeom>
              <a:noFill/>
              <a:ln w="12700" cap="sq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37" name="Text Box 46"/>
              <p:cNvSpPr txBox="1">
                <a:spLocks noChangeArrowheads="1"/>
              </p:cNvSpPr>
              <p:nvPr/>
            </p:nvSpPr>
            <p:spPr bwMode="auto">
              <a:xfrm>
                <a:off x="3912" y="3581"/>
                <a:ext cx="228" cy="32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 cap="sq">
                    <a:solidFill>
                      <a:schemeClr val="tx1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2800" dirty="0">
                    <a:solidFill>
                      <a:srgbClr val="FF0000"/>
                    </a:solidFill>
                  </a:rPr>
                  <a:t>2</a:t>
                </a:r>
              </a:p>
            </p:txBody>
          </p:sp>
        </p:grpSp>
      </p:grpSp>
      <p:sp>
        <p:nvSpPr>
          <p:cNvPr id="38" name="Text Box 51"/>
          <p:cNvSpPr txBox="1">
            <a:spLocks noChangeArrowheads="1"/>
          </p:cNvSpPr>
          <p:nvPr/>
        </p:nvSpPr>
        <p:spPr bwMode="auto">
          <a:xfrm>
            <a:off x="10258246" y="4704762"/>
            <a:ext cx="412292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b="1" dirty="0">
                <a:solidFill>
                  <a:srgbClr val="FF0000"/>
                </a:solidFill>
              </a:rPr>
              <a:t>S</a:t>
            </a:r>
          </a:p>
        </p:txBody>
      </p:sp>
      <p:sp>
        <p:nvSpPr>
          <p:cNvPr id="39" name="Text Box 52"/>
          <p:cNvSpPr txBox="1">
            <a:spLocks noChangeArrowheads="1"/>
          </p:cNvSpPr>
          <p:nvPr/>
        </p:nvSpPr>
        <p:spPr bwMode="auto">
          <a:xfrm>
            <a:off x="10291014" y="5535857"/>
            <a:ext cx="481222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b="1" dirty="0">
                <a:solidFill>
                  <a:srgbClr val="FF0000"/>
                </a:solidFill>
              </a:rPr>
              <a:t>Đ</a:t>
            </a:r>
          </a:p>
        </p:txBody>
      </p:sp>
    </p:spTree>
    <p:extLst>
      <p:ext uri="{BB962C8B-B14F-4D97-AF65-F5344CB8AC3E}">
        <p14:creationId xmlns:p14="http://schemas.microsoft.com/office/powerpoint/2010/main" val="30682649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31" grpId="0"/>
      <p:bldP spid="38" grpId="0"/>
      <p:bldP spid="39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754063" y="350611"/>
            <a:ext cx="11362255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en-US" sz="3200" b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32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  <a:r>
              <a:rPr lang="en-US" alt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 </a:t>
            </a:r>
            <a:r>
              <a:rPr lang="en-US" alt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alt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thoi</a:t>
            </a:r>
            <a:r>
              <a:rPr lang="en-US" alt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ABCD </a:t>
            </a:r>
            <a:r>
              <a:rPr lang="en-US" alt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AC = m; BD = n. </a:t>
            </a:r>
          </a:p>
          <a:p>
            <a:r>
              <a:rPr lang="en-US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Cắt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tam </a:t>
            </a:r>
            <a:r>
              <a:rPr lang="en-US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giác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AOD </a:t>
            </a:r>
            <a:r>
              <a:rPr lang="en-US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tam </a:t>
            </a:r>
            <a:r>
              <a:rPr lang="en-US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giác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COD </a:t>
            </a:r>
            <a:r>
              <a:rPr lang="en-US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rồi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ghép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tam </a:t>
            </a:r>
            <a:r>
              <a:rPr lang="en-US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giác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ABC </a:t>
            </a:r>
            <a:r>
              <a:rPr lang="en-US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nhât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MNCA </a:t>
            </a:r>
            <a:r>
              <a:rPr lang="en-US" alt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altLang="en-US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xem</a:t>
            </a:r>
            <a:r>
              <a:rPr lang="en-US" alt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alt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vẽ</a:t>
            </a:r>
            <a:r>
              <a:rPr lang="en-US" alt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</p:txBody>
      </p:sp>
      <p:sp>
        <p:nvSpPr>
          <p:cNvPr id="7" name="AutoShape 4"/>
          <p:cNvSpPr>
            <a:spLocks noChangeArrowheads="1"/>
          </p:cNvSpPr>
          <p:nvPr/>
        </p:nvSpPr>
        <p:spPr bwMode="auto">
          <a:xfrm>
            <a:off x="1828800" y="3008248"/>
            <a:ext cx="3886200" cy="1981200"/>
          </a:xfrm>
          <a:prstGeom prst="diamond">
            <a:avLst/>
          </a:prstGeom>
          <a:solidFill>
            <a:schemeClr val="accent3">
              <a:lumMod val="40000"/>
              <a:lumOff val="60000"/>
            </a:schemeClr>
          </a:solidFill>
          <a:ln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anchor="ctr"/>
          <a:lstStyle>
            <a:lvl1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endParaRPr lang="af-ZA">
              <a:solidFill>
                <a:srgbClr val="0000FF"/>
              </a:solidFill>
            </a:endParaRPr>
          </a:p>
        </p:txBody>
      </p:sp>
      <p:sp>
        <p:nvSpPr>
          <p:cNvPr id="8" name="Line 5"/>
          <p:cNvSpPr>
            <a:spLocks noChangeShapeType="1"/>
          </p:cNvSpPr>
          <p:nvPr/>
        </p:nvSpPr>
        <p:spPr bwMode="auto">
          <a:xfrm>
            <a:off x="3790950" y="3008248"/>
            <a:ext cx="0" cy="198120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9" name="Line 7"/>
          <p:cNvSpPr>
            <a:spLocks noChangeShapeType="1"/>
          </p:cNvSpPr>
          <p:nvPr/>
        </p:nvSpPr>
        <p:spPr bwMode="auto">
          <a:xfrm>
            <a:off x="1857375" y="3998848"/>
            <a:ext cx="3816350" cy="1588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0" name="Text Box 8"/>
          <p:cNvSpPr txBox="1">
            <a:spLocks noChangeArrowheads="1"/>
          </p:cNvSpPr>
          <p:nvPr/>
        </p:nvSpPr>
        <p:spPr bwMode="auto">
          <a:xfrm>
            <a:off x="1323975" y="3665473"/>
            <a:ext cx="55562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800">
                <a:solidFill>
                  <a:srgbClr val="0000FF"/>
                </a:solidFill>
              </a:rPr>
              <a:t>A</a:t>
            </a:r>
          </a:p>
        </p:txBody>
      </p:sp>
      <p:sp>
        <p:nvSpPr>
          <p:cNvPr id="11" name="Text Box 9"/>
          <p:cNvSpPr txBox="1">
            <a:spLocks noChangeArrowheads="1"/>
          </p:cNvSpPr>
          <p:nvPr/>
        </p:nvSpPr>
        <p:spPr bwMode="auto">
          <a:xfrm>
            <a:off x="3429000" y="2474848"/>
            <a:ext cx="693738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800">
                <a:solidFill>
                  <a:srgbClr val="0000FF"/>
                </a:solidFill>
              </a:rPr>
              <a:t>B</a:t>
            </a:r>
          </a:p>
        </p:txBody>
      </p:sp>
      <p:sp>
        <p:nvSpPr>
          <p:cNvPr id="12" name="Text Box 10"/>
          <p:cNvSpPr txBox="1">
            <a:spLocks noChangeArrowheads="1"/>
          </p:cNvSpPr>
          <p:nvPr/>
        </p:nvSpPr>
        <p:spPr bwMode="auto">
          <a:xfrm>
            <a:off x="5734050" y="3713098"/>
            <a:ext cx="48577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800">
                <a:solidFill>
                  <a:srgbClr val="0000FF"/>
                </a:solidFill>
              </a:rPr>
              <a:t>C</a:t>
            </a:r>
          </a:p>
        </p:txBody>
      </p:sp>
      <p:sp>
        <p:nvSpPr>
          <p:cNvPr id="13" name="Text Box 11"/>
          <p:cNvSpPr txBox="1">
            <a:spLocks noChangeArrowheads="1"/>
          </p:cNvSpPr>
          <p:nvPr/>
        </p:nvSpPr>
        <p:spPr bwMode="auto">
          <a:xfrm>
            <a:off x="3505200" y="4989448"/>
            <a:ext cx="623888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800">
                <a:solidFill>
                  <a:srgbClr val="0000FF"/>
                </a:solidFill>
              </a:rPr>
              <a:t>D</a:t>
            </a:r>
          </a:p>
        </p:txBody>
      </p:sp>
      <p:sp>
        <p:nvSpPr>
          <p:cNvPr id="14" name="Text Box 19"/>
          <p:cNvSpPr txBox="1">
            <a:spLocks noChangeArrowheads="1"/>
          </p:cNvSpPr>
          <p:nvPr/>
        </p:nvSpPr>
        <p:spPr bwMode="auto">
          <a:xfrm>
            <a:off x="3276600" y="5522848"/>
            <a:ext cx="1109663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>
                <a:solidFill>
                  <a:srgbClr val="FF0000"/>
                </a:solidFill>
              </a:rPr>
              <a:t>m</a:t>
            </a:r>
          </a:p>
        </p:txBody>
      </p:sp>
      <p:grpSp>
        <p:nvGrpSpPr>
          <p:cNvPr id="15" name="Group 30"/>
          <p:cNvGrpSpPr>
            <a:grpSpLocks/>
          </p:cNvGrpSpPr>
          <p:nvPr/>
        </p:nvGrpSpPr>
        <p:grpSpPr bwMode="auto">
          <a:xfrm>
            <a:off x="1295400" y="3008248"/>
            <a:ext cx="2422525" cy="1981200"/>
            <a:chOff x="768" y="1968"/>
            <a:chExt cx="1968" cy="1248"/>
          </a:xfrm>
        </p:grpSpPr>
        <p:grpSp>
          <p:nvGrpSpPr>
            <p:cNvPr id="16" name="Group 29"/>
            <p:cNvGrpSpPr>
              <a:grpSpLocks/>
            </p:cNvGrpSpPr>
            <p:nvPr/>
          </p:nvGrpSpPr>
          <p:grpSpPr bwMode="auto">
            <a:xfrm>
              <a:off x="768" y="1968"/>
              <a:ext cx="1968" cy="1248"/>
              <a:chOff x="768" y="1968"/>
              <a:chExt cx="1968" cy="1248"/>
            </a:xfrm>
          </p:grpSpPr>
          <p:sp>
            <p:nvSpPr>
              <p:cNvPr id="18" name="Line 15"/>
              <p:cNvSpPr>
                <a:spLocks noChangeShapeType="1"/>
              </p:cNvSpPr>
              <p:nvPr/>
            </p:nvSpPr>
            <p:spPr bwMode="auto">
              <a:xfrm>
                <a:off x="768" y="1968"/>
                <a:ext cx="1968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prstDash val="dash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19" name="Line 16"/>
              <p:cNvSpPr>
                <a:spLocks noChangeShapeType="1"/>
              </p:cNvSpPr>
              <p:nvPr/>
            </p:nvSpPr>
            <p:spPr bwMode="auto">
              <a:xfrm>
                <a:off x="768" y="3216"/>
                <a:ext cx="1968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prstDash val="dash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</p:grpSp>
        <p:sp>
          <p:nvSpPr>
            <p:cNvPr id="17" name="Line 26"/>
            <p:cNvSpPr>
              <a:spLocks noChangeShapeType="1"/>
            </p:cNvSpPr>
            <p:nvPr/>
          </p:nvSpPr>
          <p:spPr bwMode="auto">
            <a:xfrm>
              <a:off x="768" y="1968"/>
              <a:ext cx="0" cy="124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</p:grpSp>
      <p:grpSp>
        <p:nvGrpSpPr>
          <p:cNvPr id="20" name="Group 32"/>
          <p:cNvGrpSpPr>
            <a:grpSpLocks/>
          </p:cNvGrpSpPr>
          <p:nvPr/>
        </p:nvGrpSpPr>
        <p:grpSpPr bwMode="auto">
          <a:xfrm>
            <a:off x="1809750" y="3998848"/>
            <a:ext cx="3903663" cy="1600200"/>
            <a:chOff x="1380" y="2592"/>
            <a:chExt cx="2700" cy="1392"/>
          </a:xfrm>
        </p:grpSpPr>
        <p:sp>
          <p:nvSpPr>
            <p:cNvPr id="21" name="Line 12"/>
            <p:cNvSpPr>
              <a:spLocks noChangeShapeType="1"/>
            </p:cNvSpPr>
            <p:nvPr/>
          </p:nvSpPr>
          <p:spPr bwMode="auto">
            <a:xfrm>
              <a:off x="1392" y="2592"/>
              <a:ext cx="0" cy="1344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2" name="Line 14"/>
            <p:cNvSpPr>
              <a:spLocks noChangeShapeType="1"/>
            </p:cNvSpPr>
            <p:nvPr/>
          </p:nvSpPr>
          <p:spPr bwMode="auto">
            <a:xfrm>
              <a:off x="4080" y="2592"/>
              <a:ext cx="0" cy="1392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3" name="Line 27"/>
            <p:cNvSpPr>
              <a:spLocks noChangeShapeType="1"/>
            </p:cNvSpPr>
            <p:nvPr/>
          </p:nvSpPr>
          <p:spPr bwMode="auto">
            <a:xfrm>
              <a:off x="1380" y="3936"/>
              <a:ext cx="2688" cy="0"/>
            </a:xfrm>
            <a:prstGeom prst="line">
              <a:avLst/>
            </a:prstGeom>
            <a:noFill/>
            <a:ln w="28575" cap="sq">
              <a:solidFill>
                <a:srgbClr val="FF0000"/>
              </a:solidFill>
              <a:round/>
              <a:headEnd type="triangl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</p:grpSp>
      <p:sp>
        <p:nvSpPr>
          <p:cNvPr id="24" name="Text Box 28"/>
          <p:cNvSpPr txBox="1">
            <a:spLocks noChangeArrowheads="1"/>
          </p:cNvSpPr>
          <p:nvPr/>
        </p:nvSpPr>
        <p:spPr bwMode="auto">
          <a:xfrm>
            <a:off x="3790950" y="3522598"/>
            <a:ext cx="48577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>
                <a:solidFill>
                  <a:srgbClr val="0000FF"/>
                </a:solidFill>
              </a:rPr>
              <a:t>O</a:t>
            </a:r>
          </a:p>
        </p:txBody>
      </p:sp>
      <p:sp>
        <p:nvSpPr>
          <p:cNvPr id="25" name="Text Box 33"/>
          <p:cNvSpPr txBox="1">
            <a:spLocks noChangeArrowheads="1"/>
          </p:cNvSpPr>
          <p:nvPr/>
        </p:nvSpPr>
        <p:spPr bwMode="auto">
          <a:xfrm>
            <a:off x="754063" y="3617848"/>
            <a:ext cx="693737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/>
              <a:t>n</a:t>
            </a:r>
          </a:p>
        </p:txBody>
      </p:sp>
      <p:sp>
        <p:nvSpPr>
          <p:cNvPr id="26" name="Text Box 34"/>
          <p:cNvSpPr txBox="1">
            <a:spLocks noChangeArrowheads="1"/>
          </p:cNvSpPr>
          <p:nvPr/>
        </p:nvSpPr>
        <p:spPr bwMode="auto">
          <a:xfrm>
            <a:off x="7391401" y="3359427"/>
            <a:ext cx="19050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b="1" dirty="0">
                <a:solidFill>
                  <a:srgbClr val="002060"/>
                </a:solidFill>
              </a:rPr>
              <a:t>* AC = m</a:t>
            </a:r>
          </a:p>
        </p:txBody>
      </p:sp>
      <p:sp>
        <p:nvSpPr>
          <p:cNvPr id="27" name="Text Box 35"/>
          <p:cNvSpPr txBox="1">
            <a:spLocks noChangeArrowheads="1"/>
          </p:cNvSpPr>
          <p:nvPr/>
        </p:nvSpPr>
        <p:spPr bwMode="auto">
          <a:xfrm>
            <a:off x="7391401" y="4426227"/>
            <a:ext cx="19812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b="1">
                <a:solidFill>
                  <a:srgbClr val="002060"/>
                </a:solidFill>
              </a:rPr>
              <a:t>* BD = n </a:t>
            </a:r>
          </a:p>
        </p:txBody>
      </p:sp>
    </p:spTree>
    <p:extLst>
      <p:ext uri="{BB962C8B-B14F-4D97-AF65-F5344CB8AC3E}">
        <p14:creationId xmlns:p14="http://schemas.microsoft.com/office/powerpoint/2010/main" val="21703063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500"/>
                            </p:stCondLst>
                            <p:childTnLst>
                              <p:par>
                                <p:cTn id="33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000"/>
                            </p:stCondLst>
                            <p:childTnLst>
                              <p:par>
                                <p:cTn id="4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1500"/>
                            </p:stCondLst>
                            <p:childTnLst>
                              <p:par>
                                <p:cTn id="49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1000"/>
                            </p:stCondLst>
                            <p:childTnLst>
                              <p:par>
                                <p:cTn id="61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1500"/>
                            </p:stCondLst>
                            <p:childTnLst>
                              <p:par>
                                <p:cTn id="6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0" grpId="0"/>
      <p:bldP spid="11" grpId="0"/>
      <p:bldP spid="12" grpId="0"/>
      <p:bldP spid="13" grpId="0"/>
      <p:bldP spid="14" grpId="0"/>
      <p:bldP spid="24" grpId="0"/>
      <p:bldP spid="25" grpId="0"/>
      <p:bldP spid="26" grpId="0"/>
      <p:bldP spid="2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2"/>
          <p:cNvSpPr>
            <a:spLocks noChangeArrowheads="1"/>
          </p:cNvSpPr>
          <p:nvPr/>
        </p:nvSpPr>
        <p:spPr bwMode="auto">
          <a:xfrm>
            <a:off x="2398646" y="2209800"/>
            <a:ext cx="3886200" cy="1981200"/>
          </a:xfrm>
          <a:prstGeom prst="diamond">
            <a:avLst/>
          </a:prstGeom>
          <a:solidFill>
            <a:schemeClr val="accent3">
              <a:lumMod val="40000"/>
              <a:lumOff val="60000"/>
            </a:schemeClr>
          </a:solidFill>
          <a:ln w="28575">
            <a:solidFill>
              <a:srgbClr val="0000FF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endParaRPr lang="af-ZA">
              <a:solidFill>
                <a:srgbClr val="0000FF"/>
              </a:solidFill>
            </a:endParaRPr>
          </a:p>
        </p:txBody>
      </p:sp>
      <p:sp>
        <p:nvSpPr>
          <p:cNvPr id="5" name="Line 3"/>
          <p:cNvSpPr>
            <a:spLocks noChangeShapeType="1"/>
          </p:cNvSpPr>
          <p:nvPr/>
        </p:nvSpPr>
        <p:spPr bwMode="auto">
          <a:xfrm>
            <a:off x="4341746" y="2219325"/>
            <a:ext cx="0" cy="198120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6" name="Line 4"/>
          <p:cNvSpPr>
            <a:spLocks noChangeShapeType="1"/>
          </p:cNvSpPr>
          <p:nvPr/>
        </p:nvSpPr>
        <p:spPr bwMode="auto">
          <a:xfrm>
            <a:off x="2427221" y="3200400"/>
            <a:ext cx="3816350" cy="1588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1893821" y="2867025"/>
            <a:ext cx="55562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800">
                <a:solidFill>
                  <a:srgbClr val="0000FF"/>
                </a:solidFill>
              </a:rPr>
              <a:t>A</a:t>
            </a:r>
          </a:p>
        </p:txBody>
      </p:sp>
      <p:sp>
        <p:nvSpPr>
          <p:cNvPr id="8" name="Text Box 6"/>
          <p:cNvSpPr txBox="1">
            <a:spLocks noChangeArrowheads="1"/>
          </p:cNvSpPr>
          <p:nvPr/>
        </p:nvSpPr>
        <p:spPr bwMode="auto">
          <a:xfrm>
            <a:off x="3998846" y="1676400"/>
            <a:ext cx="693738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800">
                <a:solidFill>
                  <a:srgbClr val="0000FF"/>
                </a:solidFill>
              </a:rPr>
              <a:t>B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6303896" y="2914650"/>
            <a:ext cx="48577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800">
                <a:solidFill>
                  <a:srgbClr val="0000FF"/>
                </a:solidFill>
              </a:rPr>
              <a:t>C</a:t>
            </a:r>
          </a:p>
        </p:txBody>
      </p:sp>
      <p:sp>
        <p:nvSpPr>
          <p:cNvPr id="10" name="Text Box 8"/>
          <p:cNvSpPr txBox="1">
            <a:spLocks noChangeArrowheads="1"/>
          </p:cNvSpPr>
          <p:nvPr/>
        </p:nvSpPr>
        <p:spPr bwMode="auto">
          <a:xfrm>
            <a:off x="4075046" y="4191000"/>
            <a:ext cx="623888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800">
                <a:solidFill>
                  <a:srgbClr val="0000FF"/>
                </a:solidFill>
              </a:rPr>
              <a:t>D</a:t>
            </a:r>
          </a:p>
        </p:txBody>
      </p:sp>
      <p:sp>
        <p:nvSpPr>
          <p:cNvPr id="11" name="Text Box 9"/>
          <p:cNvSpPr txBox="1">
            <a:spLocks noChangeArrowheads="1"/>
          </p:cNvSpPr>
          <p:nvPr/>
        </p:nvSpPr>
        <p:spPr bwMode="auto">
          <a:xfrm>
            <a:off x="3846446" y="4572000"/>
            <a:ext cx="1109663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>
                <a:solidFill>
                  <a:srgbClr val="FF0000"/>
                </a:solidFill>
              </a:rPr>
              <a:t>m</a:t>
            </a:r>
          </a:p>
        </p:txBody>
      </p:sp>
      <p:grpSp>
        <p:nvGrpSpPr>
          <p:cNvPr id="12" name="Group 13"/>
          <p:cNvGrpSpPr>
            <a:grpSpLocks/>
          </p:cNvGrpSpPr>
          <p:nvPr/>
        </p:nvGrpSpPr>
        <p:grpSpPr bwMode="auto">
          <a:xfrm>
            <a:off x="1941446" y="2209800"/>
            <a:ext cx="2346325" cy="1981200"/>
            <a:chOff x="768" y="1968"/>
            <a:chExt cx="1968" cy="1248"/>
          </a:xfrm>
        </p:grpSpPr>
        <p:grpSp>
          <p:nvGrpSpPr>
            <p:cNvPr id="13" name="Group 14"/>
            <p:cNvGrpSpPr>
              <a:grpSpLocks/>
            </p:cNvGrpSpPr>
            <p:nvPr/>
          </p:nvGrpSpPr>
          <p:grpSpPr bwMode="auto">
            <a:xfrm>
              <a:off x="768" y="1968"/>
              <a:ext cx="1968" cy="1248"/>
              <a:chOff x="768" y="1968"/>
              <a:chExt cx="1968" cy="1248"/>
            </a:xfrm>
          </p:grpSpPr>
          <p:sp>
            <p:nvSpPr>
              <p:cNvPr id="15" name="Line 15"/>
              <p:cNvSpPr>
                <a:spLocks noChangeShapeType="1"/>
              </p:cNvSpPr>
              <p:nvPr/>
            </p:nvSpPr>
            <p:spPr bwMode="auto">
              <a:xfrm>
                <a:off x="768" y="1968"/>
                <a:ext cx="1968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prstDash val="dash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16" name="Line 16"/>
              <p:cNvSpPr>
                <a:spLocks noChangeShapeType="1"/>
              </p:cNvSpPr>
              <p:nvPr/>
            </p:nvSpPr>
            <p:spPr bwMode="auto">
              <a:xfrm>
                <a:off x="768" y="3216"/>
                <a:ext cx="1968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prstDash val="dash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</p:grpSp>
        <p:sp>
          <p:nvSpPr>
            <p:cNvPr id="14" name="Line 17"/>
            <p:cNvSpPr>
              <a:spLocks noChangeShapeType="1"/>
            </p:cNvSpPr>
            <p:nvPr/>
          </p:nvSpPr>
          <p:spPr bwMode="auto">
            <a:xfrm>
              <a:off x="768" y="1968"/>
              <a:ext cx="0" cy="124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</p:grpSp>
      <p:grpSp>
        <p:nvGrpSpPr>
          <p:cNvPr id="17" name="Group 18"/>
          <p:cNvGrpSpPr>
            <a:grpSpLocks/>
          </p:cNvGrpSpPr>
          <p:nvPr/>
        </p:nvGrpSpPr>
        <p:grpSpPr bwMode="auto">
          <a:xfrm>
            <a:off x="2379596" y="3200400"/>
            <a:ext cx="3905250" cy="1600200"/>
            <a:chOff x="1380" y="2592"/>
            <a:chExt cx="2700" cy="1392"/>
          </a:xfrm>
        </p:grpSpPr>
        <p:sp>
          <p:nvSpPr>
            <p:cNvPr id="18" name="Line 19"/>
            <p:cNvSpPr>
              <a:spLocks noChangeShapeType="1"/>
            </p:cNvSpPr>
            <p:nvPr/>
          </p:nvSpPr>
          <p:spPr bwMode="auto">
            <a:xfrm>
              <a:off x="1392" y="2592"/>
              <a:ext cx="0" cy="1344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9" name="Line 20"/>
            <p:cNvSpPr>
              <a:spLocks noChangeShapeType="1"/>
            </p:cNvSpPr>
            <p:nvPr/>
          </p:nvSpPr>
          <p:spPr bwMode="auto">
            <a:xfrm>
              <a:off x="4080" y="2592"/>
              <a:ext cx="0" cy="1392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0" name="Line 21"/>
            <p:cNvSpPr>
              <a:spLocks noChangeShapeType="1"/>
            </p:cNvSpPr>
            <p:nvPr/>
          </p:nvSpPr>
          <p:spPr bwMode="auto">
            <a:xfrm>
              <a:off x="1380" y="3936"/>
              <a:ext cx="2688" cy="0"/>
            </a:xfrm>
            <a:prstGeom prst="line">
              <a:avLst/>
            </a:prstGeom>
            <a:noFill/>
            <a:ln w="28575" cap="sq">
              <a:solidFill>
                <a:srgbClr val="FF0000"/>
              </a:solidFill>
              <a:round/>
              <a:headEnd type="triangl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</p:grpSp>
      <p:sp>
        <p:nvSpPr>
          <p:cNvPr id="21" name="Text Box 22"/>
          <p:cNvSpPr txBox="1">
            <a:spLocks noChangeArrowheads="1"/>
          </p:cNvSpPr>
          <p:nvPr/>
        </p:nvSpPr>
        <p:spPr bwMode="auto">
          <a:xfrm>
            <a:off x="4303646" y="2743200"/>
            <a:ext cx="48577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>
                <a:solidFill>
                  <a:srgbClr val="0000FF"/>
                </a:solidFill>
              </a:rPr>
              <a:t>O</a:t>
            </a:r>
          </a:p>
        </p:txBody>
      </p:sp>
      <p:sp>
        <p:nvSpPr>
          <p:cNvPr id="22" name="Text Box 23"/>
          <p:cNvSpPr txBox="1">
            <a:spLocks noChangeArrowheads="1"/>
          </p:cNvSpPr>
          <p:nvPr/>
        </p:nvSpPr>
        <p:spPr bwMode="auto">
          <a:xfrm>
            <a:off x="1400109" y="2819400"/>
            <a:ext cx="693737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/>
              <a:t>n</a:t>
            </a:r>
          </a:p>
        </p:txBody>
      </p:sp>
      <p:sp>
        <p:nvSpPr>
          <p:cNvPr id="23" name="Text Box 24"/>
          <p:cNvSpPr txBox="1">
            <a:spLocks noChangeArrowheads="1"/>
          </p:cNvSpPr>
          <p:nvPr/>
        </p:nvSpPr>
        <p:spPr bwMode="auto">
          <a:xfrm>
            <a:off x="7199241" y="2238375"/>
            <a:ext cx="19050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dirty="0">
                <a:solidFill>
                  <a:srgbClr val="FF00FF"/>
                </a:solidFill>
              </a:rPr>
              <a:t>* AC = m</a:t>
            </a:r>
          </a:p>
        </p:txBody>
      </p:sp>
      <p:sp>
        <p:nvSpPr>
          <p:cNvPr id="24" name="Text Box 25"/>
          <p:cNvSpPr txBox="1">
            <a:spLocks noChangeArrowheads="1"/>
          </p:cNvSpPr>
          <p:nvPr/>
        </p:nvSpPr>
        <p:spPr bwMode="auto">
          <a:xfrm>
            <a:off x="9028041" y="2239963"/>
            <a:ext cx="213360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dirty="0" err="1">
                <a:solidFill>
                  <a:srgbClr val="FF00FF"/>
                </a:solidFill>
              </a:rPr>
              <a:t>và</a:t>
            </a:r>
            <a:r>
              <a:rPr lang="en-US" dirty="0">
                <a:solidFill>
                  <a:srgbClr val="FF00FF"/>
                </a:solidFill>
              </a:rPr>
              <a:t>  BD = n </a:t>
            </a:r>
          </a:p>
        </p:txBody>
      </p:sp>
      <p:sp>
        <p:nvSpPr>
          <p:cNvPr id="25" name="AutoShape 27"/>
          <p:cNvSpPr>
            <a:spLocks noChangeArrowheads="1"/>
          </p:cNvSpPr>
          <p:nvPr/>
        </p:nvSpPr>
        <p:spPr bwMode="auto">
          <a:xfrm rot="5400000">
            <a:off x="4808471" y="2743200"/>
            <a:ext cx="990600" cy="1905000"/>
          </a:xfrm>
          <a:prstGeom prst="rtTriangle">
            <a:avLst/>
          </a:prstGeom>
          <a:solidFill>
            <a:srgbClr val="FFFF00"/>
          </a:solidFill>
          <a:ln w="28575" cap="sq">
            <a:solidFill>
              <a:srgbClr val="0000FF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>
            <a:lvl1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vi-VN"/>
          </a:p>
        </p:txBody>
      </p:sp>
      <p:sp>
        <p:nvSpPr>
          <p:cNvPr id="26" name="AutoShape 28"/>
          <p:cNvSpPr>
            <a:spLocks noChangeArrowheads="1"/>
          </p:cNvSpPr>
          <p:nvPr/>
        </p:nvSpPr>
        <p:spPr bwMode="auto">
          <a:xfrm rot="5400000" flipV="1">
            <a:off x="2890219" y="2743200"/>
            <a:ext cx="990600" cy="1905000"/>
          </a:xfrm>
          <a:prstGeom prst="rtTriangle">
            <a:avLst/>
          </a:prstGeom>
          <a:solidFill>
            <a:srgbClr val="FFFF00"/>
          </a:solidFill>
          <a:ln w="28575" cap="sq">
            <a:solidFill>
              <a:srgbClr val="0000FF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>
            <a:lvl1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vi-VN"/>
          </a:p>
        </p:txBody>
      </p:sp>
      <p:sp>
        <p:nvSpPr>
          <p:cNvPr id="27" name="Text Box 30"/>
          <p:cNvSpPr txBox="1">
            <a:spLocks noChangeArrowheads="1"/>
          </p:cNvSpPr>
          <p:nvPr/>
        </p:nvSpPr>
        <p:spPr bwMode="auto">
          <a:xfrm>
            <a:off x="7124703" y="3266073"/>
            <a:ext cx="4489171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 algn="ctr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dirty="0">
                <a:solidFill>
                  <a:srgbClr val="0000FF"/>
                </a:solidFill>
              </a:rPr>
              <a:t>* </a:t>
            </a:r>
            <a:r>
              <a:rPr lang="en-US" dirty="0" err="1">
                <a:solidFill>
                  <a:srgbClr val="0000FF"/>
                </a:solidFill>
              </a:rPr>
              <a:t>Cắt</a:t>
            </a:r>
            <a:r>
              <a:rPr lang="en-US" dirty="0">
                <a:solidFill>
                  <a:srgbClr val="0000FF"/>
                </a:solidFill>
              </a:rPr>
              <a:t>  </a:t>
            </a:r>
            <a:r>
              <a:rPr lang="en-US" dirty="0" err="1">
                <a:solidFill>
                  <a:srgbClr val="0000FF"/>
                </a:solidFill>
              </a:rPr>
              <a:t>hình</a:t>
            </a:r>
            <a:r>
              <a:rPr lang="en-US" dirty="0">
                <a:solidFill>
                  <a:srgbClr val="0000FF"/>
                </a:solidFill>
              </a:rPr>
              <a:t> tam </a:t>
            </a:r>
            <a:r>
              <a:rPr lang="en-US" dirty="0" err="1">
                <a:solidFill>
                  <a:srgbClr val="0000FF"/>
                </a:solidFill>
              </a:rPr>
              <a:t>giác</a:t>
            </a:r>
            <a:r>
              <a:rPr lang="en-US" dirty="0">
                <a:solidFill>
                  <a:srgbClr val="0000FF"/>
                </a:solidFill>
              </a:rPr>
              <a:t> AOD</a:t>
            </a:r>
          </a:p>
        </p:txBody>
      </p:sp>
      <p:sp>
        <p:nvSpPr>
          <p:cNvPr id="28" name="Text Box 32"/>
          <p:cNvSpPr txBox="1">
            <a:spLocks noChangeArrowheads="1"/>
          </p:cNvSpPr>
          <p:nvPr/>
        </p:nvSpPr>
        <p:spPr bwMode="auto">
          <a:xfrm>
            <a:off x="7097164" y="4185225"/>
            <a:ext cx="4544251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 algn="ctr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dirty="0">
                <a:solidFill>
                  <a:srgbClr val="0000FF"/>
                </a:solidFill>
              </a:rPr>
              <a:t>* </a:t>
            </a:r>
            <a:r>
              <a:rPr lang="en-US" dirty="0" err="1">
                <a:solidFill>
                  <a:srgbClr val="0000FF"/>
                </a:solidFill>
              </a:rPr>
              <a:t>Cắt</a:t>
            </a:r>
            <a:r>
              <a:rPr lang="en-US" dirty="0">
                <a:solidFill>
                  <a:srgbClr val="0000FF"/>
                </a:solidFill>
              </a:rPr>
              <a:t>  </a:t>
            </a:r>
            <a:r>
              <a:rPr lang="en-US" dirty="0" err="1">
                <a:solidFill>
                  <a:srgbClr val="0000FF"/>
                </a:solidFill>
              </a:rPr>
              <a:t>hình</a:t>
            </a:r>
            <a:r>
              <a:rPr lang="en-US" dirty="0">
                <a:solidFill>
                  <a:srgbClr val="0000FF"/>
                </a:solidFill>
              </a:rPr>
              <a:t> tam </a:t>
            </a:r>
            <a:r>
              <a:rPr lang="en-US" dirty="0" err="1">
                <a:solidFill>
                  <a:srgbClr val="0000FF"/>
                </a:solidFill>
              </a:rPr>
              <a:t>giác</a:t>
            </a:r>
            <a:r>
              <a:rPr lang="en-US" dirty="0">
                <a:solidFill>
                  <a:srgbClr val="0000FF"/>
                </a:solidFill>
              </a:rPr>
              <a:t> COD</a:t>
            </a:r>
          </a:p>
        </p:txBody>
      </p:sp>
      <p:sp>
        <p:nvSpPr>
          <p:cNvPr id="29" name="Text Box 33"/>
          <p:cNvSpPr txBox="1">
            <a:spLocks noChangeArrowheads="1"/>
          </p:cNvSpPr>
          <p:nvPr/>
        </p:nvSpPr>
        <p:spPr bwMode="auto">
          <a:xfrm>
            <a:off x="848139" y="5592762"/>
            <a:ext cx="11145078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 algn="ctr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dirty="0">
                <a:solidFill>
                  <a:srgbClr val="0000FF"/>
                </a:solidFill>
              </a:rPr>
              <a:t>* </a:t>
            </a:r>
            <a:r>
              <a:rPr lang="en-US" dirty="0" err="1">
                <a:solidFill>
                  <a:srgbClr val="0000FF"/>
                </a:solidFill>
              </a:rPr>
              <a:t>Ghép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dirty="0" err="1">
                <a:solidFill>
                  <a:srgbClr val="0000FF"/>
                </a:solidFill>
              </a:rPr>
              <a:t>với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dirty="0" err="1">
                <a:solidFill>
                  <a:srgbClr val="0000FF"/>
                </a:solidFill>
              </a:rPr>
              <a:t>hình</a:t>
            </a:r>
            <a:r>
              <a:rPr lang="en-US" dirty="0">
                <a:solidFill>
                  <a:srgbClr val="0000FF"/>
                </a:solidFill>
              </a:rPr>
              <a:t> tam </a:t>
            </a:r>
            <a:r>
              <a:rPr lang="en-US" dirty="0" err="1">
                <a:solidFill>
                  <a:srgbClr val="0000FF"/>
                </a:solidFill>
              </a:rPr>
              <a:t>giác</a:t>
            </a:r>
            <a:r>
              <a:rPr lang="en-US" dirty="0">
                <a:solidFill>
                  <a:srgbClr val="0000FF"/>
                </a:solidFill>
              </a:rPr>
              <a:t> ABC </a:t>
            </a:r>
            <a:r>
              <a:rPr lang="en-US" dirty="0" err="1">
                <a:solidFill>
                  <a:srgbClr val="0000FF"/>
                </a:solidFill>
              </a:rPr>
              <a:t>để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dirty="0" err="1">
                <a:solidFill>
                  <a:srgbClr val="0000FF"/>
                </a:solidFill>
              </a:rPr>
              <a:t>tạo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dirty="0" err="1">
                <a:solidFill>
                  <a:srgbClr val="0000FF"/>
                </a:solidFill>
              </a:rPr>
              <a:t>thành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dirty="0" err="1">
                <a:solidFill>
                  <a:srgbClr val="0000FF"/>
                </a:solidFill>
              </a:rPr>
              <a:t>hình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dirty="0" err="1">
                <a:solidFill>
                  <a:srgbClr val="0000FF"/>
                </a:solidFill>
              </a:rPr>
              <a:t>chữ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dirty="0" err="1">
                <a:solidFill>
                  <a:srgbClr val="0000FF"/>
                </a:solidFill>
              </a:rPr>
              <a:t>nhật</a:t>
            </a:r>
            <a:r>
              <a:rPr lang="en-US" dirty="0">
                <a:solidFill>
                  <a:srgbClr val="0000FF"/>
                </a:solidFill>
              </a:rPr>
              <a:t> MNCA. 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754063" y="350611"/>
            <a:ext cx="11362255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en-US" sz="3200" b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32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  <a:r>
              <a:rPr lang="en-US" alt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 </a:t>
            </a:r>
            <a:r>
              <a:rPr lang="en-US" alt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alt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thoi</a:t>
            </a:r>
            <a:r>
              <a:rPr lang="en-US" alt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ABCD </a:t>
            </a:r>
            <a:r>
              <a:rPr lang="en-US" alt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AC = m; BD = n. </a:t>
            </a:r>
          </a:p>
          <a:p>
            <a:r>
              <a:rPr lang="en-US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Cắt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tam </a:t>
            </a:r>
            <a:r>
              <a:rPr lang="en-US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giác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AOD </a:t>
            </a:r>
            <a:r>
              <a:rPr lang="en-US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tam </a:t>
            </a:r>
            <a:r>
              <a:rPr lang="en-US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giác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COD </a:t>
            </a:r>
            <a:r>
              <a:rPr lang="en-US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rồi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ghép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tam </a:t>
            </a:r>
            <a:r>
              <a:rPr lang="en-US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giác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ABC </a:t>
            </a:r>
            <a:r>
              <a:rPr lang="en-US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nhât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MNCA </a:t>
            </a:r>
            <a:r>
              <a:rPr lang="en-US" alt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altLang="en-US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xem</a:t>
            </a:r>
            <a:r>
              <a:rPr lang="en-US" alt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alt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vẽ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5093119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  <p:bldP spid="26" grpId="0" animBg="1"/>
      <p:bldP spid="27" grpId="0"/>
      <p:bldP spid="28" grpId="0"/>
      <p:bldP spid="2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Isosceles Triangle 33"/>
          <p:cNvSpPr/>
          <p:nvPr/>
        </p:nvSpPr>
        <p:spPr>
          <a:xfrm>
            <a:off x="3432321" y="2223358"/>
            <a:ext cx="5222661" cy="1331537"/>
          </a:xfrm>
          <a:prstGeom prst="triangle">
            <a:avLst/>
          </a:prstGeom>
          <a:solidFill>
            <a:schemeClr val="accent1">
              <a:lumMod val="40000"/>
              <a:lumOff val="60000"/>
            </a:schemeClr>
          </a:solidFill>
          <a:ln w="2857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Line 3"/>
          <p:cNvSpPr>
            <a:spLocks noChangeShapeType="1"/>
          </p:cNvSpPr>
          <p:nvPr/>
        </p:nvSpPr>
        <p:spPr bwMode="auto">
          <a:xfrm>
            <a:off x="6048711" y="2230193"/>
            <a:ext cx="19412" cy="1324703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6" name="Line 4"/>
          <p:cNvSpPr>
            <a:spLocks noChangeShapeType="1"/>
          </p:cNvSpPr>
          <p:nvPr/>
        </p:nvSpPr>
        <p:spPr bwMode="auto">
          <a:xfrm>
            <a:off x="3458825" y="3561730"/>
            <a:ext cx="5222661" cy="6834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2649737" y="3038510"/>
            <a:ext cx="752388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800" dirty="0">
                <a:solidFill>
                  <a:srgbClr val="0000FF"/>
                </a:solidFill>
              </a:rPr>
              <a:t>A</a:t>
            </a:r>
          </a:p>
        </p:txBody>
      </p:sp>
      <p:sp>
        <p:nvSpPr>
          <p:cNvPr id="8" name="Text Box 6"/>
          <p:cNvSpPr txBox="1">
            <a:spLocks noChangeArrowheads="1"/>
          </p:cNvSpPr>
          <p:nvPr/>
        </p:nvSpPr>
        <p:spPr bwMode="auto">
          <a:xfrm>
            <a:off x="5610295" y="1609398"/>
            <a:ext cx="939411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800" dirty="0">
                <a:solidFill>
                  <a:srgbClr val="0000FF"/>
                </a:solidFill>
              </a:rPr>
              <a:t>B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8746814" y="3293286"/>
            <a:ext cx="657802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800" dirty="0">
                <a:solidFill>
                  <a:srgbClr val="0000FF"/>
                </a:solidFill>
              </a:rPr>
              <a:t>C</a:t>
            </a:r>
          </a:p>
        </p:txBody>
      </p:sp>
      <p:sp>
        <p:nvSpPr>
          <p:cNvPr id="10" name="Text Box 8"/>
          <p:cNvSpPr txBox="1">
            <a:spLocks noChangeArrowheads="1"/>
          </p:cNvSpPr>
          <p:nvPr/>
        </p:nvSpPr>
        <p:spPr bwMode="auto">
          <a:xfrm>
            <a:off x="5654368" y="5050721"/>
            <a:ext cx="844825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800" dirty="0">
                <a:solidFill>
                  <a:srgbClr val="0000FF"/>
                </a:solidFill>
              </a:rPr>
              <a:t>D</a:t>
            </a:r>
          </a:p>
        </p:txBody>
      </p:sp>
      <p:sp>
        <p:nvSpPr>
          <p:cNvPr id="21" name="Text Box 22"/>
          <p:cNvSpPr txBox="1">
            <a:spLocks noChangeArrowheads="1"/>
          </p:cNvSpPr>
          <p:nvPr/>
        </p:nvSpPr>
        <p:spPr bwMode="auto">
          <a:xfrm>
            <a:off x="6120230" y="3048695"/>
            <a:ext cx="657802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dirty="0">
                <a:solidFill>
                  <a:srgbClr val="0000FF"/>
                </a:solidFill>
              </a:rPr>
              <a:t>O</a:t>
            </a:r>
          </a:p>
        </p:txBody>
      </p:sp>
      <p:sp>
        <p:nvSpPr>
          <p:cNvPr id="23" name="AutoShape 27"/>
          <p:cNvSpPr>
            <a:spLocks noChangeArrowheads="1"/>
          </p:cNvSpPr>
          <p:nvPr/>
        </p:nvSpPr>
        <p:spPr bwMode="auto">
          <a:xfrm rot="5400000">
            <a:off x="6686949" y="2944470"/>
            <a:ext cx="1345096" cy="2579616"/>
          </a:xfrm>
          <a:prstGeom prst="rtTriangle">
            <a:avLst/>
          </a:prstGeom>
          <a:solidFill>
            <a:srgbClr val="FFFF00"/>
          </a:solidFill>
          <a:ln w="28575" cap="sq">
            <a:solidFill>
              <a:srgbClr val="0000FF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>
            <a:lvl1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vi-VN"/>
          </a:p>
        </p:txBody>
      </p:sp>
      <p:sp>
        <p:nvSpPr>
          <p:cNvPr id="24" name="AutoShape 28"/>
          <p:cNvSpPr>
            <a:spLocks noChangeArrowheads="1"/>
          </p:cNvSpPr>
          <p:nvPr/>
        </p:nvSpPr>
        <p:spPr bwMode="auto">
          <a:xfrm rot="5400000" flipV="1">
            <a:off x="4110172" y="2951304"/>
            <a:ext cx="1345096" cy="2579616"/>
          </a:xfrm>
          <a:prstGeom prst="rtTriangle">
            <a:avLst/>
          </a:prstGeom>
          <a:solidFill>
            <a:srgbClr val="FFFF00"/>
          </a:solidFill>
          <a:ln w="28575" cap="sq">
            <a:solidFill>
              <a:srgbClr val="0000FF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>
            <a:lvl1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vi-VN"/>
          </a:p>
        </p:txBody>
      </p:sp>
      <p:sp>
        <p:nvSpPr>
          <p:cNvPr id="25" name="AutoShape 28"/>
          <p:cNvSpPr>
            <a:spLocks noChangeArrowheads="1"/>
          </p:cNvSpPr>
          <p:nvPr/>
        </p:nvSpPr>
        <p:spPr bwMode="auto">
          <a:xfrm rot="5400000" flipV="1">
            <a:off x="6726713" y="1625790"/>
            <a:ext cx="1345096" cy="2579616"/>
          </a:xfrm>
          <a:prstGeom prst="rtTriangle">
            <a:avLst/>
          </a:prstGeom>
          <a:noFill/>
          <a:ln w="28575" cap="sq">
            <a:solidFill>
              <a:srgbClr val="0000FF"/>
            </a:solidFill>
            <a:prstDash val="sysDash"/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>
            <a:lvl1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vi-VN"/>
          </a:p>
        </p:txBody>
      </p:sp>
      <p:sp>
        <p:nvSpPr>
          <p:cNvPr id="26" name="AutoShape 27"/>
          <p:cNvSpPr>
            <a:spLocks noChangeArrowheads="1"/>
          </p:cNvSpPr>
          <p:nvPr/>
        </p:nvSpPr>
        <p:spPr bwMode="auto">
          <a:xfrm rot="5400000">
            <a:off x="4050633" y="1612933"/>
            <a:ext cx="1345096" cy="2579616"/>
          </a:xfrm>
          <a:prstGeom prst="rtTriangle">
            <a:avLst/>
          </a:prstGeom>
          <a:noFill/>
          <a:ln w="28575" cap="sq">
            <a:solidFill>
              <a:srgbClr val="0000FF"/>
            </a:solidFill>
            <a:prstDash val="sysDash"/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>
            <a:lvl1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vi-VN"/>
          </a:p>
        </p:txBody>
      </p:sp>
      <p:grpSp>
        <p:nvGrpSpPr>
          <p:cNvPr id="48" name="Group 47"/>
          <p:cNvGrpSpPr/>
          <p:nvPr/>
        </p:nvGrpSpPr>
        <p:grpSpPr>
          <a:xfrm>
            <a:off x="2796209" y="2902741"/>
            <a:ext cx="1985092" cy="1338371"/>
            <a:chOff x="2796209" y="2902741"/>
            <a:chExt cx="1985092" cy="1338371"/>
          </a:xfrm>
        </p:grpSpPr>
        <p:cxnSp>
          <p:nvCxnSpPr>
            <p:cNvPr id="39" name="Straight Connector 38"/>
            <p:cNvCxnSpPr/>
            <p:nvPr/>
          </p:nvCxnSpPr>
          <p:spPr>
            <a:xfrm flipH="1">
              <a:off x="2806029" y="4234278"/>
              <a:ext cx="1975272" cy="6834"/>
            </a:xfrm>
            <a:prstGeom prst="line">
              <a:avLst/>
            </a:prstGeom>
            <a:ln w="28575">
              <a:solidFill>
                <a:srgbClr val="C00000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/>
            <p:nvPr/>
          </p:nvCxnSpPr>
          <p:spPr>
            <a:xfrm flipV="1">
              <a:off x="2796209" y="2915598"/>
              <a:ext cx="13252" cy="1311846"/>
            </a:xfrm>
            <a:prstGeom prst="line">
              <a:avLst/>
            </a:prstGeom>
            <a:ln w="28575">
              <a:solidFill>
                <a:srgbClr val="C00000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Arrow Connector 42"/>
            <p:cNvCxnSpPr>
              <a:endCxn id="26" idx="3"/>
            </p:cNvCxnSpPr>
            <p:nvPr/>
          </p:nvCxnSpPr>
          <p:spPr>
            <a:xfrm flipV="1">
              <a:off x="2806029" y="2902741"/>
              <a:ext cx="627344" cy="12857"/>
            </a:xfrm>
            <a:prstGeom prst="straightConnector1">
              <a:avLst/>
            </a:prstGeom>
            <a:ln w="28575">
              <a:solidFill>
                <a:srgbClr val="C00000"/>
              </a:solidFill>
              <a:prstDash val="sysDash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7" name="Group 46"/>
          <p:cNvGrpSpPr/>
          <p:nvPr/>
        </p:nvGrpSpPr>
        <p:grpSpPr>
          <a:xfrm rot="10800000" flipV="1">
            <a:off x="7419524" y="2869139"/>
            <a:ext cx="1945413" cy="1345096"/>
            <a:chOff x="9332710" y="2915598"/>
            <a:chExt cx="1985092" cy="1338371"/>
          </a:xfrm>
        </p:grpSpPr>
        <p:cxnSp>
          <p:nvCxnSpPr>
            <p:cNvPr id="44" name="Straight Connector 43"/>
            <p:cNvCxnSpPr/>
            <p:nvPr/>
          </p:nvCxnSpPr>
          <p:spPr>
            <a:xfrm flipH="1">
              <a:off x="9342530" y="4247135"/>
              <a:ext cx="1975272" cy="6834"/>
            </a:xfrm>
            <a:prstGeom prst="line">
              <a:avLst/>
            </a:prstGeom>
            <a:ln w="28575">
              <a:solidFill>
                <a:srgbClr val="C00000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44"/>
            <p:cNvCxnSpPr/>
            <p:nvPr/>
          </p:nvCxnSpPr>
          <p:spPr>
            <a:xfrm flipV="1">
              <a:off x="9332710" y="2928455"/>
              <a:ext cx="13252" cy="1311846"/>
            </a:xfrm>
            <a:prstGeom prst="line">
              <a:avLst/>
            </a:prstGeom>
            <a:ln w="28575">
              <a:solidFill>
                <a:srgbClr val="C00000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Arrow Connector 45"/>
            <p:cNvCxnSpPr/>
            <p:nvPr/>
          </p:nvCxnSpPr>
          <p:spPr>
            <a:xfrm flipV="1">
              <a:off x="9342530" y="2915598"/>
              <a:ext cx="627344" cy="12857"/>
            </a:xfrm>
            <a:prstGeom prst="straightConnector1">
              <a:avLst/>
            </a:prstGeom>
            <a:ln w="28575">
              <a:solidFill>
                <a:srgbClr val="C00000"/>
              </a:solidFill>
              <a:prstDash val="sysDash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9" name="AutoShape 28"/>
          <p:cNvSpPr>
            <a:spLocks noChangeArrowheads="1"/>
          </p:cNvSpPr>
          <p:nvPr/>
        </p:nvSpPr>
        <p:spPr bwMode="auto">
          <a:xfrm rot="5400000" flipV="1">
            <a:off x="6695465" y="1612538"/>
            <a:ext cx="1345096" cy="2579616"/>
          </a:xfrm>
          <a:prstGeom prst="rtTriangle">
            <a:avLst/>
          </a:prstGeom>
          <a:solidFill>
            <a:srgbClr val="FFFF00"/>
          </a:solidFill>
          <a:ln w="28575" cap="sq">
            <a:solidFill>
              <a:srgbClr val="0000FF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>
            <a:lvl1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vi-VN"/>
          </a:p>
        </p:txBody>
      </p:sp>
      <p:sp>
        <p:nvSpPr>
          <p:cNvPr id="50" name="AutoShape 27"/>
          <p:cNvSpPr>
            <a:spLocks noChangeArrowheads="1"/>
          </p:cNvSpPr>
          <p:nvPr/>
        </p:nvSpPr>
        <p:spPr bwMode="auto">
          <a:xfrm rot="5400000">
            <a:off x="4083825" y="1599044"/>
            <a:ext cx="1345096" cy="2579616"/>
          </a:xfrm>
          <a:prstGeom prst="rtTriangle">
            <a:avLst/>
          </a:prstGeom>
          <a:solidFill>
            <a:srgbClr val="FFFF00"/>
          </a:solidFill>
          <a:ln w="28575" cap="sq">
            <a:solidFill>
              <a:srgbClr val="0000FF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>
            <a:lvl1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0452683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26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4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3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46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2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49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  <p:bldP spid="25" grpId="1" animBg="1"/>
      <p:bldP spid="26" grpId="0" animBg="1"/>
      <p:bldP spid="26" grpId="1" animBg="1"/>
      <p:bldP spid="49" grpId="0" animBg="1"/>
      <p:bldP spid="50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70"/>
          <p:cNvGrpSpPr>
            <a:grpSpLocks/>
          </p:cNvGrpSpPr>
          <p:nvPr/>
        </p:nvGrpSpPr>
        <p:grpSpPr bwMode="auto">
          <a:xfrm>
            <a:off x="1577012" y="517629"/>
            <a:ext cx="9144000" cy="3098731"/>
            <a:chOff x="0" y="768"/>
            <a:chExt cx="5760" cy="2185"/>
          </a:xfrm>
        </p:grpSpPr>
        <p:sp>
          <p:nvSpPr>
            <p:cNvPr id="6" name="Line 7"/>
            <p:cNvSpPr>
              <a:spLocks noChangeShapeType="1"/>
            </p:cNvSpPr>
            <p:nvPr/>
          </p:nvSpPr>
          <p:spPr bwMode="auto">
            <a:xfrm>
              <a:off x="583" y="1728"/>
              <a:ext cx="2100" cy="1"/>
            </a:xfrm>
            <a:prstGeom prst="line">
              <a:avLst/>
            </a:prstGeom>
            <a:noFill/>
            <a:ln w="28575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7" name="Text Box 8"/>
            <p:cNvSpPr txBox="1">
              <a:spLocks noChangeArrowheads="1"/>
            </p:cNvSpPr>
            <p:nvPr/>
          </p:nvSpPr>
          <p:spPr bwMode="auto">
            <a:xfrm>
              <a:off x="289" y="1518"/>
              <a:ext cx="306" cy="36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2800">
                  <a:solidFill>
                    <a:srgbClr val="0000FF"/>
                  </a:solidFill>
                </a:rPr>
                <a:t>A</a:t>
              </a:r>
            </a:p>
          </p:txBody>
        </p:sp>
        <p:sp>
          <p:nvSpPr>
            <p:cNvPr id="8" name="Text Box 9"/>
            <p:cNvSpPr txBox="1">
              <a:spLocks noChangeArrowheads="1"/>
            </p:cNvSpPr>
            <p:nvPr/>
          </p:nvSpPr>
          <p:spPr bwMode="auto">
            <a:xfrm>
              <a:off x="1447" y="768"/>
              <a:ext cx="382" cy="36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2800">
                  <a:solidFill>
                    <a:srgbClr val="0000FF"/>
                  </a:solidFill>
                </a:rPr>
                <a:t>B</a:t>
              </a:r>
            </a:p>
          </p:txBody>
        </p:sp>
        <p:sp>
          <p:nvSpPr>
            <p:cNvPr id="9" name="Text Box 10"/>
            <p:cNvSpPr txBox="1">
              <a:spLocks noChangeArrowheads="1"/>
            </p:cNvSpPr>
            <p:nvPr/>
          </p:nvSpPr>
          <p:spPr bwMode="auto">
            <a:xfrm>
              <a:off x="2686" y="1517"/>
              <a:ext cx="267" cy="36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2800">
                  <a:solidFill>
                    <a:srgbClr val="0000FF"/>
                  </a:solidFill>
                </a:rPr>
                <a:t>C</a:t>
              </a:r>
            </a:p>
          </p:txBody>
        </p:sp>
        <p:sp>
          <p:nvSpPr>
            <p:cNvPr id="10" name="Text Box 11"/>
            <p:cNvSpPr txBox="1">
              <a:spLocks noChangeArrowheads="1"/>
            </p:cNvSpPr>
            <p:nvPr/>
          </p:nvSpPr>
          <p:spPr bwMode="auto">
            <a:xfrm>
              <a:off x="1490" y="2352"/>
              <a:ext cx="343" cy="36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2800">
                  <a:solidFill>
                    <a:srgbClr val="0000FF"/>
                  </a:solidFill>
                </a:rPr>
                <a:t>D</a:t>
              </a:r>
            </a:p>
          </p:txBody>
        </p:sp>
        <p:sp>
          <p:nvSpPr>
            <p:cNvPr id="11" name="Text Box 12"/>
            <p:cNvSpPr txBox="1">
              <a:spLocks noChangeArrowheads="1"/>
            </p:cNvSpPr>
            <p:nvPr/>
          </p:nvSpPr>
          <p:spPr bwMode="auto">
            <a:xfrm>
              <a:off x="1364" y="2544"/>
              <a:ext cx="611" cy="40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>
                  <a:solidFill>
                    <a:srgbClr val="FF0000"/>
                  </a:solidFill>
                </a:rPr>
                <a:t>m</a:t>
              </a:r>
            </a:p>
          </p:txBody>
        </p:sp>
        <p:sp>
          <p:nvSpPr>
            <p:cNvPr id="12" name="Text Box 22"/>
            <p:cNvSpPr txBox="1">
              <a:spLocks noChangeArrowheads="1"/>
            </p:cNvSpPr>
            <p:nvPr/>
          </p:nvSpPr>
          <p:spPr bwMode="auto">
            <a:xfrm>
              <a:off x="1615" y="1439"/>
              <a:ext cx="268" cy="36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2800">
                  <a:solidFill>
                    <a:srgbClr val="0000FF"/>
                  </a:solidFill>
                </a:rPr>
                <a:t>O</a:t>
              </a:r>
            </a:p>
          </p:txBody>
        </p:sp>
        <p:sp>
          <p:nvSpPr>
            <p:cNvPr id="13" name="Text Box 23"/>
            <p:cNvSpPr txBox="1">
              <a:spLocks noChangeArrowheads="1"/>
            </p:cNvSpPr>
            <p:nvPr/>
          </p:nvSpPr>
          <p:spPr bwMode="auto">
            <a:xfrm>
              <a:off x="0" y="1488"/>
              <a:ext cx="382" cy="40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/>
                <a:t>n</a:t>
              </a:r>
            </a:p>
          </p:txBody>
        </p:sp>
        <p:sp>
          <p:nvSpPr>
            <p:cNvPr id="14" name="AutoShape 32"/>
            <p:cNvSpPr>
              <a:spLocks noChangeArrowheads="1"/>
            </p:cNvSpPr>
            <p:nvPr/>
          </p:nvSpPr>
          <p:spPr bwMode="auto">
            <a:xfrm>
              <a:off x="3344" y="1104"/>
              <a:ext cx="2138" cy="1248"/>
            </a:xfrm>
            <a:prstGeom prst="diamond">
              <a:avLst/>
            </a:prstGeom>
            <a:solidFill>
              <a:schemeClr val="accent1">
                <a:lumMod val="40000"/>
                <a:lumOff val="60000"/>
              </a:schemeClr>
            </a:solidFill>
            <a:ln w="28575">
              <a:solidFill>
                <a:srgbClr val="0000FF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endParaRPr lang="af-ZA">
                <a:solidFill>
                  <a:srgbClr val="0000FF"/>
                </a:solidFill>
              </a:endParaRPr>
            </a:p>
          </p:txBody>
        </p:sp>
        <p:sp>
          <p:nvSpPr>
            <p:cNvPr id="15" name="Line 33"/>
            <p:cNvSpPr>
              <a:spLocks noChangeShapeType="1"/>
            </p:cNvSpPr>
            <p:nvPr/>
          </p:nvSpPr>
          <p:spPr bwMode="auto">
            <a:xfrm>
              <a:off x="4413" y="1110"/>
              <a:ext cx="0" cy="1248"/>
            </a:xfrm>
            <a:prstGeom prst="line">
              <a:avLst/>
            </a:prstGeom>
            <a:noFill/>
            <a:ln w="28575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6" name="Line 34"/>
            <p:cNvSpPr>
              <a:spLocks noChangeShapeType="1"/>
            </p:cNvSpPr>
            <p:nvPr/>
          </p:nvSpPr>
          <p:spPr bwMode="auto">
            <a:xfrm>
              <a:off x="3359" y="1728"/>
              <a:ext cx="2101" cy="1"/>
            </a:xfrm>
            <a:prstGeom prst="line">
              <a:avLst/>
            </a:prstGeom>
            <a:noFill/>
            <a:ln w="28575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7" name="Text Box 35"/>
            <p:cNvSpPr txBox="1">
              <a:spLocks noChangeArrowheads="1"/>
            </p:cNvSpPr>
            <p:nvPr/>
          </p:nvSpPr>
          <p:spPr bwMode="auto">
            <a:xfrm>
              <a:off x="3072" y="1517"/>
              <a:ext cx="306" cy="36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2800">
                  <a:solidFill>
                    <a:srgbClr val="0000FF"/>
                  </a:solidFill>
                </a:rPr>
                <a:t>A</a:t>
              </a:r>
            </a:p>
          </p:txBody>
        </p:sp>
        <p:sp>
          <p:nvSpPr>
            <p:cNvPr id="18" name="Text Box 36"/>
            <p:cNvSpPr txBox="1">
              <a:spLocks noChangeArrowheads="1"/>
            </p:cNvSpPr>
            <p:nvPr/>
          </p:nvSpPr>
          <p:spPr bwMode="auto">
            <a:xfrm>
              <a:off x="4224" y="768"/>
              <a:ext cx="382" cy="36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2800">
                  <a:solidFill>
                    <a:srgbClr val="0000FF"/>
                  </a:solidFill>
                </a:rPr>
                <a:t>B</a:t>
              </a:r>
            </a:p>
          </p:txBody>
        </p:sp>
        <p:sp>
          <p:nvSpPr>
            <p:cNvPr id="19" name="Text Box 37"/>
            <p:cNvSpPr txBox="1">
              <a:spLocks noChangeArrowheads="1"/>
            </p:cNvSpPr>
            <p:nvPr/>
          </p:nvSpPr>
          <p:spPr bwMode="auto">
            <a:xfrm>
              <a:off x="5493" y="1548"/>
              <a:ext cx="267" cy="36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2800">
                  <a:solidFill>
                    <a:srgbClr val="0000FF"/>
                  </a:solidFill>
                </a:rPr>
                <a:t>C</a:t>
              </a:r>
            </a:p>
          </p:txBody>
        </p:sp>
        <p:sp>
          <p:nvSpPr>
            <p:cNvPr id="20" name="AutoShape 51"/>
            <p:cNvSpPr>
              <a:spLocks noChangeArrowheads="1"/>
            </p:cNvSpPr>
            <p:nvPr/>
          </p:nvSpPr>
          <p:spPr bwMode="auto">
            <a:xfrm rot="5400000">
              <a:off x="4631" y="1515"/>
              <a:ext cx="624" cy="1049"/>
            </a:xfrm>
            <a:prstGeom prst="rtTriangle">
              <a:avLst/>
            </a:prstGeom>
            <a:solidFill>
              <a:srgbClr val="FF0000"/>
            </a:solidFill>
            <a:ln w="28575" cap="sq">
              <a:solidFill>
                <a:srgbClr val="0000FF"/>
              </a:solidFill>
              <a:miter lim="800000"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vi-VN"/>
            </a:p>
          </p:txBody>
        </p:sp>
        <p:sp>
          <p:nvSpPr>
            <p:cNvPr id="21" name="AutoShape 52"/>
            <p:cNvSpPr>
              <a:spLocks noChangeArrowheads="1"/>
            </p:cNvSpPr>
            <p:nvPr/>
          </p:nvSpPr>
          <p:spPr bwMode="auto">
            <a:xfrm rot="5400000" flipV="1">
              <a:off x="3582" y="1516"/>
              <a:ext cx="624" cy="1048"/>
            </a:xfrm>
            <a:prstGeom prst="rtTriangle">
              <a:avLst/>
            </a:prstGeom>
            <a:solidFill>
              <a:srgbClr val="FF0000"/>
            </a:solidFill>
            <a:ln w="28575" cap="sq">
              <a:solidFill>
                <a:srgbClr val="0000FF"/>
              </a:solidFill>
              <a:miter lim="800000"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vi-VN"/>
            </a:p>
          </p:txBody>
        </p:sp>
        <p:sp>
          <p:nvSpPr>
            <p:cNvPr id="22" name="Rectangle 54"/>
            <p:cNvSpPr>
              <a:spLocks noChangeArrowheads="1"/>
            </p:cNvSpPr>
            <p:nvPr/>
          </p:nvSpPr>
          <p:spPr bwMode="auto">
            <a:xfrm>
              <a:off x="3312" y="1727"/>
              <a:ext cx="2208" cy="70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sq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vi-VN"/>
            </a:p>
          </p:txBody>
        </p:sp>
        <p:sp>
          <p:nvSpPr>
            <p:cNvPr id="23" name="Text Box 49"/>
            <p:cNvSpPr txBox="1">
              <a:spLocks noChangeArrowheads="1"/>
            </p:cNvSpPr>
            <p:nvPr/>
          </p:nvSpPr>
          <p:spPr bwMode="auto">
            <a:xfrm>
              <a:off x="4272" y="1709"/>
              <a:ext cx="267" cy="36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2800">
                  <a:solidFill>
                    <a:srgbClr val="0000FF"/>
                  </a:solidFill>
                </a:rPr>
                <a:t>O</a:t>
              </a:r>
            </a:p>
          </p:txBody>
        </p:sp>
        <p:grpSp>
          <p:nvGrpSpPr>
            <p:cNvPr id="24" name="Group 45"/>
            <p:cNvGrpSpPr>
              <a:grpSpLocks/>
            </p:cNvGrpSpPr>
            <p:nvPr/>
          </p:nvGrpSpPr>
          <p:grpSpPr bwMode="auto">
            <a:xfrm>
              <a:off x="3334" y="1728"/>
              <a:ext cx="2148" cy="509"/>
              <a:chOff x="1380" y="2592"/>
              <a:chExt cx="2700" cy="1392"/>
            </a:xfrm>
          </p:grpSpPr>
          <p:sp>
            <p:nvSpPr>
              <p:cNvPr id="43" name="Line 46"/>
              <p:cNvSpPr>
                <a:spLocks noChangeShapeType="1"/>
              </p:cNvSpPr>
              <p:nvPr/>
            </p:nvSpPr>
            <p:spPr bwMode="auto">
              <a:xfrm>
                <a:off x="1392" y="2592"/>
                <a:ext cx="0" cy="1344"/>
              </a:xfrm>
              <a:prstGeom prst="line">
                <a:avLst/>
              </a:prstGeom>
              <a:noFill/>
              <a:ln w="28575">
                <a:solidFill>
                  <a:srgbClr val="FF0000"/>
                </a:solidFill>
                <a:prstDash val="dash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44" name="Line 47"/>
              <p:cNvSpPr>
                <a:spLocks noChangeShapeType="1"/>
              </p:cNvSpPr>
              <p:nvPr/>
            </p:nvSpPr>
            <p:spPr bwMode="auto">
              <a:xfrm>
                <a:off x="4080" y="2592"/>
                <a:ext cx="0" cy="1392"/>
              </a:xfrm>
              <a:prstGeom prst="line">
                <a:avLst/>
              </a:prstGeom>
              <a:noFill/>
              <a:ln w="28575">
                <a:solidFill>
                  <a:srgbClr val="FF0000"/>
                </a:solidFill>
                <a:prstDash val="dash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45" name="Line 48"/>
              <p:cNvSpPr>
                <a:spLocks noChangeShapeType="1"/>
              </p:cNvSpPr>
              <p:nvPr/>
            </p:nvSpPr>
            <p:spPr bwMode="auto">
              <a:xfrm>
                <a:off x="1380" y="3936"/>
                <a:ext cx="2688" cy="0"/>
              </a:xfrm>
              <a:prstGeom prst="line">
                <a:avLst/>
              </a:prstGeom>
              <a:noFill/>
              <a:ln w="28575" cap="sq">
                <a:solidFill>
                  <a:srgbClr val="FF0000"/>
                </a:solidFill>
                <a:round/>
                <a:headEnd type="triangle" w="med" len="med"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</p:grpSp>
        <p:sp>
          <p:nvSpPr>
            <p:cNvPr id="25" name="AutoShape 55"/>
            <p:cNvSpPr>
              <a:spLocks noChangeArrowheads="1"/>
            </p:cNvSpPr>
            <p:nvPr/>
          </p:nvSpPr>
          <p:spPr bwMode="auto">
            <a:xfrm rot="5400000">
              <a:off x="3573" y="890"/>
              <a:ext cx="624" cy="1049"/>
            </a:xfrm>
            <a:prstGeom prst="rtTriangle">
              <a:avLst/>
            </a:prstGeom>
            <a:solidFill>
              <a:srgbClr val="FFFF00"/>
            </a:solidFill>
            <a:ln w="28575" cap="sq">
              <a:solidFill>
                <a:srgbClr val="0000FF"/>
              </a:solidFill>
              <a:miter lim="800000"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vi-VN"/>
            </a:p>
          </p:txBody>
        </p:sp>
        <p:sp>
          <p:nvSpPr>
            <p:cNvPr id="26" name="AutoShape 56"/>
            <p:cNvSpPr>
              <a:spLocks noChangeArrowheads="1"/>
            </p:cNvSpPr>
            <p:nvPr/>
          </p:nvSpPr>
          <p:spPr bwMode="auto">
            <a:xfrm rot="5400000" flipV="1">
              <a:off x="4646" y="891"/>
              <a:ext cx="624" cy="1048"/>
            </a:xfrm>
            <a:prstGeom prst="rtTriangle">
              <a:avLst/>
            </a:prstGeom>
            <a:solidFill>
              <a:srgbClr val="FFFF00"/>
            </a:solidFill>
            <a:ln w="28575" cap="sq">
              <a:solidFill>
                <a:srgbClr val="0000FF"/>
              </a:solidFill>
              <a:miter lim="800000"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vi-VN"/>
            </a:p>
          </p:txBody>
        </p:sp>
        <p:sp>
          <p:nvSpPr>
            <p:cNvPr id="27" name="Text Box 39"/>
            <p:cNvSpPr txBox="1">
              <a:spLocks noChangeArrowheads="1"/>
            </p:cNvSpPr>
            <p:nvPr/>
          </p:nvSpPr>
          <p:spPr bwMode="auto">
            <a:xfrm>
              <a:off x="4141" y="2189"/>
              <a:ext cx="610" cy="40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>
                  <a:solidFill>
                    <a:srgbClr val="FF0000"/>
                  </a:solidFill>
                </a:rPr>
                <a:t>m</a:t>
              </a:r>
            </a:p>
          </p:txBody>
        </p:sp>
        <p:sp>
          <p:nvSpPr>
            <p:cNvPr id="28" name="Rectangle 57"/>
            <p:cNvSpPr>
              <a:spLocks noChangeArrowheads="1"/>
            </p:cNvSpPr>
            <p:nvPr/>
          </p:nvSpPr>
          <p:spPr bwMode="auto">
            <a:xfrm>
              <a:off x="510" y="1739"/>
              <a:ext cx="2208" cy="64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sq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vi-VN"/>
            </a:p>
          </p:txBody>
        </p:sp>
        <p:grpSp>
          <p:nvGrpSpPr>
            <p:cNvPr id="29" name="Group 18"/>
            <p:cNvGrpSpPr>
              <a:grpSpLocks/>
            </p:cNvGrpSpPr>
            <p:nvPr/>
          </p:nvGrpSpPr>
          <p:grpSpPr bwMode="auto">
            <a:xfrm>
              <a:off x="557" y="1728"/>
              <a:ext cx="2148" cy="960"/>
              <a:chOff x="1380" y="2592"/>
              <a:chExt cx="2700" cy="1392"/>
            </a:xfrm>
          </p:grpSpPr>
          <p:sp>
            <p:nvSpPr>
              <p:cNvPr id="40" name="Line 19"/>
              <p:cNvSpPr>
                <a:spLocks noChangeShapeType="1"/>
              </p:cNvSpPr>
              <p:nvPr/>
            </p:nvSpPr>
            <p:spPr bwMode="auto">
              <a:xfrm>
                <a:off x="1392" y="2592"/>
                <a:ext cx="0" cy="1344"/>
              </a:xfrm>
              <a:prstGeom prst="line">
                <a:avLst/>
              </a:prstGeom>
              <a:noFill/>
              <a:ln w="28575">
                <a:solidFill>
                  <a:srgbClr val="FF0000"/>
                </a:solidFill>
                <a:prstDash val="dash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41" name="Line 20"/>
              <p:cNvSpPr>
                <a:spLocks noChangeShapeType="1"/>
              </p:cNvSpPr>
              <p:nvPr/>
            </p:nvSpPr>
            <p:spPr bwMode="auto">
              <a:xfrm>
                <a:off x="4080" y="2592"/>
                <a:ext cx="0" cy="1392"/>
              </a:xfrm>
              <a:prstGeom prst="line">
                <a:avLst/>
              </a:prstGeom>
              <a:noFill/>
              <a:ln w="28575">
                <a:solidFill>
                  <a:srgbClr val="FF0000"/>
                </a:solidFill>
                <a:prstDash val="dash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42" name="Line 21"/>
              <p:cNvSpPr>
                <a:spLocks noChangeShapeType="1"/>
              </p:cNvSpPr>
              <p:nvPr/>
            </p:nvSpPr>
            <p:spPr bwMode="auto">
              <a:xfrm>
                <a:off x="1380" y="3936"/>
                <a:ext cx="2688" cy="0"/>
              </a:xfrm>
              <a:prstGeom prst="line">
                <a:avLst/>
              </a:prstGeom>
              <a:noFill/>
              <a:ln w="28575" cap="sq">
                <a:solidFill>
                  <a:srgbClr val="FF0000"/>
                </a:solidFill>
                <a:round/>
                <a:headEnd type="triangle" w="med" len="med"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</p:grpSp>
        <p:grpSp>
          <p:nvGrpSpPr>
            <p:cNvPr id="30" name="Group 13"/>
            <p:cNvGrpSpPr>
              <a:grpSpLocks/>
            </p:cNvGrpSpPr>
            <p:nvPr/>
          </p:nvGrpSpPr>
          <p:grpSpPr bwMode="auto">
            <a:xfrm>
              <a:off x="334" y="1104"/>
              <a:ext cx="1272" cy="1248"/>
              <a:chOff x="768" y="1968"/>
              <a:chExt cx="1968" cy="1248"/>
            </a:xfrm>
          </p:grpSpPr>
          <p:grpSp>
            <p:nvGrpSpPr>
              <p:cNvPr id="36" name="Group 14"/>
              <p:cNvGrpSpPr>
                <a:grpSpLocks/>
              </p:cNvGrpSpPr>
              <p:nvPr/>
            </p:nvGrpSpPr>
            <p:grpSpPr bwMode="auto">
              <a:xfrm>
                <a:off x="768" y="1968"/>
                <a:ext cx="1968" cy="1248"/>
                <a:chOff x="768" y="1968"/>
                <a:chExt cx="1968" cy="1248"/>
              </a:xfrm>
            </p:grpSpPr>
            <p:sp>
              <p:nvSpPr>
                <p:cNvPr id="38" name="Line 15"/>
                <p:cNvSpPr>
                  <a:spLocks noChangeShapeType="1"/>
                </p:cNvSpPr>
                <p:nvPr/>
              </p:nvSpPr>
              <p:spPr bwMode="auto">
                <a:xfrm>
                  <a:off x="768" y="1968"/>
                  <a:ext cx="1968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prstDash val="dash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vi-VN"/>
                </a:p>
              </p:txBody>
            </p:sp>
            <p:sp>
              <p:nvSpPr>
                <p:cNvPr id="39" name="Line 16"/>
                <p:cNvSpPr>
                  <a:spLocks noChangeShapeType="1"/>
                </p:cNvSpPr>
                <p:nvPr/>
              </p:nvSpPr>
              <p:spPr bwMode="auto">
                <a:xfrm>
                  <a:off x="768" y="3216"/>
                  <a:ext cx="1968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prstDash val="dash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vi-VN"/>
                </a:p>
              </p:txBody>
            </p:sp>
          </p:grpSp>
          <p:sp>
            <p:nvSpPr>
              <p:cNvPr id="37" name="Line 17"/>
              <p:cNvSpPr>
                <a:spLocks noChangeShapeType="1"/>
              </p:cNvSpPr>
              <p:nvPr/>
            </p:nvSpPr>
            <p:spPr bwMode="auto">
              <a:xfrm>
                <a:off x="768" y="1968"/>
                <a:ext cx="0" cy="1248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 type="triangle" w="med" len="med"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</p:grpSp>
        <p:sp>
          <p:nvSpPr>
            <p:cNvPr id="31" name="AutoShape 5"/>
            <p:cNvSpPr>
              <a:spLocks noChangeArrowheads="1"/>
            </p:cNvSpPr>
            <p:nvPr/>
          </p:nvSpPr>
          <p:spPr bwMode="auto">
            <a:xfrm>
              <a:off x="550" y="1103"/>
              <a:ext cx="2138" cy="1248"/>
            </a:xfrm>
            <a:prstGeom prst="diamond">
              <a:avLst/>
            </a:prstGeom>
            <a:solidFill>
              <a:schemeClr val="accent1">
                <a:lumMod val="40000"/>
                <a:lumOff val="60000"/>
              </a:schemeClr>
            </a:solidFill>
            <a:ln w="28575">
              <a:solidFill>
                <a:srgbClr val="0000FF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endParaRPr lang="af-ZA">
                <a:solidFill>
                  <a:srgbClr val="0000FF"/>
                </a:solidFill>
              </a:endParaRPr>
            </a:p>
          </p:txBody>
        </p:sp>
        <p:grpSp>
          <p:nvGrpSpPr>
            <p:cNvPr id="32" name="Group 61"/>
            <p:cNvGrpSpPr>
              <a:grpSpLocks/>
            </p:cNvGrpSpPr>
            <p:nvPr/>
          </p:nvGrpSpPr>
          <p:grpSpPr bwMode="auto">
            <a:xfrm>
              <a:off x="558" y="1727"/>
              <a:ext cx="2113" cy="624"/>
              <a:chOff x="1632" y="3360"/>
              <a:chExt cx="2209" cy="624"/>
            </a:xfrm>
          </p:grpSpPr>
          <p:sp>
            <p:nvSpPr>
              <p:cNvPr id="34" name="AutoShape 58"/>
              <p:cNvSpPr>
                <a:spLocks noChangeArrowheads="1"/>
              </p:cNvSpPr>
              <p:nvPr/>
            </p:nvSpPr>
            <p:spPr bwMode="auto">
              <a:xfrm rot="5400000">
                <a:off x="2977" y="3119"/>
                <a:ext cx="624" cy="1105"/>
              </a:xfrm>
              <a:prstGeom prst="rtTriangle">
                <a:avLst/>
              </a:prstGeom>
              <a:solidFill>
                <a:srgbClr val="FFFF00"/>
              </a:solidFill>
              <a:ln w="19050">
                <a:solidFill>
                  <a:srgbClr val="0000FF"/>
                </a:solidFill>
                <a:miter lim="800000"/>
                <a:headEnd type="none" w="sm" len="sm"/>
                <a:tailEnd type="none" w="sm" len="sm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vi-VN"/>
              </a:p>
            </p:txBody>
          </p:sp>
          <p:sp>
            <p:nvSpPr>
              <p:cNvPr id="35" name="AutoShape 59"/>
              <p:cNvSpPr>
                <a:spLocks noChangeArrowheads="1"/>
              </p:cNvSpPr>
              <p:nvPr/>
            </p:nvSpPr>
            <p:spPr bwMode="auto">
              <a:xfrm rot="5400000" flipV="1">
                <a:off x="1872" y="3120"/>
                <a:ext cx="624" cy="1104"/>
              </a:xfrm>
              <a:prstGeom prst="rtTriangle">
                <a:avLst/>
              </a:prstGeom>
              <a:solidFill>
                <a:srgbClr val="FFFF00"/>
              </a:solidFill>
              <a:ln w="19050">
                <a:solidFill>
                  <a:srgbClr val="0000FF"/>
                </a:solidFill>
                <a:miter lim="800000"/>
                <a:headEnd type="none" w="sm" len="sm"/>
                <a:tailEnd type="none" w="sm" len="sm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vi-VN"/>
              </a:p>
            </p:txBody>
          </p:sp>
        </p:grpSp>
        <p:sp>
          <p:nvSpPr>
            <p:cNvPr id="33" name="Line 6"/>
            <p:cNvSpPr>
              <a:spLocks noChangeShapeType="1"/>
            </p:cNvSpPr>
            <p:nvPr/>
          </p:nvSpPr>
          <p:spPr bwMode="auto">
            <a:xfrm>
              <a:off x="1618" y="1110"/>
              <a:ext cx="0" cy="1248"/>
            </a:xfrm>
            <a:prstGeom prst="line">
              <a:avLst/>
            </a:prstGeom>
            <a:noFill/>
            <a:ln w="28575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</p:grpSp>
      <p:grpSp>
        <p:nvGrpSpPr>
          <p:cNvPr id="47" name="Group 72"/>
          <p:cNvGrpSpPr>
            <a:grpSpLocks/>
          </p:cNvGrpSpPr>
          <p:nvPr/>
        </p:nvGrpSpPr>
        <p:grpSpPr bwMode="auto">
          <a:xfrm>
            <a:off x="834887" y="3665249"/>
            <a:ext cx="11039061" cy="2819400"/>
            <a:chOff x="192" y="2448"/>
            <a:chExt cx="5424" cy="1776"/>
          </a:xfrm>
        </p:grpSpPr>
        <p:sp>
          <p:nvSpPr>
            <p:cNvPr id="48" name="Text Box 65"/>
            <p:cNvSpPr txBox="1">
              <a:spLocks noChangeArrowheads="1"/>
            </p:cNvSpPr>
            <p:nvPr/>
          </p:nvSpPr>
          <p:spPr bwMode="auto">
            <a:xfrm>
              <a:off x="1307" y="2448"/>
              <a:ext cx="3196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b="1" dirty="0" err="1">
                  <a:solidFill>
                    <a:srgbClr val="00B050"/>
                  </a:solidFill>
                </a:rPr>
                <a:t>Hãy</a:t>
              </a:r>
              <a:r>
                <a:rPr lang="en-US" b="1" dirty="0">
                  <a:solidFill>
                    <a:srgbClr val="00B050"/>
                  </a:solidFill>
                </a:rPr>
                <a:t> so </a:t>
              </a:r>
              <a:r>
                <a:rPr lang="en-US" b="1" dirty="0" err="1">
                  <a:solidFill>
                    <a:srgbClr val="00B050"/>
                  </a:solidFill>
                </a:rPr>
                <a:t>sánh</a:t>
              </a:r>
              <a:r>
                <a:rPr lang="en-US" b="1" dirty="0">
                  <a:solidFill>
                    <a:srgbClr val="00B050"/>
                  </a:solidFill>
                </a:rPr>
                <a:t>: </a:t>
              </a:r>
            </a:p>
          </p:txBody>
        </p:sp>
        <p:sp>
          <p:nvSpPr>
            <p:cNvPr id="49" name="Text Box 66"/>
            <p:cNvSpPr txBox="1">
              <a:spLocks noChangeArrowheads="1"/>
            </p:cNvSpPr>
            <p:nvPr/>
          </p:nvSpPr>
          <p:spPr bwMode="auto">
            <a:xfrm>
              <a:off x="240" y="2910"/>
              <a:ext cx="5376" cy="44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 marL="342900" indent="-3429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AutoNum type="arabicPeriod"/>
              </a:pPr>
              <a:r>
                <a:rPr lang="en-US" dirty="0">
                  <a:solidFill>
                    <a:srgbClr val="002060"/>
                  </a:solidFill>
                </a:rPr>
                <a:t> </a:t>
              </a:r>
              <a:r>
                <a:rPr lang="en-US" dirty="0" err="1">
                  <a:solidFill>
                    <a:srgbClr val="002060"/>
                  </a:solidFill>
                </a:rPr>
                <a:t>Diện</a:t>
              </a:r>
              <a:r>
                <a:rPr lang="en-US" dirty="0">
                  <a:solidFill>
                    <a:srgbClr val="002060"/>
                  </a:solidFill>
                </a:rPr>
                <a:t> </a:t>
              </a:r>
              <a:r>
                <a:rPr lang="en-US" dirty="0" err="1">
                  <a:solidFill>
                    <a:srgbClr val="002060"/>
                  </a:solidFill>
                </a:rPr>
                <a:t>tích</a:t>
              </a:r>
              <a:r>
                <a:rPr lang="en-US" dirty="0">
                  <a:solidFill>
                    <a:srgbClr val="002060"/>
                  </a:solidFill>
                </a:rPr>
                <a:t> </a:t>
              </a:r>
              <a:r>
                <a:rPr lang="en-US" dirty="0" err="1">
                  <a:solidFill>
                    <a:srgbClr val="002060"/>
                  </a:solidFill>
                </a:rPr>
                <a:t>hình</a:t>
              </a:r>
              <a:r>
                <a:rPr lang="en-US" dirty="0">
                  <a:solidFill>
                    <a:srgbClr val="002060"/>
                  </a:solidFill>
                </a:rPr>
                <a:t> </a:t>
              </a:r>
              <a:r>
                <a:rPr lang="en-US" dirty="0" err="1">
                  <a:solidFill>
                    <a:srgbClr val="002060"/>
                  </a:solidFill>
                </a:rPr>
                <a:t>thoi</a:t>
              </a:r>
              <a:r>
                <a:rPr lang="en-US" dirty="0">
                  <a:solidFill>
                    <a:srgbClr val="002060"/>
                  </a:solidFill>
                </a:rPr>
                <a:t> ABCD </a:t>
              </a:r>
              <a:r>
                <a:rPr lang="en-US" dirty="0" err="1">
                  <a:solidFill>
                    <a:srgbClr val="002060"/>
                  </a:solidFill>
                </a:rPr>
                <a:t>với</a:t>
              </a:r>
              <a:r>
                <a:rPr lang="en-US" dirty="0">
                  <a:solidFill>
                    <a:srgbClr val="002060"/>
                  </a:solidFill>
                </a:rPr>
                <a:t> </a:t>
              </a:r>
              <a:r>
                <a:rPr lang="en-US" dirty="0" err="1">
                  <a:solidFill>
                    <a:srgbClr val="002060"/>
                  </a:solidFill>
                </a:rPr>
                <a:t>diện</a:t>
              </a:r>
              <a:r>
                <a:rPr lang="en-US" dirty="0">
                  <a:solidFill>
                    <a:srgbClr val="002060"/>
                  </a:solidFill>
                </a:rPr>
                <a:t> </a:t>
              </a:r>
              <a:r>
                <a:rPr lang="en-US" dirty="0" err="1">
                  <a:solidFill>
                    <a:srgbClr val="002060"/>
                  </a:solidFill>
                </a:rPr>
                <a:t>tích</a:t>
              </a:r>
              <a:r>
                <a:rPr lang="en-US" dirty="0">
                  <a:solidFill>
                    <a:srgbClr val="002060"/>
                  </a:solidFill>
                </a:rPr>
                <a:t> </a:t>
              </a:r>
              <a:r>
                <a:rPr lang="en-US" dirty="0" err="1">
                  <a:solidFill>
                    <a:srgbClr val="002060"/>
                  </a:solidFill>
                </a:rPr>
                <a:t>hình</a:t>
              </a:r>
              <a:r>
                <a:rPr lang="en-US" dirty="0">
                  <a:solidFill>
                    <a:srgbClr val="002060"/>
                  </a:solidFill>
                </a:rPr>
                <a:t> </a:t>
              </a:r>
              <a:r>
                <a:rPr lang="en-US" dirty="0" err="1">
                  <a:solidFill>
                    <a:srgbClr val="002060"/>
                  </a:solidFill>
                </a:rPr>
                <a:t>chữ</a:t>
              </a:r>
              <a:r>
                <a:rPr lang="en-US" dirty="0">
                  <a:solidFill>
                    <a:srgbClr val="002060"/>
                  </a:solidFill>
                </a:rPr>
                <a:t> </a:t>
              </a:r>
              <a:r>
                <a:rPr lang="en-US" dirty="0" err="1">
                  <a:solidFill>
                    <a:srgbClr val="002060"/>
                  </a:solidFill>
                </a:rPr>
                <a:t>nhật</a:t>
              </a:r>
              <a:r>
                <a:rPr lang="en-US" dirty="0">
                  <a:solidFill>
                    <a:srgbClr val="002060"/>
                  </a:solidFill>
                </a:rPr>
                <a:t> MNCA</a:t>
              </a:r>
              <a:r>
                <a:rPr lang="en-US" sz="4000" dirty="0">
                  <a:solidFill>
                    <a:srgbClr val="002060"/>
                  </a:solidFill>
                </a:rPr>
                <a:t>.</a:t>
              </a:r>
            </a:p>
          </p:txBody>
        </p:sp>
        <p:sp>
          <p:nvSpPr>
            <p:cNvPr id="50" name="Rectangle 68"/>
            <p:cNvSpPr>
              <a:spLocks noChangeArrowheads="1"/>
            </p:cNvSpPr>
            <p:nvPr/>
          </p:nvSpPr>
          <p:spPr bwMode="auto">
            <a:xfrm>
              <a:off x="192" y="2832"/>
              <a:ext cx="5424" cy="1392"/>
            </a:xfrm>
            <a:prstGeom prst="rect">
              <a:avLst/>
            </a:prstGeom>
            <a:noFill/>
            <a:ln w="12700" cap="sq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vi-VN">
                <a:solidFill>
                  <a:srgbClr val="002060"/>
                </a:solidFill>
              </a:endParaRPr>
            </a:p>
          </p:txBody>
        </p:sp>
      </p:grpSp>
      <p:sp>
        <p:nvSpPr>
          <p:cNvPr id="52" name="Text Box 73"/>
          <p:cNvSpPr txBox="1">
            <a:spLocks noChangeArrowheads="1"/>
          </p:cNvSpPr>
          <p:nvPr/>
        </p:nvSpPr>
        <p:spPr bwMode="auto">
          <a:xfrm>
            <a:off x="6301412" y="517629"/>
            <a:ext cx="693738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800">
                <a:solidFill>
                  <a:srgbClr val="0000FF"/>
                </a:solidFill>
              </a:rPr>
              <a:t>M</a:t>
            </a:r>
          </a:p>
        </p:txBody>
      </p:sp>
      <p:sp>
        <p:nvSpPr>
          <p:cNvPr id="53" name="Text Box 74"/>
          <p:cNvSpPr txBox="1">
            <a:spLocks noChangeArrowheads="1"/>
          </p:cNvSpPr>
          <p:nvPr/>
        </p:nvSpPr>
        <p:spPr bwMode="auto">
          <a:xfrm>
            <a:off x="10103475" y="470004"/>
            <a:ext cx="693737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800">
                <a:solidFill>
                  <a:srgbClr val="0000FF"/>
                </a:solidFill>
              </a:rPr>
              <a:t>N</a:t>
            </a:r>
          </a:p>
        </p:txBody>
      </p:sp>
      <p:grpSp>
        <p:nvGrpSpPr>
          <p:cNvPr id="54" name="Group 75"/>
          <p:cNvGrpSpPr>
            <a:grpSpLocks/>
          </p:cNvGrpSpPr>
          <p:nvPr/>
        </p:nvGrpSpPr>
        <p:grpSpPr bwMode="auto">
          <a:xfrm>
            <a:off x="8663612" y="1068421"/>
            <a:ext cx="409575" cy="838200"/>
            <a:chOff x="4800" y="2160"/>
            <a:chExt cx="258" cy="528"/>
          </a:xfrm>
        </p:grpSpPr>
        <p:sp>
          <p:nvSpPr>
            <p:cNvPr id="55" name="Text Box 76"/>
            <p:cNvSpPr txBox="1">
              <a:spLocks noChangeArrowheads="1"/>
            </p:cNvSpPr>
            <p:nvPr/>
          </p:nvSpPr>
          <p:spPr bwMode="auto">
            <a:xfrm>
              <a:off x="4818" y="2400"/>
              <a:ext cx="240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2400" b="1">
                  <a:solidFill>
                    <a:srgbClr val="FF0000"/>
                  </a:solidFill>
                </a:rPr>
                <a:t>2</a:t>
              </a:r>
            </a:p>
          </p:txBody>
        </p:sp>
        <p:grpSp>
          <p:nvGrpSpPr>
            <p:cNvPr id="56" name="Group 77"/>
            <p:cNvGrpSpPr>
              <a:grpSpLocks/>
            </p:cNvGrpSpPr>
            <p:nvPr/>
          </p:nvGrpSpPr>
          <p:grpSpPr bwMode="auto">
            <a:xfrm>
              <a:off x="4800" y="2160"/>
              <a:ext cx="240" cy="327"/>
              <a:chOff x="5040" y="2064"/>
              <a:chExt cx="240" cy="327"/>
            </a:xfrm>
          </p:grpSpPr>
          <p:sp>
            <p:nvSpPr>
              <p:cNvPr id="57" name="Text Box 78"/>
              <p:cNvSpPr txBox="1">
                <a:spLocks noChangeArrowheads="1"/>
              </p:cNvSpPr>
              <p:nvPr/>
            </p:nvSpPr>
            <p:spPr bwMode="auto">
              <a:xfrm>
                <a:off x="5040" y="2064"/>
                <a:ext cx="240" cy="32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 cap="sq">
                    <a:solidFill>
                      <a:schemeClr val="tx1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sz="2800">
                    <a:solidFill>
                      <a:srgbClr val="FF0000"/>
                    </a:solidFill>
                  </a:rPr>
                  <a:t>n</a:t>
                </a:r>
              </a:p>
            </p:txBody>
          </p:sp>
          <p:sp>
            <p:nvSpPr>
              <p:cNvPr id="58" name="Line 79"/>
              <p:cNvSpPr>
                <a:spLocks noChangeShapeType="1"/>
              </p:cNvSpPr>
              <p:nvPr/>
            </p:nvSpPr>
            <p:spPr bwMode="auto">
              <a:xfrm>
                <a:off x="5040" y="2346"/>
                <a:ext cx="240" cy="0"/>
              </a:xfrm>
              <a:prstGeom prst="line">
                <a:avLst/>
              </a:prstGeom>
              <a:noFill/>
              <a:ln w="12700" cap="sq">
                <a:solidFill>
                  <a:srgbClr val="FF0000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</p:grpSp>
      </p:grpSp>
      <p:grpSp>
        <p:nvGrpSpPr>
          <p:cNvPr id="59" name="Group 80"/>
          <p:cNvGrpSpPr>
            <a:grpSpLocks/>
          </p:cNvGrpSpPr>
          <p:nvPr/>
        </p:nvGrpSpPr>
        <p:grpSpPr bwMode="auto">
          <a:xfrm>
            <a:off x="4234487" y="1773271"/>
            <a:ext cx="390525" cy="866775"/>
            <a:chOff x="3264" y="2208"/>
            <a:chExt cx="246" cy="546"/>
          </a:xfrm>
        </p:grpSpPr>
        <p:sp>
          <p:nvSpPr>
            <p:cNvPr id="60" name="Text Box 81"/>
            <p:cNvSpPr txBox="1">
              <a:spLocks noChangeArrowheads="1"/>
            </p:cNvSpPr>
            <p:nvPr/>
          </p:nvSpPr>
          <p:spPr bwMode="auto">
            <a:xfrm>
              <a:off x="3270" y="2466"/>
              <a:ext cx="240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2400" b="1">
                  <a:solidFill>
                    <a:srgbClr val="0000FF"/>
                  </a:solidFill>
                </a:rPr>
                <a:t>2</a:t>
              </a:r>
            </a:p>
          </p:txBody>
        </p:sp>
        <p:sp>
          <p:nvSpPr>
            <p:cNvPr id="61" name="Text Box 82"/>
            <p:cNvSpPr txBox="1">
              <a:spLocks noChangeArrowheads="1"/>
            </p:cNvSpPr>
            <p:nvPr/>
          </p:nvSpPr>
          <p:spPr bwMode="auto">
            <a:xfrm>
              <a:off x="3264" y="2208"/>
              <a:ext cx="240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2800">
                  <a:solidFill>
                    <a:srgbClr val="0000FF"/>
                  </a:solidFill>
                </a:rPr>
                <a:t>n</a:t>
              </a:r>
            </a:p>
          </p:txBody>
        </p:sp>
        <p:sp>
          <p:nvSpPr>
            <p:cNvPr id="62" name="Line 83"/>
            <p:cNvSpPr>
              <a:spLocks noChangeShapeType="1"/>
            </p:cNvSpPr>
            <p:nvPr/>
          </p:nvSpPr>
          <p:spPr bwMode="auto">
            <a:xfrm>
              <a:off x="3264" y="2490"/>
              <a:ext cx="240" cy="0"/>
            </a:xfrm>
            <a:prstGeom prst="line">
              <a:avLst/>
            </a:prstGeom>
            <a:noFill/>
            <a:ln w="12700" cap="sq">
              <a:solidFill>
                <a:srgbClr val="0000FF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</p:grpSp>
      <p:grpSp>
        <p:nvGrpSpPr>
          <p:cNvPr id="63" name="Group 84"/>
          <p:cNvGrpSpPr>
            <a:grpSpLocks/>
          </p:cNvGrpSpPr>
          <p:nvPr/>
        </p:nvGrpSpPr>
        <p:grpSpPr bwMode="auto">
          <a:xfrm>
            <a:off x="3682037" y="1087471"/>
            <a:ext cx="409575" cy="838200"/>
            <a:chOff x="4800" y="2160"/>
            <a:chExt cx="258" cy="528"/>
          </a:xfrm>
        </p:grpSpPr>
        <p:sp>
          <p:nvSpPr>
            <p:cNvPr id="64" name="Text Box 85"/>
            <p:cNvSpPr txBox="1">
              <a:spLocks noChangeArrowheads="1"/>
            </p:cNvSpPr>
            <p:nvPr/>
          </p:nvSpPr>
          <p:spPr bwMode="auto">
            <a:xfrm>
              <a:off x="4818" y="2400"/>
              <a:ext cx="240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2400" b="1">
                  <a:solidFill>
                    <a:srgbClr val="FF0000"/>
                  </a:solidFill>
                </a:rPr>
                <a:t>2</a:t>
              </a:r>
            </a:p>
          </p:txBody>
        </p:sp>
        <p:grpSp>
          <p:nvGrpSpPr>
            <p:cNvPr id="65" name="Group 86"/>
            <p:cNvGrpSpPr>
              <a:grpSpLocks/>
            </p:cNvGrpSpPr>
            <p:nvPr/>
          </p:nvGrpSpPr>
          <p:grpSpPr bwMode="auto">
            <a:xfrm>
              <a:off x="4800" y="2160"/>
              <a:ext cx="240" cy="327"/>
              <a:chOff x="5040" y="2064"/>
              <a:chExt cx="240" cy="327"/>
            </a:xfrm>
          </p:grpSpPr>
          <p:sp>
            <p:nvSpPr>
              <p:cNvPr id="66" name="Text Box 87"/>
              <p:cNvSpPr txBox="1">
                <a:spLocks noChangeArrowheads="1"/>
              </p:cNvSpPr>
              <p:nvPr/>
            </p:nvSpPr>
            <p:spPr bwMode="auto">
              <a:xfrm>
                <a:off x="5040" y="2064"/>
                <a:ext cx="240" cy="32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 cap="sq">
                    <a:solidFill>
                      <a:schemeClr val="tx1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sz="2800">
                    <a:solidFill>
                      <a:srgbClr val="FF0000"/>
                    </a:solidFill>
                  </a:rPr>
                  <a:t>n</a:t>
                </a:r>
              </a:p>
            </p:txBody>
          </p:sp>
          <p:sp>
            <p:nvSpPr>
              <p:cNvPr id="67" name="Line 88"/>
              <p:cNvSpPr>
                <a:spLocks noChangeShapeType="1"/>
              </p:cNvSpPr>
              <p:nvPr/>
            </p:nvSpPr>
            <p:spPr bwMode="auto">
              <a:xfrm>
                <a:off x="5040" y="2346"/>
                <a:ext cx="240" cy="0"/>
              </a:xfrm>
              <a:prstGeom prst="line">
                <a:avLst/>
              </a:prstGeom>
              <a:noFill/>
              <a:ln w="12700" cap="sq">
                <a:solidFill>
                  <a:srgbClr val="FF0000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</p:grpSp>
      </p:grpSp>
      <p:sp>
        <p:nvSpPr>
          <p:cNvPr id="68" name="Text Box 89"/>
          <p:cNvSpPr txBox="1">
            <a:spLocks noChangeArrowheads="1"/>
          </p:cNvSpPr>
          <p:nvPr/>
        </p:nvSpPr>
        <p:spPr bwMode="auto">
          <a:xfrm>
            <a:off x="3710268" y="1626427"/>
            <a:ext cx="43815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sz="4000" dirty="0">
                <a:solidFill>
                  <a:srgbClr val="0000FF"/>
                </a:solidFill>
              </a:rPr>
              <a:t>o</a:t>
            </a:r>
          </a:p>
        </p:txBody>
      </p:sp>
      <p:sp>
        <p:nvSpPr>
          <p:cNvPr id="69" name="Text Box 48"/>
          <p:cNvSpPr txBox="1">
            <a:spLocks noChangeArrowheads="1"/>
          </p:cNvSpPr>
          <p:nvPr/>
        </p:nvSpPr>
        <p:spPr bwMode="auto">
          <a:xfrm>
            <a:off x="851338" y="5070393"/>
            <a:ext cx="10862441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342900" indent="-3429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dirty="0" err="1">
                <a:solidFill>
                  <a:srgbClr val="002060"/>
                </a:solidFill>
              </a:rPr>
              <a:t>Diện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tích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hình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thoi</a:t>
            </a:r>
            <a:r>
              <a:rPr lang="en-US" dirty="0">
                <a:solidFill>
                  <a:srgbClr val="002060"/>
                </a:solidFill>
              </a:rPr>
              <a:t> ABCD </a:t>
            </a:r>
            <a:r>
              <a:rPr lang="en-US" b="1" dirty="0" err="1">
                <a:solidFill>
                  <a:srgbClr val="FF0000"/>
                </a:solidFill>
              </a:rPr>
              <a:t>bằng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diện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tích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hình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chữ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nhật</a:t>
            </a:r>
            <a:r>
              <a:rPr lang="en-US" dirty="0">
                <a:solidFill>
                  <a:srgbClr val="002060"/>
                </a:solidFill>
              </a:rPr>
              <a:t> MNCA.</a:t>
            </a:r>
          </a:p>
        </p:txBody>
      </p:sp>
    </p:spTree>
    <p:extLst>
      <p:ext uri="{BB962C8B-B14F-4D97-AF65-F5344CB8AC3E}">
        <p14:creationId xmlns:p14="http://schemas.microsoft.com/office/powerpoint/2010/main" val="37819831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70"/>
          <p:cNvGrpSpPr>
            <a:grpSpLocks/>
          </p:cNvGrpSpPr>
          <p:nvPr/>
        </p:nvGrpSpPr>
        <p:grpSpPr bwMode="auto">
          <a:xfrm>
            <a:off x="1577012" y="517629"/>
            <a:ext cx="9144000" cy="3098731"/>
            <a:chOff x="0" y="768"/>
            <a:chExt cx="5760" cy="2185"/>
          </a:xfrm>
        </p:grpSpPr>
        <p:sp>
          <p:nvSpPr>
            <p:cNvPr id="6" name="Line 7"/>
            <p:cNvSpPr>
              <a:spLocks noChangeShapeType="1"/>
            </p:cNvSpPr>
            <p:nvPr/>
          </p:nvSpPr>
          <p:spPr bwMode="auto">
            <a:xfrm>
              <a:off x="583" y="1728"/>
              <a:ext cx="2100" cy="1"/>
            </a:xfrm>
            <a:prstGeom prst="line">
              <a:avLst/>
            </a:prstGeom>
            <a:noFill/>
            <a:ln w="28575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7" name="Text Box 8"/>
            <p:cNvSpPr txBox="1">
              <a:spLocks noChangeArrowheads="1"/>
            </p:cNvSpPr>
            <p:nvPr/>
          </p:nvSpPr>
          <p:spPr bwMode="auto">
            <a:xfrm>
              <a:off x="289" y="1518"/>
              <a:ext cx="306" cy="36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2800">
                  <a:solidFill>
                    <a:srgbClr val="0000FF"/>
                  </a:solidFill>
                </a:rPr>
                <a:t>A</a:t>
              </a:r>
            </a:p>
          </p:txBody>
        </p:sp>
        <p:sp>
          <p:nvSpPr>
            <p:cNvPr id="8" name="Text Box 9"/>
            <p:cNvSpPr txBox="1">
              <a:spLocks noChangeArrowheads="1"/>
            </p:cNvSpPr>
            <p:nvPr/>
          </p:nvSpPr>
          <p:spPr bwMode="auto">
            <a:xfrm>
              <a:off x="1447" y="768"/>
              <a:ext cx="382" cy="36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2800">
                  <a:solidFill>
                    <a:srgbClr val="0000FF"/>
                  </a:solidFill>
                </a:rPr>
                <a:t>B</a:t>
              </a:r>
            </a:p>
          </p:txBody>
        </p:sp>
        <p:sp>
          <p:nvSpPr>
            <p:cNvPr id="9" name="Text Box 10"/>
            <p:cNvSpPr txBox="1">
              <a:spLocks noChangeArrowheads="1"/>
            </p:cNvSpPr>
            <p:nvPr/>
          </p:nvSpPr>
          <p:spPr bwMode="auto">
            <a:xfrm>
              <a:off x="2686" y="1517"/>
              <a:ext cx="267" cy="36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2800">
                  <a:solidFill>
                    <a:srgbClr val="0000FF"/>
                  </a:solidFill>
                </a:rPr>
                <a:t>C</a:t>
              </a:r>
            </a:p>
          </p:txBody>
        </p:sp>
        <p:sp>
          <p:nvSpPr>
            <p:cNvPr id="10" name="Text Box 11"/>
            <p:cNvSpPr txBox="1">
              <a:spLocks noChangeArrowheads="1"/>
            </p:cNvSpPr>
            <p:nvPr/>
          </p:nvSpPr>
          <p:spPr bwMode="auto">
            <a:xfrm>
              <a:off x="1490" y="2352"/>
              <a:ext cx="343" cy="36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2800">
                  <a:solidFill>
                    <a:srgbClr val="0000FF"/>
                  </a:solidFill>
                </a:rPr>
                <a:t>D</a:t>
              </a:r>
            </a:p>
          </p:txBody>
        </p:sp>
        <p:sp>
          <p:nvSpPr>
            <p:cNvPr id="11" name="Text Box 12"/>
            <p:cNvSpPr txBox="1">
              <a:spLocks noChangeArrowheads="1"/>
            </p:cNvSpPr>
            <p:nvPr/>
          </p:nvSpPr>
          <p:spPr bwMode="auto">
            <a:xfrm>
              <a:off x="1364" y="2544"/>
              <a:ext cx="611" cy="40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>
                  <a:solidFill>
                    <a:srgbClr val="FF0000"/>
                  </a:solidFill>
                </a:rPr>
                <a:t>m</a:t>
              </a:r>
            </a:p>
          </p:txBody>
        </p:sp>
        <p:sp>
          <p:nvSpPr>
            <p:cNvPr id="12" name="Text Box 22"/>
            <p:cNvSpPr txBox="1">
              <a:spLocks noChangeArrowheads="1"/>
            </p:cNvSpPr>
            <p:nvPr/>
          </p:nvSpPr>
          <p:spPr bwMode="auto">
            <a:xfrm>
              <a:off x="1615" y="1439"/>
              <a:ext cx="268" cy="36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2800">
                  <a:solidFill>
                    <a:srgbClr val="0000FF"/>
                  </a:solidFill>
                </a:rPr>
                <a:t>O</a:t>
              </a:r>
            </a:p>
          </p:txBody>
        </p:sp>
        <p:sp>
          <p:nvSpPr>
            <p:cNvPr id="13" name="Text Box 23"/>
            <p:cNvSpPr txBox="1">
              <a:spLocks noChangeArrowheads="1"/>
            </p:cNvSpPr>
            <p:nvPr/>
          </p:nvSpPr>
          <p:spPr bwMode="auto">
            <a:xfrm>
              <a:off x="0" y="1488"/>
              <a:ext cx="382" cy="40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/>
                <a:t>n</a:t>
              </a:r>
            </a:p>
          </p:txBody>
        </p:sp>
        <p:sp>
          <p:nvSpPr>
            <p:cNvPr id="14" name="AutoShape 32"/>
            <p:cNvSpPr>
              <a:spLocks noChangeArrowheads="1"/>
            </p:cNvSpPr>
            <p:nvPr/>
          </p:nvSpPr>
          <p:spPr bwMode="auto">
            <a:xfrm>
              <a:off x="3344" y="1104"/>
              <a:ext cx="2138" cy="1248"/>
            </a:xfrm>
            <a:prstGeom prst="diamond">
              <a:avLst/>
            </a:prstGeom>
            <a:solidFill>
              <a:schemeClr val="accent1">
                <a:lumMod val="40000"/>
                <a:lumOff val="60000"/>
              </a:schemeClr>
            </a:solidFill>
            <a:ln w="28575">
              <a:solidFill>
                <a:srgbClr val="0000FF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endParaRPr lang="af-ZA">
                <a:solidFill>
                  <a:srgbClr val="0000FF"/>
                </a:solidFill>
              </a:endParaRPr>
            </a:p>
          </p:txBody>
        </p:sp>
        <p:sp>
          <p:nvSpPr>
            <p:cNvPr id="15" name="Line 33"/>
            <p:cNvSpPr>
              <a:spLocks noChangeShapeType="1"/>
            </p:cNvSpPr>
            <p:nvPr/>
          </p:nvSpPr>
          <p:spPr bwMode="auto">
            <a:xfrm>
              <a:off x="4413" y="1110"/>
              <a:ext cx="0" cy="1248"/>
            </a:xfrm>
            <a:prstGeom prst="line">
              <a:avLst/>
            </a:prstGeom>
            <a:noFill/>
            <a:ln w="28575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6" name="Line 34"/>
            <p:cNvSpPr>
              <a:spLocks noChangeShapeType="1"/>
            </p:cNvSpPr>
            <p:nvPr/>
          </p:nvSpPr>
          <p:spPr bwMode="auto">
            <a:xfrm>
              <a:off x="3359" y="1728"/>
              <a:ext cx="2101" cy="1"/>
            </a:xfrm>
            <a:prstGeom prst="line">
              <a:avLst/>
            </a:prstGeom>
            <a:noFill/>
            <a:ln w="28575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7" name="Text Box 35"/>
            <p:cNvSpPr txBox="1">
              <a:spLocks noChangeArrowheads="1"/>
            </p:cNvSpPr>
            <p:nvPr/>
          </p:nvSpPr>
          <p:spPr bwMode="auto">
            <a:xfrm>
              <a:off x="3072" y="1517"/>
              <a:ext cx="306" cy="36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2800">
                  <a:solidFill>
                    <a:srgbClr val="0000FF"/>
                  </a:solidFill>
                </a:rPr>
                <a:t>A</a:t>
              </a:r>
            </a:p>
          </p:txBody>
        </p:sp>
        <p:sp>
          <p:nvSpPr>
            <p:cNvPr id="18" name="Text Box 36"/>
            <p:cNvSpPr txBox="1">
              <a:spLocks noChangeArrowheads="1"/>
            </p:cNvSpPr>
            <p:nvPr/>
          </p:nvSpPr>
          <p:spPr bwMode="auto">
            <a:xfrm>
              <a:off x="4224" y="768"/>
              <a:ext cx="382" cy="36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2800">
                  <a:solidFill>
                    <a:srgbClr val="0000FF"/>
                  </a:solidFill>
                </a:rPr>
                <a:t>B</a:t>
              </a:r>
            </a:p>
          </p:txBody>
        </p:sp>
        <p:sp>
          <p:nvSpPr>
            <p:cNvPr id="19" name="Text Box 37"/>
            <p:cNvSpPr txBox="1">
              <a:spLocks noChangeArrowheads="1"/>
            </p:cNvSpPr>
            <p:nvPr/>
          </p:nvSpPr>
          <p:spPr bwMode="auto">
            <a:xfrm>
              <a:off x="5493" y="1548"/>
              <a:ext cx="267" cy="36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2800">
                  <a:solidFill>
                    <a:srgbClr val="0000FF"/>
                  </a:solidFill>
                </a:rPr>
                <a:t>C</a:t>
              </a:r>
            </a:p>
          </p:txBody>
        </p:sp>
        <p:sp>
          <p:nvSpPr>
            <p:cNvPr id="20" name="AutoShape 51"/>
            <p:cNvSpPr>
              <a:spLocks noChangeArrowheads="1"/>
            </p:cNvSpPr>
            <p:nvPr/>
          </p:nvSpPr>
          <p:spPr bwMode="auto">
            <a:xfrm rot="5400000">
              <a:off x="4631" y="1515"/>
              <a:ext cx="624" cy="1049"/>
            </a:xfrm>
            <a:prstGeom prst="rtTriangle">
              <a:avLst/>
            </a:prstGeom>
            <a:solidFill>
              <a:srgbClr val="FF0000"/>
            </a:solidFill>
            <a:ln w="28575" cap="sq">
              <a:solidFill>
                <a:srgbClr val="0000FF"/>
              </a:solidFill>
              <a:miter lim="800000"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vi-VN"/>
            </a:p>
          </p:txBody>
        </p:sp>
        <p:sp>
          <p:nvSpPr>
            <p:cNvPr id="21" name="AutoShape 52"/>
            <p:cNvSpPr>
              <a:spLocks noChangeArrowheads="1"/>
            </p:cNvSpPr>
            <p:nvPr/>
          </p:nvSpPr>
          <p:spPr bwMode="auto">
            <a:xfrm rot="5400000" flipV="1">
              <a:off x="3582" y="1516"/>
              <a:ext cx="624" cy="1048"/>
            </a:xfrm>
            <a:prstGeom prst="rtTriangle">
              <a:avLst/>
            </a:prstGeom>
            <a:solidFill>
              <a:srgbClr val="FF0000"/>
            </a:solidFill>
            <a:ln w="28575" cap="sq">
              <a:solidFill>
                <a:srgbClr val="0000FF"/>
              </a:solidFill>
              <a:miter lim="800000"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vi-VN"/>
            </a:p>
          </p:txBody>
        </p:sp>
        <p:sp>
          <p:nvSpPr>
            <p:cNvPr id="22" name="Rectangle 54"/>
            <p:cNvSpPr>
              <a:spLocks noChangeArrowheads="1"/>
            </p:cNvSpPr>
            <p:nvPr/>
          </p:nvSpPr>
          <p:spPr bwMode="auto">
            <a:xfrm>
              <a:off x="3312" y="1727"/>
              <a:ext cx="2208" cy="70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sq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vi-VN"/>
            </a:p>
          </p:txBody>
        </p:sp>
        <p:sp>
          <p:nvSpPr>
            <p:cNvPr id="23" name="Text Box 49"/>
            <p:cNvSpPr txBox="1">
              <a:spLocks noChangeArrowheads="1"/>
            </p:cNvSpPr>
            <p:nvPr/>
          </p:nvSpPr>
          <p:spPr bwMode="auto">
            <a:xfrm>
              <a:off x="4272" y="1709"/>
              <a:ext cx="267" cy="36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2800">
                  <a:solidFill>
                    <a:srgbClr val="0000FF"/>
                  </a:solidFill>
                </a:rPr>
                <a:t>O</a:t>
              </a:r>
            </a:p>
          </p:txBody>
        </p:sp>
        <p:grpSp>
          <p:nvGrpSpPr>
            <p:cNvPr id="24" name="Group 45"/>
            <p:cNvGrpSpPr>
              <a:grpSpLocks/>
            </p:cNvGrpSpPr>
            <p:nvPr/>
          </p:nvGrpSpPr>
          <p:grpSpPr bwMode="auto">
            <a:xfrm>
              <a:off x="3334" y="1728"/>
              <a:ext cx="2148" cy="509"/>
              <a:chOff x="1380" y="2592"/>
              <a:chExt cx="2700" cy="1392"/>
            </a:xfrm>
          </p:grpSpPr>
          <p:sp>
            <p:nvSpPr>
              <p:cNvPr id="43" name="Line 46"/>
              <p:cNvSpPr>
                <a:spLocks noChangeShapeType="1"/>
              </p:cNvSpPr>
              <p:nvPr/>
            </p:nvSpPr>
            <p:spPr bwMode="auto">
              <a:xfrm>
                <a:off x="1392" y="2592"/>
                <a:ext cx="0" cy="1344"/>
              </a:xfrm>
              <a:prstGeom prst="line">
                <a:avLst/>
              </a:prstGeom>
              <a:noFill/>
              <a:ln w="28575">
                <a:solidFill>
                  <a:srgbClr val="FF0000"/>
                </a:solidFill>
                <a:prstDash val="dash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44" name="Line 47"/>
              <p:cNvSpPr>
                <a:spLocks noChangeShapeType="1"/>
              </p:cNvSpPr>
              <p:nvPr/>
            </p:nvSpPr>
            <p:spPr bwMode="auto">
              <a:xfrm>
                <a:off x="4080" y="2592"/>
                <a:ext cx="0" cy="1392"/>
              </a:xfrm>
              <a:prstGeom prst="line">
                <a:avLst/>
              </a:prstGeom>
              <a:noFill/>
              <a:ln w="28575">
                <a:solidFill>
                  <a:srgbClr val="FF0000"/>
                </a:solidFill>
                <a:prstDash val="dash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45" name="Line 48"/>
              <p:cNvSpPr>
                <a:spLocks noChangeShapeType="1"/>
              </p:cNvSpPr>
              <p:nvPr/>
            </p:nvSpPr>
            <p:spPr bwMode="auto">
              <a:xfrm>
                <a:off x="1380" y="3936"/>
                <a:ext cx="2688" cy="0"/>
              </a:xfrm>
              <a:prstGeom prst="line">
                <a:avLst/>
              </a:prstGeom>
              <a:noFill/>
              <a:ln w="28575" cap="sq">
                <a:solidFill>
                  <a:srgbClr val="FF0000"/>
                </a:solidFill>
                <a:round/>
                <a:headEnd type="triangle" w="med" len="med"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</p:grpSp>
        <p:sp>
          <p:nvSpPr>
            <p:cNvPr id="25" name="AutoShape 55"/>
            <p:cNvSpPr>
              <a:spLocks noChangeArrowheads="1"/>
            </p:cNvSpPr>
            <p:nvPr/>
          </p:nvSpPr>
          <p:spPr bwMode="auto">
            <a:xfrm rot="5400000">
              <a:off x="3573" y="890"/>
              <a:ext cx="624" cy="1049"/>
            </a:xfrm>
            <a:prstGeom prst="rtTriangle">
              <a:avLst/>
            </a:prstGeom>
            <a:solidFill>
              <a:srgbClr val="FFFF00"/>
            </a:solidFill>
            <a:ln w="28575" cap="sq">
              <a:solidFill>
                <a:srgbClr val="0000FF"/>
              </a:solidFill>
              <a:miter lim="800000"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vi-VN"/>
            </a:p>
          </p:txBody>
        </p:sp>
        <p:sp>
          <p:nvSpPr>
            <p:cNvPr id="26" name="AutoShape 56"/>
            <p:cNvSpPr>
              <a:spLocks noChangeArrowheads="1"/>
            </p:cNvSpPr>
            <p:nvPr/>
          </p:nvSpPr>
          <p:spPr bwMode="auto">
            <a:xfrm rot="5400000" flipV="1">
              <a:off x="4646" y="891"/>
              <a:ext cx="624" cy="1048"/>
            </a:xfrm>
            <a:prstGeom prst="rtTriangle">
              <a:avLst/>
            </a:prstGeom>
            <a:solidFill>
              <a:srgbClr val="FFFF00"/>
            </a:solidFill>
            <a:ln w="28575" cap="sq">
              <a:solidFill>
                <a:srgbClr val="0000FF"/>
              </a:solidFill>
              <a:miter lim="800000"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vi-VN"/>
            </a:p>
          </p:txBody>
        </p:sp>
        <p:sp>
          <p:nvSpPr>
            <p:cNvPr id="27" name="Text Box 39"/>
            <p:cNvSpPr txBox="1">
              <a:spLocks noChangeArrowheads="1"/>
            </p:cNvSpPr>
            <p:nvPr/>
          </p:nvSpPr>
          <p:spPr bwMode="auto">
            <a:xfrm>
              <a:off x="4141" y="2189"/>
              <a:ext cx="610" cy="40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>
                  <a:solidFill>
                    <a:srgbClr val="FF0000"/>
                  </a:solidFill>
                </a:rPr>
                <a:t>m</a:t>
              </a:r>
            </a:p>
          </p:txBody>
        </p:sp>
        <p:sp>
          <p:nvSpPr>
            <p:cNvPr id="28" name="Rectangle 57"/>
            <p:cNvSpPr>
              <a:spLocks noChangeArrowheads="1"/>
            </p:cNvSpPr>
            <p:nvPr/>
          </p:nvSpPr>
          <p:spPr bwMode="auto">
            <a:xfrm>
              <a:off x="510" y="1739"/>
              <a:ext cx="2208" cy="64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sq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vi-VN"/>
            </a:p>
          </p:txBody>
        </p:sp>
        <p:grpSp>
          <p:nvGrpSpPr>
            <p:cNvPr id="29" name="Group 18"/>
            <p:cNvGrpSpPr>
              <a:grpSpLocks/>
            </p:cNvGrpSpPr>
            <p:nvPr/>
          </p:nvGrpSpPr>
          <p:grpSpPr bwMode="auto">
            <a:xfrm>
              <a:off x="557" y="1728"/>
              <a:ext cx="2148" cy="960"/>
              <a:chOff x="1380" y="2592"/>
              <a:chExt cx="2700" cy="1392"/>
            </a:xfrm>
          </p:grpSpPr>
          <p:sp>
            <p:nvSpPr>
              <p:cNvPr id="40" name="Line 19"/>
              <p:cNvSpPr>
                <a:spLocks noChangeShapeType="1"/>
              </p:cNvSpPr>
              <p:nvPr/>
            </p:nvSpPr>
            <p:spPr bwMode="auto">
              <a:xfrm>
                <a:off x="1392" y="2592"/>
                <a:ext cx="0" cy="1344"/>
              </a:xfrm>
              <a:prstGeom prst="line">
                <a:avLst/>
              </a:prstGeom>
              <a:noFill/>
              <a:ln w="28575">
                <a:solidFill>
                  <a:srgbClr val="FF0000"/>
                </a:solidFill>
                <a:prstDash val="dash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41" name="Line 20"/>
              <p:cNvSpPr>
                <a:spLocks noChangeShapeType="1"/>
              </p:cNvSpPr>
              <p:nvPr/>
            </p:nvSpPr>
            <p:spPr bwMode="auto">
              <a:xfrm>
                <a:off x="4080" y="2592"/>
                <a:ext cx="0" cy="1392"/>
              </a:xfrm>
              <a:prstGeom prst="line">
                <a:avLst/>
              </a:prstGeom>
              <a:noFill/>
              <a:ln w="28575">
                <a:solidFill>
                  <a:srgbClr val="FF0000"/>
                </a:solidFill>
                <a:prstDash val="dash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42" name="Line 21"/>
              <p:cNvSpPr>
                <a:spLocks noChangeShapeType="1"/>
              </p:cNvSpPr>
              <p:nvPr/>
            </p:nvSpPr>
            <p:spPr bwMode="auto">
              <a:xfrm>
                <a:off x="1380" y="3936"/>
                <a:ext cx="2688" cy="0"/>
              </a:xfrm>
              <a:prstGeom prst="line">
                <a:avLst/>
              </a:prstGeom>
              <a:noFill/>
              <a:ln w="28575" cap="sq">
                <a:solidFill>
                  <a:srgbClr val="FF0000"/>
                </a:solidFill>
                <a:round/>
                <a:headEnd type="triangle" w="med" len="med"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</p:grpSp>
        <p:grpSp>
          <p:nvGrpSpPr>
            <p:cNvPr id="30" name="Group 13"/>
            <p:cNvGrpSpPr>
              <a:grpSpLocks/>
            </p:cNvGrpSpPr>
            <p:nvPr/>
          </p:nvGrpSpPr>
          <p:grpSpPr bwMode="auto">
            <a:xfrm>
              <a:off x="334" y="1104"/>
              <a:ext cx="1272" cy="1248"/>
              <a:chOff x="768" y="1968"/>
              <a:chExt cx="1968" cy="1248"/>
            </a:xfrm>
          </p:grpSpPr>
          <p:grpSp>
            <p:nvGrpSpPr>
              <p:cNvPr id="36" name="Group 14"/>
              <p:cNvGrpSpPr>
                <a:grpSpLocks/>
              </p:cNvGrpSpPr>
              <p:nvPr/>
            </p:nvGrpSpPr>
            <p:grpSpPr bwMode="auto">
              <a:xfrm>
                <a:off x="768" y="1968"/>
                <a:ext cx="1968" cy="1248"/>
                <a:chOff x="768" y="1968"/>
                <a:chExt cx="1968" cy="1248"/>
              </a:xfrm>
            </p:grpSpPr>
            <p:sp>
              <p:nvSpPr>
                <p:cNvPr id="38" name="Line 15"/>
                <p:cNvSpPr>
                  <a:spLocks noChangeShapeType="1"/>
                </p:cNvSpPr>
                <p:nvPr/>
              </p:nvSpPr>
              <p:spPr bwMode="auto">
                <a:xfrm>
                  <a:off x="768" y="1968"/>
                  <a:ext cx="1968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prstDash val="dash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vi-VN"/>
                </a:p>
              </p:txBody>
            </p:sp>
            <p:sp>
              <p:nvSpPr>
                <p:cNvPr id="39" name="Line 16"/>
                <p:cNvSpPr>
                  <a:spLocks noChangeShapeType="1"/>
                </p:cNvSpPr>
                <p:nvPr/>
              </p:nvSpPr>
              <p:spPr bwMode="auto">
                <a:xfrm>
                  <a:off x="768" y="3216"/>
                  <a:ext cx="1968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prstDash val="dash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vi-VN"/>
                </a:p>
              </p:txBody>
            </p:sp>
          </p:grpSp>
          <p:sp>
            <p:nvSpPr>
              <p:cNvPr id="37" name="Line 17"/>
              <p:cNvSpPr>
                <a:spLocks noChangeShapeType="1"/>
              </p:cNvSpPr>
              <p:nvPr/>
            </p:nvSpPr>
            <p:spPr bwMode="auto">
              <a:xfrm>
                <a:off x="768" y="1968"/>
                <a:ext cx="0" cy="1248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 type="triangle" w="med" len="med"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</p:grpSp>
        <p:sp>
          <p:nvSpPr>
            <p:cNvPr id="31" name="AutoShape 5"/>
            <p:cNvSpPr>
              <a:spLocks noChangeArrowheads="1"/>
            </p:cNvSpPr>
            <p:nvPr/>
          </p:nvSpPr>
          <p:spPr bwMode="auto">
            <a:xfrm>
              <a:off x="550" y="1103"/>
              <a:ext cx="2138" cy="1248"/>
            </a:xfrm>
            <a:prstGeom prst="diamond">
              <a:avLst/>
            </a:prstGeom>
            <a:solidFill>
              <a:schemeClr val="accent1">
                <a:lumMod val="40000"/>
                <a:lumOff val="60000"/>
              </a:schemeClr>
            </a:solidFill>
            <a:ln w="28575">
              <a:solidFill>
                <a:srgbClr val="0000FF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endParaRPr lang="af-ZA">
                <a:solidFill>
                  <a:srgbClr val="0000FF"/>
                </a:solidFill>
              </a:endParaRPr>
            </a:p>
          </p:txBody>
        </p:sp>
        <p:grpSp>
          <p:nvGrpSpPr>
            <p:cNvPr id="32" name="Group 61"/>
            <p:cNvGrpSpPr>
              <a:grpSpLocks/>
            </p:cNvGrpSpPr>
            <p:nvPr/>
          </p:nvGrpSpPr>
          <p:grpSpPr bwMode="auto">
            <a:xfrm>
              <a:off x="558" y="1727"/>
              <a:ext cx="2113" cy="624"/>
              <a:chOff x="1632" y="3360"/>
              <a:chExt cx="2209" cy="624"/>
            </a:xfrm>
          </p:grpSpPr>
          <p:sp>
            <p:nvSpPr>
              <p:cNvPr id="34" name="AutoShape 58"/>
              <p:cNvSpPr>
                <a:spLocks noChangeArrowheads="1"/>
              </p:cNvSpPr>
              <p:nvPr/>
            </p:nvSpPr>
            <p:spPr bwMode="auto">
              <a:xfrm rot="5400000">
                <a:off x="2977" y="3119"/>
                <a:ext cx="624" cy="1105"/>
              </a:xfrm>
              <a:prstGeom prst="rtTriangle">
                <a:avLst/>
              </a:prstGeom>
              <a:solidFill>
                <a:srgbClr val="FFFF00"/>
              </a:solidFill>
              <a:ln w="19050">
                <a:solidFill>
                  <a:srgbClr val="0000FF"/>
                </a:solidFill>
                <a:miter lim="800000"/>
                <a:headEnd type="none" w="sm" len="sm"/>
                <a:tailEnd type="none" w="sm" len="sm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vi-VN"/>
              </a:p>
            </p:txBody>
          </p:sp>
          <p:sp>
            <p:nvSpPr>
              <p:cNvPr id="35" name="AutoShape 59"/>
              <p:cNvSpPr>
                <a:spLocks noChangeArrowheads="1"/>
              </p:cNvSpPr>
              <p:nvPr/>
            </p:nvSpPr>
            <p:spPr bwMode="auto">
              <a:xfrm rot="5400000" flipV="1">
                <a:off x="1872" y="3120"/>
                <a:ext cx="624" cy="1104"/>
              </a:xfrm>
              <a:prstGeom prst="rtTriangle">
                <a:avLst/>
              </a:prstGeom>
              <a:solidFill>
                <a:srgbClr val="FFFF00"/>
              </a:solidFill>
              <a:ln w="19050">
                <a:solidFill>
                  <a:srgbClr val="0000FF"/>
                </a:solidFill>
                <a:miter lim="800000"/>
                <a:headEnd type="none" w="sm" len="sm"/>
                <a:tailEnd type="none" w="sm" len="sm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vi-VN"/>
              </a:p>
            </p:txBody>
          </p:sp>
        </p:grpSp>
        <p:sp>
          <p:nvSpPr>
            <p:cNvPr id="33" name="Line 6"/>
            <p:cNvSpPr>
              <a:spLocks noChangeShapeType="1"/>
            </p:cNvSpPr>
            <p:nvPr/>
          </p:nvSpPr>
          <p:spPr bwMode="auto">
            <a:xfrm>
              <a:off x="1618" y="1110"/>
              <a:ext cx="0" cy="1248"/>
            </a:xfrm>
            <a:prstGeom prst="line">
              <a:avLst/>
            </a:prstGeom>
            <a:noFill/>
            <a:ln w="28575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</p:grpSp>
      <p:sp>
        <p:nvSpPr>
          <p:cNvPr id="52" name="Text Box 73"/>
          <p:cNvSpPr txBox="1">
            <a:spLocks noChangeArrowheads="1"/>
          </p:cNvSpPr>
          <p:nvPr/>
        </p:nvSpPr>
        <p:spPr bwMode="auto">
          <a:xfrm>
            <a:off x="6301412" y="517629"/>
            <a:ext cx="693738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800">
                <a:solidFill>
                  <a:srgbClr val="0000FF"/>
                </a:solidFill>
              </a:rPr>
              <a:t>M</a:t>
            </a:r>
          </a:p>
        </p:txBody>
      </p:sp>
      <p:sp>
        <p:nvSpPr>
          <p:cNvPr id="53" name="Text Box 74"/>
          <p:cNvSpPr txBox="1">
            <a:spLocks noChangeArrowheads="1"/>
          </p:cNvSpPr>
          <p:nvPr/>
        </p:nvSpPr>
        <p:spPr bwMode="auto">
          <a:xfrm>
            <a:off x="10103475" y="470004"/>
            <a:ext cx="693737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800">
                <a:solidFill>
                  <a:srgbClr val="0000FF"/>
                </a:solidFill>
              </a:rPr>
              <a:t>N</a:t>
            </a:r>
          </a:p>
        </p:txBody>
      </p:sp>
      <p:grpSp>
        <p:nvGrpSpPr>
          <p:cNvPr id="54" name="Group 75"/>
          <p:cNvGrpSpPr>
            <a:grpSpLocks/>
          </p:cNvGrpSpPr>
          <p:nvPr/>
        </p:nvGrpSpPr>
        <p:grpSpPr bwMode="auto">
          <a:xfrm>
            <a:off x="8663612" y="1068421"/>
            <a:ext cx="409575" cy="838200"/>
            <a:chOff x="4800" y="2160"/>
            <a:chExt cx="258" cy="528"/>
          </a:xfrm>
        </p:grpSpPr>
        <p:sp>
          <p:nvSpPr>
            <p:cNvPr id="55" name="Text Box 76"/>
            <p:cNvSpPr txBox="1">
              <a:spLocks noChangeArrowheads="1"/>
            </p:cNvSpPr>
            <p:nvPr/>
          </p:nvSpPr>
          <p:spPr bwMode="auto">
            <a:xfrm>
              <a:off x="4818" y="2400"/>
              <a:ext cx="240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2400" b="1">
                  <a:solidFill>
                    <a:srgbClr val="FF0000"/>
                  </a:solidFill>
                </a:rPr>
                <a:t>2</a:t>
              </a:r>
            </a:p>
          </p:txBody>
        </p:sp>
        <p:grpSp>
          <p:nvGrpSpPr>
            <p:cNvPr id="56" name="Group 77"/>
            <p:cNvGrpSpPr>
              <a:grpSpLocks/>
            </p:cNvGrpSpPr>
            <p:nvPr/>
          </p:nvGrpSpPr>
          <p:grpSpPr bwMode="auto">
            <a:xfrm>
              <a:off x="4800" y="2160"/>
              <a:ext cx="240" cy="327"/>
              <a:chOff x="5040" y="2064"/>
              <a:chExt cx="240" cy="327"/>
            </a:xfrm>
          </p:grpSpPr>
          <p:sp>
            <p:nvSpPr>
              <p:cNvPr id="57" name="Text Box 78"/>
              <p:cNvSpPr txBox="1">
                <a:spLocks noChangeArrowheads="1"/>
              </p:cNvSpPr>
              <p:nvPr/>
            </p:nvSpPr>
            <p:spPr bwMode="auto">
              <a:xfrm>
                <a:off x="5040" y="2064"/>
                <a:ext cx="240" cy="32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 cap="sq">
                    <a:solidFill>
                      <a:schemeClr val="tx1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sz="2800">
                    <a:solidFill>
                      <a:srgbClr val="FF0000"/>
                    </a:solidFill>
                  </a:rPr>
                  <a:t>n</a:t>
                </a:r>
              </a:p>
            </p:txBody>
          </p:sp>
          <p:sp>
            <p:nvSpPr>
              <p:cNvPr id="58" name="Line 79"/>
              <p:cNvSpPr>
                <a:spLocks noChangeShapeType="1"/>
              </p:cNvSpPr>
              <p:nvPr/>
            </p:nvSpPr>
            <p:spPr bwMode="auto">
              <a:xfrm>
                <a:off x="5040" y="2346"/>
                <a:ext cx="240" cy="0"/>
              </a:xfrm>
              <a:prstGeom prst="line">
                <a:avLst/>
              </a:prstGeom>
              <a:noFill/>
              <a:ln w="12700" cap="sq">
                <a:solidFill>
                  <a:srgbClr val="FF0000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</p:grpSp>
      </p:grpSp>
      <p:grpSp>
        <p:nvGrpSpPr>
          <p:cNvPr id="59" name="Group 80"/>
          <p:cNvGrpSpPr>
            <a:grpSpLocks/>
          </p:cNvGrpSpPr>
          <p:nvPr/>
        </p:nvGrpSpPr>
        <p:grpSpPr bwMode="auto">
          <a:xfrm>
            <a:off x="4234487" y="1773271"/>
            <a:ext cx="390525" cy="866775"/>
            <a:chOff x="3264" y="2208"/>
            <a:chExt cx="246" cy="546"/>
          </a:xfrm>
        </p:grpSpPr>
        <p:sp>
          <p:nvSpPr>
            <p:cNvPr id="60" name="Text Box 81"/>
            <p:cNvSpPr txBox="1">
              <a:spLocks noChangeArrowheads="1"/>
            </p:cNvSpPr>
            <p:nvPr/>
          </p:nvSpPr>
          <p:spPr bwMode="auto">
            <a:xfrm>
              <a:off x="3270" y="2466"/>
              <a:ext cx="240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2400" b="1">
                  <a:solidFill>
                    <a:srgbClr val="0000FF"/>
                  </a:solidFill>
                </a:rPr>
                <a:t>2</a:t>
              </a:r>
            </a:p>
          </p:txBody>
        </p:sp>
        <p:sp>
          <p:nvSpPr>
            <p:cNvPr id="61" name="Text Box 82"/>
            <p:cNvSpPr txBox="1">
              <a:spLocks noChangeArrowheads="1"/>
            </p:cNvSpPr>
            <p:nvPr/>
          </p:nvSpPr>
          <p:spPr bwMode="auto">
            <a:xfrm>
              <a:off x="3264" y="2208"/>
              <a:ext cx="240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2800">
                  <a:solidFill>
                    <a:srgbClr val="0000FF"/>
                  </a:solidFill>
                </a:rPr>
                <a:t>n</a:t>
              </a:r>
            </a:p>
          </p:txBody>
        </p:sp>
        <p:sp>
          <p:nvSpPr>
            <p:cNvPr id="62" name="Line 83"/>
            <p:cNvSpPr>
              <a:spLocks noChangeShapeType="1"/>
            </p:cNvSpPr>
            <p:nvPr/>
          </p:nvSpPr>
          <p:spPr bwMode="auto">
            <a:xfrm>
              <a:off x="3264" y="2490"/>
              <a:ext cx="240" cy="0"/>
            </a:xfrm>
            <a:prstGeom prst="line">
              <a:avLst/>
            </a:prstGeom>
            <a:noFill/>
            <a:ln w="12700" cap="sq">
              <a:solidFill>
                <a:srgbClr val="0000FF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</p:grpSp>
      <p:grpSp>
        <p:nvGrpSpPr>
          <p:cNvPr id="63" name="Group 84"/>
          <p:cNvGrpSpPr>
            <a:grpSpLocks/>
          </p:cNvGrpSpPr>
          <p:nvPr/>
        </p:nvGrpSpPr>
        <p:grpSpPr bwMode="auto">
          <a:xfrm>
            <a:off x="3682037" y="1087471"/>
            <a:ext cx="409575" cy="838200"/>
            <a:chOff x="4800" y="2160"/>
            <a:chExt cx="258" cy="528"/>
          </a:xfrm>
        </p:grpSpPr>
        <p:sp>
          <p:nvSpPr>
            <p:cNvPr id="64" name="Text Box 85"/>
            <p:cNvSpPr txBox="1">
              <a:spLocks noChangeArrowheads="1"/>
            </p:cNvSpPr>
            <p:nvPr/>
          </p:nvSpPr>
          <p:spPr bwMode="auto">
            <a:xfrm>
              <a:off x="4818" y="2400"/>
              <a:ext cx="240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2400" b="1">
                  <a:solidFill>
                    <a:srgbClr val="FF0000"/>
                  </a:solidFill>
                </a:rPr>
                <a:t>2</a:t>
              </a:r>
            </a:p>
          </p:txBody>
        </p:sp>
        <p:grpSp>
          <p:nvGrpSpPr>
            <p:cNvPr id="65" name="Group 86"/>
            <p:cNvGrpSpPr>
              <a:grpSpLocks/>
            </p:cNvGrpSpPr>
            <p:nvPr/>
          </p:nvGrpSpPr>
          <p:grpSpPr bwMode="auto">
            <a:xfrm>
              <a:off x="4800" y="2160"/>
              <a:ext cx="240" cy="327"/>
              <a:chOff x="5040" y="2064"/>
              <a:chExt cx="240" cy="327"/>
            </a:xfrm>
          </p:grpSpPr>
          <p:sp>
            <p:nvSpPr>
              <p:cNvPr id="66" name="Text Box 87"/>
              <p:cNvSpPr txBox="1">
                <a:spLocks noChangeArrowheads="1"/>
              </p:cNvSpPr>
              <p:nvPr/>
            </p:nvSpPr>
            <p:spPr bwMode="auto">
              <a:xfrm>
                <a:off x="5040" y="2064"/>
                <a:ext cx="240" cy="32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 cap="sq">
                    <a:solidFill>
                      <a:schemeClr val="tx1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sz="2800">
                    <a:solidFill>
                      <a:srgbClr val="FF0000"/>
                    </a:solidFill>
                  </a:rPr>
                  <a:t>n</a:t>
                </a:r>
              </a:p>
            </p:txBody>
          </p:sp>
          <p:sp>
            <p:nvSpPr>
              <p:cNvPr id="67" name="Line 88"/>
              <p:cNvSpPr>
                <a:spLocks noChangeShapeType="1"/>
              </p:cNvSpPr>
              <p:nvPr/>
            </p:nvSpPr>
            <p:spPr bwMode="auto">
              <a:xfrm>
                <a:off x="5040" y="2346"/>
                <a:ext cx="240" cy="0"/>
              </a:xfrm>
              <a:prstGeom prst="line">
                <a:avLst/>
              </a:prstGeom>
              <a:noFill/>
              <a:ln w="12700" cap="sq">
                <a:solidFill>
                  <a:srgbClr val="FF0000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</p:grpSp>
      </p:grpSp>
      <p:sp>
        <p:nvSpPr>
          <p:cNvPr id="68" name="Text Box 89"/>
          <p:cNvSpPr txBox="1">
            <a:spLocks noChangeArrowheads="1"/>
          </p:cNvSpPr>
          <p:nvPr/>
        </p:nvSpPr>
        <p:spPr bwMode="auto">
          <a:xfrm>
            <a:off x="3710268" y="1626427"/>
            <a:ext cx="43815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sz="4000" dirty="0">
                <a:solidFill>
                  <a:srgbClr val="0000FF"/>
                </a:solidFill>
              </a:rPr>
              <a:t>o</a:t>
            </a:r>
          </a:p>
        </p:txBody>
      </p:sp>
      <p:sp>
        <p:nvSpPr>
          <p:cNvPr id="69" name="Text Box 45"/>
          <p:cNvSpPr txBox="1">
            <a:spLocks noChangeArrowheads="1"/>
          </p:cNvSpPr>
          <p:nvPr/>
        </p:nvSpPr>
        <p:spPr bwMode="auto">
          <a:xfrm>
            <a:off x="1842343" y="4113953"/>
            <a:ext cx="8846677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342900" indent="-3429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b="1" dirty="0" err="1">
                <a:solidFill>
                  <a:srgbClr val="002060"/>
                </a:solidFill>
              </a:rPr>
              <a:t>Chiều</a:t>
            </a:r>
            <a:r>
              <a:rPr lang="en-US" b="1" dirty="0">
                <a:solidFill>
                  <a:srgbClr val="002060"/>
                </a:solidFill>
              </a:rPr>
              <a:t> </a:t>
            </a:r>
            <a:r>
              <a:rPr lang="en-US" b="1" dirty="0" err="1">
                <a:solidFill>
                  <a:srgbClr val="002060"/>
                </a:solidFill>
              </a:rPr>
              <a:t>dài</a:t>
            </a:r>
            <a:r>
              <a:rPr lang="en-US" b="1" dirty="0">
                <a:solidFill>
                  <a:srgbClr val="002060"/>
                </a:solidFill>
              </a:rPr>
              <a:t> </a:t>
            </a:r>
            <a:r>
              <a:rPr lang="en-US" b="1" dirty="0" err="1">
                <a:solidFill>
                  <a:srgbClr val="002060"/>
                </a:solidFill>
              </a:rPr>
              <a:t>hình</a:t>
            </a:r>
            <a:r>
              <a:rPr lang="en-US" b="1" dirty="0">
                <a:solidFill>
                  <a:srgbClr val="002060"/>
                </a:solidFill>
              </a:rPr>
              <a:t> </a:t>
            </a:r>
            <a:r>
              <a:rPr lang="en-US" b="1" dirty="0" err="1">
                <a:solidFill>
                  <a:srgbClr val="002060"/>
                </a:solidFill>
              </a:rPr>
              <a:t>chữ</a:t>
            </a:r>
            <a:r>
              <a:rPr lang="en-US" b="1" dirty="0">
                <a:solidFill>
                  <a:srgbClr val="002060"/>
                </a:solidFill>
              </a:rPr>
              <a:t> </a:t>
            </a:r>
            <a:r>
              <a:rPr lang="en-US" b="1" dirty="0" err="1">
                <a:solidFill>
                  <a:srgbClr val="002060"/>
                </a:solidFill>
              </a:rPr>
              <a:t>nhật</a:t>
            </a:r>
            <a:r>
              <a:rPr lang="en-US" b="1" dirty="0">
                <a:solidFill>
                  <a:srgbClr val="00206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bằng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002060"/>
                </a:solidFill>
              </a:rPr>
              <a:t>đường</a:t>
            </a:r>
            <a:r>
              <a:rPr lang="en-US" b="1" dirty="0">
                <a:solidFill>
                  <a:srgbClr val="002060"/>
                </a:solidFill>
              </a:rPr>
              <a:t> </a:t>
            </a:r>
            <a:r>
              <a:rPr lang="en-US" b="1" dirty="0" err="1">
                <a:solidFill>
                  <a:srgbClr val="002060"/>
                </a:solidFill>
              </a:rPr>
              <a:t>chéo</a:t>
            </a:r>
            <a:r>
              <a:rPr lang="en-US" b="1" dirty="0">
                <a:solidFill>
                  <a:srgbClr val="002060"/>
                </a:solidFill>
              </a:rPr>
              <a:t> AC.</a:t>
            </a:r>
          </a:p>
        </p:txBody>
      </p:sp>
      <p:sp>
        <p:nvSpPr>
          <p:cNvPr id="72" name="Rectangle 49"/>
          <p:cNvSpPr>
            <a:spLocks noChangeArrowheads="1"/>
          </p:cNvSpPr>
          <p:nvPr/>
        </p:nvSpPr>
        <p:spPr bwMode="auto">
          <a:xfrm>
            <a:off x="1721475" y="3452648"/>
            <a:ext cx="8839200" cy="3081311"/>
          </a:xfrm>
          <a:prstGeom prst="rect">
            <a:avLst/>
          </a:prstGeom>
          <a:noFill/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vi-VN">
              <a:solidFill>
                <a:srgbClr val="002060"/>
              </a:solidFill>
            </a:endParaRPr>
          </a:p>
        </p:txBody>
      </p:sp>
      <p:grpSp>
        <p:nvGrpSpPr>
          <p:cNvPr id="73" name="Group 60"/>
          <p:cNvGrpSpPr>
            <a:grpSpLocks/>
          </p:cNvGrpSpPr>
          <p:nvPr/>
        </p:nvGrpSpPr>
        <p:grpSpPr bwMode="auto">
          <a:xfrm>
            <a:off x="1702425" y="5543359"/>
            <a:ext cx="9364663" cy="995363"/>
            <a:chOff x="132" y="3648"/>
            <a:chExt cx="5899" cy="627"/>
          </a:xfrm>
        </p:grpSpPr>
        <p:sp>
          <p:nvSpPr>
            <p:cNvPr id="74" name="Text Box 50"/>
            <p:cNvSpPr txBox="1">
              <a:spLocks noChangeArrowheads="1"/>
            </p:cNvSpPr>
            <p:nvPr/>
          </p:nvSpPr>
          <p:spPr bwMode="auto">
            <a:xfrm>
              <a:off x="132" y="3763"/>
              <a:ext cx="5899" cy="36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 marL="342900" indent="-3429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b="1" dirty="0" err="1">
                  <a:solidFill>
                    <a:srgbClr val="002060"/>
                  </a:solidFill>
                </a:rPr>
                <a:t>Chiều</a:t>
              </a:r>
              <a:r>
                <a:rPr lang="en-US" b="1" dirty="0">
                  <a:solidFill>
                    <a:srgbClr val="002060"/>
                  </a:solidFill>
                </a:rPr>
                <a:t> </a:t>
              </a:r>
              <a:r>
                <a:rPr lang="en-US" b="1" dirty="0" err="1">
                  <a:solidFill>
                    <a:srgbClr val="002060"/>
                  </a:solidFill>
                </a:rPr>
                <a:t>rộng</a:t>
              </a:r>
              <a:r>
                <a:rPr lang="en-US" b="1" dirty="0">
                  <a:solidFill>
                    <a:srgbClr val="002060"/>
                  </a:solidFill>
                </a:rPr>
                <a:t> </a:t>
              </a:r>
              <a:r>
                <a:rPr lang="en-US" b="1" dirty="0" err="1">
                  <a:solidFill>
                    <a:srgbClr val="002060"/>
                  </a:solidFill>
                </a:rPr>
                <a:t>hình</a:t>
              </a:r>
              <a:r>
                <a:rPr lang="en-US" b="1" dirty="0">
                  <a:solidFill>
                    <a:srgbClr val="002060"/>
                  </a:solidFill>
                </a:rPr>
                <a:t> </a:t>
              </a:r>
              <a:r>
                <a:rPr lang="en-US" b="1" dirty="0" err="1">
                  <a:solidFill>
                    <a:srgbClr val="002060"/>
                  </a:solidFill>
                </a:rPr>
                <a:t>chữ</a:t>
              </a:r>
              <a:r>
                <a:rPr lang="en-US" b="1" dirty="0">
                  <a:solidFill>
                    <a:srgbClr val="002060"/>
                  </a:solidFill>
                </a:rPr>
                <a:t> </a:t>
              </a:r>
              <a:r>
                <a:rPr lang="en-US" b="1" dirty="0" err="1">
                  <a:solidFill>
                    <a:srgbClr val="002060"/>
                  </a:solidFill>
                </a:rPr>
                <a:t>nhật</a:t>
              </a:r>
              <a:r>
                <a:rPr lang="en-US" b="1" dirty="0">
                  <a:solidFill>
                    <a:srgbClr val="002060"/>
                  </a:solidFill>
                </a:rPr>
                <a:t> </a:t>
              </a:r>
              <a:r>
                <a:rPr lang="en-US" b="1" dirty="0" err="1">
                  <a:solidFill>
                    <a:srgbClr val="FF0000"/>
                  </a:solidFill>
                </a:rPr>
                <a:t>bằng</a:t>
              </a:r>
              <a:r>
                <a:rPr lang="en-US" b="1" dirty="0">
                  <a:solidFill>
                    <a:srgbClr val="002060"/>
                  </a:solidFill>
                </a:rPr>
                <a:t>     </a:t>
              </a:r>
              <a:r>
                <a:rPr lang="en-US" b="1" dirty="0" err="1">
                  <a:solidFill>
                    <a:srgbClr val="002060"/>
                  </a:solidFill>
                </a:rPr>
                <a:t>đường</a:t>
              </a:r>
              <a:r>
                <a:rPr lang="en-US" b="1" dirty="0">
                  <a:solidFill>
                    <a:srgbClr val="002060"/>
                  </a:solidFill>
                </a:rPr>
                <a:t> </a:t>
              </a:r>
              <a:r>
                <a:rPr lang="en-US" b="1" dirty="0" err="1">
                  <a:solidFill>
                    <a:srgbClr val="002060"/>
                  </a:solidFill>
                </a:rPr>
                <a:t>chéo</a:t>
              </a:r>
              <a:r>
                <a:rPr lang="en-US" b="1" dirty="0">
                  <a:solidFill>
                    <a:srgbClr val="002060"/>
                  </a:solidFill>
                </a:rPr>
                <a:t> BD.</a:t>
              </a:r>
            </a:p>
          </p:txBody>
        </p:sp>
        <p:grpSp>
          <p:nvGrpSpPr>
            <p:cNvPr id="75" name="Group 59"/>
            <p:cNvGrpSpPr>
              <a:grpSpLocks/>
            </p:cNvGrpSpPr>
            <p:nvPr/>
          </p:nvGrpSpPr>
          <p:grpSpPr bwMode="auto">
            <a:xfrm>
              <a:off x="3696" y="3648"/>
              <a:ext cx="240" cy="627"/>
              <a:chOff x="3696" y="3648"/>
              <a:chExt cx="240" cy="627"/>
            </a:xfrm>
          </p:grpSpPr>
          <p:sp>
            <p:nvSpPr>
              <p:cNvPr id="76" name="Text Box 53"/>
              <p:cNvSpPr txBox="1">
                <a:spLocks noChangeArrowheads="1"/>
              </p:cNvSpPr>
              <p:nvPr/>
            </p:nvSpPr>
            <p:spPr bwMode="auto">
              <a:xfrm>
                <a:off x="3696" y="3648"/>
                <a:ext cx="228" cy="36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 cap="sq">
                    <a:solidFill>
                      <a:schemeClr val="tx1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>
                    <a:solidFill>
                      <a:srgbClr val="002060"/>
                    </a:solidFill>
                  </a:rPr>
                  <a:t>1</a:t>
                </a:r>
              </a:p>
            </p:txBody>
          </p:sp>
          <p:sp>
            <p:nvSpPr>
              <p:cNvPr id="77" name="Line 54"/>
              <p:cNvSpPr>
                <a:spLocks noChangeShapeType="1"/>
              </p:cNvSpPr>
              <p:nvPr/>
            </p:nvSpPr>
            <p:spPr bwMode="auto">
              <a:xfrm>
                <a:off x="3696" y="3990"/>
                <a:ext cx="228" cy="0"/>
              </a:xfrm>
              <a:prstGeom prst="line">
                <a:avLst/>
              </a:prstGeom>
              <a:noFill/>
              <a:ln w="12700" cap="sq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>
                  <a:solidFill>
                    <a:srgbClr val="002060"/>
                  </a:solidFill>
                </a:endParaRPr>
              </a:p>
            </p:txBody>
          </p:sp>
          <p:sp>
            <p:nvSpPr>
              <p:cNvPr id="78" name="Text Box 55"/>
              <p:cNvSpPr txBox="1">
                <a:spLocks noChangeArrowheads="1"/>
              </p:cNvSpPr>
              <p:nvPr/>
            </p:nvSpPr>
            <p:spPr bwMode="auto">
              <a:xfrm>
                <a:off x="3708" y="3948"/>
                <a:ext cx="228" cy="32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 cap="sq">
                    <a:solidFill>
                      <a:schemeClr val="tx1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2800" dirty="0">
                    <a:solidFill>
                      <a:srgbClr val="002060"/>
                    </a:solidFill>
                  </a:rPr>
                  <a:t>2</a:t>
                </a:r>
              </a:p>
            </p:txBody>
          </p:sp>
        </p:grpSp>
      </p:grpSp>
      <p:sp>
        <p:nvSpPr>
          <p:cNvPr id="79" name="Text Box 67"/>
          <p:cNvSpPr txBox="1">
            <a:spLocks noChangeArrowheads="1"/>
          </p:cNvSpPr>
          <p:nvPr/>
        </p:nvSpPr>
        <p:spPr bwMode="auto">
          <a:xfrm>
            <a:off x="1705965" y="3537610"/>
            <a:ext cx="82296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dirty="0">
                <a:solidFill>
                  <a:srgbClr val="002060"/>
                </a:solidFill>
              </a:rPr>
              <a:t>2. </a:t>
            </a:r>
            <a:r>
              <a:rPr lang="en-US" dirty="0" err="1">
                <a:solidFill>
                  <a:srgbClr val="002060"/>
                </a:solidFill>
              </a:rPr>
              <a:t>Chiều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dài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hình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chữ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nhật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với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đường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chéo</a:t>
            </a:r>
            <a:r>
              <a:rPr lang="en-US" dirty="0">
                <a:solidFill>
                  <a:srgbClr val="002060"/>
                </a:solidFill>
              </a:rPr>
              <a:t> AC.</a:t>
            </a:r>
          </a:p>
        </p:txBody>
      </p:sp>
      <p:sp>
        <p:nvSpPr>
          <p:cNvPr id="80" name="Text Box 71"/>
          <p:cNvSpPr txBox="1">
            <a:spLocks noChangeArrowheads="1"/>
          </p:cNvSpPr>
          <p:nvPr/>
        </p:nvSpPr>
        <p:spPr bwMode="auto">
          <a:xfrm>
            <a:off x="1942448" y="5004929"/>
            <a:ext cx="822960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dirty="0">
                <a:solidFill>
                  <a:srgbClr val="002060"/>
                </a:solidFill>
              </a:rPr>
              <a:t>3. </a:t>
            </a:r>
            <a:r>
              <a:rPr lang="en-US" dirty="0" err="1">
                <a:solidFill>
                  <a:srgbClr val="002060"/>
                </a:solidFill>
              </a:rPr>
              <a:t>Chiều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rộng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hình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chữ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nhật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với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đường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chéo</a:t>
            </a:r>
            <a:r>
              <a:rPr lang="en-US" dirty="0">
                <a:solidFill>
                  <a:srgbClr val="002060"/>
                </a:solidFill>
              </a:rPr>
              <a:t> BD.</a:t>
            </a:r>
          </a:p>
        </p:txBody>
      </p:sp>
    </p:spTree>
    <p:extLst>
      <p:ext uri="{BB962C8B-B14F-4D97-AF65-F5344CB8AC3E}">
        <p14:creationId xmlns:p14="http://schemas.microsoft.com/office/powerpoint/2010/main" val="6908978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9" grpId="0"/>
      <p:bldP spid="72" grpId="0" animBg="1"/>
      <p:bldP spid="79" grpId="0"/>
      <p:bldP spid="8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Text Box 47"/>
          <p:cNvSpPr txBox="1">
            <a:spLocks noChangeArrowheads="1"/>
          </p:cNvSpPr>
          <p:nvPr/>
        </p:nvSpPr>
        <p:spPr bwMode="auto">
          <a:xfrm>
            <a:off x="2077354" y="4302001"/>
            <a:ext cx="49530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dirty="0">
                <a:solidFill>
                  <a:srgbClr val="0000FF"/>
                </a:solidFill>
              </a:rPr>
              <a:t>S </a:t>
            </a:r>
            <a:r>
              <a:rPr lang="en-US" dirty="0" err="1">
                <a:solidFill>
                  <a:srgbClr val="0000FF"/>
                </a:solidFill>
              </a:rPr>
              <a:t>hình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dirty="0" err="1">
                <a:solidFill>
                  <a:srgbClr val="0000FF"/>
                </a:solidFill>
              </a:rPr>
              <a:t>chữ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dirty="0" err="1">
                <a:solidFill>
                  <a:srgbClr val="0000FF"/>
                </a:solidFill>
              </a:rPr>
              <a:t>nhật</a:t>
            </a:r>
            <a:r>
              <a:rPr lang="en-US" dirty="0">
                <a:solidFill>
                  <a:srgbClr val="0000FF"/>
                </a:solidFill>
              </a:rPr>
              <a:t> MNCA </a:t>
            </a:r>
            <a:r>
              <a:rPr lang="en-US" dirty="0" err="1">
                <a:solidFill>
                  <a:srgbClr val="0000FF"/>
                </a:solidFill>
              </a:rPr>
              <a:t>là</a:t>
            </a:r>
            <a:r>
              <a:rPr lang="en-US" dirty="0">
                <a:solidFill>
                  <a:srgbClr val="0000FF"/>
                </a:solidFill>
              </a:rPr>
              <a:t>: </a:t>
            </a:r>
          </a:p>
        </p:txBody>
      </p:sp>
      <p:sp>
        <p:nvSpPr>
          <p:cNvPr id="46" name="Rectangle 48"/>
          <p:cNvSpPr>
            <a:spLocks noChangeArrowheads="1"/>
          </p:cNvSpPr>
          <p:nvPr/>
        </p:nvSpPr>
        <p:spPr bwMode="auto">
          <a:xfrm>
            <a:off x="1854682" y="4080130"/>
            <a:ext cx="8839200" cy="2286000"/>
          </a:xfrm>
          <a:prstGeom prst="rect">
            <a:avLst/>
          </a:prstGeom>
          <a:noFill/>
          <a:ln w="38100" cap="sq">
            <a:solidFill>
              <a:srgbClr val="CC00CC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vi-VN"/>
          </a:p>
        </p:txBody>
      </p:sp>
      <p:grpSp>
        <p:nvGrpSpPr>
          <p:cNvPr id="63" name="Group 80"/>
          <p:cNvGrpSpPr>
            <a:grpSpLocks/>
          </p:cNvGrpSpPr>
          <p:nvPr/>
        </p:nvGrpSpPr>
        <p:grpSpPr bwMode="auto">
          <a:xfrm>
            <a:off x="6725554" y="4046414"/>
            <a:ext cx="2819400" cy="1112837"/>
            <a:chOff x="3456" y="2575"/>
            <a:chExt cx="1776" cy="701"/>
          </a:xfrm>
        </p:grpSpPr>
        <p:sp>
          <p:nvSpPr>
            <p:cNvPr id="64" name="Text Box 72"/>
            <p:cNvSpPr txBox="1">
              <a:spLocks noChangeArrowheads="1"/>
            </p:cNvSpPr>
            <p:nvPr/>
          </p:nvSpPr>
          <p:spPr bwMode="auto">
            <a:xfrm>
              <a:off x="3456" y="2719"/>
              <a:ext cx="1776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b="1">
                  <a:solidFill>
                    <a:srgbClr val="FF0000"/>
                  </a:solidFill>
                </a:rPr>
                <a:t>m</a:t>
              </a:r>
              <a:r>
                <a:rPr lang="en-US">
                  <a:solidFill>
                    <a:srgbClr val="FF0000"/>
                  </a:solidFill>
                </a:rPr>
                <a:t>  x </a:t>
              </a:r>
            </a:p>
          </p:txBody>
        </p:sp>
        <p:grpSp>
          <p:nvGrpSpPr>
            <p:cNvPr id="65" name="Group 78"/>
            <p:cNvGrpSpPr>
              <a:grpSpLocks/>
            </p:cNvGrpSpPr>
            <p:nvPr/>
          </p:nvGrpSpPr>
          <p:grpSpPr bwMode="auto">
            <a:xfrm>
              <a:off x="4128" y="2575"/>
              <a:ext cx="240" cy="701"/>
              <a:chOff x="4128" y="2688"/>
              <a:chExt cx="240" cy="701"/>
            </a:xfrm>
          </p:grpSpPr>
          <p:sp>
            <p:nvSpPr>
              <p:cNvPr id="66" name="Text Box 74"/>
              <p:cNvSpPr txBox="1">
                <a:spLocks noChangeArrowheads="1"/>
              </p:cNvSpPr>
              <p:nvPr/>
            </p:nvSpPr>
            <p:spPr bwMode="auto">
              <a:xfrm>
                <a:off x="4128" y="3024"/>
                <a:ext cx="240" cy="36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 cap="sq">
                    <a:solidFill>
                      <a:schemeClr val="tx1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b="1">
                    <a:solidFill>
                      <a:srgbClr val="FF0000"/>
                    </a:solidFill>
                  </a:rPr>
                  <a:t>2</a:t>
                </a:r>
              </a:p>
            </p:txBody>
          </p:sp>
          <p:sp>
            <p:nvSpPr>
              <p:cNvPr id="67" name="Text Box 76"/>
              <p:cNvSpPr txBox="1">
                <a:spLocks noChangeArrowheads="1"/>
              </p:cNvSpPr>
              <p:nvPr/>
            </p:nvSpPr>
            <p:spPr bwMode="auto">
              <a:xfrm>
                <a:off x="4128" y="2688"/>
                <a:ext cx="240" cy="36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 cap="sq">
                    <a:solidFill>
                      <a:schemeClr val="tx1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b="1">
                    <a:solidFill>
                      <a:srgbClr val="FF0000"/>
                    </a:solidFill>
                  </a:rPr>
                  <a:t>n</a:t>
                </a:r>
              </a:p>
            </p:txBody>
          </p:sp>
          <p:sp>
            <p:nvSpPr>
              <p:cNvPr id="68" name="Line 77"/>
              <p:cNvSpPr>
                <a:spLocks noChangeShapeType="1"/>
              </p:cNvSpPr>
              <p:nvPr/>
            </p:nvSpPr>
            <p:spPr bwMode="auto">
              <a:xfrm>
                <a:off x="4128" y="3048"/>
                <a:ext cx="240" cy="0"/>
              </a:xfrm>
              <a:prstGeom prst="line">
                <a:avLst/>
              </a:prstGeom>
              <a:noFill/>
              <a:ln w="12700" cap="sq">
                <a:solidFill>
                  <a:srgbClr val="FF0000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</p:grpSp>
      </p:grpSp>
      <p:grpSp>
        <p:nvGrpSpPr>
          <p:cNvPr id="69" name="Group 87"/>
          <p:cNvGrpSpPr>
            <a:grpSpLocks/>
          </p:cNvGrpSpPr>
          <p:nvPr/>
        </p:nvGrpSpPr>
        <p:grpSpPr bwMode="auto">
          <a:xfrm>
            <a:off x="8325754" y="4121026"/>
            <a:ext cx="2971800" cy="1065213"/>
            <a:chOff x="4320" y="2622"/>
            <a:chExt cx="1872" cy="671"/>
          </a:xfrm>
        </p:grpSpPr>
        <p:sp>
          <p:nvSpPr>
            <p:cNvPr id="70" name="Text Box 81"/>
            <p:cNvSpPr txBox="1">
              <a:spLocks noChangeArrowheads="1"/>
            </p:cNvSpPr>
            <p:nvPr/>
          </p:nvSpPr>
          <p:spPr bwMode="auto">
            <a:xfrm>
              <a:off x="4320" y="2766"/>
              <a:ext cx="1872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/>
                <a:t>=  </a:t>
              </a:r>
            </a:p>
          </p:txBody>
        </p:sp>
        <p:grpSp>
          <p:nvGrpSpPr>
            <p:cNvPr id="71" name="Group 85"/>
            <p:cNvGrpSpPr>
              <a:grpSpLocks/>
            </p:cNvGrpSpPr>
            <p:nvPr/>
          </p:nvGrpSpPr>
          <p:grpSpPr bwMode="auto">
            <a:xfrm>
              <a:off x="4656" y="2622"/>
              <a:ext cx="1152" cy="671"/>
              <a:chOff x="4608" y="3216"/>
              <a:chExt cx="1152" cy="671"/>
            </a:xfrm>
          </p:grpSpPr>
          <p:sp>
            <p:nvSpPr>
              <p:cNvPr id="72" name="Text Box 82"/>
              <p:cNvSpPr txBox="1">
                <a:spLocks noChangeArrowheads="1"/>
              </p:cNvSpPr>
              <p:nvPr/>
            </p:nvSpPr>
            <p:spPr bwMode="auto">
              <a:xfrm>
                <a:off x="4608" y="3216"/>
                <a:ext cx="1152" cy="36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 cap="sq">
                    <a:solidFill>
                      <a:schemeClr val="tx1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b="1">
                    <a:solidFill>
                      <a:srgbClr val="FF0000"/>
                    </a:solidFill>
                  </a:rPr>
                  <a:t>m </a:t>
                </a:r>
                <a:r>
                  <a:rPr lang="en-US">
                    <a:solidFill>
                      <a:srgbClr val="FF0000"/>
                    </a:solidFill>
                  </a:rPr>
                  <a:t> x  </a:t>
                </a:r>
                <a:r>
                  <a:rPr lang="en-US" b="1">
                    <a:solidFill>
                      <a:srgbClr val="FF0000"/>
                    </a:solidFill>
                  </a:rPr>
                  <a:t>n</a:t>
                </a:r>
              </a:p>
            </p:txBody>
          </p:sp>
          <p:sp>
            <p:nvSpPr>
              <p:cNvPr id="73" name="Line 83"/>
              <p:cNvSpPr>
                <a:spLocks noChangeShapeType="1"/>
              </p:cNvSpPr>
              <p:nvPr/>
            </p:nvSpPr>
            <p:spPr bwMode="auto">
              <a:xfrm>
                <a:off x="4608" y="3552"/>
                <a:ext cx="864" cy="0"/>
              </a:xfrm>
              <a:prstGeom prst="line">
                <a:avLst/>
              </a:prstGeom>
              <a:noFill/>
              <a:ln w="12700" cap="sq">
                <a:solidFill>
                  <a:srgbClr val="FF0000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74" name="Text Box 84"/>
              <p:cNvSpPr txBox="1">
                <a:spLocks noChangeArrowheads="1"/>
              </p:cNvSpPr>
              <p:nvPr/>
            </p:nvSpPr>
            <p:spPr bwMode="auto">
              <a:xfrm>
                <a:off x="4896" y="3522"/>
                <a:ext cx="336" cy="36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 cap="sq">
                    <a:solidFill>
                      <a:schemeClr val="tx1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b="1">
                    <a:solidFill>
                      <a:srgbClr val="FF0000"/>
                    </a:solidFill>
                  </a:rPr>
                  <a:t>2</a:t>
                </a:r>
              </a:p>
            </p:txBody>
          </p:sp>
        </p:grpSp>
      </p:grpSp>
      <p:sp>
        <p:nvSpPr>
          <p:cNvPr id="75" name="AutoShape 88"/>
          <p:cNvSpPr>
            <a:spLocks noChangeArrowheads="1"/>
          </p:cNvSpPr>
          <p:nvPr/>
        </p:nvSpPr>
        <p:spPr bwMode="auto">
          <a:xfrm>
            <a:off x="2610754" y="5521201"/>
            <a:ext cx="914400" cy="304800"/>
          </a:xfrm>
          <a:prstGeom prst="rightArrow">
            <a:avLst>
              <a:gd name="adj1" fmla="val 50000"/>
              <a:gd name="adj2" fmla="val 75000"/>
            </a:avLst>
          </a:prstGeom>
          <a:solidFill>
            <a:srgbClr val="006600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vi-VN"/>
          </a:p>
        </p:txBody>
      </p:sp>
      <p:sp>
        <p:nvSpPr>
          <p:cNvPr id="76" name="Text Box 89"/>
          <p:cNvSpPr txBox="1">
            <a:spLocks noChangeArrowheads="1"/>
          </p:cNvSpPr>
          <p:nvPr/>
        </p:nvSpPr>
        <p:spPr bwMode="auto">
          <a:xfrm>
            <a:off x="3829954" y="5368801"/>
            <a:ext cx="49530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dirty="0">
                <a:solidFill>
                  <a:srgbClr val="0000FF"/>
                </a:solidFill>
              </a:rPr>
              <a:t>S </a:t>
            </a:r>
            <a:r>
              <a:rPr lang="en-US" dirty="0" err="1">
                <a:solidFill>
                  <a:srgbClr val="0000FF"/>
                </a:solidFill>
              </a:rPr>
              <a:t>hình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dirty="0" err="1">
                <a:solidFill>
                  <a:srgbClr val="0000FF"/>
                </a:solidFill>
              </a:rPr>
              <a:t>thoi</a:t>
            </a:r>
            <a:r>
              <a:rPr lang="en-US" dirty="0">
                <a:solidFill>
                  <a:srgbClr val="0000FF"/>
                </a:solidFill>
              </a:rPr>
              <a:t> ABCD </a:t>
            </a:r>
            <a:r>
              <a:rPr lang="en-US" dirty="0" err="1">
                <a:solidFill>
                  <a:srgbClr val="0000FF"/>
                </a:solidFill>
              </a:rPr>
              <a:t>là</a:t>
            </a:r>
            <a:r>
              <a:rPr lang="en-US" dirty="0">
                <a:solidFill>
                  <a:srgbClr val="0000FF"/>
                </a:solidFill>
              </a:rPr>
              <a:t>: </a:t>
            </a:r>
          </a:p>
        </p:txBody>
      </p:sp>
      <p:grpSp>
        <p:nvGrpSpPr>
          <p:cNvPr id="77" name="Group 92"/>
          <p:cNvGrpSpPr>
            <a:grpSpLocks/>
          </p:cNvGrpSpPr>
          <p:nvPr/>
        </p:nvGrpSpPr>
        <p:grpSpPr bwMode="auto">
          <a:xfrm>
            <a:off x="7716154" y="5217989"/>
            <a:ext cx="1828800" cy="1065212"/>
            <a:chOff x="4608" y="3216"/>
            <a:chExt cx="1152" cy="671"/>
          </a:xfrm>
        </p:grpSpPr>
        <p:sp>
          <p:nvSpPr>
            <p:cNvPr id="78" name="Text Box 93"/>
            <p:cNvSpPr txBox="1">
              <a:spLocks noChangeArrowheads="1"/>
            </p:cNvSpPr>
            <p:nvPr/>
          </p:nvSpPr>
          <p:spPr bwMode="auto">
            <a:xfrm>
              <a:off x="4608" y="3216"/>
              <a:ext cx="1152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b="1">
                  <a:solidFill>
                    <a:srgbClr val="FF0000"/>
                  </a:solidFill>
                </a:rPr>
                <a:t>m </a:t>
              </a:r>
              <a:r>
                <a:rPr lang="en-US">
                  <a:solidFill>
                    <a:srgbClr val="FF0000"/>
                  </a:solidFill>
                </a:rPr>
                <a:t> x  </a:t>
              </a:r>
              <a:r>
                <a:rPr lang="en-US" b="1">
                  <a:solidFill>
                    <a:srgbClr val="FF0000"/>
                  </a:solidFill>
                </a:rPr>
                <a:t>n</a:t>
              </a:r>
            </a:p>
          </p:txBody>
        </p:sp>
        <p:sp>
          <p:nvSpPr>
            <p:cNvPr id="79" name="Line 94"/>
            <p:cNvSpPr>
              <a:spLocks noChangeShapeType="1"/>
            </p:cNvSpPr>
            <p:nvPr/>
          </p:nvSpPr>
          <p:spPr bwMode="auto">
            <a:xfrm>
              <a:off x="4608" y="3552"/>
              <a:ext cx="864" cy="0"/>
            </a:xfrm>
            <a:prstGeom prst="line">
              <a:avLst/>
            </a:prstGeom>
            <a:noFill/>
            <a:ln w="12700" cap="sq">
              <a:solidFill>
                <a:srgbClr val="FF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80" name="Text Box 95"/>
            <p:cNvSpPr txBox="1">
              <a:spLocks noChangeArrowheads="1"/>
            </p:cNvSpPr>
            <p:nvPr/>
          </p:nvSpPr>
          <p:spPr bwMode="auto">
            <a:xfrm>
              <a:off x="4896" y="3522"/>
              <a:ext cx="336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b="1">
                  <a:solidFill>
                    <a:srgbClr val="FF0000"/>
                  </a:solidFill>
                </a:rPr>
                <a:t>2</a:t>
              </a:r>
            </a:p>
          </p:txBody>
        </p:sp>
      </p:grpSp>
      <p:sp>
        <p:nvSpPr>
          <p:cNvPr id="81" name="Text Box 48"/>
          <p:cNvSpPr txBox="1">
            <a:spLocks noChangeArrowheads="1"/>
          </p:cNvSpPr>
          <p:nvPr/>
        </p:nvSpPr>
        <p:spPr bwMode="auto">
          <a:xfrm>
            <a:off x="761668" y="3360614"/>
            <a:ext cx="87630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indent="0" eaLnBrk="1" hangingPunct="1">
              <a:spcBef>
                <a:spcPct val="50000"/>
              </a:spcBef>
            </a:pPr>
            <a:r>
              <a:rPr lang="en-US" dirty="0">
                <a:solidFill>
                  <a:srgbClr val="002060"/>
                </a:solidFill>
              </a:rPr>
              <a:t>S </a:t>
            </a:r>
            <a:r>
              <a:rPr lang="en-US" dirty="0" err="1">
                <a:solidFill>
                  <a:srgbClr val="002060"/>
                </a:solidFill>
              </a:rPr>
              <a:t>hình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thoi</a:t>
            </a:r>
            <a:r>
              <a:rPr lang="en-US" dirty="0">
                <a:solidFill>
                  <a:srgbClr val="002060"/>
                </a:solidFill>
              </a:rPr>
              <a:t> ABCD </a:t>
            </a:r>
            <a:r>
              <a:rPr lang="en-US" dirty="0" err="1">
                <a:solidFill>
                  <a:srgbClr val="002060"/>
                </a:solidFill>
              </a:rPr>
              <a:t>bằng</a:t>
            </a:r>
            <a:r>
              <a:rPr lang="en-US" dirty="0">
                <a:solidFill>
                  <a:srgbClr val="002060"/>
                </a:solidFill>
              </a:rPr>
              <a:t> S </a:t>
            </a:r>
            <a:r>
              <a:rPr lang="en-US" dirty="0" err="1">
                <a:solidFill>
                  <a:srgbClr val="002060"/>
                </a:solidFill>
              </a:rPr>
              <a:t>hình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chữ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nhật</a:t>
            </a:r>
            <a:r>
              <a:rPr lang="en-US" dirty="0">
                <a:solidFill>
                  <a:srgbClr val="002060"/>
                </a:solidFill>
              </a:rPr>
              <a:t> MNCA.</a:t>
            </a:r>
          </a:p>
        </p:txBody>
      </p:sp>
      <p:grpSp>
        <p:nvGrpSpPr>
          <p:cNvPr id="123" name="Group 70"/>
          <p:cNvGrpSpPr>
            <a:grpSpLocks/>
          </p:cNvGrpSpPr>
          <p:nvPr/>
        </p:nvGrpSpPr>
        <p:grpSpPr bwMode="auto">
          <a:xfrm>
            <a:off x="1577012" y="517629"/>
            <a:ext cx="9144000" cy="3098731"/>
            <a:chOff x="0" y="768"/>
            <a:chExt cx="5760" cy="2185"/>
          </a:xfrm>
        </p:grpSpPr>
        <p:sp>
          <p:nvSpPr>
            <p:cNvPr id="124" name="Line 7"/>
            <p:cNvSpPr>
              <a:spLocks noChangeShapeType="1"/>
            </p:cNvSpPr>
            <p:nvPr/>
          </p:nvSpPr>
          <p:spPr bwMode="auto">
            <a:xfrm>
              <a:off x="583" y="1728"/>
              <a:ext cx="2100" cy="1"/>
            </a:xfrm>
            <a:prstGeom prst="line">
              <a:avLst/>
            </a:prstGeom>
            <a:noFill/>
            <a:ln w="28575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25" name="Text Box 8"/>
            <p:cNvSpPr txBox="1">
              <a:spLocks noChangeArrowheads="1"/>
            </p:cNvSpPr>
            <p:nvPr/>
          </p:nvSpPr>
          <p:spPr bwMode="auto">
            <a:xfrm>
              <a:off x="289" y="1518"/>
              <a:ext cx="306" cy="36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2800">
                  <a:solidFill>
                    <a:srgbClr val="0000FF"/>
                  </a:solidFill>
                </a:rPr>
                <a:t>A</a:t>
              </a:r>
            </a:p>
          </p:txBody>
        </p:sp>
        <p:sp>
          <p:nvSpPr>
            <p:cNvPr id="126" name="Text Box 9"/>
            <p:cNvSpPr txBox="1">
              <a:spLocks noChangeArrowheads="1"/>
            </p:cNvSpPr>
            <p:nvPr/>
          </p:nvSpPr>
          <p:spPr bwMode="auto">
            <a:xfrm>
              <a:off x="1447" y="768"/>
              <a:ext cx="382" cy="36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2800">
                  <a:solidFill>
                    <a:srgbClr val="0000FF"/>
                  </a:solidFill>
                </a:rPr>
                <a:t>B</a:t>
              </a:r>
            </a:p>
          </p:txBody>
        </p:sp>
        <p:sp>
          <p:nvSpPr>
            <p:cNvPr id="127" name="Text Box 10"/>
            <p:cNvSpPr txBox="1">
              <a:spLocks noChangeArrowheads="1"/>
            </p:cNvSpPr>
            <p:nvPr/>
          </p:nvSpPr>
          <p:spPr bwMode="auto">
            <a:xfrm>
              <a:off x="2686" y="1517"/>
              <a:ext cx="267" cy="36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2800">
                  <a:solidFill>
                    <a:srgbClr val="0000FF"/>
                  </a:solidFill>
                </a:rPr>
                <a:t>C</a:t>
              </a:r>
            </a:p>
          </p:txBody>
        </p:sp>
        <p:sp>
          <p:nvSpPr>
            <p:cNvPr id="128" name="Text Box 11"/>
            <p:cNvSpPr txBox="1">
              <a:spLocks noChangeArrowheads="1"/>
            </p:cNvSpPr>
            <p:nvPr/>
          </p:nvSpPr>
          <p:spPr bwMode="auto">
            <a:xfrm>
              <a:off x="1490" y="2352"/>
              <a:ext cx="343" cy="36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2800">
                  <a:solidFill>
                    <a:srgbClr val="0000FF"/>
                  </a:solidFill>
                </a:rPr>
                <a:t>D</a:t>
              </a:r>
            </a:p>
          </p:txBody>
        </p:sp>
        <p:sp>
          <p:nvSpPr>
            <p:cNvPr id="129" name="Text Box 12"/>
            <p:cNvSpPr txBox="1">
              <a:spLocks noChangeArrowheads="1"/>
            </p:cNvSpPr>
            <p:nvPr/>
          </p:nvSpPr>
          <p:spPr bwMode="auto">
            <a:xfrm>
              <a:off x="1364" y="2544"/>
              <a:ext cx="611" cy="40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>
                  <a:solidFill>
                    <a:srgbClr val="FF0000"/>
                  </a:solidFill>
                </a:rPr>
                <a:t>m</a:t>
              </a:r>
            </a:p>
          </p:txBody>
        </p:sp>
        <p:sp>
          <p:nvSpPr>
            <p:cNvPr id="130" name="Text Box 22"/>
            <p:cNvSpPr txBox="1">
              <a:spLocks noChangeArrowheads="1"/>
            </p:cNvSpPr>
            <p:nvPr/>
          </p:nvSpPr>
          <p:spPr bwMode="auto">
            <a:xfrm>
              <a:off x="1615" y="1439"/>
              <a:ext cx="268" cy="36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2800">
                  <a:solidFill>
                    <a:srgbClr val="0000FF"/>
                  </a:solidFill>
                </a:rPr>
                <a:t>O</a:t>
              </a:r>
            </a:p>
          </p:txBody>
        </p:sp>
        <p:sp>
          <p:nvSpPr>
            <p:cNvPr id="131" name="Text Box 23"/>
            <p:cNvSpPr txBox="1">
              <a:spLocks noChangeArrowheads="1"/>
            </p:cNvSpPr>
            <p:nvPr/>
          </p:nvSpPr>
          <p:spPr bwMode="auto">
            <a:xfrm>
              <a:off x="0" y="1488"/>
              <a:ext cx="382" cy="40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/>
                <a:t>n</a:t>
              </a:r>
            </a:p>
          </p:txBody>
        </p:sp>
        <p:sp>
          <p:nvSpPr>
            <p:cNvPr id="132" name="AutoShape 32"/>
            <p:cNvSpPr>
              <a:spLocks noChangeArrowheads="1"/>
            </p:cNvSpPr>
            <p:nvPr/>
          </p:nvSpPr>
          <p:spPr bwMode="auto">
            <a:xfrm>
              <a:off x="3344" y="1104"/>
              <a:ext cx="2138" cy="1248"/>
            </a:xfrm>
            <a:prstGeom prst="diamond">
              <a:avLst/>
            </a:prstGeom>
            <a:solidFill>
              <a:schemeClr val="accent1">
                <a:lumMod val="40000"/>
                <a:lumOff val="60000"/>
              </a:schemeClr>
            </a:solidFill>
            <a:ln w="28575">
              <a:solidFill>
                <a:srgbClr val="0000FF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endParaRPr lang="af-ZA">
                <a:solidFill>
                  <a:srgbClr val="0000FF"/>
                </a:solidFill>
              </a:endParaRPr>
            </a:p>
          </p:txBody>
        </p:sp>
        <p:sp>
          <p:nvSpPr>
            <p:cNvPr id="133" name="Line 33"/>
            <p:cNvSpPr>
              <a:spLocks noChangeShapeType="1"/>
            </p:cNvSpPr>
            <p:nvPr/>
          </p:nvSpPr>
          <p:spPr bwMode="auto">
            <a:xfrm>
              <a:off x="4413" y="1110"/>
              <a:ext cx="0" cy="1248"/>
            </a:xfrm>
            <a:prstGeom prst="line">
              <a:avLst/>
            </a:prstGeom>
            <a:noFill/>
            <a:ln w="28575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34" name="Line 34"/>
            <p:cNvSpPr>
              <a:spLocks noChangeShapeType="1"/>
            </p:cNvSpPr>
            <p:nvPr/>
          </p:nvSpPr>
          <p:spPr bwMode="auto">
            <a:xfrm>
              <a:off x="3359" y="1728"/>
              <a:ext cx="2101" cy="1"/>
            </a:xfrm>
            <a:prstGeom prst="line">
              <a:avLst/>
            </a:prstGeom>
            <a:noFill/>
            <a:ln w="28575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35" name="Text Box 35"/>
            <p:cNvSpPr txBox="1">
              <a:spLocks noChangeArrowheads="1"/>
            </p:cNvSpPr>
            <p:nvPr/>
          </p:nvSpPr>
          <p:spPr bwMode="auto">
            <a:xfrm>
              <a:off x="3072" y="1517"/>
              <a:ext cx="306" cy="36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2800">
                  <a:solidFill>
                    <a:srgbClr val="0000FF"/>
                  </a:solidFill>
                </a:rPr>
                <a:t>A</a:t>
              </a:r>
            </a:p>
          </p:txBody>
        </p:sp>
        <p:sp>
          <p:nvSpPr>
            <p:cNvPr id="136" name="Text Box 36"/>
            <p:cNvSpPr txBox="1">
              <a:spLocks noChangeArrowheads="1"/>
            </p:cNvSpPr>
            <p:nvPr/>
          </p:nvSpPr>
          <p:spPr bwMode="auto">
            <a:xfrm>
              <a:off x="4224" y="768"/>
              <a:ext cx="382" cy="36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2800">
                  <a:solidFill>
                    <a:srgbClr val="0000FF"/>
                  </a:solidFill>
                </a:rPr>
                <a:t>B</a:t>
              </a:r>
            </a:p>
          </p:txBody>
        </p:sp>
        <p:sp>
          <p:nvSpPr>
            <p:cNvPr id="137" name="Text Box 37"/>
            <p:cNvSpPr txBox="1">
              <a:spLocks noChangeArrowheads="1"/>
            </p:cNvSpPr>
            <p:nvPr/>
          </p:nvSpPr>
          <p:spPr bwMode="auto">
            <a:xfrm>
              <a:off x="5493" y="1548"/>
              <a:ext cx="267" cy="36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2800">
                  <a:solidFill>
                    <a:srgbClr val="0000FF"/>
                  </a:solidFill>
                </a:rPr>
                <a:t>C</a:t>
              </a:r>
            </a:p>
          </p:txBody>
        </p:sp>
        <p:sp>
          <p:nvSpPr>
            <p:cNvPr id="138" name="AutoShape 51"/>
            <p:cNvSpPr>
              <a:spLocks noChangeArrowheads="1"/>
            </p:cNvSpPr>
            <p:nvPr/>
          </p:nvSpPr>
          <p:spPr bwMode="auto">
            <a:xfrm rot="5400000">
              <a:off x="4631" y="1515"/>
              <a:ext cx="624" cy="1049"/>
            </a:xfrm>
            <a:prstGeom prst="rtTriangle">
              <a:avLst/>
            </a:prstGeom>
            <a:solidFill>
              <a:srgbClr val="FF0000"/>
            </a:solidFill>
            <a:ln w="28575" cap="sq">
              <a:solidFill>
                <a:srgbClr val="0000FF"/>
              </a:solidFill>
              <a:miter lim="800000"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vi-VN"/>
            </a:p>
          </p:txBody>
        </p:sp>
        <p:sp>
          <p:nvSpPr>
            <p:cNvPr id="139" name="AutoShape 52"/>
            <p:cNvSpPr>
              <a:spLocks noChangeArrowheads="1"/>
            </p:cNvSpPr>
            <p:nvPr/>
          </p:nvSpPr>
          <p:spPr bwMode="auto">
            <a:xfrm rot="5400000" flipV="1">
              <a:off x="3582" y="1516"/>
              <a:ext cx="624" cy="1048"/>
            </a:xfrm>
            <a:prstGeom prst="rtTriangle">
              <a:avLst/>
            </a:prstGeom>
            <a:solidFill>
              <a:srgbClr val="FF0000"/>
            </a:solidFill>
            <a:ln w="28575" cap="sq">
              <a:solidFill>
                <a:srgbClr val="0000FF"/>
              </a:solidFill>
              <a:miter lim="800000"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vi-VN"/>
            </a:p>
          </p:txBody>
        </p:sp>
        <p:sp>
          <p:nvSpPr>
            <p:cNvPr id="140" name="Rectangle 54"/>
            <p:cNvSpPr>
              <a:spLocks noChangeArrowheads="1"/>
            </p:cNvSpPr>
            <p:nvPr/>
          </p:nvSpPr>
          <p:spPr bwMode="auto">
            <a:xfrm>
              <a:off x="3312" y="1727"/>
              <a:ext cx="2208" cy="70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sq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vi-VN"/>
            </a:p>
          </p:txBody>
        </p:sp>
        <p:sp>
          <p:nvSpPr>
            <p:cNvPr id="141" name="Text Box 49"/>
            <p:cNvSpPr txBox="1">
              <a:spLocks noChangeArrowheads="1"/>
            </p:cNvSpPr>
            <p:nvPr/>
          </p:nvSpPr>
          <p:spPr bwMode="auto">
            <a:xfrm>
              <a:off x="4272" y="1709"/>
              <a:ext cx="267" cy="36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2800">
                  <a:solidFill>
                    <a:srgbClr val="0000FF"/>
                  </a:solidFill>
                </a:rPr>
                <a:t>O</a:t>
              </a:r>
            </a:p>
          </p:txBody>
        </p:sp>
        <p:grpSp>
          <p:nvGrpSpPr>
            <p:cNvPr id="142" name="Group 45"/>
            <p:cNvGrpSpPr>
              <a:grpSpLocks/>
            </p:cNvGrpSpPr>
            <p:nvPr/>
          </p:nvGrpSpPr>
          <p:grpSpPr bwMode="auto">
            <a:xfrm>
              <a:off x="3334" y="1728"/>
              <a:ext cx="2148" cy="509"/>
              <a:chOff x="1380" y="2592"/>
              <a:chExt cx="2700" cy="1392"/>
            </a:xfrm>
          </p:grpSpPr>
          <p:sp>
            <p:nvSpPr>
              <p:cNvPr id="161" name="Line 46"/>
              <p:cNvSpPr>
                <a:spLocks noChangeShapeType="1"/>
              </p:cNvSpPr>
              <p:nvPr/>
            </p:nvSpPr>
            <p:spPr bwMode="auto">
              <a:xfrm>
                <a:off x="1392" y="2592"/>
                <a:ext cx="0" cy="1344"/>
              </a:xfrm>
              <a:prstGeom prst="line">
                <a:avLst/>
              </a:prstGeom>
              <a:noFill/>
              <a:ln w="28575">
                <a:solidFill>
                  <a:srgbClr val="FF0000"/>
                </a:solidFill>
                <a:prstDash val="dash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162" name="Line 47"/>
              <p:cNvSpPr>
                <a:spLocks noChangeShapeType="1"/>
              </p:cNvSpPr>
              <p:nvPr/>
            </p:nvSpPr>
            <p:spPr bwMode="auto">
              <a:xfrm>
                <a:off x="4080" y="2592"/>
                <a:ext cx="0" cy="1392"/>
              </a:xfrm>
              <a:prstGeom prst="line">
                <a:avLst/>
              </a:prstGeom>
              <a:noFill/>
              <a:ln w="28575">
                <a:solidFill>
                  <a:srgbClr val="FF0000"/>
                </a:solidFill>
                <a:prstDash val="dash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163" name="Line 48"/>
              <p:cNvSpPr>
                <a:spLocks noChangeShapeType="1"/>
              </p:cNvSpPr>
              <p:nvPr/>
            </p:nvSpPr>
            <p:spPr bwMode="auto">
              <a:xfrm>
                <a:off x="1380" y="3936"/>
                <a:ext cx="2688" cy="0"/>
              </a:xfrm>
              <a:prstGeom prst="line">
                <a:avLst/>
              </a:prstGeom>
              <a:noFill/>
              <a:ln w="28575" cap="sq">
                <a:solidFill>
                  <a:srgbClr val="FF0000"/>
                </a:solidFill>
                <a:round/>
                <a:headEnd type="triangle" w="med" len="med"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</p:grpSp>
        <p:sp>
          <p:nvSpPr>
            <p:cNvPr id="143" name="AutoShape 55"/>
            <p:cNvSpPr>
              <a:spLocks noChangeArrowheads="1"/>
            </p:cNvSpPr>
            <p:nvPr/>
          </p:nvSpPr>
          <p:spPr bwMode="auto">
            <a:xfrm rot="5400000">
              <a:off x="3573" y="890"/>
              <a:ext cx="624" cy="1049"/>
            </a:xfrm>
            <a:prstGeom prst="rtTriangle">
              <a:avLst/>
            </a:prstGeom>
            <a:solidFill>
              <a:srgbClr val="FFFF00"/>
            </a:solidFill>
            <a:ln w="28575" cap="sq">
              <a:solidFill>
                <a:srgbClr val="0000FF"/>
              </a:solidFill>
              <a:miter lim="800000"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vi-VN"/>
            </a:p>
          </p:txBody>
        </p:sp>
        <p:sp>
          <p:nvSpPr>
            <p:cNvPr id="144" name="AutoShape 56"/>
            <p:cNvSpPr>
              <a:spLocks noChangeArrowheads="1"/>
            </p:cNvSpPr>
            <p:nvPr/>
          </p:nvSpPr>
          <p:spPr bwMode="auto">
            <a:xfrm rot="5400000" flipV="1">
              <a:off x="4646" y="891"/>
              <a:ext cx="624" cy="1048"/>
            </a:xfrm>
            <a:prstGeom prst="rtTriangle">
              <a:avLst/>
            </a:prstGeom>
            <a:solidFill>
              <a:srgbClr val="FFFF00"/>
            </a:solidFill>
            <a:ln w="28575" cap="sq">
              <a:solidFill>
                <a:srgbClr val="0000FF"/>
              </a:solidFill>
              <a:miter lim="800000"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vi-VN"/>
            </a:p>
          </p:txBody>
        </p:sp>
        <p:sp>
          <p:nvSpPr>
            <p:cNvPr id="145" name="Text Box 39"/>
            <p:cNvSpPr txBox="1">
              <a:spLocks noChangeArrowheads="1"/>
            </p:cNvSpPr>
            <p:nvPr/>
          </p:nvSpPr>
          <p:spPr bwMode="auto">
            <a:xfrm>
              <a:off x="4141" y="2189"/>
              <a:ext cx="610" cy="40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>
                  <a:solidFill>
                    <a:srgbClr val="FF0000"/>
                  </a:solidFill>
                </a:rPr>
                <a:t>m</a:t>
              </a:r>
            </a:p>
          </p:txBody>
        </p:sp>
        <p:sp>
          <p:nvSpPr>
            <p:cNvPr id="146" name="Rectangle 57"/>
            <p:cNvSpPr>
              <a:spLocks noChangeArrowheads="1"/>
            </p:cNvSpPr>
            <p:nvPr/>
          </p:nvSpPr>
          <p:spPr bwMode="auto">
            <a:xfrm>
              <a:off x="510" y="1739"/>
              <a:ext cx="2208" cy="64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sq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vi-VN"/>
            </a:p>
          </p:txBody>
        </p:sp>
        <p:grpSp>
          <p:nvGrpSpPr>
            <p:cNvPr id="147" name="Group 18"/>
            <p:cNvGrpSpPr>
              <a:grpSpLocks/>
            </p:cNvGrpSpPr>
            <p:nvPr/>
          </p:nvGrpSpPr>
          <p:grpSpPr bwMode="auto">
            <a:xfrm>
              <a:off x="557" y="1728"/>
              <a:ext cx="2148" cy="960"/>
              <a:chOff x="1380" y="2592"/>
              <a:chExt cx="2700" cy="1392"/>
            </a:xfrm>
          </p:grpSpPr>
          <p:sp>
            <p:nvSpPr>
              <p:cNvPr id="158" name="Line 19"/>
              <p:cNvSpPr>
                <a:spLocks noChangeShapeType="1"/>
              </p:cNvSpPr>
              <p:nvPr/>
            </p:nvSpPr>
            <p:spPr bwMode="auto">
              <a:xfrm>
                <a:off x="1392" y="2592"/>
                <a:ext cx="0" cy="1344"/>
              </a:xfrm>
              <a:prstGeom prst="line">
                <a:avLst/>
              </a:prstGeom>
              <a:noFill/>
              <a:ln w="28575">
                <a:solidFill>
                  <a:srgbClr val="FF0000"/>
                </a:solidFill>
                <a:prstDash val="dash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159" name="Line 20"/>
              <p:cNvSpPr>
                <a:spLocks noChangeShapeType="1"/>
              </p:cNvSpPr>
              <p:nvPr/>
            </p:nvSpPr>
            <p:spPr bwMode="auto">
              <a:xfrm>
                <a:off x="4080" y="2592"/>
                <a:ext cx="0" cy="1392"/>
              </a:xfrm>
              <a:prstGeom prst="line">
                <a:avLst/>
              </a:prstGeom>
              <a:noFill/>
              <a:ln w="28575">
                <a:solidFill>
                  <a:srgbClr val="FF0000"/>
                </a:solidFill>
                <a:prstDash val="dash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160" name="Line 21"/>
              <p:cNvSpPr>
                <a:spLocks noChangeShapeType="1"/>
              </p:cNvSpPr>
              <p:nvPr/>
            </p:nvSpPr>
            <p:spPr bwMode="auto">
              <a:xfrm>
                <a:off x="1380" y="3936"/>
                <a:ext cx="2688" cy="0"/>
              </a:xfrm>
              <a:prstGeom prst="line">
                <a:avLst/>
              </a:prstGeom>
              <a:noFill/>
              <a:ln w="28575" cap="sq">
                <a:solidFill>
                  <a:srgbClr val="FF0000"/>
                </a:solidFill>
                <a:round/>
                <a:headEnd type="triangle" w="med" len="med"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</p:grpSp>
        <p:grpSp>
          <p:nvGrpSpPr>
            <p:cNvPr id="148" name="Group 13"/>
            <p:cNvGrpSpPr>
              <a:grpSpLocks/>
            </p:cNvGrpSpPr>
            <p:nvPr/>
          </p:nvGrpSpPr>
          <p:grpSpPr bwMode="auto">
            <a:xfrm>
              <a:off x="334" y="1104"/>
              <a:ext cx="1272" cy="1248"/>
              <a:chOff x="768" y="1968"/>
              <a:chExt cx="1968" cy="1248"/>
            </a:xfrm>
          </p:grpSpPr>
          <p:grpSp>
            <p:nvGrpSpPr>
              <p:cNvPr id="154" name="Group 14"/>
              <p:cNvGrpSpPr>
                <a:grpSpLocks/>
              </p:cNvGrpSpPr>
              <p:nvPr/>
            </p:nvGrpSpPr>
            <p:grpSpPr bwMode="auto">
              <a:xfrm>
                <a:off x="768" y="1968"/>
                <a:ext cx="1968" cy="1248"/>
                <a:chOff x="768" y="1968"/>
                <a:chExt cx="1968" cy="1248"/>
              </a:xfrm>
            </p:grpSpPr>
            <p:sp>
              <p:nvSpPr>
                <p:cNvPr id="156" name="Line 15"/>
                <p:cNvSpPr>
                  <a:spLocks noChangeShapeType="1"/>
                </p:cNvSpPr>
                <p:nvPr/>
              </p:nvSpPr>
              <p:spPr bwMode="auto">
                <a:xfrm>
                  <a:off x="768" y="1968"/>
                  <a:ext cx="1968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prstDash val="dash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vi-VN"/>
                </a:p>
              </p:txBody>
            </p:sp>
            <p:sp>
              <p:nvSpPr>
                <p:cNvPr id="157" name="Line 16"/>
                <p:cNvSpPr>
                  <a:spLocks noChangeShapeType="1"/>
                </p:cNvSpPr>
                <p:nvPr/>
              </p:nvSpPr>
              <p:spPr bwMode="auto">
                <a:xfrm>
                  <a:off x="768" y="3216"/>
                  <a:ext cx="1968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prstDash val="dash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vi-VN"/>
                </a:p>
              </p:txBody>
            </p:sp>
          </p:grpSp>
          <p:sp>
            <p:nvSpPr>
              <p:cNvPr id="155" name="Line 17"/>
              <p:cNvSpPr>
                <a:spLocks noChangeShapeType="1"/>
              </p:cNvSpPr>
              <p:nvPr/>
            </p:nvSpPr>
            <p:spPr bwMode="auto">
              <a:xfrm>
                <a:off x="768" y="1968"/>
                <a:ext cx="0" cy="1248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 type="triangle" w="med" len="med"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</p:grpSp>
        <p:sp>
          <p:nvSpPr>
            <p:cNvPr id="149" name="AutoShape 5"/>
            <p:cNvSpPr>
              <a:spLocks noChangeArrowheads="1"/>
            </p:cNvSpPr>
            <p:nvPr/>
          </p:nvSpPr>
          <p:spPr bwMode="auto">
            <a:xfrm>
              <a:off x="550" y="1103"/>
              <a:ext cx="2138" cy="1248"/>
            </a:xfrm>
            <a:prstGeom prst="diamond">
              <a:avLst/>
            </a:prstGeom>
            <a:solidFill>
              <a:schemeClr val="accent1">
                <a:lumMod val="40000"/>
                <a:lumOff val="60000"/>
              </a:schemeClr>
            </a:solidFill>
            <a:ln w="28575">
              <a:solidFill>
                <a:srgbClr val="0000FF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endParaRPr lang="af-ZA">
                <a:solidFill>
                  <a:srgbClr val="0000FF"/>
                </a:solidFill>
              </a:endParaRPr>
            </a:p>
          </p:txBody>
        </p:sp>
        <p:grpSp>
          <p:nvGrpSpPr>
            <p:cNvPr id="150" name="Group 61"/>
            <p:cNvGrpSpPr>
              <a:grpSpLocks/>
            </p:cNvGrpSpPr>
            <p:nvPr/>
          </p:nvGrpSpPr>
          <p:grpSpPr bwMode="auto">
            <a:xfrm>
              <a:off x="558" y="1727"/>
              <a:ext cx="2113" cy="624"/>
              <a:chOff x="1632" y="3360"/>
              <a:chExt cx="2209" cy="624"/>
            </a:xfrm>
          </p:grpSpPr>
          <p:sp>
            <p:nvSpPr>
              <p:cNvPr id="152" name="AutoShape 58"/>
              <p:cNvSpPr>
                <a:spLocks noChangeArrowheads="1"/>
              </p:cNvSpPr>
              <p:nvPr/>
            </p:nvSpPr>
            <p:spPr bwMode="auto">
              <a:xfrm rot="5400000">
                <a:off x="2977" y="3119"/>
                <a:ext cx="624" cy="1105"/>
              </a:xfrm>
              <a:prstGeom prst="rtTriangle">
                <a:avLst/>
              </a:prstGeom>
              <a:solidFill>
                <a:srgbClr val="FFFF00"/>
              </a:solidFill>
              <a:ln w="19050">
                <a:solidFill>
                  <a:srgbClr val="0000FF"/>
                </a:solidFill>
                <a:miter lim="800000"/>
                <a:headEnd type="none" w="sm" len="sm"/>
                <a:tailEnd type="none" w="sm" len="sm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vi-VN"/>
              </a:p>
            </p:txBody>
          </p:sp>
          <p:sp>
            <p:nvSpPr>
              <p:cNvPr id="153" name="AutoShape 59"/>
              <p:cNvSpPr>
                <a:spLocks noChangeArrowheads="1"/>
              </p:cNvSpPr>
              <p:nvPr/>
            </p:nvSpPr>
            <p:spPr bwMode="auto">
              <a:xfrm rot="5400000" flipV="1">
                <a:off x="1872" y="3120"/>
                <a:ext cx="624" cy="1104"/>
              </a:xfrm>
              <a:prstGeom prst="rtTriangle">
                <a:avLst/>
              </a:prstGeom>
              <a:solidFill>
                <a:srgbClr val="FFFF00"/>
              </a:solidFill>
              <a:ln w="19050">
                <a:solidFill>
                  <a:srgbClr val="0000FF"/>
                </a:solidFill>
                <a:miter lim="800000"/>
                <a:headEnd type="none" w="sm" len="sm"/>
                <a:tailEnd type="none" w="sm" len="sm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vi-VN"/>
              </a:p>
            </p:txBody>
          </p:sp>
        </p:grpSp>
        <p:sp>
          <p:nvSpPr>
            <p:cNvPr id="151" name="Line 6"/>
            <p:cNvSpPr>
              <a:spLocks noChangeShapeType="1"/>
            </p:cNvSpPr>
            <p:nvPr/>
          </p:nvSpPr>
          <p:spPr bwMode="auto">
            <a:xfrm>
              <a:off x="1618" y="1110"/>
              <a:ext cx="0" cy="1248"/>
            </a:xfrm>
            <a:prstGeom prst="line">
              <a:avLst/>
            </a:prstGeom>
            <a:noFill/>
            <a:ln w="28575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</p:grpSp>
      <p:sp>
        <p:nvSpPr>
          <p:cNvPr id="164" name="Text Box 73"/>
          <p:cNvSpPr txBox="1">
            <a:spLocks noChangeArrowheads="1"/>
          </p:cNvSpPr>
          <p:nvPr/>
        </p:nvSpPr>
        <p:spPr bwMode="auto">
          <a:xfrm>
            <a:off x="6301412" y="517629"/>
            <a:ext cx="693738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800">
                <a:solidFill>
                  <a:srgbClr val="0000FF"/>
                </a:solidFill>
              </a:rPr>
              <a:t>M</a:t>
            </a:r>
          </a:p>
        </p:txBody>
      </p:sp>
      <p:sp>
        <p:nvSpPr>
          <p:cNvPr id="165" name="Text Box 74"/>
          <p:cNvSpPr txBox="1">
            <a:spLocks noChangeArrowheads="1"/>
          </p:cNvSpPr>
          <p:nvPr/>
        </p:nvSpPr>
        <p:spPr bwMode="auto">
          <a:xfrm>
            <a:off x="10103475" y="470004"/>
            <a:ext cx="693737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800">
                <a:solidFill>
                  <a:srgbClr val="0000FF"/>
                </a:solidFill>
              </a:rPr>
              <a:t>N</a:t>
            </a:r>
          </a:p>
        </p:txBody>
      </p:sp>
      <p:grpSp>
        <p:nvGrpSpPr>
          <p:cNvPr id="166" name="Group 75"/>
          <p:cNvGrpSpPr>
            <a:grpSpLocks/>
          </p:cNvGrpSpPr>
          <p:nvPr/>
        </p:nvGrpSpPr>
        <p:grpSpPr bwMode="auto">
          <a:xfrm>
            <a:off x="8663612" y="1068421"/>
            <a:ext cx="409575" cy="838200"/>
            <a:chOff x="4800" y="2160"/>
            <a:chExt cx="258" cy="528"/>
          </a:xfrm>
        </p:grpSpPr>
        <p:sp>
          <p:nvSpPr>
            <p:cNvPr id="167" name="Text Box 76"/>
            <p:cNvSpPr txBox="1">
              <a:spLocks noChangeArrowheads="1"/>
            </p:cNvSpPr>
            <p:nvPr/>
          </p:nvSpPr>
          <p:spPr bwMode="auto">
            <a:xfrm>
              <a:off x="4818" y="2400"/>
              <a:ext cx="240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2400" b="1">
                  <a:solidFill>
                    <a:srgbClr val="FF0000"/>
                  </a:solidFill>
                </a:rPr>
                <a:t>2</a:t>
              </a:r>
            </a:p>
          </p:txBody>
        </p:sp>
        <p:grpSp>
          <p:nvGrpSpPr>
            <p:cNvPr id="168" name="Group 77"/>
            <p:cNvGrpSpPr>
              <a:grpSpLocks/>
            </p:cNvGrpSpPr>
            <p:nvPr/>
          </p:nvGrpSpPr>
          <p:grpSpPr bwMode="auto">
            <a:xfrm>
              <a:off x="4800" y="2160"/>
              <a:ext cx="240" cy="327"/>
              <a:chOff x="5040" y="2064"/>
              <a:chExt cx="240" cy="327"/>
            </a:xfrm>
          </p:grpSpPr>
          <p:sp>
            <p:nvSpPr>
              <p:cNvPr id="169" name="Text Box 78"/>
              <p:cNvSpPr txBox="1">
                <a:spLocks noChangeArrowheads="1"/>
              </p:cNvSpPr>
              <p:nvPr/>
            </p:nvSpPr>
            <p:spPr bwMode="auto">
              <a:xfrm>
                <a:off x="5040" y="2064"/>
                <a:ext cx="240" cy="32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 cap="sq">
                    <a:solidFill>
                      <a:schemeClr val="tx1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sz="2800">
                    <a:solidFill>
                      <a:srgbClr val="FF0000"/>
                    </a:solidFill>
                  </a:rPr>
                  <a:t>n</a:t>
                </a:r>
              </a:p>
            </p:txBody>
          </p:sp>
          <p:sp>
            <p:nvSpPr>
              <p:cNvPr id="170" name="Line 79"/>
              <p:cNvSpPr>
                <a:spLocks noChangeShapeType="1"/>
              </p:cNvSpPr>
              <p:nvPr/>
            </p:nvSpPr>
            <p:spPr bwMode="auto">
              <a:xfrm>
                <a:off x="5040" y="2346"/>
                <a:ext cx="240" cy="0"/>
              </a:xfrm>
              <a:prstGeom prst="line">
                <a:avLst/>
              </a:prstGeom>
              <a:noFill/>
              <a:ln w="12700" cap="sq">
                <a:solidFill>
                  <a:srgbClr val="FF0000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</p:grpSp>
      </p:grpSp>
      <p:grpSp>
        <p:nvGrpSpPr>
          <p:cNvPr id="171" name="Group 80"/>
          <p:cNvGrpSpPr>
            <a:grpSpLocks/>
          </p:cNvGrpSpPr>
          <p:nvPr/>
        </p:nvGrpSpPr>
        <p:grpSpPr bwMode="auto">
          <a:xfrm>
            <a:off x="4234487" y="1773271"/>
            <a:ext cx="390525" cy="866775"/>
            <a:chOff x="3264" y="2208"/>
            <a:chExt cx="246" cy="546"/>
          </a:xfrm>
        </p:grpSpPr>
        <p:sp>
          <p:nvSpPr>
            <p:cNvPr id="172" name="Text Box 81"/>
            <p:cNvSpPr txBox="1">
              <a:spLocks noChangeArrowheads="1"/>
            </p:cNvSpPr>
            <p:nvPr/>
          </p:nvSpPr>
          <p:spPr bwMode="auto">
            <a:xfrm>
              <a:off x="3270" y="2466"/>
              <a:ext cx="240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2400" b="1">
                  <a:solidFill>
                    <a:srgbClr val="0000FF"/>
                  </a:solidFill>
                </a:rPr>
                <a:t>2</a:t>
              </a:r>
            </a:p>
          </p:txBody>
        </p:sp>
        <p:sp>
          <p:nvSpPr>
            <p:cNvPr id="173" name="Text Box 82"/>
            <p:cNvSpPr txBox="1">
              <a:spLocks noChangeArrowheads="1"/>
            </p:cNvSpPr>
            <p:nvPr/>
          </p:nvSpPr>
          <p:spPr bwMode="auto">
            <a:xfrm>
              <a:off x="3264" y="2208"/>
              <a:ext cx="240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2800">
                  <a:solidFill>
                    <a:srgbClr val="0000FF"/>
                  </a:solidFill>
                </a:rPr>
                <a:t>n</a:t>
              </a:r>
            </a:p>
          </p:txBody>
        </p:sp>
        <p:sp>
          <p:nvSpPr>
            <p:cNvPr id="174" name="Line 83"/>
            <p:cNvSpPr>
              <a:spLocks noChangeShapeType="1"/>
            </p:cNvSpPr>
            <p:nvPr/>
          </p:nvSpPr>
          <p:spPr bwMode="auto">
            <a:xfrm>
              <a:off x="3264" y="2490"/>
              <a:ext cx="240" cy="0"/>
            </a:xfrm>
            <a:prstGeom prst="line">
              <a:avLst/>
            </a:prstGeom>
            <a:noFill/>
            <a:ln w="12700" cap="sq">
              <a:solidFill>
                <a:srgbClr val="0000FF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</p:grpSp>
      <p:grpSp>
        <p:nvGrpSpPr>
          <p:cNvPr id="175" name="Group 84"/>
          <p:cNvGrpSpPr>
            <a:grpSpLocks/>
          </p:cNvGrpSpPr>
          <p:nvPr/>
        </p:nvGrpSpPr>
        <p:grpSpPr bwMode="auto">
          <a:xfrm>
            <a:off x="3682037" y="1087471"/>
            <a:ext cx="409575" cy="838200"/>
            <a:chOff x="4800" y="2160"/>
            <a:chExt cx="258" cy="528"/>
          </a:xfrm>
        </p:grpSpPr>
        <p:sp>
          <p:nvSpPr>
            <p:cNvPr id="176" name="Text Box 85"/>
            <p:cNvSpPr txBox="1">
              <a:spLocks noChangeArrowheads="1"/>
            </p:cNvSpPr>
            <p:nvPr/>
          </p:nvSpPr>
          <p:spPr bwMode="auto">
            <a:xfrm>
              <a:off x="4818" y="2400"/>
              <a:ext cx="240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2400" b="1">
                  <a:solidFill>
                    <a:srgbClr val="FF0000"/>
                  </a:solidFill>
                </a:rPr>
                <a:t>2</a:t>
              </a:r>
            </a:p>
          </p:txBody>
        </p:sp>
        <p:grpSp>
          <p:nvGrpSpPr>
            <p:cNvPr id="177" name="Group 86"/>
            <p:cNvGrpSpPr>
              <a:grpSpLocks/>
            </p:cNvGrpSpPr>
            <p:nvPr/>
          </p:nvGrpSpPr>
          <p:grpSpPr bwMode="auto">
            <a:xfrm>
              <a:off x="4800" y="2160"/>
              <a:ext cx="240" cy="327"/>
              <a:chOff x="5040" y="2064"/>
              <a:chExt cx="240" cy="327"/>
            </a:xfrm>
          </p:grpSpPr>
          <p:sp>
            <p:nvSpPr>
              <p:cNvPr id="178" name="Text Box 87"/>
              <p:cNvSpPr txBox="1">
                <a:spLocks noChangeArrowheads="1"/>
              </p:cNvSpPr>
              <p:nvPr/>
            </p:nvSpPr>
            <p:spPr bwMode="auto">
              <a:xfrm>
                <a:off x="5040" y="2064"/>
                <a:ext cx="240" cy="32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 cap="sq">
                    <a:solidFill>
                      <a:schemeClr val="tx1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sz="2800">
                    <a:solidFill>
                      <a:srgbClr val="FF0000"/>
                    </a:solidFill>
                  </a:rPr>
                  <a:t>n</a:t>
                </a:r>
              </a:p>
            </p:txBody>
          </p:sp>
          <p:sp>
            <p:nvSpPr>
              <p:cNvPr id="179" name="Line 88"/>
              <p:cNvSpPr>
                <a:spLocks noChangeShapeType="1"/>
              </p:cNvSpPr>
              <p:nvPr/>
            </p:nvSpPr>
            <p:spPr bwMode="auto">
              <a:xfrm>
                <a:off x="5040" y="2346"/>
                <a:ext cx="240" cy="0"/>
              </a:xfrm>
              <a:prstGeom prst="line">
                <a:avLst/>
              </a:prstGeom>
              <a:noFill/>
              <a:ln w="12700" cap="sq">
                <a:solidFill>
                  <a:srgbClr val="FF0000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</p:grpSp>
      </p:grpSp>
      <p:sp>
        <p:nvSpPr>
          <p:cNvPr id="180" name="Text Box 89"/>
          <p:cNvSpPr txBox="1">
            <a:spLocks noChangeArrowheads="1"/>
          </p:cNvSpPr>
          <p:nvPr/>
        </p:nvSpPr>
        <p:spPr bwMode="auto">
          <a:xfrm>
            <a:off x="3710268" y="1626427"/>
            <a:ext cx="43815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sz="4000" dirty="0">
                <a:solidFill>
                  <a:srgbClr val="0000FF"/>
                </a:solidFill>
              </a:rPr>
              <a:t>o</a:t>
            </a:r>
          </a:p>
        </p:txBody>
      </p:sp>
    </p:spTree>
    <p:extLst>
      <p:ext uri="{BB962C8B-B14F-4D97-AF65-F5344CB8AC3E}">
        <p14:creationId xmlns:p14="http://schemas.microsoft.com/office/powerpoint/2010/main" val="8704327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10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10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000"/>
                            </p:stCondLst>
                            <p:childTnLst>
                              <p:par>
                                <p:cTn id="31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3" dur="10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5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" grpId="0"/>
      <p:bldP spid="46" grpId="0" animBg="1"/>
      <p:bldP spid="75" grpId="0" animBg="1"/>
      <p:bldP spid="7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46"/>
          <p:cNvSpPr>
            <a:spLocks noChangeArrowheads="1"/>
          </p:cNvSpPr>
          <p:nvPr/>
        </p:nvSpPr>
        <p:spPr bwMode="auto">
          <a:xfrm>
            <a:off x="1713021" y="3347262"/>
            <a:ext cx="8839200" cy="3048000"/>
          </a:xfrm>
          <a:prstGeom prst="rect">
            <a:avLst/>
          </a:prstGeom>
          <a:noFill/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vi-VN"/>
          </a:p>
        </p:txBody>
      </p:sp>
      <p:sp>
        <p:nvSpPr>
          <p:cNvPr id="79" name="Text Box 76"/>
          <p:cNvSpPr txBox="1">
            <a:spLocks noChangeArrowheads="1"/>
          </p:cNvSpPr>
          <p:nvPr/>
        </p:nvSpPr>
        <p:spPr bwMode="auto">
          <a:xfrm>
            <a:off x="3313221" y="3423462"/>
            <a:ext cx="49530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dirty="0">
                <a:solidFill>
                  <a:srgbClr val="0000FF"/>
                </a:solidFill>
              </a:rPr>
              <a:t>S </a:t>
            </a:r>
            <a:r>
              <a:rPr lang="en-US" dirty="0" err="1">
                <a:solidFill>
                  <a:srgbClr val="0000FF"/>
                </a:solidFill>
              </a:rPr>
              <a:t>hình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dirty="0" err="1">
                <a:solidFill>
                  <a:srgbClr val="0000FF"/>
                </a:solidFill>
              </a:rPr>
              <a:t>thoi</a:t>
            </a:r>
            <a:r>
              <a:rPr lang="en-US" dirty="0">
                <a:solidFill>
                  <a:srgbClr val="0000FF"/>
                </a:solidFill>
              </a:rPr>
              <a:t> ABCD </a:t>
            </a:r>
            <a:r>
              <a:rPr lang="en-US" dirty="0" err="1">
                <a:solidFill>
                  <a:srgbClr val="0000FF"/>
                </a:solidFill>
              </a:rPr>
              <a:t>là</a:t>
            </a:r>
            <a:r>
              <a:rPr lang="en-US" dirty="0">
                <a:solidFill>
                  <a:srgbClr val="0000FF"/>
                </a:solidFill>
              </a:rPr>
              <a:t>: </a:t>
            </a:r>
          </a:p>
        </p:txBody>
      </p:sp>
      <p:grpSp>
        <p:nvGrpSpPr>
          <p:cNvPr id="80" name="Group 77"/>
          <p:cNvGrpSpPr>
            <a:grpSpLocks/>
          </p:cNvGrpSpPr>
          <p:nvPr/>
        </p:nvGrpSpPr>
        <p:grpSpPr bwMode="auto">
          <a:xfrm>
            <a:off x="7123221" y="3194862"/>
            <a:ext cx="1828800" cy="1065213"/>
            <a:chOff x="4608" y="3216"/>
            <a:chExt cx="1152" cy="671"/>
          </a:xfrm>
        </p:grpSpPr>
        <p:sp>
          <p:nvSpPr>
            <p:cNvPr id="81" name="Text Box 78"/>
            <p:cNvSpPr txBox="1">
              <a:spLocks noChangeArrowheads="1"/>
            </p:cNvSpPr>
            <p:nvPr/>
          </p:nvSpPr>
          <p:spPr bwMode="auto">
            <a:xfrm>
              <a:off x="4608" y="3216"/>
              <a:ext cx="1152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b="1">
                  <a:solidFill>
                    <a:srgbClr val="FF0000"/>
                  </a:solidFill>
                </a:rPr>
                <a:t>m </a:t>
              </a:r>
              <a:r>
                <a:rPr lang="en-US">
                  <a:solidFill>
                    <a:srgbClr val="FF0000"/>
                  </a:solidFill>
                </a:rPr>
                <a:t> x  </a:t>
              </a:r>
              <a:r>
                <a:rPr lang="en-US" b="1">
                  <a:solidFill>
                    <a:srgbClr val="FF0000"/>
                  </a:solidFill>
                </a:rPr>
                <a:t>n</a:t>
              </a:r>
            </a:p>
          </p:txBody>
        </p:sp>
        <p:sp>
          <p:nvSpPr>
            <p:cNvPr id="82" name="Line 79"/>
            <p:cNvSpPr>
              <a:spLocks noChangeShapeType="1"/>
            </p:cNvSpPr>
            <p:nvPr/>
          </p:nvSpPr>
          <p:spPr bwMode="auto">
            <a:xfrm>
              <a:off x="4608" y="3552"/>
              <a:ext cx="864" cy="0"/>
            </a:xfrm>
            <a:prstGeom prst="line">
              <a:avLst/>
            </a:prstGeom>
            <a:noFill/>
            <a:ln w="12700" cap="sq">
              <a:solidFill>
                <a:srgbClr val="FF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83" name="Text Box 80"/>
            <p:cNvSpPr txBox="1">
              <a:spLocks noChangeArrowheads="1"/>
            </p:cNvSpPr>
            <p:nvPr/>
          </p:nvSpPr>
          <p:spPr bwMode="auto">
            <a:xfrm>
              <a:off x="4896" y="3522"/>
              <a:ext cx="336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b="1">
                  <a:solidFill>
                    <a:srgbClr val="FF0000"/>
                  </a:solidFill>
                </a:rPr>
                <a:t>2</a:t>
              </a:r>
            </a:p>
          </p:txBody>
        </p:sp>
      </p:grpSp>
      <p:sp>
        <p:nvSpPr>
          <p:cNvPr id="84" name="Text Box 81"/>
          <p:cNvSpPr txBox="1">
            <a:spLocks noChangeArrowheads="1"/>
          </p:cNvSpPr>
          <p:nvPr/>
        </p:nvSpPr>
        <p:spPr bwMode="auto">
          <a:xfrm>
            <a:off x="2094021" y="4580653"/>
            <a:ext cx="762000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>
                <a:solidFill>
                  <a:srgbClr val="006600"/>
                </a:solidFill>
              </a:rPr>
              <a:t>* Nêu quy tắc tính diện tích hình thoi.</a:t>
            </a:r>
          </a:p>
        </p:txBody>
      </p:sp>
      <p:sp>
        <p:nvSpPr>
          <p:cNvPr id="85" name="Text Box 82"/>
          <p:cNvSpPr txBox="1">
            <a:spLocks noChangeArrowheads="1"/>
          </p:cNvSpPr>
          <p:nvPr/>
        </p:nvSpPr>
        <p:spPr bwMode="auto">
          <a:xfrm>
            <a:off x="2228641" y="4106707"/>
            <a:ext cx="8033069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n-US" b="1" dirty="0" err="1"/>
              <a:t>Diện</a:t>
            </a:r>
            <a:r>
              <a:rPr lang="en-US" b="1" dirty="0"/>
              <a:t> </a:t>
            </a:r>
            <a:r>
              <a:rPr lang="en-US" b="1" dirty="0" err="1"/>
              <a:t>tích</a:t>
            </a:r>
            <a:r>
              <a:rPr lang="en-US" b="1" dirty="0"/>
              <a:t> </a:t>
            </a:r>
            <a:r>
              <a:rPr lang="en-US" b="1" dirty="0" err="1"/>
              <a:t>hình</a:t>
            </a:r>
            <a:r>
              <a:rPr lang="en-US" b="1" dirty="0"/>
              <a:t> </a:t>
            </a:r>
            <a:r>
              <a:rPr lang="en-US" b="1" dirty="0" err="1"/>
              <a:t>thoi</a:t>
            </a:r>
            <a:r>
              <a:rPr lang="en-US" b="1" dirty="0"/>
              <a:t> </a:t>
            </a:r>
            <a:r>
              <a:rPr lang="en-US" b="1" dirty="0" err="1"/>
              <a:t>bằng</a:t>
            </a:r>
            <a:r>
              <a:rPr lang="en-US" b="1" dirty="0"/>
              <a:t> </a:t>
            </a:r>
            <a:r>
              <a:rPr lang="en-US" b="1" dirty="0" err="1"/>
              <a:t>tích</a:t>
            </a:r>
            <a:r>
              <a:rPr lang="en-US" b="1" dirty="0"/>
              <a:t> </a:t>
            </a:r>
            <a:r>
              <a:rPr lang="en-US" b="1" dirty="0" err="1"/>
              <a:t>của</a:t>
            </a:r>
            <a:r>
              <a:rPr lang="en-US" b="1" dirty="0"/>
              <a:t> </a:t>
            </a:r>
            <a:r>
              <a:rPr lang="en-US" b="1" dirty="0" err="1"/>
              <a:t>độ</a:t>
            </a:r>
            <a:r>
              <a:rPr lang="en-US" b="1" dirty="0"/>
              <a:t> </a:t>
            </a:r>
            <a:r>
              <a:rPr lang="en-US" b="1" dirty="0" err="1"/>
              <a:t>dài</a:t>
            </a:r>
            <a:r>
              <a:rPr lang="en-US" b="1" dirty="0"/>
              <a:t> </a:t>
            </a:r>
            <a:r>
              <a:rPr lang="en-US" b="1" dirty="0" err="1"/>
              <a:t>hai</a:t>
            </a:r>
            <a:r>
              <a:rPr lang="en-US" b="1" dirty="0"/>
              <a:t> </a:t>
            </a:r>
            <a:r>
              <a:rPr lang="en-US" b="1" dirty="0" err="1"/>
              <a:t>đường</a:t>
            </a:r>
            <a:r>
              <a:rPr lang="en-US" b="1" dirty="0"/>
              <a:t> </a:t>
            </a:r>
            <a:r>
              <a:rPr lang="en-US" b="1" dirty="0" err="1"/>
              <a:t>chéo</a:t>
            </a:r>
            <a:r>
              <a:rPr lang="en-US" b="1" dirty="0"/>
              <a:t> chia </a:t>
            </a:r>
            <a:r>
              <a:rPr lang="en-US" b="1" dirty="0" err="1"/>
              <a:t>cho</a:t>
            </a:r>
            <a:r>
              <a:rPr lang="en-US" b="1" dirty="0"/>
              <a:t> 2 </a:t>
            </a:r>
            <a:r>
              <a:rPr lang="en-US" dirty="0"/>
              <a:t>(</a:t>
            </a:r>
            <a:r>
              <a:rPr lang="en-US" dirty="0" err="1"/>
              <a:t>cùng</a:t>
            </a:r>
            <a:r>
              <a:rPr lang="en-US" dirty="0"/>
              <a:t> </a:t>
            </a:r>
            <a:r>
              <a:rPr lang="en-US" dirty="0" err="1"/>
              <a:t>một</a:t>
            </a:r>
            <a:r>
              <a:rPr lang="en-US" dirty="0"/>
              <a:t> </a:t>
            </a:r>
            <a:r>
              <a:rPr lang="en-US" dirty="0" err="1"/>
              <a:t>đơn</a:t>
            </a:r>
            <a:r>
              <a:rPr lang="en-US" dirty="0"/>
              <a:t> </a:t>
            </a:r>
            <a:r>
              <a:rPr lang="en-US" dirty="0" err="1"/>
              <a:t>vị</a:t>
            </a:r>
            <a:r>
              <a:rPr lang="en-US" dirty="0"/>
              <a:t> </a:t>
            </a:r>
            <a:r>
              <a:rPr lang="en-US" dirty="0" err="1"/>
              <a:t>đo</a:t>
            </a:r>
            <a:r>
              <a:rPr lang="en-US" dirty="0"/>
              <a:t>)</a:t>
            </a:r>
          </a:p>
        </p:txBody>
      </p:sp>
      <p:grpSp>
        <p:nvGrpSpPr>
          <p:cNvPr id="86" name="Group 93"/>
          <p:cNvGrpSpPr>
            <a:grpSpLocks/>
          </p:cNvGrpSpPr>
          <p:nvPr/>
        </p:nvGrpSpPr>
        <p:grpSpPr bwMode="auto">
          <a:xfrm>
            <a:off x="2665521" y="5358625"/>
            <a:ext cx="2781300" cy="960437"/>
            <a:chOff x="432" y="4626"/>
            <a:chExt cx="1752" cy="605"/>
          </a:xfrm>
        </p:grpSpPr>
        <p:grpSp>
          <p:nvGrpSpPr>
            <p:cNvPr id="87" name="Group 92"/>
            <p:cNvGrpSpPr>
              <a:grpSpLocks/>
            </p:cNvGrpSpPr>
            <p:nvPr/>
          </p:nvGrpSpPr>
          <p:grpSpPr bwMode="auto">
            <a:xfrm>
              <a:off x="1036" y="4626"/>
              <a:ext cx="1148" cy="605"/>
              <a:chOff x="1108" y="4915"/>
              <a:chExt cx="1148" cy="605"/>
            </a:xfrm>
          </p:grpSpPr>
          <p:sp>
            <p:nvSpPr>
              <p:cNvPr id="89" name="Text Box 84"/>
              <p:cNvSpPr txBox="1">
                <a:spLocks noChangeArrowheads="1"/>
              </p:cNvSpPr>
              <p:nvPr/>
            </p:nvSpPr>
            <p:spPr bwMode="auto">
              <a:xfrm>
                <a:off x="1108" y="4915"/>
                <a:ext cx="1148" cy="36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 cap="sq">
                    <a:solidFill>
                      <a:schemeClr val="tx1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b="1">
                    <a:solidFill>
                      <a:srgbClr val="006600"/>
                    </a:solidFill>
                  </a:rPr>
                  <a:t>m </a:t>
                </a:r>
                <a:r>
                  <a:rPr lang="en-US">
                    <a:solidFill>
                      <a:srgbClr val="006600"/>
                    </a:solidFill>
                  </a:rPr>
                  <a:t> x  </a:t>
                </a:r>
                <a:r>
                  <a:rPr lang="en-US" b="1">
                    <a:solidFill>
                      <a:srgbClr val="006600"/>
                    </a:solidFill>
                  </a:rPr>
                  <a:t>n</a:t>
                </a:r>
              </a:p>
            </p:txBody>
          </p:sp>
          <p:sp>
            <p:nvSpPr>
              <p:cNvPr id="90" name="Line 85"/>
              <p:cNvSpPr>
                <a:spLocks noChangeShapeType="1"/>
              </p:cNvSpPr>
              <p:nvPr/>
            </p:nvSpPr>
            <p:spPr bwMode="auto">
              <a:xfrm>
                <a:off x="1108" y="5232"/>
                <a:ext cx="861" cy="0"/>
              </a:xfrm>
              <a:prstGeom prst="line">
                <a:avLst/>
              </a:prstGeom>
              <a:noFill/>
              <a:ln w="12700" cap="sq">
                <a:solidFill>
                  <a:srgbClr val="006600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91" name="Text Box 86"/>
              <p:cNvSpPr txBox="1">
                <a:spLocks noChangeArrowheads="1"/>
              </p:cNvSpPr>
              <p:nvPr/>
            </p:nvSpPr>
            <p:spPr bwMode="auto">
              <a:xfrm>
                <a:off x="1395" y="5155"/>
                <a:ext cx="335" cy="36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 cap="sq">
                    <a:solidFill>
                      <a:schemeClr val="tx1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b="1" dirty="0">
                    <a:solidFill>
                      <a:srgbClr val="006600"/>
                    </a:solidFill>
                  </a:rPr>
                  <a:t>2</a:t>
                </a:r>
              </a:p>
            </p:txBody>
          </p:sp>
        </p:grpSp>
        <p:sp>
          <p:nvSpPr>
            <p:cNvPr id="88" name="Text Box 87"/>
            <p:cNvSpPr txBox="1">
              <a:spLocks noChangeArrowheads="1"/>
            </p:cNvSpPr>
            <p:nvPr/>
          </p:nvSpPr>
          <p:spPr bwMode="auto">
            <a:xfrm>
              <a:off x="432" y="4720"/>
              <a:ext cx="622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>
                  <a:solidFill>
                    <a:srgbClr val="006600"/>
                  </a:solidFill>
                </a:rPr>
                <a:t>S  =</a:t>
              </a:r>
            </a:p>
          </p:txBody>
        </p:sp>
      </p:grpSp>
      <p:sp>
        <p:nvSpPr>
          <p:cNvPr id="92" name="Text Box 89"/>
          <p:cNvSpPr txBox="1">
            <a:spLocks noChangeArrowheads="1"/>
          </p:cNvSpPr>
          <p:nvPr/>
        </p:nvSpPr>
        <p:spPr bwMode="auto">
          <a:xfrm>
            <a:off x="1941621" y="5328462"/>
            <a:ext cx="83820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>
                <a:solidFill>
                  <a:srgbClr val="006600"/>
                </a:solidFill>
              </a:rPr>
              <a:t>* Nêu công thức tính diện tích hình thoi.</a:t>
            </a:r>
          </a:p>
        </p:txBody>
      </p:sp>
      <p:sp>
        <p:nvSpPr>
          <p:cNvPr id="93" name="Text Box 90"/>
          <p:cNvSpPr txBox="1">
            <a:spLocks noChangeArrowheads="1"/>
          </p:cNvSpPr>
          <p:nvPr/>
        </p:nvSpPr>
        <p:spPr bwMode="auto">
          <a:xfrm>
            <a:off x="5827821" y="5342750"/>
            <a:ext cx="3886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 dirty="0">
                <a:solidFill>
                  <a:srgbClr val="0000CC"/>
                </a:solidFill>
              </a:rPr>
              <a:t>(S </a:t>
            </a:r>
            <a:r>
              <a:rPr lang="en-US" sz="2400" dirty="0" err="1">
                <a:solidFill>
                  <a:srgbClr val="0000CC"/>
                </a:solidFill>
              </a:rPr>
              <a:t>là</a:t>
            </a:r>
            <a:r>
              <a:rPr lang="en-US" sz="2400" dirty="0">
                <a:solidFill>
                  <a:srgbClr val="0000CC"/>
                </a:solidFill>
              </a:rPr>
              <a:t> </a:t>
            </a:r>
            <a:r>
              <a:rPr lang="en-US" sz="2400" dirty="0" err="1">
                <a:solidFill>
                  <a:srgbClr val="0000CC"/>
                </a:solidFill>
              </a:rPr>
              <a:t>diện</a:t>
            </a:r>
            <a:r>
              <a:rPr lang="en-US" sz="2400" dirty="0">
                <a:solidFill>
                  <a:srgbClr val="0000CC"/>
                </a:solidFill>
              </a:rPr>
              <a:t> </a:t>
            </a:r>
            <a:r>
              <a:rPr lang="en-US" sz="2400" dirty="0" err="1">
                <a:solidFill>
                  <a:srgbClr val="0000CC"/>
                </a:solidFill>
              </a:rPr>
              <a:t>tích</a:t>
            </a:r>
            <a:r>
              <a:rPr lang="en-US" sz="2400" dirty="0">
                <a:solidFill>
                  <a:srgbClr val="0000CC"/>
                </a:solidFill>
              </a:rPr>
              <a:t> </a:t>
            </a:r>
            <a:r>
              <a:rPr lang="en-US" sz="2400" dirty="0" err="1">
                <a:solidFill>
                  <a:srgbClr val="0000CC"/>
                </a:solidFill>
              </a:rPr>
              <a:t>hình</a:t>
            </a:r>
            <a:r>
              <a:rPr lang="en-US" sz="2400" dirty="0">
                <a:solidFill>
                  <a:srgbClr val="0000CC"/>
                </a:solidFill>
              </a:rPr>
              <a:t> </a:t>
            </a:r>
            <a:r>
              <a:rPr lang="en-US" sz="2400" dirty="0" err="1">
                <a:solidFill>
                  <a:srgbClr val="0000CC"/>
                </a:solidFill>
              </a:rPr>
              <a:t>thoi</a:t>
            </a:r>
            <a:endParaRPr lang="en-US" sz="2400" dirty="0">
              <a:solidFill>
                <a:srgbClr val="0000CC"/>
              </a:solidFill>
            </a:endParaRPr>
          </a:p>
        </p:txBody>
      </p:sp>
      <p:sp>
        <p:nvSpPr>
          <p:cNvPr id="94" name="Text Box 91"/>
          <p:cNvSpPr txBox="1">
            <a:spLocks noChangeArrowheads="1"/>
          </p:cNvSpPr>
          <p:nvPr/>
        </p:nvSpPr>
        <p:spPr bwMode="auto">
          <a:xfrm>
            <a:off x="5827821" y="5739625"/>
            <a:ext cx="457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>
                <a:solidFill>
                  <a:srgbClr val="0000CC"/>
                </a:solidFill>
              </a:rPr>
              <a:t>m, n là độ dài của hai đường chéo)</a:t>
            </a:r>
          </a:p>
        </p:txBody>
      </p:sp>
      <p:grpSp>
        <p:nvGrpSpPr>
          <p:cNvPr id="100" name="Group 70"/>
          <p:cNvGrpSpPr>
            <a:grpSpLocks/>
          </p:cNvGrpSpPr>
          <p:nvPr/>
        </p:nvGrpSpPr>
        <p:grpSpPr bwMode="auto">
          <a:xfrm>
            <a:off x="1577012" y="226082"/>
            <a:ext cx="9144000" cy="3098731"/>
            <a:chOff x="0" y="768"/>
            <a:chExt cx="5760" cy="2185"/>
          </a:xfrm>
        </p:grpSpPr>
        <p:sp>
          <p:nvSpPr>
            <p:cNvPr id="101" name="Line 7"/>
            <p:cNvSpPr>
              <a:spLocks noChangeShapeType="1"/>
            </p:cNvSpPr>
            <p:nvPr/>
          </p:nvSpPr>
          <p:spPr bwMode="auto">
            <a:xfrm>
              <a:off x="583" y="1728"/>
              <a:ext cx="2100" cy="1"/>
            </a:xfrm>
            <a:prstGeom prst="line">
              <a:avLst/>
            </a:prstGeom>
            <a:noFill/>
            <a:ln w="28575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02" name="Text Box 8"/>
            <p:cNvSpPr txBox="1">
              <a:spLocks noChangeArrowheads="1"/>
            </p:cNvSpPr>
            <p:nvPr/>
          </p:nvSpPr>
          <p:spPr bwMode="auto">
            <a:xfrm>
              <a:off x="289" y="1518"/>
              <a:ext cx="306" cy="36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2800">
                  <a:solidFill>
                    <a:srgbClr val="0000FF"/>
                  </a:solidFill>
                </a:rPr>
                <a:t>A</a:t>
              </a:r>
            </a:p>
          </p:txBody>
        </p:sp>
        <p:sp>
          <p:nvSpPr>
            <p:cNvPr id="103" name="Text Box 9"/>
            <p:cNvSpPr txBox="1">
              <a:spLocks noChangeArrowheads="1"/>
            </p:cNvSpPr>
            <p:nvPr/>
          </p:nvSpPr>
          <p:spPr bwMode="auto">
            <a:xfrm>
              <a:off x="1447" y="768"/>
              <a:ext cx="382" cy="36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2800">
                  <a:solidFill>
                    <a:srgbClr val="0000FF"/>
                  </a:solidFill>
                </a:rPr>
                <a:t>B</a:t>
              </a:r>
            </a:p>
          </p:txBody>
        </p:sp>
        <p:sp>
          <p:nvSpPr>
            <p:cNvPr id="104" name="Text Box 10"/>
            <p:cNvSpPr txBox="1">
              <a:spLocks noChangeArrowheads="1"/>
            </p:cNvSpPr>
            <p:nvPr/>
          </p:nvSpPr>
          <p:spPr bwMode="auto">
            <a:xfrm>
              <a:off x="2686" y="1517"/>
              <a:ext cx="267" cy="36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2800">
                  <a:solidFill>
                    <a:srgbClr val="0000FF"/>
                  </a:solidFill>
                </a:rPr>
                <a:t>C</a:t>
              </a:r>
            </a:p>
          </p:txBody>
        </p:sp>
        <p:sp>
          <p:nvSpPr>
            <p:cNvPr id="105" name="Text Box 11"/>
            <p:cNvSpPr txBox="1">
              <a:spLocks noChangeArrowheads="1"/>
            </p:cNvSpPr>
            <p:nvPr/>
          </p:nvSpPr>
          <p:spPr bwMode="auto">
            <a:xfrm>
              <a:off x="1490" y="2352"/>
              <a:ext cx="343" cy="36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2800">
                  <a:solidFill>
                    <a:srgbClr val="0000FF"/>
                  </a:solidFill>
                </a:rPr>
                <a:t>D</a:t>
              </a:r>
            </a:p>
          </p:txBody>
        </p:sp>
        <p:sp>
          <p:nvSpPr>
            <p:cNvPr id="106" name="Text Box 12"/>
            <p:cNvSpPr txBox="1">
              <a:spLocks noChangeArrowheads="1"/>
            </p:cNvSpPr>
            <p:nvPr/>
          </p:nvSpPr>
          <p:spPr bwMode="auto">
            <a:xfrm>
              <a:off x="1364" y="2544"/>
              <a:ext cx="611" cy="40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>
                  <a:solidFill>
                    <a:srgbClr val="FF0000"/>
                  </a:solidFill>
                </a:rPr>
                <a:t>m</a:t>
              </a:r>
            </a:p>
          </p:txBody>
        </p:sp>
        <p:sp>
          <p:nvSpPr>
            <p:cNvPr id="107" name="Text Box 22"/>
            <p:cNvSpPr txBox="1">
              <a:spLocks noChangeArrowheads="1"/>
            </p:cNvSpPr>
            <p:nvPr/>
          </p:nvSpPr>
          <p:spPr bwMode="auto">
            <a:xfrm>
              <a:off x="1615" y="1439"/>
              <a:ext cx="268" cy="36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2800">
                  <a:solidFill>
                    <a:srgbClr val="0000FF"/>
                  </a:solidFill>
                </a:rPr>
                <a:t>O</a:t>
              </a:r>
            </a:p>
          </p:txBody>
        </p:sp>
        <p:sp>
          <p:nvSpPr>
            <p:cNvPr id="108" name="Text Box 23"/>
            <p:cNvSpPr txBox="1">
              <a:spLocks noChangeArrowheads="1"/>
            </p:cNvSpPr>
            <p:nvPr/>
          </p:nvSpPr>
          <p:spPr bwMode="auto">
            <a:xfrm>
              <a:off x="0" y="1488"/>
              <a:ext cx="382" cy="40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/>
                <a:t>n</a:t>
              </a:r>
            </a:p>
          </p:txBody>
        </p:sp>
        <p:sp>
          <p:nvSpPr>
            <p:cNvPr id="109" name="AutoShape 32"/>
            <p:cNvSpPr>
              <a:spLocks noChangeArrowheads="1"/>
            </p:cNvSpPr>
            <p:nvPr/>
          </p:nvSpPr>
          <p:spPr bwMode="auto">
            <a:xfrm>
              <a:off x="3344" y="1104"/>
              <a:ext cx="2138" cy="1248"/>
            </a:xfrm>
            <a:prstGeom prst="diamond">
              <a:avLst/>
            </a:prstGeom>
            <a:solidFill>
              <a:schemeClr val="accent1">
                <a:lumMod val="40000"/>
                <a:lumOff val="60000"/>
              </a:schemeClr>
            </a:solidFill>
            <a:ln w="28575">
              <a:solidFill>
                <a:srgbClr val="0000FF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endParaRPr lang="af-ZA">
                <a:solidFill>
                  <a:srgbClr val="0000FF"/>
                </a:solidFill>
              </a:endParaRPr>
            </a:p>
          </p:txBody>
        </p:sp>
        <p:sp>
          <p:nvSpPr>
            <p:cNvPr id="110" name="Line 33"/>
            <p:cNvSpPr>
              <a:spLocks noChangeShapeType="1"/>
            </p:cNvSpPr>
            <p:nvPr/>
          </p:nvSpPr>
          <p:spPr bwMode="auto">
            <a:xfrm>
              <a:off x="4413" y="1110"/>
              <a:ext cx="0" cy="1248"/>
            </a:xfrm>
            <a:prstGeom prst="line">
              <a:avLst/>
            </a:prstGeom>
            <a:noFill/>
            <a:ln w="28575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11" name="Line 34"/>
            <p:cNvSpPr>
              <a:spLocks noChangeShapeType="1"/>
            </p:cNvSpPr>
            <p:nvPr/>
          </p:nvSpPr>
          <p:spPr bwMode="auto">
            <a:xfrm>
              <a:off x="3359" y="1728"/>
              <a:ext cx="2101" cy="1"/>
            </a:xfrm>
            <a:prstGeom prst="line">
              <a:avLst/>
            </a:prstGeom>
            <a:noFill/>
            <a:ln w="28575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12" name="Text Box 35"/>
            <p:cNvSpPr txBox="1">
              <a:spLocks noChangeArrowheads="1"/>
            </p:cNvSpPr>
            <p:nvPr/>
          </p:nvSpPr>
          <p:spPr bwMode="auto">
            <a:xfrm>
              <a:off x="3072" y="1517"/>
              <a:ext cx="306" cy="36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2800">
                  <a:solidFill>
                    <a:srgbClr val="0000FF"/>
                  </a:solidFill>
                </a:rPr>
                <a:t>A</a:t>
              </a:r>
            </a:p>
          </p:txBody>
        </p:sp>
        <p:sp>
          <p:nvSpPr>
            <p:cNvPr id="113" name="Text Box 36"/>
            <p:cNvSpPr txBox="1">
              <a:spLocks noChangeArrowheads="1"/>
            </p:cNvSpPr>
            <p:nvPr/>
          </p:nvSpPr>
          <p:spPr bwMode="auto">
            <a:xfrm>
              <a:off x="4224" y="768"/>
              <a:ext cx="382" cy="36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2800">
                  <a:solidFill>
                    <a:srgbClr val="0000FF"/>
                  </a:solidFill>
                </a:rPr>
                <a:t>B</a:t>
              </a:r>
            </a:p>
          </p:txBody>
        </p:sp>
        <p:sp>
          <p:nvSpPr>
            <p:cNvPr id="114" name="Text Box 37"/>
            <p:cNvSpPr txBox="1">
              <a:spLocks noChangeArrowheads="1"/>
            </p:cNvSpPr>
            <p:nvPr/>
          </p:nvSpPr>
          <p:spPr bwMode="auto">
            <a:xfrm>
              <a:off x="5493" y="1548"/>
              <a:ext cx="267" cy="36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2800">
                  <a:solidFill>
                    <a:srgbClr val="0000FF"/>
                  </a:solidFill>
                </a:rPr>
                <a:t>C</a:t>
              </a:r>
            </a:p>
          </p:txBody>
        </p:sp>
        <p:sp>
          <p:nvSpPr>
            <p:cNvPr id="115" name="AutoShape 51"/>
            <p:cNvSpPr>
              <a:spLocks noChangeArrowheads="1"/>
            </p:cNvSpPr>
            <p:nvPr/>
          </p:nvSpPr>
          <p:spPr bwMode="auto">
            <a:xfrm rot="5400000">
              <a:off x="4631" y="1515"/>
              <a:ext cx="624" cy="1049"/>
            </a:xfrm>
            <a:prstGeom prst="rtTriangle">
              <a:avLst/>
            </a:prstGeom>
            <a:solidFill>
              <a:srgbClr val="FF0000"/>
            </a:solidFill>
            <a:ln w="28575" cap="sq">
              <a:solidFill>
                <a:srgbClr val="0000FF"/>
              </a:solidFill>
              <a:miter lim="800000"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vi-VN"/>
            </a:p>
          </p:txBody>
        </p:sp>
        <p:sp>
          <p:nvSpPr>
            <p:cNvPr id="116" name="AutoShape 52"/>
            <p:cNvSpPr>
              <a:spLocks noChangeArrowheads="1"/>
            </p:cNvSpPr>
            <p:nvPr/>
          </p:nvSpPr>
          <p:spPr bwMode="auto">
            <a:xfrm rot="5400000" flipV="1">
              <a:off x="3582" y="1516"/>
              <a:ext cx="624" cy="1048"/>
            </a:xfrm>
            <a:prstGeom prst="rtTriangle">
              <a:avLst/>
            </a:prstGeom>
            <a:solidFill>
              <a:srgbClr val="FF0000"/>
            </a:solidFill>
            <a:ln w="28575" cap="sq">
              <a:solidFill>
                <a:srgbClr val="0000FF"/>
              </a:solidFill>
              <a:miter lim="800000"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vi-VN"/>
            </a:p>
          </p:txBody>
        </p:sp>
        <p:sp>
          <p:nvSpPr>
            <p:cNvPr id="117" name="Rectangle 54"/>
            <p:cNvSpPr>
              <a:spLocks noChangeArrowheads="1"/>
            </p:cNvSpPr>
            <p:nvPr/>
          </p:nvSpPr>
          <p:spPr bwMode="auto">
            <a:xfrm>
              <a:off x="3312" y="1727"/>
              <a:ext cx="2208" cy="70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sq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vi-VN"/>
            </a:p>
          </p:txBody>
        </p:sp>
        <p:sp>
          <p:nvSpPr>
            <p:cNvPr id="118" name="Text Box 49"/>
            <p:cNvSpPr txBox="1">
              <a:spLocks noChangeArrowheads="1"/>
            </p:cNvSpPr>
            <p:nvPr/>
          </p:nvSpPr>
          <p:spPr bwMode="auto">
            <a:xfrm>
              <a:off x="4272" y="1709"/>
              <a:ext cx="267" cy="36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2800">
                  <a:solidFill>
                    <a:srgbClr val="0000FF"/>
                  </a:solidFill>
                </a:rPr>
                <a:t>O</a:t>
              </a:r>
            </a:p>
          </p:txBody>
        </p:sp>
        <p:grpSp>
          <p:nvGrpSpPr>
            <p:cNvPr id="119" name="Group 45"/>
            <p:cNvGrpSpPr>
              <a:grpSpLocks/>
            </p:cNvGrpSpPr>
            <p:nvPr/>
          </p:nvGrpSpPr>
          <p:grpSpPr bwMode="auto">
            <a:xfrm>
              <a:off x="3334" y="1728"/>
              <a:ext cx="2148" cy="509"/>
              <a:chOff x="1380" y="2592"/>
              <a:chExt cx="2700" cy="1392"/>
            </a:xfrm>
          </p:grpSpPr>
          <p:sp>
            <p:nvSpPr>
              <p:cNvPr id="138" name="Line 46"/>
              <p:cNvSpPr>
                <a:spLocks noChangeShapeType="1"/>
              </p:cNvSpPr>
              <p:nvPr/>
            </p:nvSpPr>
            <p:spPr bwMode="auto">
              <a:xfrm>
                <a:off x="1392" y="2592"/>
                <a:ext cx="0" cy="1344"/>
              </a:xfrm>
              <a:prstGeom prst="line">
                <a:avLst/>
              </a:prstGeom>
              <a:noFill/>
              <a:ln w="28575">
                <a:solidFill>
                  <a:srgbClr val="FF0000"/>
                </a:solidFill>
                <a:prstDash val="dash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139" name="Line 47"/>
              <p:cNvSpPr>
                <a:spLocks noChangeShapeType="1"/>
              </p:cNvSpPr>
              <p:nvPr/>
            </p:nvSpPr>
            <p:spPr bwMode="auto">
              <a:xfrm>
                <a:off x="4080" y="2592"/>
                <a:ext cx="0" cy="1392"/>
              </a:xfrm>
              <a:prstGeom prst="line">
                <a:avLst/>
              </a:prstGeom>
              <a:noFill/>
              <a:ln w="28575">
                <a:solidFill>
                  <a:srgbClr val="FF0000"/>
                </a:solidFill>
                <a:prstDash val="dash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140" name="Line 48"/>
              <p:cNvSpPr>
                <a:spLocks noChangeShapeType="1"/>
              </p:cNvSpPr>
              <p:nvPr/>
            </p:nvSpPr>
            <p:spPr bwMode="auto">
              <a:xfrm>
                <a:off x="1380" y="3936"/>
                <a:ext cx="2688" cy="0"/>
              </a:xfrm>
              <a:prstGeom prst="line">
                <a:avLst/>
              </a:prstGeom>
              <a:noFill/>
              <a:ln w="28575" cap="sq">
                <a:solidFill>
                  <a:srgbClr val="FF0000"/>
                </a:solidFill>
                <a:round/>
                <a:headEnd type="triangle" w="med" len="med"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</p:grpSp>
        <p:sp>
          <p:nvSpPr>
            <p:cNvPr id="120" name="AutoShape 55"/>
            <p:cNvSpPr>
              <a:spLocks noChangeArrowheads="1"/>
            </p:cNvSpPr>
            <p:nvPr/>
          </p:nvSpPr>
          <p:spPr bwMode="auto">
            <a:xfrm rot="5400000">
              <a:off x="3573" y="890"/>
              <a:ext cx="624" cy="1049"/>
            </a:xfrm>
            <a:prstGeom prst="rtTriangle">
              <a:avLst/>
            </a:prstGeom>
            <a:solidFill>
              <a:srgbClr val="FFFF00"/>
            </a:solidFill>
            <a:ln w="28575" cap="sq">
              <a:solidFill>
                <a:srgbClr val="0000FF"/>
              </a:solidFill>
              <a:miter lim="800000"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vi-VN"/>
            </a:p>
          </p:txBody>
        </p:sp>
        <p:sp>
          <p:nvSpPr>
            <p:cNvPr id="121" name="AutoShape 56"/>
            <p:cNvSpPr>
              <a:spLocks noChangeArrowheads="1"/>
            </p:cNvSpPr>
            <p:nvPr/>
          </p:nvSpPr>
          <p:spPr bwMode="auto">
            <a:xfrm rot="5400000" flipV="1">
              <a:off x="4646" y="891"/>
              <a:ext cx="624" cy="1048"/>
            </a:xfrm>
            <a:prstGeom prst="rtTriangle">
              <a:avLst/>
            </a:prstGeom>
            <a:solidFill>
              <a:srgbClr val="FFFF00"/>
            </a:solidFill>
            <a:ln w="28575" cap="sq">
              <a:solidFill>
                <a:srgbClr val="0000FF"/>
              </a:solidFill>
              <a:miter lim="800000"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vi-VN"/>
            </a:p>
          </p:txBody>
        </p:sp>
        <p:sp>
          <p:nvSpPr>
            <p:cNvPr id="122" name="Text Box 39"/>
            <p:cNvSpPr txBox="1">
              <a:spLocks noChangeArrowheads="1"/>
            </p:cNvSpPr>
            <p:nvPr/>
          </p:nvSpPr>
          <p:spPr bwMode="auto">
            <a:xfrm>
              <a:off x="4141" y="2189"/>
              <a:ext cx="610" cy="40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>
                  <a:solidFill>
                    <a:srgbClr val="FF0000"/>
                  </a:solidFill>
                </a:rPr>
                <a:t>m</a:t>
              </a:r>
            </a:p>
          </p:txBody>
        </p:sp>
        <p:sp>
          <p:nvSpPr>
            <p:cNvPr id="123" name="Rectangle 57"/>
            <p:cNvSpPr>
              <a:spLocks noChangeArrowheads="1"/>
            </p:cNvSpPr>
            <p:nvPr/>
          </p:nvSpPr>
          <p:spPr bwMode="auto">
            <a:xfrm>
              <a:off x="510" y="1739"/>
              <a:ext cx="2208" cy="64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sq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vi-VN"/>
            </a:p>
          </p:txBody>
        </p:sp>
        <p:grpSp>
          <p:nvGrpSpPr>
            <p:cNvPr id="124" name="Group 18"/>
            <p:cNvGrpSpPr>
              <a:grpSpLocks/>
            </p:cNvGrpSpPr>
            <p:nvPr/>
          </p:nvGrpSpPr>
          <p:grpSpPr bwMode="auto">
            <a:xfrm>
              <a:off x="557" y="1728"/>
              <a:ext cx="2148" cy="960"/>
              <a:chOff x="1380" y="2592"/>
              <a:chExt cx="2700" cy="1392"/>
            </a:xfrm>
          </p:grpSpPr>
          <p:sp>
            <p:nvSpPr>
              <p:cNvPr id="135" name="Line 19"/>
              <p:cNvSpPr>
                <a:spLocks noChangeShapeType="1"/>
              </p:cNvSpPr>
              <p:nvPr/>
            </p:nvSpPr>
            <p:spPr bwMode="auto">
              <a:xfrm>
                <a:off x="1392" y="2592"/>
                <a:ext cx="0" cy="1344"/>
              </a:xfrm>
              <a:prstGeom prst="line">
                <a:avLst/>
              </a:prstGeom>
              <a:noFill/>
              <a:ln w="28575">
                <a:solidFill>
                  <a:srgbClr val="FF0000"/>
                </a:solidFill>
                <a:prstDash val="dash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136" name="Line 20"/>
              <p:cNvSpPr>
                <a:spLocks noChangeShapeType="1"/>
              </p:cNvSpPr>
              <p:nvPr/>
            </p:nvSpPr>
            <p:spPr bwMode="auto">
              <a:xfrm>
                <a:off x="4080" y="2592"/>
                <a:ext cx="0" cy="1392"/>
              </a:xfrm>
              <a:prstGeom prst="line">
                <a:avLst/>
              </a:prstGeom>
              <a:noFill/>
              <a:ln w="28575">
                <a:solidFill>
                  <a:srgbClr val="FF0000"/>
                </a:solidFill>
                <a:prstDash val="dash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137" name="Line 21"/>
              <p:cNvSpPr>
                <a:spLocks noChangeShapeType="1"/>
              </p:cNvSpPr>
              <p:nvPr/>
            </p:nvSpPr>
            <p:spPr bwMode="auto">
              <a:xfrm>
                <a:off x="1380" y="3936"/>
                <a:ext cx="2688" cy="0"/>
              </a:xfrm>
              <a:prstGeom prst="line">
                <a:avLst/>
              </a:prstGeom>
              <a:noFill/>
              <a:ln w="28575" cap="sq">
                <a:solidFill>
                  <a:srgbClr val="FF0000"/>
                </a:solidFill>
                <a:round/>
                <a:headEnd type="triangle" w="med" len="med"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</p:grpSp>
        <p:grpSp>
          <p:nvGrpSpPr>
            <p:cNvPr id="125" name="Group 13"/>
            <p:cNvGrpSpPr>
              <a:grpSpLocks/>
            </p:cNvGrpSpPr>
            <p:nvPr/>
          </p:nvGrpSpPr>
          <p:grpSpPr bwMode="auto">
            <a:xfrm>
              <a:off x="334" y="1104"/>
              <a:ext cx="1272" cy="1248"/>
              <a:chOff x="768" y="1968"/>
              <a:chExt cx="1968" cy="1248"/>
            </a:xfrm>
          </p:grpSpPr>
          <p:grpSp>
            <p:nvGrpSpPr>
              <p:cNvPr id="131" name="Group 14"/>
              <p:cNvGrpSpPr>
                <a:grpSpLocks/>
              </p:cNvGrpSpPr>
              <p:nvPr/>
            </p:nvGrpSpPr>
            <p:grpSpPr bwMode="auto">
              <a:xfrm>
                <a:off x="768" y="1968"/>
                <a:ext cx="1968" cy="1248"/>
                <a:chOff x="768" y="1968"/>
                <a:chExt cx="1968" cy="1248"/>
              </a:xfrm>
            </p:grpSpPr>
            <p:sp>
              <p:nvSpPr>
                <p:cNvPr id="133" name="Line 15"/>
                <p:cNvSpPr>
                  <a:spLocks noChangeShapeType="1"/>
                </p:cNvSpPr>
                <p:nvPr/>
              </p:nvSpPr>
              <p:spPr bwMode="auto">
                <a:xfrm>
                  <a:off x="768" y="1968"/>
                  <a:ext cx="1968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prstDash val="dash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vi-VN"/>
                </a:p>
              </p:txBody>
            </p:sp>
            <p:sp>
              <p:nvSpPr>
                <p:cNvPr id="134" name="Line 16"/>
                <p:cNvSpPr>
                  <a:spLocks noChangeShapeType="1"/>
                </p:cNvSpPr>
                <p:nvPr/>
              </p:nvSpPr>
              <p:spPr bwMode="auto">
                <a:xfrm>
                  <a:off x="768" y="3216"/>
                  <a:ext cx="1968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prstDash val="dash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vi-VN"/>
                </a:p>
              </p:txBody>
            </p:sp>
          </p:grpSp>
          <p:sp>
            <p:nvSpPr>
              <p:cNvPr id="132" name="Line 17"/>
              <p:cNvSpPr>
                <a:spLocks noChangeShapeType="1"/>
              </p:cNvSpPr>
              <p:nvPr/>
            </p:nvSpPr>
            <p:spPr bwMode="auto">
              <a:xfrm>
                <a:off x="768" y="1968"/>
                <a:ext cx="0" cy="1248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 type="triangle" w="med" len="med"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</p:grpSp>
        <p:sp>
          <p:nvSpPr>
            <p:cNvPr id="126" name="AutoShape 5"/>
            <p:cNvSpPr>
              <a:spLocks noChangeArrowheads="1"/>
            </p:cNvSpPr>
            <p:nvPr/>
          </p:nvSpPr>
          <p:spPr bwMode="auto">
            <a:xfrm>
              <a:off x="550" y="1103"/>
              <a:ext cx="2138" cy="1248"/>
            </a:xfrm>
            <a:prstGeom prst="diamond">
              <a:avLst/>
            </a:prstGeom>
            <a:solidFill>
              <a:schemeClr val="accent1">
                <a:lumMod val="40000"/>
                <a:lumOff val="60000"/>
              </a:schemeClr>
            </a:solidFill>
            <a:ln w="28575">
              <a:solidFill>
                <a:srgbClr val="0000FF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endParaRPr lang="af-ZA">
                <a:solidFill>
                  <a:srgbClr val="0000FF"/>
                </a:solidFill>
              </a:endParaRPr>
            </a:p>
          </p:txBody>
        </p:sp>
        <p:grpSp>
          <p:nvGrpSpPr>
            <p:cNvPr id="127" name="Group 61"/>
            <p:cNvGrpSpPr>
              <a:grpSpLocks/>
            </p:cNvGrpSpPr>
            <p:nvPr/>
          </p:nvGrpSpPr>
          <p:grpSpPr bwMode="auto">
            <a:xfrm>
              <a:off x="558" y="1727"/>
              <a:ext cx="2113" cy="624"/>
              <a:chOff x="1632" y="3360"/>
              <a:chExt cx="2209" cy="624"/>
            </a:xfrm>
          </p:grpSpPr>
          <p:sp>
            <p:nvSpPr>
              <p:cNvPr id="129" name="AutoShape 58"/>
              <p:cNvSpPr>
                <a:spLocks noChangeArrowheads="1"/>
              </p:cNvSpPr>
              <p:nvPr/>
            </p:nvSpPr>
            <p:spPr bwMode="auto">
              <a:xfrm rot="5400000">
                <a:off x="2977" y="3119"/>
                <a:ext cx="624" cy="1105"/>
              </a:xfrm>
              <a:prstGeom prst="rtTriangle">
                <a:avLst/>
              </a:prstGeom>
              <a:solidFill>
                <a:srgbClr val="FFFF00"/>
              </a:solidFill>
              <a:ln w="19050">
                <a:solidFill>
                  <a:srgbClr val="0000FF"/>
                </a:solidFill>
                <a:miter lim="800000"/>
                <a:headEnd type="none" w="sm" len="sm"/>
                <a:tailEnd type="none" w="sm" len="sm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vi-VN"/>
              </a:p>
            </p:txBody>
          </p:sp>
          <p:sp>
            <p:nvSpPr>
              <p:cNvPr id="130" name="AutoShape 59"/>
              <p:cNvSpPr>
                <a:spLocks noChangeArrowheads="1"/>
              </p:cNvSpPr>
              <p:nvPr/>
            </p:nvSpPr>
            <p:spPr bwMode="auto">
              <a:xfrm rot="5400000" flipV="1">
                <a:off x="1872" y="3120"/>
                <a:ext cx="624" cy="1104"/>
              </a:xfrm>
              <a:prstGeom prst="rtTriangle">
                <a:avLst/>
              </a:prstGeom>
              <a:solidFill>
                <a:srgbClr val="FFFF00"/>
              </a:solidFill>
              <a:ln w="19050">
                <a:solidFill>
                  <a:srgbClr val="0000FF"/>
                </a:solidFill>
                <a:miter lim="800000"/>
                <a:headEnd type="none" w="sm" len="sm"/>
                <a:tailEnd type="none" w="sm" len="sm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vi-VN"/>
              </a:p>
            </p:txBody>
          </p:sp>
        </p:grpSp>
        <p:sp>
          <p:nvSpPr>
            <p:cNvPr id="128" name="Line 6"/>
            <p:cNvSpPr>
              <a:spLocks noChangeShapeType="1"/>
            </p:cNvSpPr>
            <p:nvPr/>
          </p:nvSpPr>
          <p:spPr bwMode="auto">
            <a:xfrm>
              <a:off x="1618" y="1110"/>
              <a:ext cx="0" cy="1248"/>
            </a:xfrm>
            <a:prstGeom prst="line">
              <a:avLst/>
            </a:prstGeom>
            <a:noFill/>
            <a:ln w="28575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</p:grpSp>
      <p:sp>
        <p:nvSpPr>
          <p:cNvPr id="141" name="Text Box 73"/>
          <p:cNvSpPr txBox="1">
            <a:spLocks noChangeArrowheads="1"/>
          </p:cNvSpPr>
          <p:nvPr/>
        </p:nvSpPr>
        <p:spPr bwMode="auto">
          <a:xfrm>
            <a:off x="6301412" y="226082"/>
            <a:ext cx="693738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800">
                <a:solidFill>
                  <a:srgbClr val="0000FF"/>
                </a:solidFill>
              </a:rPr>
              <a:t>M</a:t>
            </a:r>
          </a:p>
        </p:txBody>
      </p:sp>
      <p:sp>
        <p:nvSpPr>
          <p:cNvPr id="142" name="Text Box 74"/>
          <p:cNvSpPr txBox="1">
            <a:spLocks noChangeArrowheads="1"/>
          </p:cNvSpPr>
          <p:nvPr/>
        </p:nvSpPr>
        <p:spPr bwMode="auto">
          <a:xfrm>
            <a:off x="10103475" y="178457"/>
            <a:ext cx="693737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800">
                <a:solidFill>
                  <a:srgbClr val="0000FF"/>
                </a:solidFill>
              </a:rPr>
              <a:t>N</a:t>
            </a:r>
          </a:p>
        </p:txBody>
      </p:sp>
      <p:grpSp>
        <p:nvGrpSpPr>
          <p:cNvPr id="143" name="Group 75"/>
          <p:cNvGrpSpPr>
            <a:grpSpLocks/>
          </p:cNvGrpSpPr>
          <p:nvPr/>
        </p:nvGrpSpPr>
        <p:grpSpPr bwMode="auto">
          <a:xfrm>
            <a:off x="8663612" y="776874"/>
            <a:ext cx="409575" cy="838200"/>
            <a:chOff x="4800" y="2160"/>
            <a:chExt cx="258" cy="528"/>
          </a:xfrm>
        </p:grpSpPr>
        <p:sp>
          <p:nvSpPr>
            <p:cNvPr id="144" name="Text Box 76"/>
            <p:cNvSpPr txBox="1">
              <a:spLocks noChangeArrowheads="1"/>
            </p:cNvSpPr>
            <p:nvPr/>
          </p:nvSpPr>
          <p:spPr bwMode="auto">
            <a:xfrm>
              <a:off x="4818" y="2400"/>
              <a:ext cx="240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2400" b="1">
                  <a:solidFill>
                    <a:srgbClr val="FF0000"/>
                  </a:solidFill>
                </a:rPr>
                <a:t>2</a:t>
              </a:r>
            </a:p>
          </p:txBody>
        </p:sp>
        <p:grpSp>
          <p:nvGrpSpPr>
            <p:cNvPr id="145" name="Group 77"/>
            <p:cNvGrpSpPr>
              <a:grpSpLocks/>
            </p:cNvGrpSpPr>
            <p:nvPr/>
          </p:nvGrpSpPr>
          <p:grpSpPr bwMode="auto">
            <a:xfrm>
              <a:off x="4800" y="2160"/>
              <a:ext cx="240" cy="327"/>
              <a:chOff x="5040" y="2064"/>
              <a:chExt cx="240" cy="327"/>
            </a:xfrm>
          </p:grpSpPr>
          <p:sp>
            <p:nvSpPr>
              <p:cNvPr id="146" name="Text Box 78"/>
              <p:cNvSpPr txBox="1">
                <a:spLocks noChangeArrowheads="1"/>
              </p:cNvSpPr>
              <p:nvPr/>
            </p:nvSpPr>
            <p:spPr bwMode="auto">
              <a:xfrm>
                <a:off x="5040" y="2064"/>
                <a:ext cx="240" cy="32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 cap="sq">
                    <a:solidFill>
                      <a:schemeClr val="tx1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sz="2800">
                    <a:solidFill>
                      <a:srgbClr val="FF0000"/>
                    </a:solidFill>
                  </a:rPr>
                  <a:t>n</a:t>
                </a:r>
              </a:p>
            </p:txBody>
          </p:sp>
          <p:sp>
            <p:nvSpPr>
              <p:cNvPr id="147" name="Line 79"/>
              <p:cNvSpPr>
                <a:spLocks noChangeShapeType="1"/>
              </p:cNvSpPr>
              <p:nvPr/>
            </p:nvSpPr>
            <p:spPr bwMode="auto">
              <a:xfrm>
                <a:off x="5040" y="2346"/>
                <a:ext cx="240" cy="0"/>
              </a:xfrm>
              <a:prstGeom prst="line">
                <a:avLst/>
              </a:prstGeom>
              <a:noFill/>
              <a:ln w="12700" cap="sq">
                <a:solidFill>
                  <a:srgbClr val="FF0000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</p:grpSp>
      </p:grpSp>
      <p:grpSp>
        <p:nvGrpSpPr>
          <p:cNvPr id="148" name="Group 80"/>
          <p:cNvGrpSpPr>
            <a:grpSpLocks/>
          </p:cNvGrpSpPr>
          <p:nvPr/>
        </p:nvGrpSpPr>
        <p:grpSpPr bwMode="auto">
          <a:xfrm>
            <a:off x="4234487" y="1481724"/>
            <a:ext cx="390525" cy="866775"/>
            <a:chOff x="3264" y="2208"/>
            <a:chExt cx="246" cy="546"/>
          </a:xfrm>
        </p:grpSpPr>
        <p:sp>
          <p:nvSpPr>
            <p:cNvPr id="149" name="Text Box 81"/>
            <p:cNvSpPr txBox="1">
              <a:spLocks noChangeArrowheads="1"/>
            </p:cNvSpPr>
            <p:nvPr/>
          </p:nvSpPr>
          <p:spPr bwMode="auto">
            <a:xfrm>
              <a:off x="3270" y="2466"/>
              <a:ext cx="240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2400" b="1">
                  <a:solidFill>
                    <a:srgbClr val="0000FF"/>
                  </a:solidFill>
                </a:rPr>
                <a:t>2</a:t>
              </a:r>
            </a:p>
          </p:txBody>
        </p:sp>
        <p:sp>
          <p:nvSpPr>
            <p:cNvPr id="150" name="Text Box 82"/>
            <p:cNvSpPr txBox="1">
              <a:spLocks noChangeArrowheads="1"/>
            </p:cNvSpPr>
            <p:nvPr/>
          </p:nvSpPr>
          <p:spPr bwMode="auto">
            <a:xfrm>
              <a:off x="3264" y="2208"/>
              <a:ext cx="240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2800">
                  <a:solidFill>
                    <a:srgbClr val="0000FF"/>
                  </a:solidFill>
                </a:rPr>
                <a:t>n</a:t>
              </a:r>
            </a:p>
          </p:txBody>
        </p:sp>
        <p:sp>
          <p:nvSpPr>
            <p:cNvPr id="151" name="Line 83"/>
            <p:cNvSpPr>
              <a:spLocks noChangeShapeType="1"/>
            </p:cNvSpPr>
            <p:nvPr/>
          </p:nvSpPr>
          <p:spPr bwMode="auto">
            <a:xfrm>
              <a:off x="3264" y="2490"/>
              <a:ext cx="240" cy="0"/>
            </a:xfrm>
            <a:prstGeom prst="line">
              <a:avLst/>
            </a:prstGeom>
            <a:noFill/>
            <a:ln w="12700" cap="sq">
              <a:solidFill>
                <a:srgbClr val="0000FF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</p:grpSp>
      <p:grpSp>
        <p:nvGrpSpPr>
          <p:cNvPr id="152" name="Group 84"/>
          <p:cNvGrpSpPr>
            <a:grpSpLocks/>
          </p:cNvGrpSpPr>
          <p:nvPr/>
        </p:nvGrpSpPr>
        <p:grpSpPr bwMode="auto">
          <a:xfrm>
            <a:off x="3682037" y="795924"/>
            <a:ext cx="409575" cy="838200"/>
            <a:chOff x="4800" y="2160"/>
            <a:chExt cx="258" cy="528"/>
          </a:xfrm>
        </p:grpSpPr>
        <p:sp>
          <p:nvSpPr>
            <p:cNvPr id="153" name="Text Box 85"/>
            <p:cNvSpPr txBox="1">
              <a:spLocks noChangeArrowheads="1"/>
            </p:cNvSpPr>
            <p:nvPr/>
          </p:nvSpPr>
          <p:spPr bwMode="auto">
            <a:xfrm>
              <a:off x="4818" y="2400"/>
              <a:ext cx="240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2400" b="1">
                  <a:solidFill>
                    <a:srgbClr val="FF0000"/>
                  </a:solidFill>
                </a:rPr>
                <a:t>2</a:t>
              </a:r>
            </a:p>
          </p:txBody>
        </p:sp>
        <p:grpSp>
          <p:nvGrpSpPr>
            <p:cNvPr id="154" name="Group 86"/>
            <p:cNvGrpSpPr>
              <a:grpSpLocks/>
            </p:cNvGrpSpPr>
            <p:nvPr/>
          </p:nvGrpSpPr>
          <p:grpSpPr bwMode="auto">
            <a:xfrm>
              <a:off x="4800" y="2160"/>
              <a:ext cx="240" cy="327"/>
              <a:chOff x="5040" y="2064"/>
              <a:chExt cx="240" cy="327"/>
            </a:xfrm>
          </p:grpSpPr>
          <p:sp>
            <p:nvSpPr>
              <p:cNvPr id="155" name="Text Box 87"/>
              <p:cNvSpPr txBox="1">
                <a:spLocks noChangeArrowheads="1"/>
              </p:cNvSpPr>
              <p:nvPr/>
            </p:nvSpPr>
            <p:spPr bwMode="auto">
              <a:xfrm>
                <a:off x="5040" y="2064"/>
                <a:ext cx="240" cy="32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 cap="sq">
                    <a:solidFill>
                      <a:schemeClr val="tx1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sz="2800">
                    <a:solidFill>
                      <a:srgbClr val="FF0000"/>
                    </a:solidFill>
                  </a:rPr>
                  <a:t>n</a:t>
                </a:r>
              </a:p>
            </p:txBody>
          </p:sp>
          <p:sp>
            <p:nvSpPr>
              <p:cNvPr id="156" name="Line 88"/>
              <p:cNvSpPr>
                <a:spLocks noChangeShapeType="1"/>
              </p:cNvSpPr>
              <p:nvPr/>
            </p:nvSpPr>
            <p:spPr bwMode="auto">
              <a:xfrm>
                <a:off x="5040" y="2346"/>
                <a:ext cx="240" cy="0"/>
              </a:xfrm>
              <a:prstGeom prst="line">
                <a:avLst/>
              </a:prstGeom>
              <a:noFill/>
              <a:ln w="12700" cap="sq">
                <a:solidFill>
                  <a:srgbClr val="FF0000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</p:grpSp>
      </p:grpSp>
      <p:sp>
        <p:nvSpPr>
          <p:cNvPr id="157" name="Text Box 89"/>
          <p:cNvSpPr txBox="1">
            <a:spLocks noChangeArrowheads="1"/>
          </p:cNvSpPr>
          <p:nvPr/>
        </p:nvSpPr>
        <p:spPr bwMode="auto">
          <a:xfrm>
            <a:off x="3710268" y="1334880"/>
            <a:ext cx="43815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sz="4000" dirty="0">
                <a:solidFill>
                  <a:srgbClr val="0000FF"/>
                </a:solidFill>
              </a:rPr>
              <a:t>o</a:t>
            </a:r>
          </a:p>
        </p:txBody>
      </p:sp>
    </p:spTree>
    <p:extLst>
      <p:ext uri="{BB962C8B-B14F-4D97-AF65-F5344CB8AC3E}">
        <p14:creationId xmlns:p14="http://schemas.microsoft.com/office/powerpoint/2010/main" val="2727503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3" dur="500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5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53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3" dur="500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5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500"/>
                            </p:stCondLst>
                            <p:childTnLst>
                              <p:par>
                                <p:cTn id="38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1000"/>
                            </p:stCondLst>
                            <p:childTnLst>
                              <p:par>
                                <p:cTn id="44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10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10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2000"/>
                            </p:stCondLst>
                            <p:childTnLst>
                              <p:par>
                                <p:cTn id="4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10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10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4" grpId="0"/>
      <p:bldP spid="84" grpId="1"/>
      <p:bldP spid="85" grpId="0"/>
      <p:bldP spid="92" grpId="0"/>
      <p:bldP spid="92" grpId="1"/>
      <p:bldP spid="93" grpId="0"/>
      <p:bldP spid="9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82"/>
          <p:cNvGrpSpPr>
            <a:grpSpLocks/>
          </p:cNvGrpSpPr>
          <p:nvPr/>
        </p:nvGrpSpPr>
        <p:grpSpPr bwMode="auto">
          <a:xfrm>
            <a:off x="2749827" y="2284550"/>
            <a:ext cx="2270125" cy="3070225"/>
            <a:chOff x="672" y="1581"/>
            <a:chExt cx="1430" cy="1934"/>
          </a:xfrm>
        </p:grpSpPr>
        <p:grpSp>
          <p:nvGrpSpPr>
            <p:cNvPr id="5" name="Group 60"/>
            <p:cNvGrpSpPr>
              <a:grpSpLocks/>
            </p:cNvGrpSpPr>
            <p:nvPr/>
          </p:nvGrpSpPr>
          <p:grpSpPr bwMode="auto">
            <a:xfrm>
              <a:off x="910" y="1872"/>
              <a:ext cx="954" cy="1348"/>
              <a:chOff x="3216" y="1200"/>
              <a:chExt cx="1152" cy="2022"/>
            </a:xfrm>
          </p:grpSpPr>
          <p:sp>
            <p:nvSpPr>
              <p:cNvPr id="10" name="AutoShape 55"/>
              <p:cNvSpPr>
                <a:spLocks noChangeArrowheads="1"/>
              </p:cNvSpPr>
              <p:nvPr/>
            </p:nvSpPr>
            <p:spPr bwMode="auto">
              <a:xfrm>
                <a:off x="3216" y="1200"/>
                <a:ext cx="1152" cy="2016"/>
              </a:xfrm>
              <a:prstGeom prst="diamond">
                <a:avLst/>
              </a:prstGeom>
              <a:solidFill>
                <a:srgbClr val="FFC000"/>
              </a:solidFill>
              <a:ln w="12700" cap="sq">
                <a:solidFill>
                  <a:srgbClr val="FF0000"/>
                </a:solidFill>
                <a:miter lim="800000"/>
                <a:headEnd type="none" w="sm" len="sm"/>
                <a:tailEnd type="none" w="sm" len="sm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vi-VN"/>
              </a:p>
            </p:txBody>
          </p:sp>
          <p:sp>
            <p:nvSpPr>
              <p:cNvPr id="11" name="Line 57"/>
              <p:cNvSpPr>
                <a:spLocks noChangeShapeType="1"/>
              </p:cNvSpPr>
              <p:nvPr/>
            </p:nvSpPr>
            <p:spPr bwMode="auto">
              <a:xfrm>
                <a:off x="3216" y="2214"/>
                <a:ext cx="1152" cy="0"/>
              </a:xfrm>
              <a:prstGeom prst="line">
                <a:avLst/>
              </a:prstGeom>
              <a:noFill/>
              <a:ln w="12700" cap="sq">
                <a:solidFill>
                  <a:srgbClr val="FF0000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12" name="Line 58"/>
              <p:cNvSpPr>
                <a:spLocks noChangeShapeType="1"/>
              </p:cNvSpPr>
              <p:nvPr/>
            </p:nvSpPr>
            <p:spPr bwMode="auto">
              <a:xfrm>
                <a:off x="3792" y="1206"/>
                <a:ext cx="0" cy="2016"/>
              </a:xfrm>
              <a:prstGeom prst="line">
                <a:avLst/>
              </a:prstGeom>
              <a:noFill/>
              <a:ln w="12700" cap="sq">
                <a:solidFill>
                  <a:srgbClr val="FF0000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</p:grpSp>
        <p:sp>
          <p:nvSpPr>
            <p:cNvPr id="6" name="Text Box 65"/>
            <p:cNvSpPr txBox="1">
              <a:spLocks noChangeArrowheads="1"/>
            </p:cNvSpPr>
            <p:nvPr/>
          </p:nvSpPr>
          <p:spPr bwMode="auto">
            <a:xfrm>
              <a:off x="672" y="2403"/>
              <a:ext cx="199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2800">
                  <a:solidFill>
                    <a:srgbClr val="0000FF"/>
                  </a:solidFill>
                </a:rPr>
                <a:t>A</a:t>
              </a:r>
            </a:p>
          </p:txBody>
        </p:sp>
        <p:sp>
          <p:nvSpPr>
            <p:cNvPr id="7" name="Text Box 66"/>
            <p:cNvSpPr txBox="1">
              <a:spLocks noChangeArrowheads="1"/>
            </p:cNvSpPr>
            <p:nvPr/>
          </p:nvSpPr>
          <p:spPr bwMode="auto">
            <a:xfrm>
              <a:off x="1290" y="1581"/>
              <a:ext cx="198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2800">
                  <a:solidFill>
                    <a:srgbClr val="0000FF"/>
                  </a:solidFill>
                </a:rPr>
                <a:t>B</a:t>
              </a:r>
            </a:p>
          </p:txBody>
        </p:sp>
        <p:sp>
          <p:nvSpPr>
            <p:cNvPr id="8" name="Text Box 68"/>
            <p:cNvSpPr txBox="1">
              <a:spLocks noChangeArrowheads="1"/>
            </p:cNvSpPr>
            <p:nvPr/>
          </p:nvSpPr>
          <p:spPr bwMode="auto">
            <a:xfrm>
              <a:off x="1279" y="3187"/>
              <a:ext cx="197" cy="32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2800">
                  <a:solidFill>
                    <a:srgbClr val="0000FF"/>
                  </a:solidFill>
                </a:rPr>
                <a:t>D</a:t>
              </a:r>
            </a:p>
          </p:txBody>
        </p:sp>
        <p:sp>
          <p:nvSpPr>
            <p:cNvPr id="9" name="Text Box 69"/>
            <p:cNvSpPr txBox="1">
              <a:spLocks noChangeArrowheads="1"/>
            </p:cNvSpPr>
            <p:nvPr/>
          </p:nvSpPr>
          <p:spPr bwMode="auto">
            <a:xfrm>
              <a:off x="1903" y="2396"/>
              <a:ext cx="199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2800">
                  <a:solidFill>
                    <a:srgbClr val="0000FF"/>
                  </a:solidFill>
                </a:rPr>
                <a:t>C</a:t>
              </a:r>
            </a:p>
          </p:txBody>
        </p:sp>
      </p:grpSp>
      <p:grpSp>
        <p:nvGrpSpPr>
          <p:cNvPr id="13" name="Group 81"/>
          <p:cNvGrpSpPr>
            <a:grpSpLocks/>
          </p:cNvGrpSpPr>
          <p:nvPr/>
        </p:nvGrpSpPr>
        <p:grpSpPr bwMode="auto">
          <a:xfrm>
            <a:off x="6350277" y="2270262"/>
            <a:ext cx="4019550" cy="3086100"/>
            <a:chOff x="2940" y="1572"/>
            <a:chExt cx="2532" cy="1944"/>
          </a:xfrm>
        </p:grpSpPr>
        <p:grpSp>
          <p:nvGrpSpPr>
            <p:cNvPr id="14" name="Group 61"/>
            <p:cNvGrpSpPr>
              <a:grpSpLocks/>
            </p:cNvGrpSpPr>
            <p:nvPr/>
          </p:nvGrpSpPr>
          <p:grpSpPr bwMode="auto">
            <a:xfrm>
              <a:off x="3218" y="1870"/>
              <a:ext cx="2026" cy="1347"/>
              <a:chOff x="3216" y="1200"/>
              <a:chExt cx="1152" cy="2022"/>
            </a:xfrm>
          </p:grpSpPr>
          <p:sp>
            <p:nvSpPr>
              <p:cNvPr id="19" name="AutoShape 62"/>
              <p:cNvSpPr>
                <a:spLocks noChangeArrowheads="1"/>
              </p:cNvSpPr>
              <p:nvPr/>
            </p:nvSpPr>
            <p:spPr bwMode="auto">
              <a:xfrm>
                <a:off x="3216" y="1200"/>
                <a:ext cx="1152" cy="2016"/>
              </a:xfrm>
              <a:prstGeom prst="diamond">
                <a:avLst/>
              </a:prstGeom>
              <a:solidFill>
                <a:srgbClr val="FFC000"/>
              </a:solidFill>
              <a:ln w="12700" cap="sq">
                <a:solidFill>
                  <a:srgbClr val="FF0000"/>
                </a:solidFill>
                <a:miter lim="800000"/>
                <a:headEnd type="none" w="sm" len="sm"/>
                <a:tailEnd type="none" w="sm" len="sm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vi-VN"/>
              </a:p>
            </p:txBody>
          </p:sp>
          <p:sp>
            <p:nvSpPr>
              <p:cNvPr id="20" name="Line 63"/>
              <p:cNvSpPr>
                <a:spLocks noChangeShapeType="1"/>
              </p:cNvSpPr>
              <p:nvPr/>
            </p:nvSpPr>
            <p:spPr bwMode="auto">
              <a:xfrm>
                <a:off x="3216" y="2214"/>
                <a:ext cx="1152" cy="0"/>
              </a:xfrm>
              <a:prstGeom prst="line">
                <a:avLst/>
              </a:prstGeom>
              <a:noFill/>
              <a:ln w="12700" cap="sq">
                <a:solidFill>
                  <a:srgbClr val="FF0000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21" name="Line 64"/>
              <p:cNvSpPr>
                <a:spLocks noChangeShapeType="1"/>
              </p:cNvSpPr>
              <p:nvPr/>
            </p:nvSpPr>
            <p:spPr bwMode="auto">
              <a:xfrm>
                <a:off x="3792" y="1206"/>
                <a:ext cx="0" cy="2016"/>
              </a:xfrm>
              <a:prstGeom prst="line">
                <a:avLst/>
              </a:prstGeom>
              <a:noFill/>
              <a:ln w="12700" cap="sq">
                <a:solidFill>
                  <a:srgbClr val="FF0000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</p:grpSp>
        <p:sp>
          <p:nvSpPr>
            <p:cNvPr id="15" name="Text Box 67"/>
            <p:cNvSpPr txBox="1">
              <a:spLocks noChangeArrowheads="1"/>
            </p:cNvSpPr>
            <p:nvPr/>
          </p:nvSpPr>
          <p:spPr bwMode="auto">
            <a:xfrm>
              <a:off x="2940" y="2394"/>
              <a:ext cx="199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FF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2800">
                  <a:solidFill>
                    <a:srgbClr val="0000FF"/>
                  </a:solidFill>
                </a:rPr>
                <a:t>M</a:t>
              </a:r>
            </a:p>
          </p:txBody>
        </p:sp>
        <p:sp>
          <p:nvSpPr>
            <p:cNvPr id="16" name="Text Box 70"/>
            <p:cNvSpPr txBox="1">
              <a:spLocks noChangeArrowheads="1"/>
            </p:cNvSpPr>
            <p:nvPr/>
          </p:nvSpPr>
          <p:spPr bwMode="auto">
            <a:xfrm>
              <a:off x="4114" y="1572"/>
              <a:ext cx="199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FF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2800">
                  <a:solidFill>
                    <a:srgbClr val="0000FF"/>
                  </a:solidFill>
                </a:rPr>
                <a:t>N</a:t>
              </a:r>
            </a:p>
          </p:txBody>
        </p:sp>
        <p:sp>
          <p:nvSpPr>
            <p:cNvPr id="17" name="Text Box 71"/>
            <p:cNvSpPr txBox="1">
              <a:spLocks noChangeArrowheads="1"/>
            </p:cNvSpPr>
            <p:nvPr/>
          </p:nvSpPr>
          <p:spPr bwMode="auto">
            <a:xfrm>
              <a:off x="5273" y="2403"/>
              <a:ext cx="199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FF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2800">
                  <a:solidFill>
                    <a:srgbClr val="0000FF"/>
                  </a:solidFill>
                </a:rPr>
                <a:t>P</a:t>
              </a:r>
            </a:p>
          </p:txBody>
        </p:sp>
        <p:sp>
          <p:nvSpPr>
            <p:cNvPr id="18" name="Text Box 72"/>
            <p:cNvSpPr txBox="1">
              <a:spLocks noChangeArrowheads="1"/>
            </p:cNvSpPr>
            <p:nvPr/>
          </p:nvSpPr>
          <p:spPr bwMode="auto">
            <a:xfrm>
              <a:off x="4114" y="3188"/>
              <a:ext cx="199" cy="32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FF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2800">
                  <a:solidFill>
                    <a:srgbClr val="0000FF"/>
                  </a:solidFill>
                </a:rPr>
                <a:t>Q</a:t>
              </a:r>
            </a:p>
          </p:txBody>
        </p:sp>
      </p:grpSp>
      <p:sp>
        <p:nvSpPr>
          <p:cNvPr id="22" name="Line 75"/>
          <p:cNvSpPr>
            <a:spLocks noChangeShapeType="1"/>
          </p:cNvSpPr>
          <p:nvPr/>
        </p:nvSpPr>
        <p:spPr bwMode="auto">
          <a:xfrm>
            <a:off x="5950227" y="1603512"/>
            <a:ext cx="0" cy="5029200"/>
          </a:xfrm>
          <a:prstGeom prst="line">
            <a:avLst/>
          </a:prstGeom>
          <a:noFill/>
          <a:ln w="28575">
            <a:solidFill>
              <a:srgbClr val="FF0000"/>
            </a:solidFill>
            <a:prstDash val="dash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23" name="Text Box 76"/>
          <p:cNvSpPr txBox="1">
            <a:spLocks noChangeArrowheads="1"/>
          </p:cNvSpPr>
          <p:nvPr/>
        </p:nvSpPr>
        <p:spPr bwMode="auto">
          <a:xfrm>
            <a:off x="1797327" y="964678"/>
            <a:ext cx="3810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 algn="ctr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dirty="0">
                <a:solidFill>
                  <a:srgbClr val="0000FF"/>
                </a:solidFill>
              </a:rPr>
              <a:t>a) </a:t>
            </a:r>
            <a:r>
              <a:rPr lang="en-US" sz="2800" dirty="0" err="1">
                <a:solidFill>
                  <a:srgbClr val="0000FF"/>
                </a:solidFill>
              </a:rPr>
              <a:t>Hình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  <a:r>
              <a:rPr lang="en-US" sz="2800" dirty="0" err="1">
                <a:solidFill>
                  <a:srgbClr val="0000FF"/>
                </a:solidFill>
              </a:rPr>
              <a:t>thoi</a:t>
            </a:r>
            <a:r>
              <a:rPr lang="en-US" sz="2800" dirty="0">
                <a:solidFill>
                  <a:srgbClr val="0000FF"/>
                </a:solidFill>
              </a:rPr>
              <a:t> ABCD, </a:t>
            </a:r>
            <a:r>
              <a:rPr lang="en-US" sz="2800" dirty="0" err="1">
                <a:solidFill>
                  <a:srgbClr val="0000FF"/>
                </a:solidFill>
              </a:rPr>
              <a:t>biết</a:t>
            </a:r>
            <a:r>
              <a:rPr lang="en-US" sz="2800" dirty="0">
                <a:solidFill>
                  <a:srgbClr val="0000FF"/>
                </a:solidFill>
              </a:rPr>
              <a:t>:</a:t>
            </a:r>
          </a:p>
        </p:txBody>
      </p:sp>
      <p:sp>
        <p:nvSpPr>
          <p:cNvPr id="24" name="Text Box 77"/>
          <p:cNvSpPr txBox="1">
            <a:spLocks noChangeArrowheads="1"/>
          </p:cNvSpPr>
          <p:nvPr/>
        </p:nvSpPr>
        <p:spPr bwMode="auto">
          <a:xfrm>
            <a:off x="1797327" y="1498078"/>
            <a:ext cx="3810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 algn="ctr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800" dirty="0">
                <a:solidFill>
                  <a:srgbClr val="0000FF"/>
                </a:solidFill>
              </a:rPr>
              <a:t>AC = 3cm;  BD = 4cm</a:t>
            </a:r>
          </a:p>
        </p:txBody>
      </p:sp>
      <p:sp>
        <p:nvSpPr>
          <p:cNvPr id="25" name="Text Box 78"/>
          <p:cNvSpPr txBox="1">
            <a:spLocks noChangeArrowheads="1"/>
          </p:cNvSpPr>
          <p:nvPr/>
        </p:nvSpPr>
        <p:spPr bwMode="auto">
          <a:xfrm>
            <a:off x="6064527" y="964678"/>
            <a:ext cx="43434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 algn="ctr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dirty="0">
                <a:solidFill>
                  <a:srgbClr val="0000FF"/>
                </a:solidFill>
              </a:rPr>
              <a:t>b) </a:t>
            </a:r>
            <a:r>
              <a:rPr lang="en-US" sz="2800" dirty="0" err="1">
                <a:solidFill>
                  <a:srgbClr val="0000FF"/>
                </a:solidFill>
              </a:rPr>
              <a:t>Hình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  <a:r>
              <a:rPr lang="en-US" sz="2800" dirty="0" err="1">
                <a:solidFill>
                  <a:srgbClr val="0000FF"/>
                </a:solidFill>
              </a:rPr>
              <a:t>thoi</a:t>
            </a:r>
            <a:r>
              <a:rPr lang="en-US" sz="2800" dirty="0">
                <a:solidFill>
                  <a:srgbClr val="0000FF"/>
                </a:solidFill>
              </a:rPr>
              <a:t> MNPQ, </a:t>
            </a:r>
            <a:r>
              <a:rPr lang="en-US" sz="2800" dirty="0" err="1">
                <a:solidFill>
                  <a:srgbClr val="0000FF"/>
                </a:solidFill>
              </a:rPr>
              <a:t>biết</a:t>
            </a:r>
            <a:r>
              <a:rPr lang="en-US" sz="2800" dirty="0">
                <a:solidFill>
                  <a:srgbClr val="0000FF"/>
                </a:solidFill>
              </a:rPr>
              <a:t>:</a:t>
            </a:r>
          </a:p>
        </p:txBody>
      </p:sp>
      <p:sp>
        <p:nvSpPr>
          <p:cNvPr id="26" name="Text Box 79"/>
          <p:cNvSpPr txBox="1">
            <a:spLocks noChangeArrowheads="1"/>
          </p:cNvSpPr>
          <p:nvPr/>
        </p:nvSpPr>
        <p:spPr bwMode="auto">
          <a:xfrm>
            <a:off x="6293127" y="1498078"/>
            <a:ext cx="3810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FF0000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800" dirty="0">
                <a:solidFill>
                  <a:srgbClr val="0000FF"/>
                </a:solidFill>
              </a:rPr>
              <a:t>MP = 7cm;  NQ = 4cm</a:t>
            </a:r>
          </a:p>
        </p:txBody>
      </p:sp>
      <p:sp>
        <p:nvSpPr>
          <p:cNvPr id="27" name="Text Box 80"/>
          <p:cNvSpPr txBox="1">
            <a:spLocks noChangeArrowheads="1"/>
          </p:cNvSpPr>
          <p:nvPr/>
        </p:nvSpPr>
        <p:spPr bwMode="auto">
          <a:xfrm>
            <a:off x="1971953" y="263662"/>
            <a:ext cx="60960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000" b="1" u="sng" err="1">
                <a:solidFill>
                  <a:srgbClr val="FF0000"/>
                </a:solidFill>
              </a:rPr>
              <a:t>B</a:t>
            </a:r>
            <a:r>
              <a:rPr lang="en-US" b="1" u="sng" err="1">
                <a:solidFill>
                  <a:srgbClr val="FF0000"/>
                </a:solidFill>
              </a:rPr>
              <a:t>ài</a:t>
            </a:r>
            <a:r>
              <a:rPr lang="en-US" b="1" u="sng">
                <a:solidFill>
                  <a:srgbClr val="FF0000"/>
                </a:solidFill>
              </a:rPr>
              <a:t> 1</a:t>
            </a:r>
            <a:r>
              <a:rPr lang="en-US" b="1">
                <a:solidFill>
                  <a:srgbClr val="006600"/>
                </a:solidFill>
              </a:rPr>
              <a:t>: </a:t>
            </a:r>
            <a:r>
              <a:rPr lang="en-US" b="1" dirty="0" err="1">
                <a:solidFill>
                  <a:srgbClr val="006600"/>
                </a:solidFill>
              </a:rPr>
              <a:t>Tính</a:t>
            </a:r>
            <a:r>
              <a:rPr lang="en-US" b="1" dirty="0">
                <a:solidFill>
                  <a:srgbClr val="006600"/>
                </a:solidFill>
              </a:rPr>
              <a:t> </a:t>
            </a:r>
            <a:r>
              <a:rPr lang="en-US" b="1" dirty="0" err="1">
                <a:solidFill>
                  <a:srgbClr val="006600"/>
                </a:solidFill>
              </a:rPr>
              <a:t>diện</a:t>
            </a:r>
            <a:r>
              <a:rPr lang="en-US" b="1" dirty="0">
                <a:solidFill>
                  <a:srgbClr val="006600"/>
                </a:solidFill>
              </a:rPr>
              <a:t> </a:t>
            </a:r>
            <a:r>
              <a:rPr lang="en-US" b="1" dirty="0" err="1">
                <a:solidFill>
                  <a:srgbClr val="006600"/>
                </a:solidFill>
              </a:rPr>
              <a:t>tích</a:t>
            </a:r>
            <a:r>
              <a:rPr lang="en-US" b="1" dirty="0">
                <a:solidFill>
                  <a:srgbClr val="006600"/>
                </a:solidFill>
              </a:rPr>
              <a:t> </a:t>
            </a:r>
            <a:r>
              <a:rPr lang="en-US" b="1" dirty="0" err="1">
                <a:solidFill>
                  <a:srgbClr val="006600"/>
                </a:solidFill>
              </a:rPr>
              <a:t>của</a:t>
            </a:r>
            <a:endParaRPr lang="en-US" b="1" dirty="0">
              <a:solidFill>
                <a:srgbClr val="0066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90355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21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000"/>
                            </p:stCondLst>
                            <p:childTnLst>
                              <p:par>
                                <p:cTn id="28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2000"/>
                            </p:stCondLst>
                            <p:childTnLst>
                              <p:par>
                                <p:cTn id="34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6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/>
      <p:bldP spid="24" grpId="0"/>
      <p:bldP spid="25" grpId="0"/>
      <p:bldP spid="26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">
  <a:themeElements>
    <a:clrScheme name="Integral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">
      <a:majorFont>
        <a:latin typeface="Tw Cen MT Condensed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Integral" id="{3577F8C9-A904-41D8-97D2-FD898F53F20E}" vid="{682D6EBE-8D36-4FF2-9DB3-F3D8D7B6715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144</TotalTime>
  <Words>790</Words>
  <Application>Microsoft Office PowerPoint</Application>
  <PresentationFormat>Custom</PresentationFormat>
  <Paragraphs>218</Paragraphs>
  <Slides>13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5" baseType="lpstr">
      <vt:lpstr>Integral</vt:lpstr>
      <vt:lpstr>Equation</vt:lpstr>
      <vt:lpstr>Diện tích hình thoi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Diện tích hình thoi</dc:title>
  <dc:creator>Admin</dc:creator>
  <cp:lastModifiedBy>Windows User</cp:lastModifiedBy>
  <cp:revision>19</cp:revision>
  <dcterms:created xsi:type="dcterms:W3CDTF">2022-03-08T14:04:03Z</dcterms:created>
  <dcterms:modified xsi:type="dcterms:W3CDTF">2023-03-21T09:20:03Z</dcterms:modified>
</cp:coreProperties>
</file>