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media/audio2.wav" ContentType="audio/wav"/>
  <Override PartName="/ppt/media/audio3.wav" ContentType="audio/wav"/>
  <Override PartName="/ppt/media/audio4.wav" ContentType="audio/wav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2" r:id="rId2"/>
  </p:sldMasterIdLst>
  <p:notesMasterIdLst>
    <p:notesMasterId r:id="rId24"/>
  </p:notesMasterIdLst>
  <p:sldIdLst>
    <p:sldId id="257" r:id="rId3"/>
    <p:sldId id="260" r:id="rId4"/>
    <p:sldId id="320" r:id="rId5"/>
    <p:sldId id="321" r:id="rId6"/>
    <p:sldId id="317" r:id="rId7"/>
    <p:sldId id="298" r:id="rId8"/>
    <p:sldId id="326" r:id="rId9"/>
    <p:sldId id="327" r:id="rId10"/>
    <p:sldId id="328" r:id="rId11"/>
    <p:sldId id="311" r:id="rId12"/>
    <p:sldId id="318" r:id="rId13"/>
    <p:sldId id="367" r:id="rId14"/>
    <p:sldId id="368" r:id="rId15"/>
    <p:sldId id="369" r:id="rId16"/>
    <p:sldId id="370" r:id="rId17"/>
    <p:sldId id="371" r:id="rId18"/>
    <p:sldId id="372" r:id="rId19"/>
    <p:sldId id="332" r:id="rId20"/>
    <p:sldId id="377" r:id="rId21"/>
    <p:sldId id="338" r:id="rId22"/>
    <p:sldId id="378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237">
          <p15:clr>
            <a:srgbClr val="A4A3A4"/>
          </p15:clr>
        </p15:guide>
        <p15:guide id="2" pos="2912">
          <p15:clr>
            <a:srgbClr val="A4A3A4"/>
          </p15:clr>
        </p15:guide>
      </p15:sldGuideLst>
    </p:ext>
    <p:ext uri="{505F2C04-C923-438B-8C0F-E0CD2BADF298}">
      <wppc:fontMiss xmlns="" xmlns:wppc="http://www.wps.cn/officeDocument/PresentationCustomData" type="true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984" y="-72"/>
      </p:cViewPr>
      <p:guideLst>
        <p:guide orient="horz" pos="2237"/>
        <p:guide pos="291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929D4B-A1DD-4468-AFD9-FE8E25405327}" type="datetimeFigureOut">
              <a:rPr lang="en-US" smtClean="0"/>
              <a:t>09/03/2023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F35621-9CC2-41F1-AED4-C288847FA5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317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25335-4351-4250-AA65-481218E97D1F}" type="datetimeFigureOut">
              <a:rPr lang="en-US" smtClean="0"/>
              <a:t>09/03/2023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134B1-855A-409C-BE61-CC816BD7B9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25335-4351-4250-AA65-481218E97D1F}" type="datetimeFigureOut">
              <a:rPr lang="en-US" smtClean="0"/>
              <a:t>09/03/2023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134B1-855A-409C-BE61-CC816BD7B9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25335-4351-4250-AA65-481218E97D1F}" type="datetimeFigureOut">
              <a:rPr lang="en-US" smtClean="0"/>
              <a:t>09/03/2023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134B1-855A-409C-BE61-CC816BD7B9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noProof="1" smtClean="0"/>
              <a:t>Click to edit Master subtitle style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313FBF-7436-4330-90C2-A3CCCF1D4725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FBE174-2065-4133-98BF-3AC83DA14572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2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0C8B99-9B70-4AA2-BF87-C43165C2161B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F2E131-64DC-4DC1-B777-FAA355602F1A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6"/>
            <a:ext cx="3868340" cy="3684588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4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4" y="2505076"/>
            <a:ext cx="3887391" cy="3684588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3707F3-66CA-4221-9489-4096ADBE931E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DE4DC7-DBD6-47C9-983D-7B9E45F75977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37701E-1926-40C0-BB38-C181D4B9896D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7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24394E-BD72-4BCC-A64D-82FF949541E2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25335-4351-4250-AA65-481218E97D1F}" type="datetimeFigureOut">
              <a:rPr lang="en-US" smtClean="0"/>
              <a:t>09/03/2023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134B1-855A-409C-BE61-CC816BD7B9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7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91C157-924B-4F33-8601-132B3FA3A96C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DB11E0-7C5D-45CC-8835-CB716D253B8E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4" y="365125"/>
            <a:ext cx="5800725" cy="5811838"/>
          </a:xfrm>
        </p:spPr>
        <p:txBody>
          <a:bodyPr vert="eaVert"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F97479-95A2-483F-88B6-79298ACE1011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25335-4351-4250-AA65-481218E97D1F}" type="datetimeFigureOut">
              <a:rPr lang="en-US" smtClean="0"/>
              <a:t>09/03/2023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134B1-855A-409C-BE61-CC816BD7B9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25335-4351-4250-AA65-481218E97D1F}" type="datetimeFigureOut">
              <a:rPr lang="en-US" smtClean="0"/>
              <a:t>09/03/2023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134B1-855A-409C-BE61-CC816BD7B9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6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6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25335-4351-4250-AA65-481218E97D1F}" type="datetimeFigureOut">
              <a:rPr lang="en-US" smtClean="0"/>
              <a:t>09/03/2023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134B1-855A-409C-BE61-CC816BD7B9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25335-4351-4250-AA65-481218E97D1F}" type="datetimeFigureOut">
              <a:rPr lang="en-US" smtClean="0"/>
              <a:t>09/03/2023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134B1-855A-409C-BE61-CC816BD7B9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25335-4351-4250-AA65-481218E97D1F}" type="datetimeFigureOut">
              <a:rPr lang="en-US" smtClean="0"/>
              <a:t>09/03/2023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134B1-855A-409C-BE61-CC816BD7B9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8" y="273052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8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25335-4351-4250-AA65-481218E97D1F}" type="datetimeFigureOut">
              <a:rPr lang="en-US" smtClean="0"/>
              <a:t>09/03/2023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134B1-855A-409C-BE61-CC816BD7B9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25335-4351-4250-AA65-481218E97D1F}" type="datetimeFigureOut">
              <a:rPr lang="en-US" smtClean="0"/>
              <a:t>09/03/2023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134B1-855A-409C-BE61-CC816BD7B9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425335-4351-4250-AA65-481218E97D1F}" type="datetimeFigureOut">
              <a:rPr lang="en-US" smtClean="0"/>
              <a:t>09/03/2023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7134B1-855A-409C-BE61-CC816BD7B91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eaLnBrk="0" hangingPunct="0">
              <a:defRPr sz="900">
                <a:solidFill>
                  <a:srgbClr val="898989"/>
                </a:solidFill>
              </a:defRPr>
            </a:lvl1pPr>
          </a:lstStyle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ctr" eaLnBrk="0" hangingPunct="0">
              <a:defRPr sz="900">
                <a:solidFill>
                  <a:srgbClr val="898989"/>
                </a:solidFill>
              </a:defRPr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0" hangingPunct="0">
              <a:defRPr sz="900">
                <a:solidFill>
                  <a:srgbClr val="898989"/>
                </a:solidFill>
              </a:defRPr>
            </a:lvl1pPr>
          </a:lstStyle>
          <a:p>
            <a:fld id="{EC51372B-3B1D-4A4E-83AA-7612305D919E}" type="slidenum">
              <a:rPr lang="en-US" altLang="zh-CN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7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6"/>
          <p:cNvSpPr txBox="1"/>
          <p:nvPr/>
        </p:nvSpPr>
        <p:spPr>
          <a:xfrm>
            <a:off x="2494280" y="1504950"/>
            <a:ext cx="5137785" cy="52197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  <a:scene3d>
              <a:camera prst="perspectiveFront"/>
              <a:lightRig rig="threePt" dir="t"/>
            </a:scene3d>
          </a:bodyPr>
          <a:lstStyle/>
          <a:p>
            <a:pPr algn="ctr"/>
            <a:r>
              <a:rPr lang="en-US" sz="280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mbria" panose="02040503050406030204" charset="0"/>
                <a:cs typeface="Cambria" panose="02040503050406030204" charset="0"/>
              </a:rPr>
              <a:t>1. Sự suy sụp của triều Hậu Lê</a:t>
            </a:r>
          </a:p>
        </p:txBody>
      </p:sp>
      <p:sp>
        <p:nvSpPr>
          <p:cNvPr id="9" name="Vertical Scroll 8"/>
          <p:cNvSpPr/>
          <p:nvPr/>
        </p:nvSpPr>
        <p:spPr>
          <a:xfrm>
            <a:off x="167005" y="915670"/>
            <a:ext cx="2643505" cy="4509135"/>
          </a:xfrm>
          <a:prstGeom prst="verticalScroll">
            <a:avLst/>
          </a:prstGeom>
          <a:solidFill>
            <a:schemeClr val="bg1">
              <a:lumMod val="8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u="sng">
                <a:solidFill>
                  <a:srgbClr val="FF0000"/>
                </a:solidFill>
                <a:latin typeface="Times New Roman" panose="02020603050405020304" pitchFamily="18" charset="0"/>
                <a:ea typeface="Malgun Gothic Semilight" panose="020B0502040204020203" charset="-122"/>
                <a:cs typeface="Times New Roman" panose="02020603050405020304" pitchFamily="18" charset="0"/>
              </a:rPr>
              <a:t>Bài 21</a:t>
            </a:r>
            <a:endParaRPr lang="en-US" sz="4000" b="1" i="1">
              <a:solidFill>
                <a:srgbClr val="FF0000"/>
              </a:solidFill>
              <a:latin typeface="Times New Roman" panose="02020603050405020304" pitchFamily="18" charset="0"/>
              <a:ea typeface="Malgun Gothic Semilight" panose="020B0502040204020203" charset="-122"/>
              <a:cs typeface="Times New Roman" panose="02020603050405020304" pitchFamily="18" charset="0"/>
            </a:endParaRPr>
          </a:p>
          <a:p>
            <a:pPr algn="ctr"/>
            <a:r>
              <a:rPr lang="en-US" sz="4000" b="1" i="1">
                <a:solidFill>
                  <a:srgbClr val="FF0000"/>
                </a:solidFill>
                <a:latin typeface="Times New Roman" panose="02020603050405020304" pitchFamily="18" charset="0"/>
                <a:ea typeface="Malgun Gothic Semilight" panose="020B0502040204020203" charset="-122"/>
                <a:cs typeface="Times New Roman" panose="02020603050405020304" pitchFamily="18" charset="0"/>
              </a:rPr>
              <a:t>Trịnh - Nguyễn phân tranh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2494280" y="2693670"/>
            <a:ext cx="5813425" cy="95313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  <a:scene3d>
              <a:camera prst="perspectiveFront"/>
              <a:lightRig rig="threePt" dir="t"/>
            </a:scene3d>
          </a:bodyPr>
          <a:lstStyle/>
          <a:p>
            <a:pPr algn="ctr"/>
            <a:r>
              <a:rPr lang="en-US" sz="2800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mbria" panose="02040503050406030204" charset="0"/>
                <a:cs typeface="Cambria" panose="02040503050406030204" charset="0"/>
              </a:rPr>
              <a:t>2. </a:t>
            </a:r>
            <a:r>
              <a:rPr lang="en-US" sz="2800" dirty="0" err="1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mbria" panose="02040503050406030204" charset="0"/>
                <a:cs typeface="Cambria" panose="02040503050406030204" charset="0"/>
              </a:rPr>
              <a:t>Nhà</a:t>
            </a:r>
            <a:r>
              <a:rPr lang="en-US" sz="2800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mbria" panose="02040503050406030204" charset="0"/>
                <a:cs typeface="Cambria" panose="02040503050406030204" charset="0"/>
              </a:rPr>
              <a:t> </a:t>
            </a:r>
            <a:r>
              <a:rPr lang="en-US" sz="2800" dirty="0" err="1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mbria" panose="02040503050406030204" charset="0"/>
                <a:cs typeface="Cambria" panose="02040503050406030204" charset="0"/>
              </a:rPr>
              <a:t>Mạc</a:t>
            </a:r>
            <a:r>
              <a:rPr lang="en-US" sz="2800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mbria" panose="02040503050406030204" charset="0"/>
                <a:cs typeface="Cambria" panose="02040503050406030204" charset="0"/>
              </a:rPr>
              <a:t> </a:t>
            </a:r>
            <a:r>
              <a:rPr lang="en-US" sz="2800" dirty="0" err="1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mbria" panose="02040503050406030204" charset="0"/>
                <a:cs typeface="Cambria" panose="02040503050406030204" charset="0"/>
              </a:rPr>
              <a:t>ra</a:t>
            </a:r>
            <a:r>
              <a:rPr lang="en-US" sz="2800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mbria" panose="02040503050406030204" charset="0"/>
                <a:cs typeface="Cambria" panose="02040503050406030204" charset="0"/>
              </a:rPr>
              <a:t> </a:t>
            </a:r>
            <a:r>
              <a:rPr lang="en-US" sz="2800" dirty="0" err="1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mbria" panose="02040503050406030204" charset="0"/>
                <a:cs typeface="Cambria" panose="02040503050406030204" charset="0"/>
              </a:rPr>
              <a:t>đời</a:t>
            </a:r>
            <a:r>
              <a:rPr lang="en-US" sz="2800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mbria" panose="02040503050406030204" charset="0"/>
                <a:cs typeface="Cambria" panose="02040503050406030204" charset="0"/>
              </a:rPr>
              <a:t> </a:t>
            </a:r>
            <a:r>
              <a:rPr lang="en-US" sz="2800" dirty="0" err="1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mbria" panose="02040503050406030204" charset="0"/>
                <a:cs typeface="Cambria" panose="02040503050406030204" charset="0"/>
              </a:rPr>
              <a:t>và</a:t>
            </a:r>
            <a:r>
              <a:rPr lang="en-US" sz="2800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mbria" panose="02040503050406030204" charset="0"/>
                <a:cs typeface="Cambria" panose="02040503050406030204" charset="0"/>
              </a:rPr>
              <a:t> </a:t>
            </a:r>
            <a:r>
              <a:rPr lang="en-US" sz="2800" dirty="0" err="1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mbria" panose="02040503050406030204" charset="0"/>
                <a:cs typeface="Cambria" panose="02040503050406030204" charset="0"/>
              </a:rPr>
              <a:t>sự</a:t>
            </a:r>
            <a:r>
              <a:rPr lang="en-US" sz="2800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mbria" panose="02040503050406030204" charset="0"/>
                <a:cs typeface="Cambria" panose="02040503050406030204" charset="0"/>
              </a:rPr>
              <a:t> </a:t>
            </a:r>
            <a:r>
              <a:rPr lang="en-US" sz="2800" dirty="0" err="1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mbria" panose="02040503050406030204" charset="0"/>
                <a:cs typeface="Cambria" panose="02040503050406030204" charset="0"/>
              </a:rPr>
              <a:t>phân</a:t>
            </a:r>
            <a:r>
              <a:rPr lang="en-US" sz="2800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mbria" panose="02040503050406030204" charset="0"/>
                <a:cs typeface="Cambria" panose="02040503050406030204" charset="0"/>
              </a:rPr>
              <a:t> chia </a:t>
            </a:r>
          </a:p>
          <a:p>
            <a:pPr algn="ctr"/>
            <a:r>
              <a:rPr lang="en-US" sz="2800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mbria" panose="02040503050406030204" charset="0"/>
                <a:cs typeface="Cambria" panose="02040503050406030204" charset="0"/>
              </a:rPr>
              <a:t>Nam </a:t>
            </a:r>
            <a:r>
              <a:rPr lang="en-US" sz="2800" dirty="0" err="1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mbria" panose="02040503050406030204" charset="0"/>
                <a:cs typeface="Cambria" panose="02040503050406030204" charset="0"/>
              </a:rPr>
              <a:t>triều</a:t>
            </a:r>
            <a:r>
              <a:rPr lang="en-US" sz="2800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mbria" panose="02040503050406030204" charset="0"/>
                <a:cs typeface="Cambria" panose="02040503050406030204" charset="0"/>
              </a:rPr>
              <a:t> - </a:t>
            </a:r>
            <a:r>
              <a:rPr lang="en-US" sz="2800" dirty="0" err="1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mbria" panose="02040503050406030204" charset="0"/>
                <a:cs typeface="Cambria" panose="02040503050406030204" charset="0"/>
              </a:rPr>
              <a:t>Bắc</a:t>
            </a:r>
            <a:r>
              <a:rPr lang="en-US" sz="2800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mbria" panose="02040503050406030204" charset="0"/>
                <a:cs typeface="Cambria" panose="02040503050406030204" charset="0"/>
              </a:rPr>
              <a:t> </a:t>
            </a:r>
            <a:r>
              <a:rPr lang="en-US" sz="2800" dirty="0" err="1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mbria" panose="02040503050406030204" charset="0"/>
                <a:cs typeface="Cambria" panose="02040503050406030204" charset="0"/>
              </a:rPr>
              <a:t>triều</a:t>
            </a:r>
            <a:endParaRPr lang="en-US" sz="2800" dirty="0">
              <a:solidFill>
                <a:schemeClr val="accent5">
                  <a:lumMod val="60000"/>
                  <a:lumOff val="40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Cambria" panose="02040503050406030204" charset="0"/>
              <a:cs typeface="Cambria" panose="02040503050406030204" charset="0"/>
            </a:endParaRPr>
          </a:p>
        </p:txBody>
      </p:sp>
      <p:sp>
        <p:nvSpPr>
          <p:cNvPr id="11" name="Text Box 10"/>
          <p:cNvSpPr txBox="1"/>
          <p:nvPr/>
        </p:nvSpPr>
        <p:spPr>
          <a:xfrm>
            <a:off x="2494280" y="4307205"/>
            <a:ext cx="5137785" cy="521970"/>
          </a:xfrm>
          <a:prstGeom prst="rect">
            <a:avLst/>
          </a:prstGeom>
          <a:gradFill>
            <a:gsLst>
              <a:gs pos="0">
                <a:srgbClr val="7B32B2"/>
              </a:gs>
              <a:gs pos="100000">
                <a:srgbClr val="401A5D"/>
              </a:gs>
            </a:gsLst>
            <a:lin ang="5400000" scaled="0"/>
          </a:gradFill>
        </p:spPr>
        <p:txBody>
          <a:bodyPr wrap="square" rtlCol="0">
            <a:spAutoFit/>
            <a:scene3d>
              <a:camera prst="perspectiveFront"/>
              <a:lightRig rig="threePt" dir="t"/>
            </a:scene3d>
          </a:bodyPr>
          <a:lstStyle/>
          <a:p>
            <a:pPr algn="ctr"/>
            <a:r>
              <a:rPr lang="en-US" sz="2800">
                <a:solidFill>
                  <a:schemeClr val="bg1">
                    <a:lumMod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mbria" panose="02040503050406030204" charset="0"/>
                <a:cs typeface="Cambria" panose="02040503050406030204" charset="0"/>
              </a:rPr>
              <a:t>3. Chiến tranh Trịnh -Nguyễn</a:t>
            </a:r>
          </a:p>
        </p:txBody>
      </p:sp>
      <p:pic>
        <p:nvPicPr>
          <p:cNvPr id="6151" name="Picture 40" descr="WhitecornerFlower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 rot="16200000">
            <a:off x="6727190" y="4481830"/>
            <a:ext cx="2381250" cy="2381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0" name="Picture 39" descr="WhitecornerFlower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 flipH="1">
            <a:off x="6727190" y="-73660"/>
            <a:ext cx="2381250" cy="23812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94310" y="78105"/>
            <a:ext cx="7120890" cy="1041400"/>
            <a:chOff x="306" y="123"/>
            <a:chExt cx="11214" cy="1640"/>
          </a:xfrm>
        </p:grpSpPr>
        <p:sp>
          <p:nvSpPr>
            <p:cNvPr id="6154" name="Rectangles 6153"/>
            <p:cNvSpPr/>
            <p:nvPr/>
          </p:nvSpPr>
          <p:spPr>
            <a:xfrm>
              <a:off x="2349" y="123"/>
              <a:ext cx="9171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pPr algn="ctr"/>
              <a:r>
                <a:rPr lang="en-US" sz="2800" b="1" i="1" u="sng">
                  <a:solidFill>
                    <a:srgbClr val="FF0000"/>
                  </a:solidFill>
                </a:rPr>
                <a:t>Bài 21</a:t>
              </a:r>
              <a:r>
                <a:rPr lang="en-US" sz="2800" b="1" i="1">
                  <a:solidFill>
                    <a:srgbClr val="FF0000"/>
                  </a:solidFill>
                </a:rPr>
                <a:t>: </a:t>
              </a:r>
              <a:r>
                <a:rPr sz="2800" b="1" i="1">
                  <a:solidFill>
                    <a:srgbClr val="FF0000"/>
                  </a:solidFill>
                </a:rPr>
                <a:t>TRỊNH - NGUYỄN PHÂN TRANH</a:t>
              </a:r>
            </a:p>
          </p:txBody>
        </p:sp>
        <p:sp>
          <p:nvSpPr>
            <p:cNvPr id="3" name="Text Box 2"/>
            <p:cNvSpPr txBox="1"/>
            <p:nvPr/>
          </p:nvSpPr>
          <p:spPr>
            <a:xfrm>
              <a:off x="306" y="941"/>
              <a:ext cx="8091" cy="822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  <a:scene3d>
                <a:camera prst="perspectiveFront"/>
                <a:lightRig rig="threePt" dir="t"/>
              </a:scene3d>
            </a:bodyPr>
            <a:lstStyle/>
            <a:p>
              <a:pPr algn="ctr"/>
              <a:r>
                <a:rPr lang="en-US" sz="280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glow rad="63500">
                      <a:schemeClr val="accent1">
                        <a:satMod val="175000"/>
                        <a:alpha val="40000"/>
                      </a:schemeClr>
                    </a:glow>
                  </a:effectLst>
                  <a:latin typeface="Cambria" panose="02040503050406030204" charset="0"/>
                  <a:cs typeface="Cambria" panose="02040503050406030204" charset="0"/>
                </a:rPr>
                <a:t>1. Sự suy sụp của triều Hậu Lê</a:t>
              </a:r>
            </a:p>
          </p:txBody>
        </p:sp>
      </p:grpSp>
      <p:sp>
        <p:nvSpPr>
          <p:cNvPr id="4" name="Text Box 3"/>
          <p:cNvSpPr txBox="1"/>
          <p:nvPr/>
        </p:nvSpPr>
        <p:spPr>
          <a:xfrm>
            <a:off x="194310" y="1269365"/>
            <a:ext cx="8056245" cy="52197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  <a:scene3d>
              <a:camera prst="perspectiveFront"/>
              <a:lightRig rig="threePt" dir="t"/>
            </a:scene3d>
          </a:bodyPr>
          <a:lstStyle/>
          <a:p>
            <a:pPr algn="ctr"/>
            <a:r>
              <a:rPr lang="en-US" sz="280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mbria" panose="02040503050406030204" charset="0"/>
                <a:cs typeface="Cambria" panose="02040503050406030204" charset="0"/>
              </a:rPr>
              <a:t>2. Nhà Mạc ra đời và sự phân chia Nam - Bắc triều</a:t>
            </a:r>
          </a:p>
        </p:txBody>
      </p:sp>
      <p:sp>
        <p:nvSpPr>
          <p:cNvPr id="73730" name="Oval 2"/>
          <p:cNvSpPr/>
          <p:nvPr/>
        </p:nvSpPr>
        <p:spPr>
          <a:xfrm>
            <a:off x="3145155" y="1896110"/>
            <a:ext cx="2853690" cy="13716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1" hangingPunct="1"/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Nhà Hậu Lê</a:t>
            </a:r>
          </a:p>
          <a:p>
            <a:pPr algn="ctr" eaLnBrk="1" hangingPunct="1"/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suy yếu</a:t>
            </a:r>
          </a:p>
        </p:txBody>
      </p:sp>
      <p:sp>
        <p:nvSpPr>
          <p:cNvPr id="73735" name="Line 7"/>
          <p:cNvSpPr/>
          <p:nvPr/>
        </p:nvSpPr>
        <p:spPr>
          <a:xfrm>
            <a:off x="5499100" y="3096895"/>
            <a:ext cx="2118360" cy="120269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73738" name="Text Box 10"/>
          <p:cNvSpPr txBox="1"/>
          <p:nvPr/>
        </p:nvSpPr>
        <p:spPr>
          <a:xfrm rot="1821928">
            <a:off x="5906135" y="3253740"/>
            <a:ext cx="1745615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sz="2000" dirty="0">
                <a:solidFill>
                  <a:srgbClr val="FF3300"/>
                </a:solidFill>
                <a:latin typeface="Arial" panose="020B0604020202020204" pitchFamily="34" charset="0"/>
              </a:rPr>
              <a:t>Nguyễn Kim</a:t>
            </a:r>
          </a:p>
        </p:txBody>
      </p:sp>
      <p:sp>
        <p:nvSpPr>
          <p:cNvPr id="15377" name="Text Box 17"/>
          <p:cNvSpPr txBox="1"/>
          <p:nvPr/>
        </p:nvSpPr>
        <p:spPr>
          <a:xfrm rot="1793583">
            <a:off x="5556250" y="3634740"/>
            <a:ext cx="1172845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sz="2000" dirty="0">
                <a:latin typeface="VNi times new roman"/>
              </a:rPr>
              <a:t>Nhà Lê</a:t>
            </a:r>
          </a:p>
        </p:txBody>
      </p:sp>
      <p:sp>
        <p:nvSpPr>
          <p:cNvPr id="73733" name="Text Box 5"/>
          <p:cNvSpPr txBox="1"/>
          <p:nvPr/>
        </p:nvSpPr>
        <p:spPr>
          <a:xfrm>
            <a:off x="6351905" y="4299585"/>
            <a:ext cx="2590800" cy="608013"/>
          </a:xfrm>
          <a:prstGeom prst="rect">
            <a:avLst/>
          </a:prstGeom>
          <a:solidFill>
            <a:schemeClr val="bg2">
              <a:lumMod val="50000"/>
            </a:schemeClr>
          </a:solidFill>
          <a:ln w="28575" cap="flat" cmpd="sng">
            <a:noFill/>
            <a:prstDash val="solid"/>
            <a:miter/>
            <a:headEnd type="none" w="med" len="med"/>
            <a:tailEnd type="none" w="med" len="med"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sz="3200" i="1" dirty="0">
                <a:solidFill>
                  <a:srgbClr val="0033CC"/>
                </a:solidFill>
                <a:latin typeface="Arial" panose="020B0604020202020204" pitchFamily="34" charset="0"/>
              </a:rPr>
              <a:t>Nam triều</a:t>
            </a:r>
          </a:p>
        </p:txBody>
      </p:sp>
      <p:sp>
        <p:nvSpPr>
          <p:cNvPr id="73734" name="Line 6"/>
          <p:cNvSpPr/>
          <p:nvPr/>
        </p:nvSpPr>
        <p:spPr>
          <a:xfrm flipH="1">
            <a:off x="1971675" y="3096895"/>
            <a:ext cx="1684020" cy="120269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" name="Text Box 5"/>
          <p:cNvSpPr txBox="1"/>
          <p:nvPr/>
        </p:nvSpPr>
        <p:spPr>
          <a:xfrm>
            <a:off x="742315" y="4299585"/>
            <a:ext cx="2590800" cy="583565"/>
          </a:xfrm>
          <a:prstGeom prst="rect">
            <a:avLst/>
          </a:prstGeom>
          <a:solidFill>
            <a:schemeClr val="bg2">
              <a:lumMod val="50000"/>
            </a:schemeClr>
          </a:solidFill>
          <a:ln w="28575" cap="flat" cmpd="sng">
            <a:noFill/>
            <a:prstDash val="solid"/>
            <a:miter/>
            <a:headEnd type="none" w="med" len="med"/>
            <a:tailEnd type="none" w="med" len="med"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3200" i="1" dirty="0">
                <a:solidFill>
                  <a:srgbClr val="0033CC"/>
                </a:solidFill>
                <a:latin typeface="Arial" panose="020B0604020202020204" pitchFamily="34" charset="0"/>
              </a:rPr>
              <a:t>Bắc triều</a:t>
            </a:r>
          </a:p>
        </p:txBody>
      </p:sp>
      <p:sp>
        <p:nvSpPr>
          <p:cNvPr id="73740" name="Text Box 12"/>
          <p:cNvSpPr txBox="1"/>
          <p:nvPr/>
        </p:nvSpPr>
        <p:spPr>
          <a:xfrm>
            <a:off x="3532505" y="4224020"/>
            <a:ext cx="2330450" cy="368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sz="1800" dirty="0">
                <a:solidFill>
                  <a:srgbClr val="FF3300"/>
                </a:solidFill>
                <a:latin typeface="Arial" panose="020B0604020202020204" pitchFamily="34" charset="0"/>
              </a:rPr>
              <a:t>      </a:t>
            </a:r>
            <a:r>
              <a:rPr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Hơn 50 năm</a:t>
            </a:r>
          </a:p>
        </p:txBody>
      </p:sp>
      <p:sp>
        <p:nvSpPr>
          <p:cNvPr id="73737" name="Text Box 9"/>
          <p:cNvSpPr txBox="1"/>
          <p:nvPr/>
        </p:nvSpPr>
        <p:spPr>
          <a:xfrm rot="19461165">
            <a:off x="1795145" y="3268345"/>
            <a:ext cx="1875790" cy="368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dirty="0">
                <a:solidFill>
                  <a:srgbClr val="FF3300"/>
                </a:solidFill>
                <a:latin typeface="Arial" panose="020B0604020202020204" pitchFamily="34" charset="0"/>
              </a:rPr>
              <a:t>Mạc Đăng Dung</a:t>
            </a:r>
          </a:p>
        </p:txBody>
      </p:sp>
      <p:sp>
        <p:nvSpPr>
          <p:cNvPr id="15378" name="Text Box 18"/>
          <p:cNvSpPr txBox="1"/>
          <p:nvPr/>
        </p:nvSpPr>
        <p:spPr>
          <a:xfrm rot="19418635">
            <a:off x="2491740" y="3634740"/>
            <a:ext cx="1333500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sz="2000" dirty="0">
                <a:latin typeface="VNi times new roman"/>
              </a:rPr>
              <a:t>Nhà Mạc</a:t>
            </a:r>
          </a:p>
        </p:txBody>
      </p:sp>
      <p:sp>
        <p:nvSpPr>
          <p:cNvPr id="73739" name="Line 11"/>
          <p:cNvSpPr/>
          <p:nvPr/>
        </p:nvSpPr>
        <p:spPr>
          <a:xfrm flipV="1">
            <a:off x="3333115" y="4591685"/>
            <a:ext cx="3018790" cy="635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triangle" w="med" len="med"/>
            <a:tailEnd type="triangle" w="med" len="med"/>
          </a:ln>
        </p:spPr>
      </p:sp>
      <p:sp>
        <p:nvSpPr>
          <p:cNvPr id="73741" name="Text Box 13"/>
          <p:cNvSpPr txBox="1"/>
          <p:nvPr/>
        </p:nvSpPr>
        <p:spPr>
          <a:xfrm>
            <a:off x="3256280" y="4592320"/>
            <a:ext cx="3172460" cy="5283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eaLnBrk="1" hangingPunct="1">
              <a:lnSpc>
                <a:spcPct val="70000"/>
              </a:lnSpc>
              <a:spcBef>
                <a:spcPts val="50"/>
              </a:spcBef>
              <a:spcAft>
                <a:spcPts val="0"/>
              </a:spcAft>
            </a:pPr>
            <a:r>
              <a:rPr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Năm 1592 </a:t>
            </a:r>
          </a:p>
          <a:p>
            <a:pPr algn="ctr" eaLnBrk="1" hangingPunct="1">
              <a:lnSpc>
                <a:spcPct val="70000"/>
              </a:lnSpc>
              <a:spcBef>
                <a:spcPts val="50"/>
              </a:spcBef>
              <a:spcAft>
                <a:spcPts val="0"/>
              </a:spcAft>
            </a:pPr>
            <a:r>
              <a:rPr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chiến tranh chấm dứt</a:t>
            </a:r>
          </a:p>
        </p:txBody>
      </p:sp>
    </p:spTree>
  </p:cSld>
  <p:clrMapOvr>
    <a:masterClrMapping/>
  </p:clrMapOvr>
  <p:transition spd="med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3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73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73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5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73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5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73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73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73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0" grpId="0" bldLvl="0" animBg="1"/>
      <p:bldP spid="73738" grpId="0"/>
      <p:bldP spid="15377" grpId="0"/>
      <p:bldP spid="73733" grpId="0" bldLvl="0" animBg="1"/>
      <p:bldP spid="2" grpId="0" bldLvl="0" animBg="1"/>
      <p:bldP spid="73740" grpId="0"/>
      <p:bldP spid="73737" grpId="0"/>
      <p:bldP spid="15378" grpId="0"/>
      <p:bldP spid="7374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94310" y="78105"/>
            <a:ext cx="7120890" cy="1041400"/>
            <a:chOff x="306" y="123"/>
            <a:chExt cx="11214" cy="1640"/>
          </a:xfrm>
        </p:grpSpPr>
        <p:sp>
          <p:nvSpPr>
            <p:cNvPr id="6154" name="Rectangles 6153"/>
            <p:cNvSpPr/>
            <p:nvPr/>
          </p:nvSpPr>
          <p:spPr>
            <a:xfrm>
              <a:off x="2349" y="123"/>
              <a:ext cx="9171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pPr algn="ctr"/>
              <a:r>
                <a:rPr lang="en-US" sz="2800" b="1" i="1" u="sng">
                  <a:solidFill>
                    <a:srgbClr val="FF0000"/>
                  </a:solidFill>
                </a:rPr>
                <a:t>Bài 21</a:t>
              </a:r>
              <a:r>
                <a:rPr lang="en-US" sz="2800" b="1" i="1">
                  <a:solidFill>
                    <a:srgbClr val="FF0000"/>
                  </a:solidFill>
                </a:rPr>
                <a:t>: </a:t>
              </a:r>
              <a:r>
                <a:rPr sz="2800" b="1" i="1">
                  <a:solidFill>
                    <a:srgbClr val="FF0000"/>
                  </a:solidFill>
                </a:rPr>
                <a:t>TRỊNH - NGUYỄN PHÂN TRANH</a:t>
              </a:r>
            </a:p>
          </p:txBody>
        </p:sp>
        <p:sp>
          <p:nvSpPr>
            <p:cNvPr id="3" name="Text Box 2"/>
            <p:cNvSpPr txBox="1"/>
            <p:nvPr/>
          </p:nvSpPr>
          <p:spPr>
            <a:xfrm>
              <a:off x="306" y="941"/>
              <a:ext cx="8091" cy="822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  <a:scene3d>
                <a:camera prst="perspectiveFront"/>
                <a:lightRig rig="threePt" dir="t"/>
              </a:scene3d>
            </a:bodyPr>
            <a:lstStyle/>
            <a:p>
              <a:pPr algn="ctr"/>
              <a:r>
                <a:rPr lang="en-US" sz="280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glow rad="63500">
                      <a:schemeClr val="accent1">
                        <a:satMod val="175000"/>
                        <a:alpha val="40000"/>
                      </a:schemeClr>
                    </a:glow>
                  </a:effectLst>
                  <a:latin typeface="Cambria" panose="02040503050406030204" charset="0"/>
                  <a:cs typeface="Cambria" panose="02040503050406030204" charset="0"/>
                </a:rPr>
                <a:t>1. Sự suy sụp của triều Hậu Lê</a:t>
              </a:r>
            </a:p>
          </p:txBody>
        </p:sp>
      </p:grpSp>
      <p:sp>
        <p:nvSpPr>
          <p:cNvPr id="4" name="Text Box 3"/>
          <p:cNvSpPr txBox="1"/>
          <p:nvPr/>
        </p:nvSpPr>
        <p:spPr>
          <a:xfrm>
            <a:off x="194310" y="1119505"/>
            <a:ext cx="8056245" cy="52197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  <a:scene3d>
              <a:camera prst="perspectiveFront"/>
              <a:lightRig rig="threePt" dir="t"/>
            </a:scene3d>
          </a:bodyPr>
          <a:lstStyle/>
          <a:p>
            <a:pPr algn="ctr"/>
            <a:r>
              <a:rPr lang="en-US" sz="280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mbria" panose="02040503050406030204" charset="0"/>
                <a:cs typeface="Cambria" panose="02040503050406030204" charset="0"/>
              </a:rPr>
              <a:t>2. Nhà Mạc ra đời và sự phân chia Nam - Bắc triều</a:t>
            </a:r>
          </a:p>
        </p:txBody>
      </p:sp>
      <p:sp>
        <p:nvSpPr>
          <p:cNvPr id="11" name="Text Box 10"/>
          <p:cNvSpPr txBox="1"/>
          <p:nvPr/>
        </p:nvSpPr>
        <p:spPr>
          <a:xfrm>
            <a:off x="194310" y="1727835"/>
            <a:ext cx="4965065" cy="521970"/>
          </a:xfrm>
          <a:prstGeom prst="rect">
            <a:avLst/>
          </a:prstGeom>
          <a:gradFill>
            <a:gsLst>
              <a:gs pos="0">
                <a:srgbClr val="7B32B2"/>
              </a:gs>
              <a:gs pos="100000">
                <a:srgbClr val="401A5D"/>
              </a:gs>
            </a:gsLst>
            <a:lin ang="5400000" scaled="0"/>
          </a:gradFill>
        </p:spPr>
        <p:txBody>
          <a:bodyPr wrap="square" rtlCol="0">
            <a:spAutoFit/>
            <a:scene3d>
              <a:camera prst="perspectiveFront"/>
              <a:lightRig rig="threePt" dir="t"/>
            </a:scene3d>
          </a:bodyPr>
          <a:lstStyle/>
          <a:p>
            <a:pPr algn="ctr"/>
            <a:r>
              <a:rPr lang="en-US" sz="2800">
                <a:solidFill>
                  <a:schemeClr val="bg1">
                    <a:lumMod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mbria" panose="02040503050406030204" charset="0"/>
                <a:cs typeface="Cambria" panose="02040503050406030204" charset="0"/>
              </a:rPr>
              <a:t>3. Chiến tranh Trịnh -Nguyễn</a:t>
            </a:r>
          </a:p>
        </p:txBody>
      </p:sp>
      <p:pic>
        <p:nvPicPr>
          <p:cNvPr id="6150" name="Picture 39" descr="WhitecornerFlower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 rot="5400000" flipH="1">
            <a:off x="6835140" y="4455160"/>
            <a:ext cx="2381250" cy="2381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1" name="Picture 40" descr="WhitecornerFlower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-116840" y="4455160"/>
            <a:ext cx="2381250" cy="2381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6-Point Star 6"/>
          <p:cNvSpPr/>
          <p:nvPr/>
        </p:nvSpPr>
        <p:spPr>
          <a:xfrm>
            <a:off x="2174240" y="2541905"/>
            <a:ext cx="4660900" cy="3321685"/>
          </a:xfrm>
          <a:prstGeom prst="star6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err="1">
                <a:solidFill>
                  <a:srgbClr val="FF0000"/>
                </a:solidFill>
                <a:latin typeface="Sitka Display" panose="02000505000000020004" charset="0"/>
                <a:cs typeface="Sitka Display" panose="02000505000000020004" charset="0"/>
              </a:rPr>
              <a:t>Tìm</a:t>
            </a:r>
            <a:r>
              <a:rPr lang="en-US" sz="2800" b="1" i="1" dirty="0">
                <a:solidFill>
                  <a:srgbClr val="FF0000"/>
                </a:solidFill>
                <a:latin typeface="Sitka Display" panose="02000505000000020004" charset="0"/>
                <a:cs typeface="Sitka Display" panose="02000505000000020004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Sitka Display" panose="02000505000000020004" charset="0"/>
                <a:cs typeface="Sitka Display" panose="02000505000000020004" charset="0"/>
              </a:rPr>
              <a:t>hiểu</a:t>
            </a:r>
            <a:r>
              <a:rPr lang="en-US" sz="2800" b="1" i="1" dirty="0">
                <a:solidFill>
                  <a:srgbClr val="FF0000"/>
                </a:solidFill>
                <a:latin typeface="Sitka Display" panose="02000505000000020004" charset="0"/>
                <a:cs typeface="Sitka Display" panose="02000505000000020004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Sitka Display" panose="02000505000000020004" charset="0"/>
                <a:cs typeface="Sitka Display" panose="02000505000000020004" charset="0"/>
              </a:rPr>
              <a:t>nội</a:t>
            </a:r>
            <a:r>
              <a:rPr lang="en-US" sz="2800" b="1" i="1" dirty="0">
                <a:solidFill>
                  <a:srgbClr val="FF0000"/>
                </a:solidFill>
                <a:latin typeface="Sitka Display" panose="02000505000000020004" charset="0"/>
                <a:cs typeface="Sitka Display" panose="02000505000000020004" charset="0"/>
              </a:rPr>
              <a:t> dung </a:t>
            </a:r>
          </a:p>
          <a:p>
            <a:pPr algn="ctr"/>
            <a:r>
              <a:rPr lang="en-US" sz="2800" b="1" i="1" dirty="0">
                <a:solidFill>
                  <a:srgbClr val="FF0000"/>
                </a:solidFill>
                <a:latin typeface="Sitka Display" panose="02000505000000020004" charset="0"/>
                <a:cs typeface="Sitka Display" panose="02000505000000020004" charset="0"/>
              </a:rPr>
              <a:t>SGK </a:t>
            </a:r>
            <a:r>
              <a:rPr lang="en-US" sz="2800" b="1" i="1" dirty="0" err="1">
                <a:solidFill>
                  <a:srgbClr val="FF0000"/>
                </a:solidFill>
                <a:latin typeface="Sitka Display" panose="02000505000000020004" charset="0"/>
                <a:cs typeface="Sitka Display" panose="02000505000000020004" charset="0"/>
              </a:rPr>
              <a:t>trang</a:t>
            </a:r>
            <a:r>
              <a:rPr lang="en-US" sz="2800" b="1" i="1" dirty="0">
                <a:solidFill>
                  <a:srgbClr val="FF0000"/>
                </a:solidFill>
                <a:latin typeface="Sitka Display" panose="02000505000000020004" charset="0"/>
                <a:cs typeface="Sitka Display" panose="02000505000000020004" charset="0"/>
              </a:rPr>
              <a:t> 54 - 55</a:t>
            </a:r>
          </a:p>
        </p:txBody>
      </p:sp>
    </p:spTree>
  </p:cSld>
  <p:clrMapOvr>
    <a:masterClrMapping/>
  </p:clrMapOvr>
  <p:transition spd="med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7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103425" descr="Lablerose"/>
          <p:cNvPicPr>
            <a:picLocks noChangeAspect="1"/>
          </p:cNvPicPr>
          <p:nvPr/>
        </p:nvPicPr>
        <p:blipFill>
          <a:blip r:embed="rId3">
            <a:lum bright="23999"/>
          </a:blip>
          <a:stretch>
            <a:fillRect/>
          </a:stretch>
        </p:blipFill>
        <p:spPr>
          <a:xfrm>
            <a:off x="0" y="2209800"/>
            <a:ext cx="8991600" cy="4419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3427" name="Picture 103426" descr="Bee25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200" y="1524000"/>
            <a:ext cx="1260475" cy="1447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3428" name="WordArt 10"/>
          <p:cNvSpPr>
            <a:spLocks noTextEdit="1"/>
          </p:cNvSpPr>
          <p:nvPr/>
        </p:nvSpPr>
        <p:spPr>
          <a:xfrm>
            <a:off x="3276600" y="762000"/>
            <a:ext cx="3236913" cy="13843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  <a:normAutofit/>
          </a:bodyPr>
          <a:lstStyle/>
          <a:p>
            <a:pPr algn="ctr"/>
            <a:r>
              <a:rPr lang="vi-VN" altLang="en-US" sz="3600" b="1">
                <a:ln w="9525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53882" dir="2699999" algn="ctr" rotWithShape="0">
                    <a:srgbClr val="9999FF">
                      <a:alpha val="79999"/>
                    </a:srgbClr>
                  </a:outerShdw>
                </a:effectLst>
                <a:ea typeface=".VnMysticalH" charset="0"/>
                <a:cs typeface="Times New Roman" panose="02020603050405020304" pitchFamily="18" charset="0"/>
              </a:rPr>
              <a:t>Trò chơi</a:t>
            </a:r>
            <a:r>
              <a:rPr lang="en-US" sz="3600" b="1">
                <a:ln w="9525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53882" dir="2699999" algn="ctr" rotWithShape="0">
                    <a:srgbClr val="9999FF">
                      <a:alpha val="79999"/>
                    </a:srgbClr>
                  </a:outerShdw>
                </a:effectLst>
                <a:ea typeface=".VnMysticalH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3429" name="WordArt 12"/>
          <p:cNvSpPr>
            <a:spLocks noTextEdit="1"/>
          </p:cNvSpPr>
          <p:nvPr/>
        </p:nvSpPr>
        <p:spPr>
          <a:xfrm>
            <a:off x="2057400" y="3011488"/>
            <a:ext cx="6324600" cy="1636712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normAutofit/>
          </a:bodyPr>
          <a:lstStyle/>
          <a:p>
            <a:pPr algn="ctr"/>
            <a:r>
              <a:rPr lang="en-US" sz="3600" b="1" dirty="0">
                <a:gradFill rotWithShape="1">
                  <a:gsLst>
                    <a:gs pos="0">
                      <a:srgbClr val="FF00FF"/>
                    </a:gs>
                    <a:gs pos="100000">
                      <a:srgbClr val="0000FF"/>
                    </a:gs>
                  </a:gsLst>
                  <a:lin ang="5400000" scaled="1"/>
                  <a:tileRect/>
                </a:gradFill>
                <a:latin typeface="Times New Roman" panose="02020603050405020304" pitchFamily="18" charset="0"/>
                <a:ea typeface="Times New Roman" panose="02020603050405020304" pitchFamily="18" charset="0"/>
              </a:rPr>
              <a:t>AI NHANH - AI ĐÚNG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3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" dur="2000" fill="hold"/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2000" fill="hold"/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7"/>
          <p:cNvSpPr txBox="1"/>
          <p:nvPr/>
        </p:nvSpPr>
        <p:spPr>
          <a:xfrm>
            <a:off x="304800" y="2133600"/>
            <a:ext cx="88392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dirty="0">
                <a:latin typeface="Garamond" pitchFamily="18" charset="0"/>
              </a:rPr>
              <a:t>        </a:t>
            </a:r>
          </a:p>
        </p:txBody>
      </p:sp>
      <p:sp>
        <p:nvSpPr>
          <p:cNvPr id="20483" name="Text Box 13"/>
          <p:cNvSpPr txBox="1"/>
          <p:nvPr/>
        </p:nvSpPr>
        <p:spPr>
          <a:xfrm>
            <a:off x="6705600" y="3048000"/>
            <a:ext cx="13716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dirty="0">
              <a:latin typeface="VNI-Book" pitchFamily="2" charset="0"/>
            </a:endParaRPr>
          </a:p>
        </p:txBody>
      </p:sp>
      <p:sp>
        <p:nvSpPr>
          <p:cNvPr id="20484" name="Text Box 15"/>
          <p:cNvSpPr txBox="1"/>
          <p:nvPr/>
        </p:nvSpPr>
        <p:spPr>
          <a:xfrm>
            <a:off x="7772400" y="2590800"/>
            <a:ext cx="13716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dirty="0">
                <a:latin typeface="VNI-Book" pitchFamily="2" charset="0"/>
              </a:rPr>
              <a:t> </a:t>
            </a:r>
          </a:p>
        </p:txBody>
      </p:sp>
      <p:sp>
        <p:nvSpPr>
          <p:cNvPr id="65574" name="Rectangle 38"/>
          <p:cNvSpPr>
            <a:spLocks noGrp="1"/>
          </p:cNvSpPr>
          <p:nvPr>
            <p:ph type="body" idx="4294967295"/>
          </p:nvPr>
        </p:nvSpPr>
        <p:spPr>
          <a:xfrm>
            <a:off x="410845" y="2590800"/>
            <a:ext cx="8618538" cy="1249363"/>
          </a:xfrm>
        </p:spPr>
        <p:txBody>
          <a:bodyPr vert="horz" wrap="square" lIns="91440" tIns="45720" rIns="91440" bIns="45720" anchor="t"/>
          <a:lstStyle/>
          <a:p>
            <a:pPr algn="just">
              <a:buFontTx/>
              <a:buNone/>
            </a:pP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Trịnh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Nguyễn ?</a:t>
            </a:r>
            <a:endParaRPr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5575" name="Picture 39" descr="b_baby_boy_hb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4267200"/>
            <a:ext cx="914400" cy="914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5576" name="Picture 40" descr="a_apple_hb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" y="3276600"/>
            <a:ext cx="914400" cy="914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5577" name="Picture 41" descr="c_car_hb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" y="5476875"/>
            <a:ext cx="1066800" cy="9239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5578" name="Text Box 42"/>
          <p:cNvSpPr txBox="1"/>
          <p:nvPr/>
        </p:nvSpPr>
        <p:spPr>
          <a:xfrm>
            <a:off x="1828800" y="3505200"/>
            <a:ext cx="67818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Trịnh Kiểm khiêu chiến với Nguyễn Ho</a:t>
            </a:r>
            <a:r>
              <a:rPr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5579" name="Text Box 43"/>
          <p:cNvSpPr txBox="1"/>
          <p:nvPr/>
        </p:nvSpPr>
        <p:spPr>
          <a:xfrm>
            <a:off x="1752600" y="4343400"/>
            <a:ext cx="7391400" cy="9540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Nguyễn Kim sai con l</a:t>
            </a:r>
            <a:r>
              <a:rPr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Nguyễn Ho</a:t>
            </a:r>
            <a:r>
              <a:rPr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 đem quân đánh nh</a:t>
            </a:r>
            <a:r>
              <a:rPr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Trịnh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5580" name="Text Box 44"/>
          <p:cNvSpPr txBox="1"/>
          <p:nvPr/>
        </p:nvSpPr>
        <p:spPr>
          <a:xfrm>
            <a:off x="1752600" y="5410200"/>
            <a:ext cx="7391400" cy="95410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Khi Nguyễn Kim chết, hai thế lực Trịnh - Nguyễn tranh gi</a:t>
            </a:r>
            <a:r>
              <a:rPr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 quyền lực với nhau.</a:t>
            </a:r>
            <a:endParaRPr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Text Box 36"/>
          <p:cNvSpPr txBox="1"/>
          <p:nvPr/>
        </p:nvSpPr>
        <p:spPr>
          <a:xfrm>
            <a:off x="410528" y="1651635"/>
            <a:ext cx="8915400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 CHỌN Ý EM CHO LÀ ĐÚNG NHẤT</a:t>
            </a:r>
            <a:endParaRPr sz="36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151" name="Picture 40" descr="WhitecornerFlower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-635" y="-83185"/>
            <a:ext cx="2381250" cy="23812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4">
                                            <p:txEl>
                                              <p:charRg st="0" end="5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574">
                                            <p:txEl>
                                              <p:charRg st="0" end="5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574">
                                            <p:txEl>
                                              <p:charRg st="0" end="5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5574">
                                            <p:txEl>
                                              <p:charRg st="0" end="5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55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55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55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55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5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5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65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65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65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655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558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655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655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65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65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655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655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65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65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0.04375 L 2.77556E-17 -0.28958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655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700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557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7 0.02894 L -0.00417 -0.3044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655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7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558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99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78" grpId="0"/>
      <p:bldP spid="65578" grpId="1"/>
      <p:bldP spid="65579" grpId="0"/>
      <p:bldP spid="65579" grpId="1"/>
      <p:bldP spid="65580" grpId="0"/>
      <p:bldP spid="65580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/>
          <p:nvPr/>
        </p:nvSpPr>
        <p:spPr>
          <a:xfrm>
            <a:off x="304800" y="2133600"/>
            <a:ext cx="88392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dirty="0">
                <a:latin typeface="Garamond" pitchFamily="18" charset="0"/>
              </a:rPr>
              <a:t>        </a:t>
            </a:r>
          </a:p>
        </p:txBody>
      </p:sp>
      <p:sp>
        <p:nvSpPr>
          <p:cNvPr id="21507" name="Text Box 3"/>
          <p:cNvSpPr txBox="1"/>
          <p:nvPr/>
        </p:nvSpPr>
        <p:spPr>
          <a:xfrm>
            <a:off x="6705600" y="3048000"/>
            <a:ext cx="13716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dirty="0">
              <a:latin typeface="VNI-Book" pitchFamily="2" charset="0"/>
            </a:endParaRPr>
          </a:p>
        </p:txBody>
      </p:sp>
      <p:sp>
        <p:nvSpPr>
          <p:cNvPr id="21508" name="Text Box 4"/>
          <p:cNvSpPr txBox="1"/>
          <p:nvPr/>
        </p:nvSpPr>
        <p:spPr>
          <a:xfrm>
            <a:off x="7772400" y="2590800"/>
            <a:ext cx="13716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dirty="0">
                <a:latin typeface="VNI-Book" pitchFamily="2" charset="0"/>
              </a:rPr>
              <a:t> </a:t>
            </a:r>
          </a:p>
        </p:txBody>
      </p:sp>
      <p:sp>
        <p:nvSpPr>
          <p:cNvPr id="200711" name="Rectangle 7"/>
          <p:cNvSpPr>
            <a:spLocks noGrp="1"/>
          </p:cNvSpPr>
          <p:nvPr>
            <p:ph type="body" idx="4294967295"/>
          </p:nvPr>
        </p:nvSpPr>
        <p:spPr>
          <a:xfrm>
            <a:off x="228600" y="1143000"/>
            <a:ext cx="8915400" cy="1096963"/>
          </a:xfrm>
        </p:spPr>
        <p:txBody>
          <a:bodyPr vert="horz" wrap="square" lIns="91440" tIns="45720" rIns="91440" bIns="45720" anchor="t"/>
          <a:lstStyle/>
          <a:p>
            <a:pPr algn="just">
              <a:buFontTx/>
              <a:buNone/>
            </a:pP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Hai họ Trịnh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Nguyễn đánh nhau mấy lần v</a:t>
            </a:r>
            <a:r>
              <a:rPr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trong bao nhiêu năm ?</a:t>
            </a:r>
          </a:p>
          <a:p>
            <a:pPr>
              <a:buFontTx/>
              <a:buNone/>
            </a:pPr>
            <a:endParaRPr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00712" name="Picture 8" descr="b_baby_boy_hb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3505200"/>
            <a:ext cx="914400" cy="914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0713" name="Picture 9" descr="a_apple_hb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2133600"/>
            <a:ext cx="914400" cy="914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0714" name="Picture 10" descr="c_car_hb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" y="4965700"/>
            <a:ext cx="1066800" cy="9239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0715" name="Text Box 11"/>
          <p:cNvSpPr txBox="1"/>
          <p:nvPr/>
        </p:nvSpPr>
        <p:spPr>
          <a:xfrm>
            <a:off x="1905000" y="2514600"/>
            <a:ext cx="67818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Khoảng 50 năm, đánh nhau 8 lần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0716" name="Text Box 12"/>
          <p:cNvSpPr txBox="1"/>
          <p:nvPr/>
        </p:nvSpPr>
        <p:spPr>
          <a:xfrm>
            <a:off x="1905000" y="3733800"/>
            <a:ext cx="6781800" cy="523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Khoảng 50 năm, đánh nhau 7 lần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0717" name="Text Box 13"/>
          <p:cNvSpPr txBox="1"/>
          <p:nvPr/>
        </p:nvSpPr>
        <p:spPr>
          <a:xfrm>
            <a:off x="1816290" y="5165725"/>
            <a:ext cx="6781800" cy="523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Khoảng 100 năm, đánh nhau 7 lần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Text Box 36"/>
          <p:cNvSpPr txBox="1"/>
          <p:nvPr/>
        </p:nvSpPr>
        <p:spPr>
          <a:xfrm>
            <a:off x="113983" y="215265"/>
            <a:ext cx="8915400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 CHỌN Ý EM CHO LÀ ĐÚNG NHẤT</a:t>
            </a:r>
            <a:endParaRPr sz="36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150" name="Picture 39" descr="WhitecornerFlower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 flipH="1">
            <a:off x="7213283" y="4844733"/>
            <a:ext cx="1774825" cy="22050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1">
                                            <p:txEl>
                                              <p:charRg st="0" end="6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0711">
                                            <p:txEl>
                                              <p:charRg st="0" end="6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0711">
                                            <p:txEl>
                                              <p:charRg st="0" end="6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0711">
                                            <p:txEl>
                                              <p:charRg st="0" end="6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07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07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07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07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07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07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200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200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200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200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1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3000" fill="hold"/>
                                        <p:tgtEl>
                                          <p:spTgt spid="2007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3000" fill="hold"/>
                                        <p:tgtEl>
                                          <p:spTgt spid="2007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44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2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33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7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8" dur="3000" fill="hold"/>
                                        <p:tgtEl>
                                          <p:spTgt spid="2007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3000" fill="hold"/>
                                        <p:tgtEl>
                                          <p:spTgt spid="2007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50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6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715" grpId="0"/>
      <p:bldP spid="200716" grpId="0"/>
      <p:bldP spid="200716" grpId="1"/>
      <p:bldP spid="2007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4"/>
          <p:cNvSpPr txBox="1"/>
          <p:nvPr/>
        </p:nvSpPr>
        <p:spPr>
          <a:xfrm>
            <a:off x="228600" y="1066800"/>
            <a:ext cx="8763000" cy="37861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342900" indent="-342900" algn="ctr">
              <a:spcBef>
                <a:spcPct val="50000"/>
              </a:spcBef>
            </a:pPr>
            <a:r>
              <a:rPr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Nước ta lâm v</a:t>
            </a:r>
            <a:r>
              <a:rPr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thời kỳ chia cắt l</a:t>
            </a:r>
            <a:r>
              <a:rPr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do:</a:t>
            </a:r>
          </a:p>
          <a:p>
            <a:pPr marL="342900" indent="-342900">
              <a:spcBef>
                <a:spcPct val="50000"/>
              </a:spcBef>
            </a:pPr>
            <a:r>
              <a:rPr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Bị nước ngo</a:t>
            </a:r>
            <a:r>
              <a:rPr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xâm lược.</a:t>
            </a:r>
          </a:p>
          <a:p>
            <a:pPr marL="342900" indent="-342900">
              <a:spcBef>
                <a:spcPct val="50000"/>
              </a:spcBef>
            </a:pPr>
            <a:r>
              <a:rPr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Nhân dân ở mỗi địa phương nổi dậy tranh   gi</a:t>
            </a:r>
            <a:r>
              <a:rPr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 đất đai.</a:t>
            </a:r>
          </a:p>
          <a:p>
            <a:pPr marL="342900" indent="-342900">
              <a:spcBef>
                <a:spcPct val="50000"/>
              </a:spcBef>
            </a:pPr>
            <a:r>
              <a:rPr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Các tập đo</a:t>
            </a:r>
            <a:r>
              <a:rPr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phong kiến xâu xé nhau tranh gi</a:t>
            </a:r>
            <a:r>
              <a:rPr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 quyền lợi.</a:t>
            </a:r>
            <a:endParaRPr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2531" name="Picture 5" descr="Plantas_0059"/>
          <p:cNvPicPr>
            <a:picLocks noChangeAspect="1"/>
          </p:cNvPicPr>
          <p:nvPr/>
        </p:nvPicPr>
        <p:blipFill>
          <a:blip r:embed="rId3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48000" y="5980113"/>
            <a:ext cx="3124200" cy="8778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2" name="Picture 6" descr="Plantas_0059"/>
          <p:cNvPicPr>
            <a:picLocks noChangeAspect="1"/>
          </p:cNvPicPr>
          <p:nvPr/>
        </p:nvPicPr>
        <p:blipFill>
          <a:blip r:embed="rId3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735" y="5980113"/>
            <a:ext cx="3124200" cy="8778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4200" name="Oval 8"/>
          <p:cNvSpPr/>
          <p:nvPr/>
        </p:nvSpPr>
        <p:spPr>
          <a:xfrm>
            <a:off x="152400" y="3505200"/>
            <a:ext cx="1143000" cy="990600"/>
          </a:xfrm>
          <a:prstGeom prst="ellipse">
            <a:avLst/>
          </a:prstGeom>
          <a:noFill/>
          <a:ln w="5715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sz="1800" dirty="0">
              <a:latin typeface="Garamond" pitchFamily="18" charset="0"/>
            </a:endParaRPr>
          </a:p>
        </p:txBody>
      </p:sp>
      <p:pic>
        <p:nvPicPr>
          <p:cNvPr id="22535" name="Picture 8" descr="b_baby_boy_hb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913" y="2441575"/>
            <a:ext cx="838200" cy="838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6" name="Picture 9" descr="a_apple_hb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6863" y="1676400"/>
            <a:ext cx="838200" cy="838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7" name="Picture 10" descr="c_car_hb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1625" y="3509963"/>
            <a:ext cx="977900" cy="8461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Picture 5" descr="Plantas_0059"/>
          <p:cNvPicPr>
            <a:picLocks noChangeAspect="1"/>
          </p:cNvPicPr>
          <p:nvPr/>
        </p:nvPicPr>
        <p:blipFill>
          <a:blip r:embed="rId3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51550" y="5980113"/>
            <a:ext cx="3124200" cy="8778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5572" name="Text Box 36"/>
          <p:cNvSpPr txBox="1"/>
          <p:nvPr/>
        </p:nvSpPr>
        <p:spPr>
          <a:xfrm>
            <a:off x="38418" y="187325"/>
            <a:ext cx="8915400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 CHỌN Ý EM CHO LÀ ĐÚNG NHẤT</a:t>
            </a:r>
            <a:endParaRPr sz="36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64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2642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4200" grpId="0" bldLvl="0" animBg="1"/>
      <p:bldP spid="264200" grpId="1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4" name="Text Box 4"/>
          <p:cNvSpPr txBox="1"/>
          <p:nvPr/>
        </p:nvSpPr>
        <p:spPr>
          <a:xfrm>
            <a:off x="304800" y="152400"/>
            <a:ext cx="8663940" cy="572389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342900" indent="-342900" algn="just">
              <a:spcBef>
                <a:spcPct val="50000"/>
              </a:spcBef>
            </a:pPr>
            <a:r>
              <a:rPr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Triều</a:t>
            </a: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Triều</a:t>
            </a: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Trịnh</a:t>
            </a: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phi </a:t>
            </a:r>
            <a:r>
              <a:rPr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342900" indent="-342900" algn="just">
              <a:spcBef>
                <a:spcPct val="50000"/>
              </a:spcBef>
            </a:pP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</a:t>
            </a:r>
            <a:r>
              <a:rPr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phe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phái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spcBef>
                <a:spcPct val="50000"/>
              </a:spcBef>
            </a:pPr>
            <a:r>
              <a:rPr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spcBef>
                <a:spcPct val="50000"/>
              </a:spcBef>
            </a:pPr>
            <a:r>
              <a:rPr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ý </a:t>
            </a:r>
            <a:r>
              <a:rPr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6248" name="Oval 8"/>
          <p:cNvSpPr/>
          <p:nvPr/>
        </p:nvSpPr>
        <p:spPr>
          <a:xfrm>
            <a:off x="369888" y="5029200"/>
            <a:ext cx="990600" cy="914400"/>
          </a:xfrm>
          <a:prstGeom prst="ellipse">
            <a:avLst/>
          </a:prstGeom>
          <a:noFill/>
          <a:ln w="5715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sz="1800" dirty="0">
              <a:latin typeface="Garamond" pitchFamily="18" charset="0"/>
            </a:endParaRPr>
          </a:p>
        </p:txBody>
      </p:sp>
      <p:pic>
        <p:nvPicPr>
          <p:cNvPr id="23558" name="Picture 8" descr="b_baby_boy_hb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488" y="3305175"/>
            <a:ext cx="685800" cy="685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59" name="Picture 9" descr="a_apple_hb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175" y="1947863"/>
            <a:ext cx="685800" cy="685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60" name="Picture 10" descr="c_car_hb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1025" y="5148263"/>
            <a:ext cx="800100" cy="6937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0" name="Picture 39" descr="WhitecornerFlower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 flipH="1">
            <a:off x="7213283" y="4844733"/>
            <a:ext cx="1774825" cy="22050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66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266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2662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44" grpId="0"/>
      <p:bldP spid="266248" grpId="0" bldLvl="0" animBg="1"/>
      <p:bldP spid="266248" grpId="1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742315" y="70485"/>
            <a:ext cx="8200390" cy="3026410"/>
            <a:chOff x="1169" y="111"/>
            <a:chExt cx="12914" cy="4766"/>
          </a:xfrm>
        </p:grpSpPr>
        <p:sp>
          <p:nvSpPr>
            <p:cNvPr id="15377" name="Text Box 17"/>
            <p:cNvSpPr txBox="1"/>
            <p:nvPr/>
          </p:nvSpPr>
          <p:spPr>
            <a:xfrm rot="1793583">
              <a:off x="8999" y="2872"/>
              <a:ext cx="1847" cy="62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sz="2000" dirty="0">
                  <a:latin typeface="VNi times new roman"/>
                </a:rPr>
                <a:t>Nhà Lê</a:t>
              </a:r>
            </a:p>
          </p:txBody>
        </p:sp>
        <p:sp>
          <p:nvSpPr>
            <p:cNvPr id="73734" name="Line 6"/>
            <p:cNvSpPr/>
            <p:nvPr/>
          </p:nvSpPr>
          <p:spPr>
            <a:xfrm flipH="1">
              <a:off x="3218" y="2025"/>
              <a:ext cx="2652" cy="1894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</p:sp>
        <p:grpSp>
          <p:nvGrpSpPr>
            <p:cNvPr id="6" name="Group 5"/>
            <p:cNvGrpSpPr/>
            <p:nvPr/>
          </p:nvGrpSpPr>
          <p:grpSpPr>
            <a:xfrm>
              <a:off x="1169" y="111"/>
              <a:ext cx="12914" cy="4766"/>
              <a:chOff x="1169" y="2963"/>
              <a:chExt cx="12914" cy="4766"/>
            </a:xfrm>
          </p:grpSpPr>
          <p:sp>
            <p:nvSpPr>
              <p:cNvPr id="73730" name="Oval 2"/>
              <p:cNvSpPr/>
              <p:nvPr/>
            </p:nvSpPr>
            <p:spPr>
              <a:xfrm>
                <a:off x="4953" y="2963"/>
                <a:ext cx="4494" cy="216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  <a:effectLst>
                <a:outerShdw dist="107763" dir="81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 algn="ctr" eaLnBrk="1" hangingPunct="1"/>
                <a:r>
                  <a:rPr lang="en-US" sz="2800" dirty="0">
                    <a:solidFill>
                      <a:schemeClr val="tx2">
                        <a:lumMod val="75000"/>
                      </a:schemeClr>
                    </a:solidFill>
                    <a:latin typeface="Times New Roman" panose="02020603050405020304" pitchFamily="18" charset="0"/>
                  </a:rPr>
                  <a:t>Nhà Hậu Lê</a:t>
                </a:r>
              </a:p>
              <a:p>
                <a:pPr algn="ctr" eaLnBrk="1" hangingPunct="1"/>
                <a:r>
                  <a:rPr lang="en-US" sz="2800" dirty="0">
                    <a:solidFill>
                      <a:schemeClr val="tx2">
                        <a:lumMod val="75000"/>
                      </a:schemeClr>
                    </a:solidFill>
                    <a:latin typeface="Times New Roman" panose="02020603050405020304" pitchFamily="18" charset="0"/>
                  </a:rPr>
                  <a:t>suy yếu</a:t>
                </a:r>
              </a:p>
            </p:txBody>
          </p:sp>
          <p:sp>
            <p:nvSpPr>
              <p:cNvPr id="73735" name="Line 7"/>
              <p:cNvSpPr/>
              <p:nvPr/>
            </p:nvSpPr>
            <p:spPr>
              <a:xfrm>
                <a:off x="8660" y="4877"/>
                <a:ext cx="3336" cy="1894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triangle" w="med" len="med"/>
              </a:ln>
            </p:spPr>
          </p:sp>
          <p:sp>
            <p:nvSpPr>
              <p:cNvPr id="73738" name="Text Box 10"/>
              <p:cNvSpPr txBox="1"/>
              <p:nvPr/>
            </p:nvSpPr>
            <p:spPr>
              <a:xfrm rot="1821928">
                <a:off x="9301" y="5124"/>
                <a:ext cx="2749" cy="62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sz="2000" dirty="0">
                    <a:solidFill>
                      <a:srgbClr val="FF3300"/>
                    </a:solidFill>
                    <a:latin typeface="Arial" panose="020B0604020202020204" pitchFamily="34" charset="0"/>
                  </a:rPr>
                  <a:t>Nguyễn Kim</a:t>
                </a:r>
              </a:p>
            </p:txBody>
          </p:sp>
          <p:sp>
            <p:nvSpPr>
              <p:cNvPr id="73733" name="Text Box 5"/>
              <p:cNvSpPr txBox="1"/>
              <p:nvPr/>
            </p:nvSpPr>
            <p:spPr>
              <a:xfrm>
                <a:off x="10003" y="6771"/>
                <a:ext cx="4080" cy="958"/>
              </a:xfrm>
              <a:prstGeom prst="rect">
                <a:avLst/>
              </a:prstGeom>
              <a:solidFill>
                <a:srgbClr val="92D050"/>
              </a:solidFill>
              <a:ln w="28575" cap="flat" cmpd="sng">
                <a:noFill/>
                <a:prstDash val="solid"/>
                <a:miter/>
                <a:headEnd type="none" w="med" len="med"/>
                <a:tailEnd type="none" w="med" len="med"/>
              </a:ln>
              <a:effectLst>
                <a:outerShdw dist="107763" dir="189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>
                <a:spAutoFit/>
              </a:bodyPr>
              <a:lstStyle/>
              <a:p>
                <a:pPr algn="ctr" eaLnBrk="1" hangingPunct="1">
                  <a:spcBef>
                    <a:spcPct val="50000"/>
                  </a:spcBef>
                </a:pPr>
                <a:r>
                  <a:rPr sz="3200" i="1" dirty="0">
                    <a:solidFill>
                      <a:srgbClr val="0033CC"/>
                    </a:solidFill>
                    <a:latin typeface="Arial" panose="020B0604020202020204" pitchFamily="34" charset="0"/>
                  </a:rPr>
                  <a:t>Nam triều</a:t>
                </a:r>
              </a:p>
            </p:txBody>
          </p:sp>
          <p:sp>
            <p:nvSpPr>
              <p:cNvPr id="2" name="Text Box 5"/>
              <p:cNvSpPr txBox="1"/>
              <p:nvPr/>
            </p:nvSpPr>
            <p:spPr>
              <a:xfrm>
                <a:off x="1169" y="6771"/>
                <a:ext cx="4080" cy="919"/>
              </a:xfrm>
              <a:prstGeom prst="rect">
                <a:avLst/>
              </a:prstGeom>
              <a:solidFill>
                <a:srgbClr val="92D050"/>
              </a:solidFill>
              <a:ln w="28575" cap="flat" cmpd="sng">
                <a:noFill/>
                <a:prstDash val="solid"/>
                <a:miter/>
                <a:headEnd type="none" w="med" len="med"/>
                <a:tailEnd type="none" w="med" len="med"/>
              </a:ln>
              <a:effectLst>
                <a:outerShdw dist="107763" dir="189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>
                <a:spAutoFit/>
              </a:bodyPr>
              <a:lstStyle/>
              <a:p>
                <a:pPr algn="ctr" eaLnBrk="1" hangingPunct="1">
                  <a:spcBef>
                    <a:spcPct val="50000"/>
                  </a:spcBef>
                </a:pPr>
                <a:r>
                  <a:rPr lang="en-US" sz="3200" i="1" dirty="0">
                    <a:solidFill>
                      <a:srgbClr val="0033CC"/>
                    </a:solidFill>
                    <a:latin typeface="Arial" panose="020B0604020202020204" pitchFamily="34" charset="0"/>
                  </a:rPr>
                  <a:t>Bắc triều</a:t>
                </a:r>
              </a:p>
            </p:txBody>
          </p:sp>
          <p:sp>
            <p:nvSpPr>
              <p:cNvPr id="73740" name="Text Box 12"/>
              <p:cNvSpPr txBox="1"/>
              <p:nvPr/>
            </p:nvSpPr>
            <p:spPr>
              <a:xfrm>
                <a:off x="5563" y="6652"/>
                <a:ext cx="3670" cy="58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lstStyle/>
              <a:p>
                <a:pPr algn="ctr" eaLnBrk="1" hangingPunct="1">
                  <a:spcBef>
                    <a:spcPct val="50000"/>
                  </a:spcBef>
                </a:pPr>
                <a:r>
                  <a:rPr sz="1800" dirty="0">
                    <a:solidFill>
                      <a:srgbClr val="FF3300"/>
                    </a:solidFill>
                    <a:latin typeface="Arial" panose="020B0604020202020204" pitchFamily="34" charset="0"/>
                  </a:rPr>
                  <a:t>      </a:t>
                </a:r>
                <a:r>
                  <a:rPr b="1" dirty="0">
                    <a:solidFill>
                      <a:schemeClr val="accent2">
                        <a:lumMod val="75000"/>
                      </a:schemeClr>
                    </a:solidFill>
                    <a:latin typeface="Arial" panose="020B0604020202020204" pitchFamily="34" charset="0"/>
                  </a:rPr>
                  <a:t>Hơn 50 năm</a:t>
                </a:r>
              </a:p>
            </p:txBody>
          </p:sp>
          <p:sp>
            <p:nvSpPr>
              <p:cNvPr id="73737" name="Text Box 9"/>
              <p:cNvSpPr txBox="1"/>
              <p:nvPr/>
            </p:nvSpPr>
            <p:spPr>
              <a:xfrm rot="19461165">
                <a:off x="2827" y="5124"/>
                <a:ext cx="2954" cy="58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dirty="0">
                    <a:solidFill>
                      <a:srgbClr val="FF3300"/>
                    </a:solidFill>
                    <a:latin typeface="Arial" panose="020B0604020202020204" pitchFamily="34" charset="0"/>
                  </a:rPr>
                  <a:t>Mạc Đăng Dung</a:t>
                </a:r>
              </a:p>
            </p:txBody>
          </p:sp>
          <p:sp>
            <p:nvSpPr>
              <p:cNvPr id="15378" name="Text Box 18"/>
              <p:cNvSpPr txBox="1"/>
              <p:nvPr/>
            </p:nvSpPr>
            <p:spPr>
              <a:xfrm rot="19418635">
                <a:off x="3924" y="5701"/>
                <a:ext cx="2100" cy="62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sz="2000" dirty="0">
                    <a:latin typeface="VNi times new roman"/>
                  </a:rPr>
                  <a:t>Nhà Mạc</a:t>
                </a:r>
              </a:p>
            </p:txBody>
          </p:sp>
        </p:grpSp>
      </p:grpSp>
      <p:sp>
        <p:nvSpPr>
          <p:cNvPr id="73739" name="Line 11"/>
          <p:cNvSpPr/>
          <p:nvPr/>
        </p:nvSpPr>
        <p:spPr>
          <a:xfrm flipV="1">
            <a:off x="3333115" y="2780030"/>
            <a:ext cx="3018790" cy="635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triangle" w="med" len="med"/>
            <a:tailEnd type="triangle" w="med" len="med"/>
          </a:ln>
        </p:spPr>
      </p:sp>
      <p:sp>
        <p:nvSpPr>
          <p:cNvPr id="73741" name="Text Box 13"/>
          <p:cNvSpPr txBox="1"/>
          <p:nvPr/>
        </p:nvSpPr>
        <p:spPr>
          <a:xfrm>
            <a:off x="3179445" y="2879725"/>
            <a:ext cx="3172460" cy="5283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eaLnBrk="1" hangingPunct="1">
              <a:lnSpc>
                <a:spcPct val="70000"/>
              </a:lnSpc>
              <a:spcBef>
                <a:spcPts val="50"/>
              </a:spcBef>
              <a:spcAft>
                <a:spcPts val="0"/>
              </a:spcAft>
            </a:pPr>
            <a:r>
              <a:rPr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Năm 1592 </a:t>
            </a:r>
          </a:p>
          <a:p>
            <a:pPr algn="ctr" eaLnBrk="1" hangingPunct="1">
              <a:lnSpc>
                <a:spcPct val="70000"/>
              </a:lnSpc>
              <a:spcBef>
                <a:spcPts val="50"/>
              </a:spcBef>
              <a:spcAft>
                <a:spcPts val="0"/>
              </a:spcAft>
            </a:pPr>
            <a:r>
              <a:rPr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chiến tranh chấm dứt</a:t>
            </a:r>
          </a:p>
        </p:txBody>
      </p:sp>
      <p:sp>
        <p:nvSpPr>
          <p:cNvPr id="18444" name="Oval 39"/>
          <p:cNvSpPr/>
          <p:nvPr/>
        </p:nvSpPr>
        <p:spPr>
          <a:xfrm>
            <a:off x="664845" y="4241165"/>
            <a:ext cx="2591435" cy="1207135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r>
              <a:rPr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Họ Trịnh</a:t>
            </a:r>
          </a:p>
          <a:p>
            <a:pPr algn="ctr"/>
            <a:r>
              <a:rPr lang="vi-VN" sz="2800" b="1">
                <a:solidFill>
                  <a:srgbClr val="002060"/>
                </a:solidFill>
                <a:latin typeface="Times New Roman" panose="02020603050405020304" pitchFamily="18" charset="0"/>
              </a:rPr>
              <a:t>( Đàng </a:t>
            </a:r>
            <a:r>
              <a:rPr lang="en-US" altLang="vi-VN" sz="2800" b="1">
                <a:solidFill>
                  <a:srgbClr val="002060"/>
                </a:solidFill>
                <a:latin typeface="Times New Roman" panose="02020603050405020304" pitchFamily="18" charset="0"/>
              </a:rPr>
              <a:t>N</a:t>
            </a:r>
            <a:r>
              <a:rPr lang="vi-VN" sz="2800" b="1">
                <a:solidFill>
                  <a:srgbClr val="002060"/>
                </a:solidFill>
                <a:latin typeface="Times New Roman" panose="02020603050405020304" pitchFamily="18" charset="0"/>
              </a:rPr>
              <a:t>goài )</a:t>
            </a:r>
          </a:p>
        </p:txBody>
      </p:sp>
      <p:sp>
        <p:nvSpPr>
          <p:cNvPr id="18445" name="Oval 40"/>
          <p:cNvSpPr/>
          <p:nvPr/>
        </p:nvSpPr>
        <p:spPr>
          <a:xfrm>
            <a:off x="6351905" y="4241800"/>
            <a:ext cx="2590800" cy="12065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r>
              <a:rPr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Họ Nguyễn</a:t>
            </a:r>
          </a:p>
          <a:p>
            <a:pPr algn="ctr"/>
            <a:r>
              <a:rPr lang="vi-VN" sz="2800" b="1">
                <a:solidFill>
                  <a:srgbClr val="002060"/>
                </a:solidFill>
                <a:latin typeface="Times New Roman" panose="02020603050405020304" pitchFamily="18" charset="0"/>
              </a:rPr>
              <a:t>(Đàng </a:t>
            </a:r>
            <a:r>
              <a:rPr lang="en-US" altLang="vi-VN" sz="2800" b="1">
                <a:solidFill>
                  <a:srgbClr val="002060"/>
                </a:solidFill>
                <a:latin typeface="Times New Roman" panose="02020603050405020304" pitchFamily="18" charset="0"/>
              </a:rPr>
              <a:t>T</a:t>
            </a:r>
            <a:r>
              <a:rPr lang="vi-VN" sz="2800" b="1">
                <a:solidFill>
                  <a:srgbClr val="002060"/>
                </a:solidFill>
                <a:latin typeface="Times New Roman" panose="02020603050405020304" pitchFamily="18" charset="0"/>
              </a:rPr>
              <a:t>rong)</a:t>
            </a:r>
          </a:p>
        </p:txBody>
      </p:sp>
      <p:sp>
        <p:nvSpPr>
          <p:cNvPr id="8" name="Line 11"/>
          <p:cNvSpPr/>
          <p:nvPr/>
        </p:nvSpPr>
        <p:spPr>
          <a:xfrm flipV="1">
            <a:off x="3256280" y="4845685"/>
            <a:ext cx="3018790" cy="635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triangle" w="med" len="med"/>
            <a:tailEnd type="triangle" w="med" len="med"/>
          </a:ln>
        </p:spPr>
      </p:sp>
      <p:sp>
        <p:nvSpPr>
          <p:cNvPr id="13" name="Line 6"/>
          <p:cNvSpPr/>
          <p:nvPr/>
        </p:nvSpPr>
        <p:spPr>
          <a:xfrm flipH="1">
            <a:off x="2906395" y="3408045"/>
            <a:ext cx="1999615" cy="97409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4" name="Line 7"/>
          <p:cNvSpPr/>
          <p:nvPr/>
        </p:nvSpPr>
        <p:spPr>
          <a:xfrm>
            <a:off x="4906010" y="3408045"/>
            <a:ext cx="1845945" cy="97409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5" name="Text Box 13"/>
          <p:cNvSpPr txBox="1"/>
          <p:nvPr>
            <p:custDataLst>
              <p:tags r:id="rId1"/>
            </p:custDataLst>
          </p:nvPr>
        </p:nvSpPr>
        <p:spPr>
          <a:xfrm>
            <a:off x="3102610" y="4257675"/>
            <a:ext cx="3172460" cy="10210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eaLnBrk="1" hangingPunct="1">
              <a:lnSpc>
                <a:spcPct val="150000"/>
              </a:lnSpc>
              <a:spcBef>
                <a:spcPts val="50"/>
              </a:spcBef>
              <a:spcAft>
                <a:spcPts val="0"/>
              </a:spcAft>
            </a:pPr>
            <a:r>
              <a:rPr lang="vi-VN" sz="2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Đánh nhau 7 lần</a:t>
            </a:r>
          </a:p>
          <a:p>
            <a:pPr algn="ctr" eaLnBrk="1" hangingPunct="1">
              <a:lnSpc>
                <a:spcPct val="150000"/>
              </a:lnSpc>
              <a:spcBef>
                <a:spcPts val="50"/>
              </a:spcBef>
              <a:spcAft>
                <a:spcPts val="0"/>
              </a:spcAft>
            </a:pPr>
            <a:r>
              <a:rPr lang="vi-VN" sz="2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trong khoảng 50 năm</a:t>
            </a:r>
          </a:p>
        </p:txBody>
      </p:sp>
    </p:spTree>
  </p:cSld>
  <p:clrMapOvr>
    <a:masterClrMapping/>
  </p:clrMapOvr>
  <p:transition spd="med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20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2000"/>
                                        <p:tgtEl>
                                          <p:spTgt spid="18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4" grpId="0" animBg="1"/>
      <p:bldP spid="18444" grpId="1" animBg="1"/>
      <p:bldP spid="18445" grpId="0" animBg="1"/>
      <p:bldP spid="18445" grpId="1" animBg="1"/>
      <p:bldP spid="15" grpId="0"/>
      <p:bldP spid="15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 descr="DSC_00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2359" y="152400"/>
            <a:ext cx="6781799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Freeform 7"/>
          <p:cNvSpPr>
            <a:spLocks noChangeArrowheads="1"/>
          </p:cNvSpPr>
          <p:nvPr/>
        </p:nvSpPr>
        <p:spPr bwMode="auto">
          <a:xfrm>
            <a:off x="1688465" y="419735"/>
            <a:ext cx="4990465" cy="3301365"/>
          </a:xfrm>
          <a:custGeom>
            <a:avLst/>
            <a:gdLst/>
            <a:ahLst/>
            <a:cxnLst>
              <a:cxn ang="0">
                <a:pos x="1356" y="2052"/>
              </a:cxn>
              <a:cxn ang="0">
                <a:pos x="1488" y="2028"/>
              </a:cxn>
              <a:cxn ang="0">
                <a:pos x="1632" y="2040"/>
              </a:cxn>
              <a:cxn ang="0">
                <a:pos x="1608" y="1932"/>
              </a:cxn>
              <a:cxn ang="0">
                <a:pos x="1344" y="1656"/>
              </a:cxn>
              <a:cxn ang="0">
                <a:pos x="1344" y="1512"/>
              </a:cxn>
              <a:cxn ang="0">
                <a:pos x="1392" y="1350"/>
              </a:cxn>
              <a:cxn ang="0">
                <a:pos x="1674" y="1122"/>
              </a:cxn>
              <a:cxn ang="0">
                <a:pos x="1812" y="918"/>
              </a:cxn>
              <a:cxn ang="0">
                <a:pos x="1926" y="864"/>
              </a:cxn>
              <a:cxn ang="0">
                <a:pos x="2208" y="648"/>
              </a:cxn>
              <a:cxn ang="0">
                <a:pos x="2010" y="636"/>
              </a:cxn>
              <a:cxn ang="0">
                <a:pos x="1668" y="324"/>
              </a:cxn>
              <a:cxn ang="0">
                <a:pos x="1656" y="156"/>
              </a:cxn>
              <a:cxn ang="0">
                <a:pos x="1524" y="132"/>
              </a:cxn>
              <a:cxn ang="0">
                <a:pos x="1284" y="72"/>
              </a:cxn>
              <a:cxn ang="0">
                <a:pos x="1044" y="66"/>
              </a:cxn>
              <a:cxn ang="0">
                <a:pos x="924" y="198"/>
              </a:cxn>
              <a:cxn ang="0">
                <a:pos x="798" y="186"/>
              </a:cxn>
              <a:cxn ang="0">
                <a:pos x="678" y="306"/>
              </a:cxn>
              <a:cxn ang="0">
                <a:pos x="528" y="264"/>
              </a:cxn>
              <a:cxn ang="0">
                <a:pos x="342" y="312"/>
              </a:cxn>
              <a:cxn ang="0">
                <a:pos x="0" y="312"/>
              </a:cxn>
              <a:cxn ang="0">
                <a:pos x="252" y="516"/>
              </a:cxn>
              <a:cxn ang="0">
                <a:pos x="276" y="672"/>
              </a:cxn>
              <a:cxn ang="0">
                <a:pos x="414" y="906"/>
              </a:cxn>
              <a:cxn ang="0">
                <a:pos x="618" y="882"/>
              </a:cxn>
              <a:cxn ang="0">
                <a:pos x="888" y="930"/>
              </a:cxn>
              <a:cxn ang="0">
                <a:pos x="846" y="1038"/>
              </a:cxn>
              <a:cxn ang="0">
                <a:pos x="942" y="1056"/>
              </a:cxn>
              <a:cxn ang="0">
                <a:pos x="1056" y="1176"/>
              </a:cxn>
              <a:cxn ang="0">
                <a:pos x="858" y="1356"/>
              </a:cxn>
              <a:cxn ang="0">
                <a:pos x="642" y="1482"/>
              </a:cxn>
              <a:cxn ang="0">
                <a:pos x="996" y="1674"/>
              </a:cxn>
              <a:cxn ang="0">
                <a:pos x="1092" y="1770"/>
              </a:cxn>
              <a:cxn ang="0">
                <a:pos x="1200" y="1896"/>
              </a:cxn>
              <a:cxn ang="0">
                <a:pos x="1296" y="2040"/>
              </a:cxn>
            </a:cxnLst>
            <a:rect l="0" t="0" r="r" b="b"/>
            <a:pathLst>
              <a:path w="2208" h="2088">
                <a:moveTo>
                  <a:pt x="1296" y="2040"/>
                </a:moveTo>
                <a:lnTo>
                  <a:pt x="1356" y="2052"/>
                </a:lnTo>
                <a:lnTo>
                  <a:pt x="1386" y="1986"/>
                </a:lnTo>
                <a:lnTo>
                  <a:pt x="1488" y="2028"/>
                </a:lnTo>
                <a:lnTo>
                  <a:pt x="1680" y="2088"/>
                </a:lnTo>
                <a:lnTo>
                  <a:pt x="1632" y="2040"/>
                </a:lnTo>
                <a:lnTo>
                  <a:pt x="1656" y="1986"/>
                </a:lnTo>
                <a:lnTo>
                  <a:pt x="1608" y="1932"/>
                </a:lnTo>
                <a:lnTo>
                  <a:pt x="1494" y="1860"/>
                </a:lnTo>
                <a:lnTo>
                  <a:pt x="1344" y="1656"/>
                </a:lnTo>
                <a:lnTo>
                  <a:pt x="1302" y="1572"/>
                </a:lnTo>
                <a:lnTo>
                  <a:pt x="1344" y="1512"/>
                </a:lnTo>
                <a:lnTo>
                  <a:pt x="1386" y="1458"/>
                </a:lnTo>
                <a:lnTo>
                  <a:pt x="1392" y="1350"/>
                </a:lnTo>
                <a:lnTo>
                  <a:pt x="1488" y="1224"/>
                </a:lnTo>
                <a:lnTo>
                  <a:pt x="1674" y="1122"/>
                </a:lnTo>
                <a:lnTo>
                  <a:pt x="1686" y="1002"/>
                </a:lnTo>
                <a:lnTo>
                  <a:pt x="1812" y="918"/>
                </a:lnTo>
                <a:lnTo>
                  <a:pt x="1860" y="924"/>
                </a:lnTo>
                <a:lnTo>
                  <a:pt x="1926" y="864"/>
                </a:lnTo>
                <a:lnTo>
                  <a:pt x="2064" y="792"/>
                </a:lnTo>
                <a:lnTo>
                  <a:pt x="2208" y="648"/>
                </a:lnTo>
                <a:lnTo>
                  <a:pt x="2160" y="600"/>
                </a:lnTo>
                <a:lnTo>
                  <a:pt x="2010" y="636"/>
                </a:lnTo>
                <a:lnTo>
                  <a:pt x="1728" y="456"/>
                </a:lnTo>
                <a:lnTo>
                  <a:pt x="1668" y="324"/>
                </a:lnTo>
                <a:lnTo>
                  <a:pt x="1758" y="198"/>
                </a:lnTo>
                <a:lnTo>
                  <a:pt x="1656" y="156"/>
                </a:lnTo>
                <a:lnTo>
                  <a:pt x="1590" y="168"/>
                </a:lnTo>
                <a:lnTo>
                  <a:pt x="1524" y="132"/>
                </a:lnTo>
                <a:lnTo>
                  <a:pt x="1410" y="150"/>
                </a:lnTo>
                <a:lnTo>
                  <a:pt x="1284" y="72"/>
                </a:lnTo>
                <a:lnTo>
                  <a:pt x="1218" y="0"/>
                </a:lnTo>
                <a:lnTo>
                  <a:pt x="1044" y="66"/>
                </a:lnTo>
                <a:lnTo>
                  <a:pt x="990" y="180"/>
                </a:lnTo>
                <a:lnTo>
                  <a:pt x="924" y="198"/>
                </a:lnTo>
                <a:lnTo>
                  <a:pt x="864" y="234"/>
                </a:lnTo>
                <a:lnTo>
                  <a:pt x="798" y="186"/>
                </a:lnTo>
                <a:lnTo>
                  <a:pt x="744" y="198"/>
                </a:lnTo>
                <a:lnTo>
                  <a:pt x="678" y="306"/>
                </a:lnTo>
                <a:lnTo>
                  <a:pt x="570" y="192"/>
                </a:lnTo>
                <a:lnTo>
                  <a:pt x="528" y="264"/>
                </a:lnTo>
                <a:lnTo>
                  <a:pt x="450" y="198"/>
                </a:lnTo>
                <a:lnTo>
                  <a:pt x="342" y="312"/>
                </a:lnTo>
                <a:lnTo>
                  <a:pt x="120" y="174"/>
                </a:lnTo>
                <a:lnTo>
                  <a:pt x="0" y="312"/>
                </a:lnTo>
                <a:lnTo>
                  <a:pt x="192" y="576"/>
                </a:lnTo>
                <a:lnTo>
                  <a:pt x="252" y="516"/>
                </a:lnTo>
                <a:lnTo>
                  <a:pt x="324" y="588"/>
                </a:lnTo>
                <a:lnTo>
                  <a:pt x="276" y="672"/>
                </a:lnTo>
                <a:lnTo>
                  <a:pt x="264" y="750"/>
                </a:lnTo>
                <a:lnTo>
                  <a:pt x="414" y="906"/>
                </a:lnTo>
                <a:lnTo>
                  <a:pt x="570" y="954"/>
                </a:lnTo>
                <a:lnTo>
                  <a:pt x="618" y="882"/>
                </a:lnTo>
                <a:lnTo>
                  <a:pt x="768" y="888"/>
                </a:lnTo>
                <a:lnTo>
                  <a:pt x="888" y="930"/>
                </a:lnTo>
                <a:lnTo>
                  <a:pt x="936" y="990"/>
                </a:lnTo>
                <a:lnTo>
                  <a:pt x="846" y="1038"/>
                </a:lnTo>
                <a:lnTo>
                  <a:pt x="876" y="1074"/>
                </a:lnTo>
                <a:lnTo>
                  <a:pt x="942" y="1056"/>
                </a:lnTo>
                <a:lnTo>
                  <a:pt x="948" y="1134"/>
                </a:lnTo>
                <a:lnTo>
                  <a:pt x="1056" y="1176"/>
                </a:lnTo>
                <a:lnTo>
                  <a:pt x="996" y="1302"/>
                </a:lnTo>
                <a:lnTo>
                  <a:pt x="858" y="1356"/>
                </a:lnTo>
                <a:lnTo>
                  <a:pt x="708" y="1344"/>
                </a:lnTo>
                <a:lnTo>
                  <a:pt x="642" y="1482"/>
                </a:lnTo>
                <a:lnTo>
                  <a:pt x="846" y="1572"/>
                </a:lnTo>
                <a:lnTo>
                  <a:pt x="996" y="1674"/>
                </a:lnTo>
                <a:lnTo>
                  <a:pt x="1104" y="1686"/>
                </a:lnTo>
                <a:lnTo>
                  <a:pt x="1092" y="1770"/>
                </a:lnTo>
                <a:lnTo>
                  <a:pt x="1128" y="1848"/>
                </a:lnTo>
                <a:lnTo>
                  <a:pt x="1200" y="1896"/>
                </a:lnTo>
                <a:lnTo>
                  <a:pt x="1254" y="1914"/>
                </a:lnTo>
                <a:lnTo>
                  <a:pt x="1296" y="2040"/>
                </a:lnTo>
                <a:close/>
              </a:path>
            </a:pathLst>
          </a:custGeom>
          <a:solidFill>
            <a:srgbClr val="FF9900">
              <a:alpha val="52940"/>
            </a:srgbClr>
          </a:solidFill>
          <a:ln w="9525">
            <a:noFill/>
            <a:round/>
          </a:ln>
        </p:spPr>
        <p:txBody>
          <a:bodyPr/>
          <a:lstStyle/>
          <a:p>
            <a:pPr eaLnBrk="0" hangingPunct="0"/>
            <a:endParaRPr lang="en-US" altLang="zh-CN"/>
          </a:p>
        </p:txBody>
      </p:sp>
      <p:sp>
        <p:nvSpPr>
          <p:cNvPr id="19" name="Freeform 8"/>
          <p:cNvSpPr>
            <a:spLocks noChangeArrowheads="1"/>
          </p:cNvSpPr>
          <p:nvPr/>
        </p:nvSpPr>
        <p:spPr bwMode="auto">
          <a:xfrm>
            <a:off x="4623435" y="3576320"/>
            <a:ext cx="3220720" cy="2935605"/>
          </a:xfrm>
          <a:custGeom>
            <a:avLst/>
            <a:gdLst/>
            <a:ahLst/>
            <a:cxnLst>
              <a:cxn ang="0">
                <a:pos x="0" y="48"/>
              </a:cxn>
              <a:cxn ang="0">
                <a:pos x="42" y="66"/>
              </a:cxn>
              <a:cxn ang="0">
                <a:pos x="96" y="0"/>
              </a:cxn>
              <a:cxn ang="0">
                <a:pos x="384" y="96"/>
              </a:cxn>
              <a:cxn ang="0">
                <a:pos x="414" y="192"/>
              </a:cxn>
              <a:cxn ang="0">
                <a:pos x="546" y="300"/>
              </a:cxn>
              <a:cxn ang="0">
                <a:pos x="720" y="462"/>
              </a:cxn>
              <a:cxn ang="0">
                <a:pos x="906" y="612"/>
              </a:cxn>
              <a:cxn ang="0">
                <a:pos x="966" y="612"/>
              </a:cxn>
              <a:cxn ang="0">
                <a:pos x="1152" y="816"/>
              </a:cxn>
              <a:cxn ang="0">
                <a:pos x="1290" y="1002"/>
              </a:cxn>
              <a:cxn ang="0">
                <a:pos x="1410" y="1344"/>
              </a:cxn>
              <a:cxn ang="0">
                <a:pos x="1410" y="1836"/>
              </a:cxn>
              <a:cxn ang="0">
                <a:pos x="720" y="1824"/>
              </a:cxn>
              <a:cxn ang="0">
                <a:pos x="780" y="1740"/>
              </a:cxn>
              <a:cxn ang="0">
                <a:pos x="780" y="1626"/>
              </a:cxn>
              <a:cxn ang="0">
                <a:pos x="720" y="1542"/>
              </a:cxn>
              <a:cxn ang="0">
                <a:pos x="672" y="1440"/>
              </a:cxn>
              <a:cxn ang="0">
                <a:pos x="744" y="1290"/>
              </a:cxn>
              <a:cxn ang="0">
                <a:pos x="762" y="1158"/>
              </a:cxn>
              <a:cxn ang="0">
                <a:pos x="738" y="1092"/>
              </a:cxn>
              <a:cxn ang="0">
                <a:pos x="780" y="1044"/>
              </a:cxn>
              <a:cxn ang="0">
                <a:pos x="768" y="960"/>
              </a:cxn>
              <a:cxn ang="0">
                <a:pos x="660" y="864"/>
              </a:cxn>
              <a:cxn ang="0">
                <a:pos x="630" y="798"/>
              </a:cxn>
              <a:cxn ang="0">
                <a:pos x="690" y="780"/>
              </a:cxn>
              <a:cxn ang="0">
                <a:pos x="708" y="690"/>
              </a:cxn>
              <a:cxn ang="0">
                <a:pos x="660" y="684"/>
              </a:cxn>
              <a:cxn ang="0">
                <a:pos x="624" y="672"/>
              </a:cxn>
              <a:cxn ang="0">
                <a:pos x="588" y="618"/>
              </a:cxn>
              <a:cxn ang="0">
                <a:pos x="516" y="594"/>
              </a:cxn>
              <a:cxn ang="0">
                <a:pos x="486" y="540"/>
              </a:cxn>
              <a:cxn ang="0">
                <a:pos x="420" y="558"/>
              </a:cxn>
              <a:cxn ang="0">
                <a:pos x="384" y="528"/>
              </a:cxn>
              <a:cxn ang="0">
                <a:pos x="354" y="342"/>
              </a:cxn>
              <a:cxn ang="0">
                <a:pos x="312" y="348"/>
              </a:cxn>
              <a:cxn ang="0">
                <a:pos x="258" y="234"/>
              </a:cxn>
              <a:cxn ang="0">
                <a:pos x="204" y="240"/>
              </a:cxn>
              <a:cxn ang="0">
                <a:pos x="0" y="48"/>
              </a:cxn>
            </a:cxnLst>
            <a:rect l="0" t="0" r="r" b="b"/>
            <a:pathLst>
              <a:path w="1410" h="1836">
                <a:moveTo>
                  <a:pt x="0" y="48"/>
                </a:moveTo>
                <a:lnTo>
                  <a:pt x="42" y="66"/>
                </a:lnTo>
                <a:lnTo>
                  <a:pt x="96" y="0"/>
                </a:lnTo>
                <a:lnTo>
                  <a:pt x="384" y="96"/>
                </a:lnTo>
                <a:lnTo>
                  <a:pt x="414" y="192"/>
                </a:lnTo>
                <a:lnTo>
                  <a:pt x="546" y="300"/>
                </a:lnTo>
                <a:lnTo>
                  <a:pt x="720" y="462"/>
                </a:lnTo>
                <a:lnTo>
                  <a:pt x="906" y="612"/>
                </a:lnTo>
                <a:lnTo>
                  <a:pt x="966" y="612"/>
                </a:lnTo>
                <a:lnTo>
                  <a:pt x="1152" y="816"/>
                </a:lnTo>
                <a:lnTo>
                  <a:pt x="1290" y="1002"/>
                </a:lnTo>
                <a:lnTo>
                  <a:pt x="1410" y="1344"/>
                </a:lnTo>
                <a:lnTo>
                  <a:pt x="1410" y="1836"/>
                </a:lnTo>
                <a:lnTo>
                  <a:pt x="720" y="1824"/>
                </a:lnTo>
                <a:lnTo>
                  <a:pt x="780" y="1740"/>
                </a:lnTo>
                <a:lnTo>
                  <a:pt x="780" y="1626"/>
                </a:lnTo>
                <a:lnTo>
                  <a:pt x="720" y="1542"/>
                </a:lnTo>
                <a:lnTo>
                  <a:pt x="672" y="1440"/>
                </a:lnTo>
                <a:lnTo>
                  <a:pt x="744" y="1290"/>
                </a:lnTo>
                <a:lnTo>
                  <a:pt x="762" y="1158"/>
                </a:lnTo>
                <a:lnTo>
                  <a:pt x="738" y="1092"/>
                </a:lnTo>
                <a:lnTo>
                  <a:pt x="780" y="1044"/>
                </a:lnTo>
                <a:lnTo>
                  <a:pt x="768" y="960"/>
                </a:lnTo>
                <a:lnTo>
                  <a:pt x="660" y="864"/>
                </a:lnTo>
                <a:lnTo>
                  <a:pt x="630" y="798"/>
                </a:lnTo>
                <a:lnTo>
                  <a:pt x="690" y="780"/>
                </a:lnTo>
                <a:lnTo>
                  <a:pt x="708" y="690"/>
                </a:lnTo>
                <a:lnTo>
                  <a:pt x="660" y="684"/>
                </a:lnTo>
                <a:lnTo>
                  <a:pt x="624" y="672"/>
                </a:lnTo>
                <a:lnTo>
                  <a:pt x="588" y="618"/>
                </a:lnTo>
                <a:lnTo>
                  <a:pt x="516" y="594"/>
                </a:lnTo>
                <a:lnTo>
                  <a:pt x="486" y="540"/>
                </a:lnTo>
                <a:lnTo>
                  <a:pt x="420" y="558"/>
                </a:lnTo>
                <a:lnTo>
                  <a:pt x="384" y="528"/>
                </a:lnTo>
                <a:lnTo>
                  <a:pt x="354" y="342"/>
                </a:lnTo>
                <a:lnTo>
                  <a:pt x="312" y="348"/>
                </a:lnTo>
                <a:lnTo>
                  <a:pt x="258" y="234"/>
                </a:lnTo>
                <a:lnTo>
                  <a:pt x="204" y="240"/>
                </a:lnTo>
                <a:lnTo>
                  <a:pt x="0" y="48"/>
                </a:lnTo>
                <a:close/>
              </a:path>
            </a:pathLst>
          </a:custGeom>
          <a:solidFill>
            <a:srgbClr val="99FF66">
              <a:alpha val="61176"/>
            </a:srgbClr>
          </a:solidFill>
          <a:ln w="9525">
            <a:noFill/>
            <a:round/>
          </a:ln>
        </p:spPr>
        <p:txBody>
          <a:bodyPr/>
          <a:lstStyle/>
          <a:p>
            <a:pPr eaLnBrk="0" hangingPunct="0"/>
            <a:endParaRPr lang="en-US" altLang="zh-CN"/>
          </a:p>
        </p:txBody>
      </p:sp>
      <p:sp>
        <p:nvSpPr>
          <p:cNvPr id="20" name="Rectangle 19"/>
          <p:cNvSpPr/>
          <p:nvPr/>
        </p:nvSpPr>
        <p:spPr>
          <a:xfrm>
            <a:off x="153035" y="6411578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Lược đồ địa phận Bắc triều – Nam triều và Đàng Trong, Đàng Ngoài</a:t>
            </a:r>
            <a:endParaRPr lang="vi-V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Freeform 1"/>
          <p:cNvSpPr/>
          <p:nvPr/>
        </p:nvSpPr>
        <p:spPr>
          <a:xfrm>
            <a:off x="4622800" y="3551555"/>
            <a:ext cx="764540" cy="159385"/>
          </a:xfrm>
          <a:custGeom>
            <a:avLst/>
            <a:gdLst>
              <a:gd name="connisteX0" fmla="*/ 0 w 695960"/>
              <a:gd name="connsiteY0" fmla="*/ 130330 h 159540"/>
              <a:gd name="connisteX1" fmla="*/ 72390 w 695960"/>
              <a:gd name="connsiteY1" fmla="*/ 144935 h 159540"/>
              <a:gd name="connisteX2" fmla="*/ 115570 w 695960"/>
              <a:gd name="connsiteY2" fmla="*/ 72545 h 159540"/>
              <a:gd name="connisteX3" fmla="*/ 173990 w 695960"/>
              <a:gd name="connsiteY3" fmla="*/ 155 h 159540"/>
              <a:gd name="connisteX4" fmla="*/ 246380 w 695960"/>
              <a:gd name="connsiteY4" fmla="*/ 57940 h 159540"/>
              <a:gd name="connisteX5" fmla="*/ 318770 w 695960"/>
              <a:gd name="connsiteY5" fmla="*/ 72545 h 159540"/>
              <a:gd name="connisteX6" fmla="*/ 391160 w 695960"/>
              <a:gd name="connsiteY6" fmla="*/ 87150 h 159540"/>
              <a:gd name="connisteX7" fmla="*/ 478155 w 695960"/>
              <a:gd name="connsiteY7" fmla="*/ 101755 h 159540"/>
              <a:gd name="connisteX8" fmla="*/ 550545 w 695960"/>
              <a:gd name="connsiteY8" fmla="*/ 101755 h 159540"/>
              <a:gd name="connisteX9" fmla="*/ 622935 w 695960"/>
              <a:gd name="connsiteY9" fmla="*/ 130330 h 159540"/>
              <a:gd name="connisteX10" fmla="*/ 695960 w 695960"/>
              <a:gd name="connsiteY10" fmla="*/ 159540 h 15954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</a:cxnLst>
            <a:rect l="l" t="t" r="r" b="b"/>
            <a:pathLst>
              <a:path w="695960" h="159540">
                <a:moveTo>
                  <a:pt x="0" y="130330"/>
                </a:moveTo>
                <a:cubicBezTo>
                  <a:pt x="13335" y="134775"/>
                  <a:pt x="49530" y="156365"/>
                  <a:pt x="72390" y="144935"/>
                </a:cubicBezTo>
                <a:cubicBezTo>
                  <a:pt x="95250" y="133505"/>
                  <a:pt x="95250" y="101755"/>
                  <a:pt x="115570" y="72545"/>
                </a:cubicBezTo>
                <a:cubicBezTo>
                  <a:pt x="135890" y="43335"/>
                  <a:pt x="147955" y="3330"/>
                  <a:pt x="173990" y="155"/>
                </a:cubicBezTo>
                <a:cubicBezTo>
                  <a:pt x="200025" y="-3020"/>
                  <a:pt x="217170" y="43335"/>
                  <a:pt x="246380" y="57940"/>
                </a:cubicBezTo>
                <a:cubicBezTo>
                  <a:pt x="275590" y="72545"/>
                  <a:pt x="289560" y="66830"/>
                  <a:pt x="318770" y="72545"/>
                </a:cubicBezTo>
                <a:cubicBezTo>
                  <a:pt x="347980" y="78260"/>
                  <a:pt x="359410" y="81435"/>
                  <a:pt x="391160" y="87150"/>
                </a:cubicBezTo>
                <a:cubicBezTo>
                  <a:pt x="422910" y="92865"/>
                  <a:pt x="446405" y="98580"/>
                  <a:pt x="478155" y="101755"/>
                </a:cubicBezTo>
                <a:cubicBezTo>
                  <a:pt x="509905" y="104930"/>
                  <a:pt x="521335" y="96040"/>
                  <a:pt x="550545" y="101755"/>
                </a:cubicBezTo>
                <a:cubicBezTo>
                  <a:pt x="579755" y="107470"/>
                  <a:pt x="593725" y="118900"/>
                  <a:pt x="622935" y="130330"/>
                </a:cubicBezTo>
                <a:cubicBezTo>
                  <a:pt x="652145" y="141760"/>
                  <a:pt x="682625" y="154460"/>
                  <a:pt x="695960" y="159540"/>
                </a:cubicBezTo>
              </a:path>
            </a:pathLst>
          </a:cu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35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35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" grpId="0" animBg="1"/>
      <p:bldP spid="2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742315" y="70485"/>
            <a:ext cx="8200390" cy="3026410"/>
            <a:chOff x="1169" y="111"/>
            <a:chExt cx="12914" cy="4766"/>
          </a:xfrm>
        </p:grpSpPr>
        <p:sp>
          <p:nvSpPr>
            <p:cNvPr id="15377" name="Text Box 17"/>
            <p:cNvSpPr txBox="1"/>
            <p:nvPr/>
          </p:nvSpPr>
          <p:spPr>
            <a:xfrm rot="1793583">
              <a:off x="8999" y="2872"/>
              <a:ext cx="1847" cy="62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sz="2000" dirty="0">
                  <a:latin typeface="VNi times new roman"/>
                </a:rPr>
                <a:t>Nhà Lê</a:t>
              </a:r>
            </a:p>
          </p:txBody>
        </p:sp>
        <p:sp>
          <p:nvSpPr>
            <p:cNvPr id="73734" name="Line 6"/>
            <p:cNvSpPr/>
            <p:nvPr/>
          </p:nvSpPr>
          <p:spPr>
            <a:xfrm flipH="1">
              <a:off x="3218" y="2025"/>
              <a:ext cx="2652" cy="1894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</p:sp>
        <p:grpSp>
          <p:nvGrpSpPr>
            <p:cNvPr id="6" name="Group 5"/>
            <p:cNvGrpSpPr/>
            <p:nvPr/>
          </p:nvGrpSpPr>
          <p:grpSpPr>
            <a:xfrm>
              <a:off x="1169" y="111"/>
              <a:ext cx="12914" cy="4766"/>
              <a:chOff x="1169" y="2963"/>
              <a:chExt cx="12914" cy="4766"/>
            </a:xfrm>
          </p:grpSpPr>
          <p:sp>
            <p:nvSpPr>
              <p:cNvPr id="73730" name="Oval 2"/>
              <p:cNvSpPr/>
              <p:nvPr/>
            </p:nvSpPr>
            <p:spPr>
              <a:xfrm>
                <a:off x="4953" y="2963"/>
                <a:ext cx="4494" cy="216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  <a:effectLst>
                <a:outerShdw dist="107763" dir="81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 algn="ctr" eaLnBrk="1" hangingPunct="1"/>
                <a:r>
                  <a:rPr lang="en-US" sz="2800" dirty="0">
                    <a:solidFill>
                      <a:schemeClr val="tx2">
                        <a:lumMod val="75000"/>
                      </a:schemeClr>
                    </a:solidFill>
                    <a:latin typeface="Times New Roman" panose="02020603050405020304" pitchFamily="18" charset="0"/>
                  </a:rPr>
                  <a:t>Nhà Hậu Lê</a:t>
                </a:r>
              </a:p>
              <a:p>
                <a:pPr algn="ctr" eaLnBrk="1" hangingPunct="1"/>
                <a:r>
                  <a:rPr lang="en-US" sz="2800" dirty="0">
                    <a:solidFill>
                      <a:schemeClr val="tx2">
                        <a:lumMod val="75000"/>
                      </a:schemeClr>
                    </a:solidFill>
                    <a:latin typeface="Times New Roman" panose="02020603050405020304" pitchFamily="18" charset="0"/>
                  </a:rPr>
                  <a:t>suy yếu</a:t>
                </a:r>
              </a:p>
            </p:txBody>
          </p:sp>
          <p:sp>
            <p:nvSpPr>
              <p:cNvPr id="73735" name="Line 7"/>
              <p:cNvSpPr/>
              <p:nvPr/>
            </p:nvSpPr>
            <p:spPr>
              <a:xfrm>
                <a:off x="8660" y="4877"/>
                <a:ext cx="3336" cy="1894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triangle" w="med" len="med"/>
              </a:ln>
            </p:spPr>
          </p:sp>
          <p:sp>
            <p:nvSpPr>
              <p:cNvPr id="73738" name="Text Box 10"/>
              <p:cNvSpPr txBox="1"/>
              <p:nvPr/>
            </p:nvSpPr>
            <p:spPr>
              <a:xfrm rot="1821928">
                <a:off x="9301" y="5124"/>
                <a:ext cx="2749" cy="62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sz="2000" dirty="0">
                    <a:solidFill>
                      <a:srgbClr val="FF3300"/>
                    </a:solidFill>
                    <a:latin typeface="Arial" panose="020B0604020202020204" pitchFamily="34" charset="0"/>
                  </a:rPr>
                  <a:t>Nguyễn Kim</a:t>
                </a:r>
              </a:p>
            </p:txBody>
          </p:sp>
          <p:sp>
            <p:nvSpPr>
              <p:cNvPr id="73733" name="Text Box 5"/>
              <p:cNvSpPr txBox="1"/>
              <p:nvPr/>
            </p:nvSpPr>
            <p:spPr>
              <a:xfrm>
                <a:off x="10003" y="6771"/>
                <a:ext cx="4080" cy="958"/>
              </a:xfrm>
              <a:prstGeom prst="rect">
                <a:avLst/>
              </a:prstGeom>
              <a:solidFill>
                <a:srgbClr val="92D050"/>
              </a:solidFill>
              <a:ln w="28575" cap="flat" cmpd="sng">
                <a:noFill/>
                <a:prstDash val="solid"/>
                <a:miter/>
                <a:headEnd type="none" w="med" len="med"/>
                <a:tailEnd type="none" w="med" len="med"/>
              </a:ln>
              <a:effectLst>
                <a:outerShdw dist="107763" dir="189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>
                <a:spAutoFit/>
              </a:bodyPr>
              <a:lstStyle/>
              <a:p>
                <a:pPr algn="ctr" eaLnBrk="1" hangingPunct="1">
                  <a:spcBef>
                    <a:spcPct val="50000"/>
                  </a:spcBef>
                </a:pPr>
                <a:r>
                  <a:rPr sz="3200" i="1" dirty="0">
                    <a:solidFill>
                      <a:srgbClr val="0033CC"/>
                    </a:solidFill>
                    <a:latin typeface="Arial" panose="020B0604020202020204" pitchFamily="34" charset="0"/>
                  </a:rPr>
                  <a:t>Nam triều</a:t>
                </a:r>
              </a:p>
            </p:txBody>
          </p:sp>
          <p:sp>
            <p:nvSpPr>
              <p:cNvPr id="2" name="Text Box 5"/>
              <p:cNvSpPr txBox="1"/>
              <p:nvPr/>
            </p:nvSpPr>
            <p:spPr>
              <a:xfrm>
                <a:off x="1169" y="6771"/>
                <a:ext cx="4080" cy="919"/>
              </a:xfrm>
              <a:prstGeom prst="rect">
                <a:avLst/>
              </a:prstGeom>
              <a:solidFill>
                <a:srgbClr val="92D050"/>
              </a:solidFill>
              <a:ln w="28575" cap="flat" cmpd="sng">
                <a:noFill/>
                <a:prstDash val="solid"/>
                <a:miter/>
                <a:headEnd type="none" w="med" len="med"/>
                <a:tailEnd type="none" w="med" len="med"/>
              </a:ln>
              <a:effectLst>
                <a:outerShdw dist="107763" dir="189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>
                <a:spAutoFit/>
              </a:bodyPr>
              <a:lstStyle/>
              <a:p>
                <a:pPr algn="ctr" eaLnBrk="1" hangingPunct="1">
                  <a:spcBef>
                    <a:spcPct val="50000"/>
                  </a:spcBef>
                </a:pPr>
                <a:r>
                  <a:rPr lang="en-US" sz="3200" i="1" dirty="0">
                    <a:solidFill>
                      <a:srgbClr val="0033CC"/>
                    </a:solidFill>
                    <a:latin typeface="Arial" panose="020B0604020202020204" pitchFamily="34" charset="0"/>
                  </a:rPr>
                  <a:t>Bắc triều</a:t>
                </a:r>
              </a:p>
            </p:txBody>
          </p:sp>
          <p:sp>
            <p:nvSpPr>
              <p:cNvPr id="73740" name="Text Box 12"/>
              <p:cNvSpPr txBox="1"/>
              <p:nvPr/>
            </p:nvSpPr>
            <p:spPr>
              <a:xfrm>
                <a:off x="5563" y="6652"/>
                <a:ext cx="3670" cy="58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lstStyle/>
              <a:p>
                <a:pPr algn="ctr" eaLnBrk="1" hangingPunct="1">
                  <a:spcBef>
                    <a:spcPct val="50000"/>
                  </a:spcBef>
                </a:pPr>
                <a:r>
                  <a:rPr sz="1800" dirty="0">
                    <a:solidFill>
                      <a:srgbClr val="FF3300"/>
                    </a:solidFill>
                    <a:latin typeface="Arial" panose="020B0604020202020204" pitchFamily="34" charset="0"/>
                  </a:rPr>
                  <a:t>      </a:t>
                </a:r>
                <a:r>
                  <a:rPr b="1" dirty="0">
                    <a:solidFill>
                      <a:schemeClr val="accent2">
                        <a:lumMod val="75000"/>
                      </a:schemeClr>
                    </a:solidFill>
                    <a:latin typeface="Arial" panose="020B0604020202020204" pitchFamily="34" charset="0"/>
                  </a:rPr>
                  <a:t>Hơn 50 năm</a:t>
                </a:r>
              </a:p>
            </p:txBody>
          </p:sp>
          <p:sp>
            <p:nvSpPr>
              <p:cNvPr id="73737" name="Text Box 9"/>
              <p:cNvSpPr txBox="1"/>
              <p:nvPr/>
            </p:nvSpPr>
            <p:spPr>
              <a:xfrm rot="19461165">
                <a:off x="2827" y="5124"/>
                <a:ext cx="2954" cy="58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dirty="0">
                    <a:solidFill>
                      <a:srgbClr val="FF3300"/>
                    </a:solidFill>
                    <a:latin typeface="Arial" panose="020B0604020202020204" pitchFamily="34" charset="0"/>
                  </a:rPr>
                  <a:t>Mạc Đăng Dung</a:t>
                </a:r>
              </a:p>
            </p:txBody>
          </p:sp>
          <p:sp>
            <p:nvSpPr>
              <p:cNvPr id="15378" name="Text Box 18"/>
              <p:cNvSpPr txBox="1"/>
              <p:nvPr/>
            </p:nvSpPr>
            <p:spPr>
              <a:xfrm rot="19418635">
                <a:off x="3924" y="5701"/>
                <a:ext cx="2100" cy="62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sz="2000" dirty="0">
                    <a:latin typeface="VNi times new roman"/>
                  </a:rPr>
                  <a:t>Nhà Mạc</a:t>
                </a:r>
              </a:p>
            </p:txBody>
          </p:sp>
        </p:grpSp>
      </p:grpSp>
      <p:sp>
        <p:nvSpPr>
          <p:cNvPr id="73739" name="Line 11"/>
          <p:cNvSpPr/>
          <p:nvPr/>
        </p:nvSpPr>
        <p:spPr>
          <a:xfrm flipV="1">
            <a:off x="3333115" y="2780030"/>
            <a:ext cx="3018790" cy="635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triangle" w="med" len="med"/>
            <a:tailEnd type="triangle" w="med" len="med"/>
          </a:ln>
        </p:spPr>
      </p:sp>
      <p:sp>
        <p:nvSpPr>
          <p:cNvPr id="73741" name="Text Box 13"/>
          <p:cNvSpPr txBox="1"/>
          <p:nvPr/>
        </p:nvSpPr>
        <p:spPr>
          <a:xfrm>
            <a:off x="3179445" y="2879725"/>
            <a:ext cx="3172460" cy="5283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eaLnBrk="1" hangingPunct="1">
              <a:lnSpc>
                <a:spcPct val="70000"/>
              </a:lnSpc>
              <a:spcBef>
                <a:spcPts val="50"/>
              </a:spcBef>
              <a:spcAft>
                <a:spcPts val="0"/>
              </a:spcAft>
            </a:pPr>
            <a:r>
              <a:rPr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Năm 1592 </a:t>
            </a:r>
          </a:p>
          <a:p>
            <a:pPr algn="ctr" eaLnBrk="1" hangingPunct="1">
              <a:lnSpc>
                <a:spcPct val="70000"/>
              </a:lnSpc>
              <a:spcBef>
                <a:spcPts val="50"/>
              </a:spcBef>
              <a:spcAft>
                <a:spcPts val="0"/>
              </a:spcAft>
            </a:pPr>
            <a:r>
              <a:rPr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chiến tranh chấm dứt</a:t>
            </a:r>
          </a:p>
        </p:txBody>
      </p:sp>
      <p:sp>
        <p:nvSpPr>
          <p:cNvPr id="18444" name="Oval 39"/>
          <p:cNvSpPr/>
          <p:nvPr/>
        </p:nvSpPr>
        <p:spPr>
          <a:xfrm>
            <a:off x="664845" y="4241165"/>
            <a:ext cx="2591435" cy="1207135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r>
              <a:rPr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Họ Trịnh</a:t>
            </a:r>
          </a:p>
          <a:p>
            <a:pPr algn="ctr"/>
            <a:r>
              <a:rPr lang="vi-VN" sz="2800" b="1">
                <a:solidFill>
                  <a:srgbClr val="002060"/>
                </a:solidFill>
                <a:latin typeface="Times New Roman" panose="02020603050405020304" pitchFamily="18" charset="0"/>
              </a:rPr>
              <a:t>( Đàng </a:t>
            </a:r>
            <a:r>
              <a:rPr lang="en-US" altLang="vi-VN" sz="2800" b="1">
                <a:solidFill>
                  <a:srgbClr val="002060"/>
                </a:solidFill>
                <a:latin typeface="Times New Roman" panose="02020603050405020304" pitchFamily="18" charset="0"/>
              </a:rPr>
              <a:t>N</a:t>
            </a:r>
            <a:r>
              <a:rPr lang="vi-VN" sz="2800" b="1">
                <a:solidFill>
                  <a:srgbClr val="002060"/>
                </a:solidFill>
                <a:latin typeface="Times New Roman" panose="02020603050405020304" pitchFamily="18" charset="0"/>
              </a:rPr>
              <a:t>goài )</a:t>
            </a:r>
          </a:p>
        </p:txBody>
      </p:sp>
      <p:sp>
        <p:nvSpPr>
          <p:cNvPr id="18445" name="Oval 40"/>
          <p:cNvSpPr/>
          <p:nvPr/>
        </p:nvSpPr>
        <p:spPr>
          <a:xfrm>
            <a:off x="6351905" y="4241800"/>
            <a:ext cx="2590800" cy="12065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r>
              <a:rPr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Họ Nguyễn</a:t>
            </a:r>
          </a:p>
          <a:p>
            <a:pPr algn="ctr"/>
            <a:r>
              <a:rPr lang="vi-VN" sz="2800" b="1">
                <a:solidFill>
                  <a:srgbClr val="002060"/>
                </a:solidFill>
                <a:latin typeface="Times New Roman" panose="02020603050405020304" pitchFamily="18" charset="0"/>
              </a:rPr>
              <a:t>(Đàng </a:t>
            </a:r>
            <a:r>
              <a:rPr lang="en-US" altLang="vi-VN" sz="2800" b="1">
                <a:solidFill>
                  <a:srgbClr val="002060"/>
                </a:solidFill>
                <a:latin typeface="Times New Roman" panose="02020603050405020304" pitchFamily="18" charset="0"/>
              </a:rPr>
              <a:t>T</a:t>
            </a:r>
            <a:r>
              <a:rPr lang="vi-VN" sz="2800" b="1">
                <a:solidFill>
                  <a:srgbClr val="002060"/>
                </a:solidFill>
                <a:latin typeface="Times New Roman" panose="02020603050405020304" pitchFamily="18" charset="0"/>
              </a:rPr>
              <a:t>rong)</a:t>
            </a:r>
          </a:p>
        </p:txBody>
      </p:sp>
      <p:sp>
        <p:nvSpPr>
          <p:cNvPr id="8" name="Line 11"/>
          <p:cNvSpPr/>
          <p:nvPr/>
        </p:nvSpPr>
        <p:spPr>
          <a:xfrm flipV="1">
            <a:off x="3256280" y="4845685"/>
            <a:ext cx="3018790" cy="635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triangle" w="med" len="med"/>
            <a:tailEnd type="triangle" w="med" len="med"/>
          </a:ln>
        </p:spPr>
      </p:sp>
      <p:sp>
        <p:nvSpPr>
          <p:cNvPr id="11" name="Text Box 10"/>
          <p:cNvSpPr txBox="1"/>
          <p:nvPr/>
        </p:nvSpPr>
        <p:spPr>
          <a:xfrm>
            <a:off x="2360295" y="5890895"/>
            <a:ext cx="4965065" cy="953135"/>
          </a:xfrm>
          <a:prstGeom prst="rect">
            <a:avLst/>
          </a:prstGeom>
          <a:gradFill>
            <a:gsLst>
              <a:gs pos="0">
                <a:srgbClr val="7B32B2"/>
              </a:gs>
              <a:gs pos="100000">
                <a:srgbClr val="401A5D"/>
              </a:gs>
            </a:gsLst>
            <a:lin ang="5400000" scaled="0"/>
          </a:gradFill>
        </p:spPr>
        <p:txBody>
          <a:bodyPr wrap="square" rtlCol="0">
            <a:spAutoFit/>
            <a:scene3d>
              <a:camera prst="perspectiveFront"/>
              <a:lightRig rig="threePt" dir="t"/>
            </a:scene3d>
          </a:bodyPr>
          <a:lstStyle/>
          <a:p>
            <a:pPr algn="ctr"/>
            <a:r>
              <a:rPr lang="vi-VN" altLang="en-US" sz="2800">
                <a:solidFill>
                  <a:schemeClr val="bg1">
                    <a:lumMod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mbria" panose="02040503050406030204" charset="0"/>
                <a:cs typeface="Cambria" panose="02040503050406030204" charset="0"/>
              </a:rPr>
              <a:t>Đất nước bị chia cắt</a:t>
            </a:r>
          </a:p>
          <a:p>
            <a:pPr algn="ctr"/>
            <a:r>
              <a:rPr lang="vi-VN" altLang="en-US" sz="2800">
                <a:solidFill>
                  <a:schemeClr val="bg1">
                    <a:lumMod val="9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mbria" panose="02040503050406030204" charset="0"/>
                <a:cs typeface="Cambria" panose="02040503050406030204" charset="0"/>
              </a:rPr>
              <a:t>Nhân dân khổ cực</a:t>
            </a:r>
          </a:p>
        </p:txBody>
      </p:sp>
      <p:sp>
        <p:nvSpPr>
          <p:cNvPr id="13" name="Line 6"/>
          <p:cNvSpPr/>
          <p:nvPr/>
        </p:nvSpPr>
        <p:spPr>
          <a:xfrm flipH="1">
            <a:off x="2906395" y="3408045"/>
            <a:ext cx="1999615" cy="97409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4" name="Line 7"/>
          <p:cNvSpPr/>
          <p:nvPr/>
        </p:nvSpPr>
        <p:spPr>
          <a:xfrm>
            <a:off x="4906010" y="3408045"/>
            <a:ext cx="1845945" cy="97409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5" name="Text Box 13"/>
          <p:cNvSpPr txBox="1"/>
          <p:nvPr>
            <p:custDataLst>
              <p:tags r:id="rId1"/>
            </p:custDataLst>
          </p:nvPr>
        </p:nvSpPr>
        <p:spPr>
          <a:xfrm>
            <a:off x="3102610" y="4257675"/>
            <a:ext cx="3172460" cy="10210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eaLnBrk="1" hangingPunct="1">
              <a:lnSpc>
                <a:spcPct val="150000"/>
              </a:lnSpc>
              <a:spcBef>
                <a:spcPts val="50"/>
              </a:spcBef>
              <a:spcAft>
                <a:spcPts val="0"/>
              </a:spcAft>
            </a:pPr>
            <a:r>
              <a:rPr lang="vi-VN" sz="2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Đánh nhau 7 lần</a:t>
            </a:r>
          </a:p>
          <a:p>
            <a:pPr algn="ctr" eaLnBrk="1" hangingPunct="1">
              <a:lnSpc>
                <a:spcPct val="150000"/>
              </a:lnSpc>
              <a:spcBef>
                <a:spcPts val="50"/>
              </a:spcBef>
              <a:spcAft>
                <a:spcPts val="0"/>
              </a:spcAft>
            </a:pPr>
            <a:r>
              <a:rPr lang="vi-VN" sz="2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trong khoảng 50 năm</a:t>
            </a:r>
          </a:p>
        </p:txBody>
      </p:sp>
      <p:sp>
        <p:nvSpPr>
          <p:cNvPr id="12" name="Notched Right Arrow 11"/>
          <p:cNvSpPr/>
          <p:nvPr/>
        </p:nvSpPr>
        <p:spPr>
          <a:xfrm rot="5400000">
            <a:off x="4459605" y="5394325"/>
            <a:ext cx="612140" cy="3810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4" grpId="1" animBg="1"/>
      <p:bldP spid="18445" grpId="1" animBg="1"/>
      <p:bldP spid="11" grpId="0" bldLvl="0" animBg="1"/>
      <p:bldP spid="11" grpId="1" animBg="1"/>
      <p:bldP spid="15" grpId="1"/>
      <p:bldP spid="12" grpId="0" bldLvl="0" animBg="1"/>
      <p:bldP spid="12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4" name="Rectangles 6153"/>
          <p:cNvSpPr/>
          <p:nvPr/>
        </p:nvSpPr>
        <p:spPr>
          <a:xfrm>
            <a:off x="1490980" y="78105"/>
            <a:ext cx="5823585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algn="ctr"/>
            <a:r>
              <a:rPr lang="en-US" sz="2800" b="1" i="1" u="sng">
                <a:solidFill>
                  <a:srgbClr val="FF0000"/>
                </a:solidFill>
              </a:rPr>
              <a:t>Bài 21</a:t>
            </a:r>
            <a:r>
              <a:rPr lang="en-US" sz="2800" b="1" i="1">
                <a:solidFill>
                  <a:srgbClr val="FF0000"/>
                </a:solidFill>
              </a:rPr>
              <a:t>: </a:t>
            </a:r>
            <a:r>
              <a:rPr sz="2800" b="1" i="1">
                <a:solidFill>
                  <a:srgbClr val="FF0000"/>
                </a:solidFill>
              </a:rPr>
              <a:t>TRỊNH - NGUYỄN PHÂN TRANH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194310" y="597535"/>
            <a:ext cx="5137785" cy="52197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  <a:scene3d>
              <a:camera prst="perspectiveFront"/>
              <a:lightRig rig="threePt" dir="t"/>
            </a:scene3d>
          </a:bodyPr>
          <a:lstStyle/>
          <a:p>
            <a:pPr algn="ctr"/>
            <a:r>
              <a:rPr lang="en-US" sz="280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mbria" panose="02040503050406030204" charset="0"/>
                <a:cs typeface="Cambria" panose="02040503050406030204" charset="0"/>
              </a:rPr>
              <a:t>1. Sự suy sụp của triều Hậu Lê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44145" y="1119505"/>
            <a:ext cx="8827770" cy="1383030"/>
            <a:chOff x="227" y="1763"/>
            <a:chExt cx="13902" cy="2178"/>
          </a:xfrm>
        </p:grpSpPr>
        <p:sp>
          <p:nvSpPr>
            <p:cNvPr id="4" name="TextBox 5"/>
            <p:cNvSpPr txBox="1"/>
            <p:nvPr/>
          </p:nvSpPr>
          <p:spPr>
            <a:xfrm>
              <a:off x="227" y="1763"/>
              <a:ext cx="13902" cy="21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Đọc nội dung SGK trang 53 - 54 và nêu tình hình nhà Hậu Lê lúc bấy giờ.</a:t>
              </a:r>
            </a:p>
          </p:txBody>
        </p:sp>
        <p:sp>
          <p:nvSpPr>
            <p:cNvPr id="5" name="Right Arrow 4"/>
            <p:cNvSpPr/>
            <p:nvPr/>
          </p:nvSpPr>
          <p:spPr>
            <a:xfrm>
              <a:off x="284" y="2333"/>
              <a:ext cx="480" cy="24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9"/>
          <p:cNvSpPr txBox="1"/>
          <p:nvPr/>
        </p:nvSpPr>
        <p:spPr>
          <a:xfrm>
            <a:off x="633730" y="1326515"/>
            <a:ext cx="8121650" cy="2245360"/>
          </a:xfrm>
          <a:prstGeom prst="rect">
            <a:avLst/>
          </a:prstGeom>
          <a:solidFill>
            <a:srgbClr val="92D050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đầu thế kỉ XVI, nhà Hậu Lê bắt đầu suy yếu: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 chỉ lo ăn chơi xa xỉ.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lại chia phe phái, đánh giết lẫn nhau tranh giành quyền lực.</a:t>
            </a:r>
          </a:p>
          <a:p>
            <a:pPr indent="0">
              <a:buFont typeface="Arial" panose="020B0604020202020204" pitchFamily="34" charset="0"/>
              <a:buNone/>
            </a:pP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Đất nước rơi vào cảnh loạn lạc.</a:t>
            </a:r>
          </a:p>
        </p:txBody>
      </p:sp>
      <p:pic>
        <p:nvPicPr>
          <p:cNvPr id="12" name="Content Placeholder 11" descr="77405c89722c8972d03d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633730" y="3672205"/>
            <a:ext cx="3463925" cy="3233420"/>
          </a:xfrm>
          <a:prstGeom prst="rect">
            <a:avLst/>
          </a:prstGeom>
        </p:spPr>
      </p:pic>
      <p:pic>
        <p:nvPicPr>
          <p:cNvPr id="14" name="Content Placeholder 13" descr="2a30082cf3b608e851a7"/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5126990" y="3672205"/>
            <a:ext cx="3355340" cy="2773045"/>
          </a:xfrm>
          <a:prstGeom prst="rect">
            <a:avLst/>
          </a:prstGeom>
        </p:spPr>
      </p:pic>
      <p:sp>
        <p:nvSpPr>
          <p:cNvPr id="16" name="TextBox 7"/>
          <p:cNvSpPr txBox="1"/>
          <p:nvPr/>
        </p:nvSpPr>
        <p:spPr>
          <a:xfrm>
            <a:off x="1851025" y="6445250"/>
            <a:ext cx="2246630" cy="46037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FF00"/>
                </a:solidFill>
                <a:latin typeface="Cambria" panose="02040503050406030204" charset="0"/>
                <a:cs typeface="Cambria" panose="02040503050406030204" charset="0"/>
              </a:rPr>
              <a:t>Lê Uy Mục</a:t>
            </a:r>
          </a:p>
        </p:txBody>
      </p:sp>
      <p:sp>
        <p:nvSpPr>
          <p:cNvPr id="17" name="TextBox 7"/>
          <p:cNvSpPr txBox="1"/>
          <p:nvPr/>
        </p:nvSpPr>
        <p:spPr>
          <a:xfrm>
            <a:off x="5681345" y="6445250"/>
            <a:ext cx="2232025" cy="46037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FF00"/>
                </a:solidFill>
                <a:latin typeface="Cambria" panose="02040503050406030204" charset="0"/>
                <a:cs typeface="Cambria" panose="02040503050406030204" charset="0"/>
              </a:rPr>
              <a:t>Lê Tương Dực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6" grpId="0" animBg="1"/>
      <p:bldP spid="16" grpId="1" animBg="1"/>
      <p:bldP spid="17" grpId="0" animBg="1"/>
      <p:bldP spid="17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4" name="Rectangles 6153"/>
          <p:cNvSpPr/>
          <p:nvPr/>
        </p:nvSpPr>
        <p:spPr>
          <a:xfrm>
            <a:off x="1302385" y="252095"/>
            <a:ext cx="608457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en-US" sz="2800" b="1" i="1" u="sng" dirty="0" err="1">
                <a:solidFill>
                  <a:srgbClr val="FF0000"/>
                </a:solidFill>
              </a:rPr>
              <a:t>Bài</a:t>
            </a:r>
            <a:r>
              <a:rPr lang="en-US" sz="2800" b="1" i="1" u="sng" dirty="0">
                <a:solidFill>
                  <a:srgbClr val="FF0000"/>
                </a:solidFill>
              </a:rPr>
              <a:t> 21</a:t>
            </a:r>
            <a:r>
              <a:rPr lang="en-US" sz="2800" b="1" i="1" dirty="0">
                <a:solidFill>
                  <a:srgbClr val="FF0000"/>
                </a:solidFill>
              </a:rPr>
              <a:t>: </a:t>
            </a:r>
            <a:r>
              <a:rPr sz="2800" b="1" i="1" dirty="0">
                <a:solidFill>
                  <a:srgbClr val="FF0000"/>
                </a:solidFill>
              </a:rPr>
              <a:t>TRỊNH - NGUYỄN PHÂN TRANH</a:t>
            </a:r>
          </a:p>
        </p:txBody>
      </p:sp>
      <p:sp>
        <p:nvSpPr>
          <p:cNvPr id="2" name="Double Wave 1"/>
          <p:cNvSpPr/>
          <p:nvPr/>
        </p:nvSpPr>
        <p:spPr>
          <a:xfrm>
            <a:off x="211455" y="1473835"/>
            <a:ext cx="8720455" cy="3068955"/>
          </a:xfrm>
          <a:prstGeom prst="double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i="1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   </a:t>
            </a:r>
            <a:r>
              <a:rPr lang="en-US" sz="2800" b="1" i="1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Từ</a:t>
            </a:r>
            <a:r>
              <a:rPr lang="en-US" sz="2800" b="1" i="1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i="1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đầu</a:t>
            </a:r>
            <a:r>
              <a:rPr lang="en-US" sz="2800" b="1" i="1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i="1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thế</a:t>
            </a:r>
            <a:r>
              <a:rPr lang="en-US" sz="2800" b="1" i="1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i="1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kỉ</a:t>
            </a:r>
            <a:r>
              <a:rPr lang="en-US" sz="2800" b="1" i="1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i="1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XVI</a:t>
            </a:r>
            <a:r>
              <a:rPr lang="en-US" sz="2800" b="1" i="1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, </a:t>
            </a:r>
            <a:r>
              <a:rPr lang="en-US" sz="2800" b="1" i="1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chính</a:t>
            </a:r>
            <a:r>
              <a:rPr lang="en-US" sz="2800" b="1" i="1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i="1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quyền</a:t>
            </a:r>
            <a:r>
              <a:rPr lang="en-US" sz="2800" b="1" i="1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i="1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nhà</a:t>
            </a:r>
            <a:r>
              <a:rPr lang="en-US" sz="2800" b="1" i="1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i="1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Lê</a:t>
            </a:r>
            <a:r>
              <a:rPr lang="en-US" sz="2800" b="1" i="1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i="1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suy</a:t>
            </a:r>
            <a:r>
              <a:rPr lang="en-US" sz="2800" b="1" i="1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i="1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yếu</a:t>
            </a:r>
            <a:r>
              <a:rPr lang="en-US" sz="2800" b="1" i="1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. </a:t>
            </a:r>
            <a:r>
              <a:rPr lang="en-US" sz="2800" b="1" i="1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Các</a:t>
            </a:r>
            <a:r>
              <a:rPr lang="en-US" sz="2800" b="1" i="1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i="1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tập</a:t>
            </a:r>
            <a:r>
              <a:rPr lang="en-US" sz="2800" b="1" i="1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i="1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đoàn</a:t>
            </a:r>
            <a:r>
              <a:rPr lang="en-US" sz="2800" b="1" i="1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i="1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phong</a:t>
            </a:r>
            <a:r>
              <a:rPr lang="en-US" sz="2800" b="1" i="1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i="1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kiến</a:t>
            </a:r>
            <a:r>
              <a:rPr lang="en-US" sz="2800" b="1" i="1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i="1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xâu</a:t>
            </a:r>
            <a:r>
              <a:rPr lang="en-US" sz="2800" b="1" i="1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i="1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xé</a:t>
            </a:r>
            <a:r>
              <a:rPr lang="en-US" sz="2800" b="1" i="1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i="1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nhau</a:t>
            </a:r>
            <a:r>
              <a:rPr lang="en-US" sz="2800" b="1" i="1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i="1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tranh</a:t>
            </a:r>
            <a:r>
              <a:rPr lang="en-US" sz="2800" b="1" i="1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i="1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giành</a:t>
            </a:r>
            <a:r>
              <a:rPr lang="en-US" sz="2800" b="1" i="1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i="1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ngai</a:t>
            </a:r>
            <a:r>
              <a:rPr lang="en-US" sz="2800" b="1" i="1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i="1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vàng</a:t>
            </a:r>
            <a:r>
              <a:rPr lang="en-US" sz="2800" b="1" i="1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. </a:t>
            </a:r>
            <a:r>
              <a:rPr lang="en-US" sz="2800" b="1" i="1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Hậu</a:t>
            </a:r>
            <a:r>
              <a:rPr lang="en-US" sz="2800" b="1" i="1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i="1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quả</a:t>
            </a:r>
            <a:r>
              <a:rPr lang="en-US" sz="2800" b="1" i="1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i="1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là</a:t>
            </a:r>
            <a:r>
              <a:rPr lang="en-US" sz="2800" b="1" i="1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i="1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đất</a:t>
            </a:r>
            <a:r>
              <a:rPr lang="en-US" sz="2800" b="1" i="1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i="1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nước</a:t>
            </a:r>
            <a:r>
              <a:rPr lang="en-US" sz="2800" b="1" i="1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i="1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bị</a:t>
            </a:r>
            <a:r>
              <a:rPr lang="en-US" sz="2800" b="1" i="1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 chia </a:t>
            </a:r>
            <a:r>
              <a:rPr lang="en-US" sz="2800" b="1" i="1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cắt</a:t>
            </a:r>
            <a:r>
              <a:rPr lang="en-US" sz="2800" b="1" i="1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, </a:t>
            </a:r>
            <a:r>
              <a:rPr lang="en-US" sz="2800" b="1" i="1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nhân</a:t>
            </a:r>
            <a:r>
              <a:rPr lang="en-US" sz="2800" b="1" i="1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i="1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dân</a:t>
            </a:r>
            <a:r>
              <a:rPr lang="en-US" sz="2800" b="1" i="1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i="1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cực</a:t>
            </a:r>
            <a:r>
              <a:rPr lang="en-US" sz="2800" b="1" i="1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i="1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khổ</a:t>
            </a:r>
            <a:r>
              <a:rPr lang="en-US" sz="2800" b="1" i="1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-718820" y="1631335"/>
            <a:ext cx="50292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 nhớ</a:t>
            </a:r>
          </a:p>
        </p:txBody>
      </p:sp>
      <p:pic>
        <p:nvPicPr>
          <p:cNvPr id="6151" name="Picture 40" descr="WhitecornerFlower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-78105" y="4411980"/>
            <a:ext cx="2381250" cy="2381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0" name="Picture 39" descr="WhitecornerFlower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 rot="5400000" flipH="1">
            <a:off x="6811010" y="4411980"/>
            <a:ext cx="2381250" cy="23812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-91440" y="1981200"/>
            <a:ext cx="88722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28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sz="2800" b="1" i="1" u="sng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ctr">
              <a:buFontTx/>
              <a:buChar char="-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ctr">
              <a:buFontTx/>
              <a:buChar char="-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khẩn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Đàng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</a:p>
        </p:txBody>
      </p:sp>
      <p:pic>
        <p:nvPicPr>
          <p:cNvPr id="6151" name="Picture 40" descr="WhitecornerFlower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-78105" y="4411980"/>
            <a:ext cx="2381250" cy="2381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0" name="Picture 39" descr="WhitecornerFlower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 rot="5400000" flipH="1">
            <a:off x="6811010" y="4411980"/>
            <a:ext cx="2381250" cy="2381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40" descr="WhitecornerFlower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635" y="-83185"/>
            <a:ext cx="2381250" cy="2381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Picture 40" descr="WhitecornerFlower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6762750" y="19334"/>
            <a:ext cx="2381250" cy="2381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Rectangles 6153"/>
          <p:cNvSpPr/>
          <p:nvPr/>
        </p:nvSpPr>
        <p:spPr>
          <a:xfrm>
            <a:off x="1302385" y="381000"/>
            <a:ext cx="6084570" cy="523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en-US" sz="2800" b="1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Chúc</a:t>
            </a:r>
            <a:r>
              <a:rPr lang="en-US" sz="28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b="1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các</a:t>
            </a:r>
            <a:r>
              <a:rPr lang="en-US" sz="28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con </a:t>
            </a:r>
            <a:r>
              <a:rPr lang="en-US" sz="2800" b="1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chăm</a:t>
            </a:r>
            <a:r>
              <a:rPr lang="en-US" sz="28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b="1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ngoan</a:t>
            </a:r>
            <a:r>
              <a:rPr lang="en-US" sz="28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– </a:t>
            </a:r>
            <a:r>
              <a:rPr lang="en-US" sz="2800" b="1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học</a:t>
            </a:r>
            <a:r>
              <a:rPr lang="en-US" sz="28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b="1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tốt</a:t>
            </a:r>
            <a:endParaRPr lang="en-US" sz="2800" b="1" i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Rectangles 6153"/>
          <p:cNvSpPr/>
          <p:nvPr/>
        </p:nvSpPr>
        <p:spPr>
          <a:xfrm>
            <a:off x="1454785" y="5791200"/>
            <a:ext cx="608457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en-US" sz="2800" b="1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Kính</a:t>
            </a:r>
            <a:r>
              <a:rPr lang="en-US" sz="28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b="1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chúc</a:t>
            </a:r>
            <a:r>
              <a:rPr lang="en-US" sz="28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b="1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quý</a:t>
            </a:r>
            <a:r>
              <a:rPr lang="en-US" sz="28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b="1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thầy</a:t>
            </a:r>
            <a:r>
              <a:rPr lang="en-US" sz="28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b="1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cô</a:t>
            </a:r>
            <a:r>
              <a:rPr lang="en-US" sz="28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b="1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nhiều</a:t>
            </a:r>
            <a:r>
              <a:rPr lang="en-US" sz="28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b="1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sức</a:t>
            </a:r>
            <a:r>
              <a:rPr lang="en-US" sz="28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b="1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khỏe</a:t>
            </a:r>
            <a:endParaRPr sz="2800" b="1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601545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Mạc Đăng Dung thuở nhỏ nhà nghèo, phải đi đánh cá ở ven sông để kiếm ă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362200"/>
            <a:ext cx="91440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0" y="6027006"/>
            <a:ext cx="9144000" cy="82994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just" eaLnBrk="0" hangingPunct="0"/>
            <a:r>
              <a:rPr lang="en-US" sz="2400" b="0"/>
              <a:t>    </a:t>
            </a:r>
            <a:r>
              <a:rPr lang="en-US" sz="2400" b="0">
                <a:latin typeface="Times New Roman" panose="02020603050405020304" pitchFamily="18" charset="0"/>
                <a:cs typeface="Times New Roman" panose="02020603050405020304" pitchFamily="18" charset="0"/>
              </a:rPr>
              <a:t>Mạc Đăng Dung thuở nhỏ, nhà nghèo, nhờ có sức khoẻ đã luyện võ tìm cách tiến thân - thi đỗ lực sĩ.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94310" y="78105"/>
            <a:ext cx="7126605" cy="1041400"/>
            <a:chOff x="306" y="123"/>
            <a:chExt cx="11223" cy="1640"/>
          </a:xfrm>
        </p:grpSpPr>
        <p:sp>
          <p:nvSpPr>
            <p:cNvPr id="6154" name="Rectangles 6153"/>
            <p:cNvSpPr/>
            <p:nvPr/>
          </p:nvSpPr>
          <p:spPr>
            <a:xfrm>
              <a:off x="2343" y="123"/>
              <a:ext cx="9186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pPr algn="ctr"/>
              <a:r>
                <a:rPr lang="en-US" sz="2800" b="1" i="1" u="sng">
                  <a:solidFill>
                    <a:srgbClr val="FF0000"/>
                  </a:solidFill>
                </a:rPr>
                <a:t>Bài 21</a:t>
              </a:r>
              <a:r>
                <a:rPr lang="en-US" sz="2800" b="1" i="1">
                  <a:solidFill>
                    <a:srgbClr val="FF0000"/>
                  </a:solidFill>
                </a:rPr>
                <a:t>: </a:t>
              </a:r>
              <a:r>
                <a:rPr sz="2800" b="1" i="1">
                  <a:solidFill>
                    <a:srgbClr val="FF0000"/>
                  </a:solidFill>
                </a:rPr>
                <a:t>TRỊNH - NGUYỄN PHÂN TRANH</a:t>
              </a:r>
            </a:p>
          </p:txBody>
        </p:sp>
        <p:sp>
          <p:nvSpPr>
            <p:cNvPr id="3" name="Text Box 2"/>
            <p:cNvSpPr txBox="1"/>
            <p:nvPr/>
          </p:nvSpPr>
          <p:spPr>
            <a:xfrm>
              <a:off x="306" y="941"/>
              <a:ext cx="8091" cy="822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  <a:scene3d>
                <a:camera prst="perspectiveFront"/>
                <a:lightRig rig="threePt" dir="t"/>
              </a:scene3d>
            </a:bodyPr>
            <a:lstStyle/>
            <a:p>
              <a:pPr algn="ctr"/>
              <a:r>
                <a:rPr lang="en-US" sz="280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glow rad="63500">
                      <a:schemeClr val="accent1">
                        <a:satMod val="175000"/>
                        <a:alpha val="40000"/>
                      </a:schemeClr>
                    </a:glow>
                  </a:effectLst>
                  <a:latin typeface="Cambria" panose="02040503050406030204" charset="0"/>
                  <a:cs typeface="Cambria" panose="02040503050406030204" charset="0"/>
                </a:rPr>
                <a:t>1. Sự suy sụp của triều Hậu Lê</a:t>
              </a:r>
            </a:p>
          </p:txBody>
        </p:sp>
      </p:grpSp>
      <p:sp>
        <p:nvSpPr>
          <p:cNvPr id="4" name="Text Box 3"/>
          <p:cNvSpPr txBox="1"/>
          <p:nvPr/>
        </p:nvSpPr>
        <p:spPr>
          <a:xfrm>
            <a:off x="399415" y="1269365"/>
            <a:ext cx="8519795" cy="52197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  <a:scene3d>
              <a:camera prst="perspectiveFront"/>
              <a:lightRig rig="threePt" dir="t"/>
            </a:scene3d>
          </a:bodyPr>
          <a:lstStyle/>
          <a:p>
            <a:pPr algn="ctr"/>
            <a:r>
              <a:rPr lang="en-US" sz="280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mbria" panose="02040503050406030204" charset="0"/>
                <a:cs typeface="Cambria" panose="02040503050406030204" charset="0"/>
              </a:rPr>
              <a:t>2. Nhà Mạc ra đời và sự phân chia Nam triều - Bắc triều</a:t>
            </a:r>
          </a:p>
        </p:txBody>
      </p:sp>
      <p:sp>
        <p:nvSpPr>
          <p:cNvPr id="2" name="TextBox 5"/>
          <p:cNvSpPr txBox="1"/>
          <p:nvPr/>
        </p:nvSpPr>
        <p:spPr>
          <a:xfrm>
            <a:off x="2166620" y="1791335"/>
            <a:ext cx="447167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Mạc Đăng Dung là ai ?</a:t>
            </a:r>
          </a:p>
        </p:txBody>
      </p:sp>
      <p:sp>
        <p:nvSpPr>
          <p:cNvPr id="12" name="Notched Right Arrow 11"/>
          <p:cNvSpPr/>
          <p:nvPr/>
        </p:nvSpPr>
        <p:spPr>
          <a:xfrm>
            <a:off x="1764665" y="1892300"/>
            <a:ext cx="533400" cy="3810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2" grpId="0"/>
      <p:bldP spid="2" grpId="1"/>
      <p:bldP spid="12" grpId="0" bldLvl="0" animBg="1"/>
      <p:bldP spid="1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3" descr="Qua các đời vua trước, Mạc Đăng Dung được cử đi giữ đất Hải Dươ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362200"/>
            <a:ext cx="9144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0" y="6172421"/>
            <a:ext cx="9144000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sz="2400" b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Mạc </a:t>
            </a:r>
            <a:r>
              <a:rPr lang="en-US" sz="2400" b="0">
                <a:latin typeface="Times New Roman" panose="02020603050405020304" pitchFamily="18" charset="0"/>
                <a:cs typeface="Times New Roman" panose="02020603050405020304" pitchFamily="18" charset="0"/>
              </a:rPr>
              <a:t>Đăng Dung trở thành một quan võ của nhà Hậu Lê.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194310" y="1269365"/>
            <a:ext cx="8056245" cy="52197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  <a:scene3d>
              <a:camera prst="perspectiveFront"/>
              <a:lightRig rig="threePt" dir="t"/>
            </a:scene3d>
          </a:bodyPr>
          <a:lstStyle/>
          <a:p>
            <a:pPr algn="ctr"/>
            <a:r>
              <a:rPr lang="en-US" sz="280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mbria" panose="02040503050406030204" charset="0"/>
                <a:cs typeface="Cambria" panose="02040503050406030204" charset="0"/>
              </a:rPr>
              <a:t>2. Nhà Mạc ra đời và sự phân chia Nam - Bắc triều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94310" y="78105"/>
            <a:ext cx="7120890" cy="1041400"/>
            <a:chOff x="306" y="123"/>
            <a:chExt cx="11214" cy="1640"/>
          </a:xfrm>
        </p:grpSpPr>
        <p:sp>
          <p:nvSpPr>
            <p:cNvPr id="6154" name="Rectangles 6153"/>
            <p:cNvSpPr/>
            <p:nvPr/>
          </p:nvSpPr>
          <p:spPr>
            <a:xfrm>
              <a:off x="2349" y="123"/>
              <a:ext cx="9171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pPr algn="ctr"/>
              <a:r>
                <a:rPr lang="en-US" sz="2800" b="1" i="1" u="sng">
                  <a:solidFill>
                    <a:srgbClr val="FF0000"/>
                  </a:solidFill>
                </a:rPr>
                <a:t>Bài 21</a:t>
              </a:r>
              <a:r>
                <a:rPr lang="en-US" sz="2800" b="1" i="1">
                  <a:solidFill>
                    <a:srgbClr val="FF0000"/>
                  </a:solidFill>
                </a:rPr>
                <a:t>: </a:t>
              </a:r>
              <a:r>
                <a:rPr sz="2800" b="1" i="1">
                  <a:solidFill>
                    <a:srgbClr val="FF0000"/>
                  </a:solidFill>
                </a:rPr>
                <a:t>TRỊNH - NGUYỄN PHÂN TRANH</a:t>
              </a:r>
            </a:p>
          </p:txBody>
        </p:sp>
        <p:sp>
          <p:nvSpPr>
            <p:cNvPr id="3" name="Text Box 2"/>
            <p:cNvSpPr txBox="1"/>
            <p:nvPr/>
          </p:nvSpPr>
          <p:spPr>
            <a:xfrm>
              <a:off x="306" y="941"/>
              <a:ext cx="8091" cy="822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  <a:scene3d>
                <a:camera prst="perspectiveFront"/>
                <a:lightRig rig="threePt" dir="t"/>
              </a:scene3d>
            </a:bodyPr>
            <a:lstStyle/>
            <a:p>
              <a:pPr algn="ctr"/>
              <a:r>
                <a:rPr lang="en-US" sz="280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glow rad="63500">
                      <a:schemeClr val="accent1">
                        <a:satMod val="175000"/>
                        <a:alpha val="40000"/>
                      </a:schemeClr>
                    </a:glow>
                  </a:effectLst>
                  <a:latin typeface="Cambria" panose="02040503050406030204" charset="0"/>
                  <a:cs typeface="Cambria" panose="02040503050406030204" charset="0"/>
                </a:rPr>
                <a:t>1. Sự suy sụp của triều Hậu Lê</a:t>
              </a:r>
            </a:p>
          </p:txBody>
        </p:sp>
      </p:grpSp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4" name="Rectangles 6153"/>
          <p:cNvSpPr/>
          <p:nvPr/>
        </p:nvSpPr>
        <p:spPr>
          <a:xfrm>
            <a:off x="1490980" y="78105"/>
            <a:ext cx="5823585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algn="ctr"/>
            <a:r>
              <a:rPr lang="en-US" sz="2800" b="1" i="1" u="sng">
                <a:solidFill>
                  <a:srgbClr val="FF0000"/>
                </a:solidFill>
              </a:rPr>
              <a:t>Bài 21</a:t>
            </a:r>
            <a:r>
              <a:rPr lang="en-US" sz="2800" b="1" i="1">
                <a:solidFill>
                  <a:srgbClr val="FF0000"/>
                </a:solidFill>
              </a:rPr>
              <a:t>: </a:t>
            </a:r>
            <a:r>
              <a:rPr sz="2800" b="1" i="1">
                <a:solidFill>
                  <a:srgbClr val="FF0000"/>
                </a:solidFill>
              </a:rPr>
              <a:t>TRỊNH - NGUYỄN PHÂN TRANH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194310" y="597535"/>
            <a:ext cx="5137785" cy="52197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  <a:scene3d>
              <a:camera prst="perspectiveFront"/>
              <a:lightRig rig="threePt" dir="t"/>
            </a:scene3d>
          </a:bodyPr>
          <a:lstStyle/>
          <a:p>
            <a:pPr algn="ctr"/>
            <a:r>
              <a:rPr lang="en-US" sz="280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mbria" panose="02040503050406030204" charset="0"/>
                <a:cs typeface="Cambria" panose="02040503050406030204" charset="0"/>
              </a:rPr>
              <a:t>1. Sự suy sụp của triều Hậu Lê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194310" y="1269365"/>
            <a:ext cx="8056245" cy="52197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  <a:scene3d>
              <a:camera prst="perspectiveFront"/>
              <a:lightRig rig="threePt" dir="t"/>
            </a:scene3d>
          </a:bodyPr>
          <a:lstStyle/>
          <a:p>
            <a:pPr algn="ctr"/>
            <a:r>
              <a:rPr lang="en-US" sz="280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mbria" panose="02040503050406030204" charset="0"/>
                <a:cs typeface="Cambria" panose="02040503050406030204" charset="0"/>
              </a:rPr>
              <a:t>2. Nhà Mạc ra đời và sự phân chia Nam - Bắc triều</a:t>
            </a:r>
          </a:p>
        </p:txBody>
      </p:sp>
      <p:pic>
        <p:nvPicPr>
          <p:cNvPr id="20487" name="Picture 11" descr="D:\Download\534656_518773551468875_1303095453_n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970" y="2553335"/>
            <a:ext cx="9114790" cy="420116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4" name="Rectangles 6153"/>
          <p:cNvSpPr/>
          <p:nvPr/>
        </p:nvSpPr>
        <p:spPr>
          <a:xfrm>
            <a:off x="1623060" y="78105"/>
            <a:ext cx="5559425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algn="ctr"/>
            <a:r>
              <a:rPr sz="2800" b="1">
                <a:solidFill>
                  <a:srgbClr val="FF0000"/>
                </a:solidFill>
              </a:rPr>
              <a:t>TRỊNH - NGUYỄN PHÂN TRANH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165100" y="597535"/>
            <a:ext cx="8056245" cy="52197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  <a:scene3d>
              <a:camera prst="perspectiveFront"/>
              <a:lightRig rig="threePt" dir="t"/>
            </a:scene3d>
          </a:bodyPr>
          <a:lstStyle/>
          <a:p>
            <a:pPr algn="ctr"/>
            <a:r>
              <a:rPr lang="en-US" sz="280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mbria" panose="02040503050406030204" charset="0"/>
                <a:cs typeface="Cambria" panose="02040503050406030204" charset="0"/>
              </a:rPr>
              <a:t>2. Nhà Mạc ra đời và sự phân chia Nam - Bắc triều</a:t>
            </a:r>
          </a:p>
        </p:txBody>
      </p:sp>
      <p:pic>
        <p:nvPicPr>
          <p:cNvPr id="30" name="Picture 6" descr="Mac Dang Dung 10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 b="5759"/>
          <a:stretch>
            <a:fillRect/>
          </a:stretch>
        </p:blipFill>
        <p:spPr bwMode="auto">
          <a:xfrm>
            <a:off x="4120515" y="1079817"/>
            <a:ext cx="5069205" cy="5739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Horizontal Scroll 10"/>
          <p:cNvSpPr/>
          <p:nvPr/>
        </p:nvSpPr>
        <p:spPr>
          <a:xfrm>
            <a:off x="22225" y="1844040"/>
            <a:ext cx="4098290" cy="4290060"/>
          </a:xfrm>
          <a:prstGeom prst="horizontalScroll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Nam triều - Bắc triều được hình thành như thế nào ?</a:t>
            </a:r>
          </a:p>
          <a:p>
            <a:pPr algn="ctr"/>
            <a:endParaRPr lang="en-US" sz="2800" b="1" i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Xác định kinh đô của Nam triều - Bắc triều trên lược đồ.</a:t>
            </a:r>
            <a:r>
              <a:rPr lang="en-US" sz="2400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2" name="TextBox 9"/>
          <p:cNvSpPr txBox="1"/>
          <p:nvPr/>
        </p:nvSpPr>
        <p:spPr>
          <a:xfrm>
            <a:off x="21590" y="2164715"/>
            <a:ext cx="4098925" cy="3969385"/>
          </a:xfrm>
          <a:prstGeom prst="rect">
            <a:avLst/>
          </a:prstGeom>
          <a:solidFill>
            <a:srgbClr val="92D050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1527, Mạc Đăng Dung - một quan võ đã cướp ngôi nhà Lê, lập nên nhà Mạc (Bắc triều).</a:t>
            </a:r>
          </a:p>
          <a:p>
            <a:pPr algn="just"/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Năm 1533, Nguyễn Kim tìm một người thuộc dòng dõi vua Lê đưa lên ngôi, lập triều đình riêng tại Thanh Hóa (Nam triều).</a:t>
            </a:r>
          </a:p>
        </p:txBody>
      </p:sp>
      <p:sp>
        <p:nvSpPr>
          <p:cNvPr id="28" name="Oval 7"/>
          <p:cNvSpPr>
            <a:spLocks noChangeArrowheads="1"/>
          </p:cNvSpPr>
          <p:nvPr/>
        </p:nvSpPr>
        <p:spPr bwMode="auto">
          <a:xfrm>
            <a:off x="6441440" y="2449830"/>
            <a:ext cx="925830" cy="42418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</a:ln>
          <a:effectLst/>
        </p:spPr>
        <p:txBody>
          <a:bodyPr wrap="none" anchor="ctr"/>
          <a:lstStyle/>
          <a:p>
            <a:pPr algn="ctr" eaLnBrk="1" hangingPunct="1"/>
            <a:endParaRPr lang="en-US" sz="3000"/>
          </a:p>
        </p:txBody>
      </p:sp>
      <p:sp>
        <p:nvSpPr>
          <p:cNvPr id="29" name="Oval 8"/>
          <p:cNvSpPr>
            <a:spLocks noChangeArrowheads="1"/>
          </p:cNvSpPr>
          <p:nvPr/>
        </p:nvSpPr>
        <p:spPr bwMode="auto">
          <a:xfrm>
            <a:off x="6328410" y="2961005"/>
            <a:ext cx="854075" cy="32321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</a:ln>
          <a:effectLst/>
        </p:spPr>
        <p:txBody>
          <a:bodyPr wrap="none" anchor="ctr"/>
          <a:lstStyle/>
          <a:p>
            <a:pPr algn="ctr" eaLnBrk="1" hangingPunct="1"/>
            <a:endParaRPr lang="en-US" sz="3000"/>
          </a:p>
        </p:txBody>
      </p:sp>
      <p:sp>
        <p:nvSpPr>
          <p:cNvPr id="3" name="Text Box 2"/>
          <p:cNvSpPr txBox="1"/>
          <p:nvPr/>
        </p:nvSpPr>
        <p:spPr>
          <a:xfrm>
            <a:off x="6854190" y="3949700"/>
            <a:ext cx="2176780" cy="398780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  <a:scene3d>
              <a:camera prst="perspectiveFront"/>
              <a:lightRig rig="threePt" dir="t"/>
            </a:scene3d>
          </a:bodyPr>
          <a:lstStyle/>
          <a:p>
            <a:pPr algn="ctr"/>
            <a:r>
              <a:rPr lang="en-US" sz="2000"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mbria" panose="02040503050406030204" charset="0"/>
                <a:cs typeface="Cambria" panose="02040503050406030204" charset="0"/>
              </a:rPr>
              <a:t>Kinh đô Nam triều</a:t>
            </a:r>
          </a:p>
        </p:txBody>
      </p:sp>
      <p:cxnSp>
        <p:nvCxnSpPr>
          <p:cNvPr id="2" name="Straight Arrow Connector 1"/>
          <p:cNvCxnSpPr>
            <a:stCxn id="3" idx="0"/>
          </p:cNvCxnSpPr>
          <p:nvPr/>
        </p:nvCxnSpPr>
        <p:spPr>
          <a:xfrm flipH="1" flipV="1">
            <a:off x="6854190" y="3284220"/>
            <a:ext cx="1088390" cy="665480"/>
          </a:xfrm>
          <a:prstGeom prst="straightConnector1">
            <a:avLst/>
          </a:prstGeom>
          <a:ln>
            <a:solidFill>
              <a:srgbClr val="FF0000"/>
            </a:solidFill>
            <a:tailEnd type="arrow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" name="Text Box 3"/>
          <p:cNvSpPr txBox="1"/>
          <p:nvPr/>
        </p:nvSpPr>
        <p:spPr>
          <a:xfrm>
            <a:off x="4677410" y="1585595"/>
            <a:ext cx="2176780" cy="398780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  <a:scene3d>
              <a:camera prst="perspectiveFront"/>
              <a:lightRig rig="threePt" dir="t"/>
            </a:scene3d>
          </a:bodyPr>
          <a:lstStyle/>
          <a:p>
            <a:pPr algn="ctr"/>
            <a:r>
              <a:rPr lang="en-US" sz="2000"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Cambria" panose="02040503050406030204" charset="0"/>
                <a:cs typeface="Cambria" panose="02040503050406030204" charset="0"/>
              </a:rPr>
              <a:t>Kinh đô Bắc triều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5562600" y="1981200"/>
            <a:ext cx="1143000" cy="457200"/>
          </a:xfrm>
          <a:prstGeom prst="straightConnector1">
            <a:avLst/>
          </a:prstGeom>
          <a:ln>
            <a:solidFill>
              <a:srgbClr val="FF0000"/>
            </a:solidFill>
            <a:tailEnd type="arrow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1" grpId="1" animBg="1"/>
      <p:bldP spid="12" grpId="0" bldLvl="0" animBg="1"/>
      <p:bldP spid="12" grpId="1" animBg="1"/>
      <p:bldP spid="28" grpId="0" bldLvl="0" animBg="1"/>
      <p:bldP spid="28" grpId="1" bldLvl="0" animBg="1"/>
      <p:bldP spid="29" grpId="0" bldLvl="0" animBg="1"/>
      <p:bldP spid="29" grpId="1" bldLvl="0" animBg="1"/>
      <p:bldP spid="3" grpId="0" bldLvl="0" animBg="1"/>
      <p:bldP spid="3" grpId="1" animBg="1"/>
      <p:bldP spid="4" grpId="0" bldLvl="0" animBg="1"/>
      <p:bldP spid="4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 descr="相關圖片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1722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540510" y="6248400"/>
            <a:ext cx="58089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chemeClr val="accent1"/>
                </a:solidFill>
                <a:latin typeface="HP001 4 hàng" pitchFamily="34" charset="0"/>
              </a:rPr>
              <a:t>Thành Tây Đô </a:t>
            </a:r>
            <a:endParaRPr lang="en-US" sz="3200" b="1" dirty="0" smtClean="0">
              <a:solidFill>
                <a:schemeClr val="accent1"/>
              </a:solidFill>
              <a:latin typeface="HP001 4 hàng" pitchFamily="34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981200" y="6248402"/>
            <a:ext cx="49530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Thăng Long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endParaRPr lang="vi-VN" alt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" y="2"/>
            <a:ext cx="9142412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4130"/>
            <a:ext cx="9144000" cy="689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173940" y="0"/>
            <a:ext cx="49530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Thăng Long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nay</a:t>
            </a:r>
            <a:endParaRPr lang="vi-VN" alt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DIAGRAM_MODELTYPE" val="dynamicNum"/>
  <p:tag name="KSO_WM_BEAUTIFY_FLAG" val="#wm#"/>
  <p:tag name="KSO_WM_UNIT_TYPE" val="ζ_h_f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DIAGRAM_MODELTYPE" val="dynamicNum"/>
  <p:tag name="KSO_WM_BEAUTIFY_FLAG" val="#wm#"/>
  <p:tag name="KSO_WM_UNIT_TYPE" val="ζ_h_f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838</Words>
  <Application>Microsoft Office PowerPoint</Application>
  <PresentationFormat>On-screen Show (4:3)</PresentationFormat>
  <Paragraphs>129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181</cp:revision>
  <dcterms:created xsi:type="dcterms:W3CDTF">2019-01-16T15:10:00Z</dcterms:created>
  <dcterms:modified xsi:type="dcterms:W3CDTF">2023-03-09T08:04:37Z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1033-11.2.0.9255</vt:lpwstr>
  </property>
</Properties>
</file>