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1"/>
    <p:sldMasterId id="2147483718" r:id="rId2"/>
  </p:sldMasterIdLst>
  <p:notesMasterIdLst>
    <p:notesMasterId r:id="rId22"/>
  </p:notesMasterIdLst>
  <p:sldIdLst>
    <p:sldId id="470" r:id="rId3"/>
    <p:sldId id="516" r:id="rId4"/>
    <p:sldId id="500" r:id="rId5"/>
    <p:sldId id="515" r:id="rId6"/>
    <p:sldId id="471" r:id="rId7"/>
    <p:sldId id="499" r:id="rId8"/>
    <p:sldId id="519" r:id="rId9"/>
    <p:sldId id="522" r:id="rId10"/>
    <p:sldId id="520" r:id="rId11"/>
    <p:sldId id="517" r:id="rId12"/>
    <p:sldId id="523" r:id="rId13"/>
    <p:sldId id="524" r:id="rId14"/>
    <p:sldId id="525" r:id="rId15"/>
    <p:sldId id="526" r:id="rId16"/>
    <p:sldId id="527" r:id="rId17"/>
    <p:sldId id="518" r:id="rId18"/>
    <p:sldId id="352" r:id="rId19"/>
    <p:sldId id="297" r:id="rId20"/>
    <p:sldId id="871" r:id="rId21"/>
  </p:sldIdLst>
  <p:sldSz cx="12190413" cy="6859588"/>
  <p:notesSz cx="6858000" cy="9144000"/>
  <p:embeddedFontLst>
    <p:embeddedFont>
      <p:font typeface="#9Slide05 Dear Saturday" panose="020B0604020202020204" charset="0"/>
      <p:regular r:id="rId23"/>
    </p:embeddedFont>
    <p:embeddedFont>
      <p:font typeface="#9Slide07 HoneyCream" panose="020B0604020202020204" charset="0"/>
      <p:regular r:id="rId24"/>
    </p:embeddedFont>
    <p:embeddedFont>
      <p:font typeface="UTM Showcard" panose="02040603050506020204" pitchFamily="18" charset="0"/>
      <p:regular r:id="rId25"/>
    </p:embeddedFont>
    <p:embeddedFont>
      <p:font typeface="华文新魏" panose="020B0604020202020204" charset="-122"/>
      <p:regular r:id="rId26"/>
    </p:embeddedFont>
    <p:embeddedFont>
      <p:font typeface="UTM Neutra" panose="02040603050506020204" pitchFamily="18" charset="0"/>
      <p:regular r:id="rId27"/>
    </p:embeddedFon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
      <p:font typeface="微软雅黑" panose="020B0503020204020204" pitchFamily="34" charset="-122"/>
      <p:regular r:id="rId34"/>
      <p:bold r:id="rId35"/>
    </p:embeddedFont>
    <p:embeddedFont>
      <p:font typeface="等线" panose="020B0604020202020204" charset="-122"/>
      <p:regular r:id="rId36"/>
    </p:embeddedFont>
    <p:embeddedFont>
      <p:font typeface="Cambria" panose="02040503050406030204" pitchFamily="18" charset="0"/>
      <p:regular r:id="rId37"/>
      <p:bold r:id="rId38"/>
      <p:italic r:id="rId39"/>
      <p:boldItalic r:id="rId40"/>
    </p:embeddedFont>
    <p:embeddedFont>
      <p:font typeface="UTM American Sans" panose="02040603050506020204" pitchFamily="18" charset="0"/>
      <p:regular r:id="rId41"/>
    </p:embeddedFont>
    <p:embeddedFont>
      <p:font typeface="宋体" panose="02010600030101010101" pitchFamily="2" charset="-122"/>
      <p:regular r:id="rId42"/>
    </p:embeddedFont>
    <p:embeddedFont>
      <p:font typeface="#9Slide06 SVNBlow Brush" charset="0"/>
      <p:regular r:id="rId43"/>
    </p:embeddedFont>
    <p:embeddedFont>
      <p:font typeface="SVN-Newton"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094"/>
    <a:srgbClr val="35765E"/>
    <a:srgbClr val="1EAEAA"/>
    <a:srgbClr val="01574C"/>
    <a:srgbClr val="3296A8"/>
    <a:srgbClr val="6D8AAB"/>
    <a:srgbClr val="31709C"/>
    <a:srgbClr val="7697B3"/>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7778" autoAdjust="0"/>
  </p:normalViewPr>
  <p:slideViewPr>
    <p:cSldViewPr snapToGrid="0" showGuides="1">
      <p:cViewPr varScale="1">
        <p:scale>
          <a:sx n="81" d="100"/>
          <a:sy n="81" d="100"/>
        </p:scale>
        <p:origin x="71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2022/4/2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8213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86128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80717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56756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024510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406E9206-D2D6-4057-92D4-39C87A03E66D}"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2430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389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326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530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926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9500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932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8909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093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646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406E9206-D2D6-4057-92D4-39C87A03E66D}"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764156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775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470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1225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091" y="365210"/>
            <a:ext cx="10514231" cy="1325870"/>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091" y="1994362"/>
            <a:ext cx="10514231" cy="4191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9240AA86-E53B-4FB5-B47A-AD9E6141E6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694" y="-216315"/>
            <a:ext cx="603202" cy="1026128"/>
          </a:xfrm>
          <a:prstGeom prst="rect">
            <a:avLst/>
          </a:prstGeom>
        </p:spPr>
      </p:pic>
      <p:pic>
        <p:nvPicPr>
          <p:cNvPr id="5" name="Picture 4">
            <a:extLst>
              <a:ext uri="{FF2B5EF4-FFF2-40B4-BE49-F238E27FC236}">
                <a16:creationId xmlns:a16="http://schemas.microsoft.com/office/drawing/2014/main" id="{52315726-6686-4574-8600-4DB107F927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28956" y="6178393"/>
            <a:ext cx="1151978" cy="1959668"/>
          </a:xfrm>
          <a:prstGeom prst="rect">
            <a:avLst/>
          </a:prstGeom>
        </p:spPr>
      </p:pic>
      <p:sp>
        <p:nvSpPr>
          <p:cNvPr id="8" name="TextBox 3">
            <a:extLst>
              <a:ext uri="{FF2B5EF4-FFF2-40B4-BE49-F238E27FC236}">
                <a16:creationId xmlns:a16="http://schemas.microsoft.com/office/drawing/2014/main" id="{2EFD070E-CCDF-489A-A6D3-EBA3D74ACA28}"/>
              </a:ext>
            </a:extLst>
          </p:cNvPr>
          <p:cNvSpPr txBox="1"/>
          <p:nvPr userDrawn="1"/>
        </p:nvSpPr>
        <p:spPr>
          <a:xfrm>
            <a:off x="3333742" y="6902460"/>
            <a:ext cx="6227373" cy="9235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154"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hlinkClick r:id="rId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771EA519-283D-4365-88DD-A27ADBF4902B}"/>
              </a:ext>
            </a:extLst>
          </p:cNvPr>
          <p:cNvSpPr txBox="1">
            <a:spLocks/>
          </p:cNvSpPr>
          <p:nvPr userDrawn="1"/>
        </p:nvSpPr>
        <p:spPr>
          <a:xfrm>
            <a:off x="10624222" y="-403645"/>
            <a:ext cx="2185962" cy="787582"/>
          </a:xfrm>
          <a:prstGeom prst="rect">
            <a:avLst/>
          </a:prstGeom>
        </p:spPr>
        <p:txBody>
          <a:bodyPr vert="horz" lIns="91428" tIns="45714" rIns="91428" bIns="4571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6">
                    <a:lumMod val="75000"/>
                  </a:schemeClr>
                </a:solidFill>
                <a:latin typeface="#9Slide07 HoneyCream" pitchFamily="2" charset="0"/>
              </a:rPr>
              <a:t>Măng Non</a:t>
            </a:r>
            <a:endParaRPr lang="en-US" sz="1800" b="0" dirty="0">
              <a:solidFill>
                <a:schemeClr val="accent6">
                  <a:lumMod val="75000"/>
                </a:schemeClr>
              </a:solidFill>
              <a:latin typeface="#9Slide07 HoneyCream" pitchFamily="2" charset="0"/>
            </a:endParaRPr>
          </a:p>
        </p:txBody>
      </p:sp>
    </p:spTree>
    <p:extLst>
      <p:ext uri="{BB962C8B-B14F-4D97-AF65-F5344CB8AC3E}">
        <p14:creationId xmlns:p14="http://schemas.microsoft.com/office/powerpoint/2010/main" val="3616681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074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DCDC-F539-4A32-875B-FEBF5AFECABA}"/>
              </a:ext>
            </a:extLst>
          </p:cNvPr>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A2A37376-A67C-468F-B2E6-D3DA3BE1D39E}"/>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9BED1-38E6-4A4A-B4CB-9F487E7E583D}"/>
              </a:ext>
            </a:extLst>
          </p:cNvPr>
          <p:cNvSpPr>
            <a:spLocks noGrp="1"/>
          </p:cNvSpPr>
          <p:nvPr>
            <p:ph type="dt" sz="half" idx="10"/>
          </p:nvPr>
        </p:nvSpPr>
        <p:spPr/>
        <p:txBody>
          <a:bodyPr/>
          <a:lstStyle/>
          <a:p>
            <a:fld id="{920F792E-351B-472B-9C0A-313D7F38364B}" type="datetimeFigureOut">
              <a:rPr lang="en-US" smtClean="0"/>
              <a:t>4/2/2022</a:t>
            </a:fld>
            <a:endParaRPr lang="en-US"/>
          </a:p>
        </p:txBody>
      </p:sp>
      <p:sp>
        <p:nvSpPr>
          <p:cNvPr id="5" name="Footer Placeholder 4">
            <a:extLst>
              <a:ext uri="{FF2B5EF4-FFF2-40B4-BE49-F238E27FC236}">
                <a16:creationId xmlns:a16="http://schemas.microsoft.com/office/drawing/2014/main" id="{628774C3-5832-4396-98D6-5B1271BD7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A79CB-C99E-4D48-BC14-BCD53B3D022C}"/>
              </a:ext>
            </a:extLst>
          </p:cNvPr>
          <p:cNvSpPr>
            <a:spLocks noGrp="1"/>
          </p:cNvSpPr>
          <p:nvPr>
            <p:ph type="sldNum" sz="quarter" idx="12"/>
          </p:nvPr>
        </p:nvSpPr>
        <p:spPr/>
        <p:txBody>
          <a:bodyPr/>
          <a:lstStyle/>
          <a:p>
            <a:fld id="{25CBCBC1-B20F-48CC-A141-52BA386206DB}" type="slidenum">
              <a:rPr lang="en-US" smtClean="0"/>
              <a:t>‹#›</a:t>
            </a:fld>
            <a:endParaRPr lang="en-US"/>
          </a:p>
        </p:txBody>
      </p:sp>
    </p:spTree>
    <p:extLst>
      <p:ext uri="{BB962C8B-B14F-4D97-AF65-F5344CB8AC3E}">
        <p14:creationId xmlns:p14="http://schemas.microsoft.com/office/powerpoint/2010/main" val="237318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4/2/2022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86DDC2-D0C2-4DDD-B7CD-573BBC8F2AB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2183702" y="-7184572"/>
            <a:ext cx="1037029" cy="1763486"/>
          </a:xfrm>
          <a:prstGeom prst="rect">
            <a:avLst/>
          </a:prstGeom>
        </p:spPr>
      </p:pic>
      <p:pic>
        <p:nvPicPr>
          <p:cNvPr id="8" name="Picture 7">
            <a:extLst>
              <a:ext uri="{FF2B5EF4-FFF2-40B4-BE49-F238E27FC236}">
                <a16:creationId xmlns:a16="http://schemas.microsoft.com/office/drawing/2014/main" id="{BD37138C-E603-4B38-9B9C-6856D7F80414}"/>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1083041" y="-7282544"/>
            <a:ext cx="1037029" cy="1763486"/>
          </a:xfrm>
          <a:prstGeom prst="rect">
            <a:avLst/>
          </a:prstGeom>
        </p:spPr>
      </p:pic>
      <p:pic>
        <p:nvPicPr>
          <p:cNvPr id="9" name="Picture 8">
            <a:extLst>
              <a:ext uri="{FF2B5EF4-FFF2-40B4-BE49-F238E27FC236}">
                <a16:creationId xmlns:a16="http://schemas.microsoft.com/office/drawing/2014/main" id="{4D95C6D8-632C-4F95-8378-4848D5E35F3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2183702" y="12324320"/>
            <a:ext cx="1037029" cy="1763486"/>
          </a:xfrm>
          <a:prstGeom prst="rect">
            <a:avLst/>
          </a:prstGeom>
        </p:spPr>
      </p:pic>
      <p:pic>
        <p:nvPicPr>
          <p:cNvPr id="10" name="Picture 9">
            <a:extLst>
              <a:ext uri="{FF2B5EF4-FFF2-40B4-BE49-F238E27FC236}">
                <a16:creationId xmlns:a16="http://schemas.microsoft.com/office/drawing/2014/main" id="{7178570B-672F-45BC-9A3C-08D81143D55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1083041" y="12226348"/>
            <a:ext cx="1037029" cy="1763486"/>
          </a:xfrm>
          <a:prstGeom prst="rect">
            <a:avLst/>
          </a:prstGeom>
        </p:spPr>
      </p:pic>
      <p:pic>
        <p:nvPicPr>
          <p:cNvPr id="11" name="Picture 10">
            <a:extLst>
              <a:ext uri="{FF2B5EF4-FFF2-40B4-BE49-F238E27FC236}">
                <a16:creationId xmlns:a16="http://schemas.microsoft.com/office/drawing/2014/main" id="{AFA8E67E-4D17-444F-84D3-2FCF623DE1AC}"/>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7006618A-F371-4394-ACA6-7B25BB6433EC}"/>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989AEA58-38FF-40A0-AD11-D567B21CF98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490678B5-4809-4266-9ACE-D2444C8AEA6F}"/>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F2790836-38D4-44B7-A3F9-BE8541960E70}"/>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7" name="Title 1">
            <a:extLst>
              <a:ext uri="{FF2B5EF4-FFF2-40B4-BE49-F238E27FC236}">
                <a16:creationId xmlns:a16="http://schemas.microsoft.com/office/drawing/2014/main" id="{9B6E5555-856F-4E13-A1A0-A43E1A9B53B4}"/>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C3655EE1-2E71-4F76-9760-3B49515AF76A}"/>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724" r:id="rId2"/>
    <p:sldLayoutId id="2147483694" r:id="rId3"/>
    <p:sldLayoutId id="2147483695" r:id="rId4"/>
    <p:sldLayoutId id="2147483696" r:id="rId5"/>
    <p:sldLayoutId id="2147483697" r:id="rId6"/>
    <p:sldLayoutId id="2147483698" r:id="rId7"/>
    <p:sldLayoutId id="2147483699" r:id="rId8"/>
    <p:sldLayoutId id="2147483700" r:id="rId9"/>
    <p:sldLayoutId id="2147483735" r:id="rId10"/>
    <p:sldLayoutId id="2147483734" r:id="rId11"/>
    <p:sldLayoutId id="2147483733" r:id="rId12"/>
    <p:sldLayoutId id="2147483732" r:id="rId13"/>
    <p:sldLayoutId id="2147483731" r:id="rId14"/>
    <p:sldLayoutId id="2147483730" r:id="rId15"/>
    <p:sldLayoutId id="2147483729" r:id="rId16"/>
    <p:sldLayoutId id="2147483728" r:id="rId17"/>
    <p:sldLayoutId id="2147483727" r:id="rId18"/>
    <p:sldLayoutId id="2147483726" r:id="rId19"/>
    <p:sldLayoutId id="2147483725" r:id="rId20"/>
    <p:sldLayoutId id="2147483723" r:id="rId21"/>
    <p:sldLayoutId id="2147483722" r:id="rId22"/>
    <p:sldLayoutId id="2147483701" r:id="rId23"/>
    <p:sldLayoutId id="2147483702" r:id="rId24"/>
    <p:sldLayoutId id="2147483703" r:id="rId25"/>
    <p:sldLayoutId id="2147483704" r:id="rId26"/>
    <p:sldLayoutId id="2147483705" r:id="rId27"/>
    <p:sldLayoutId id="2147483721" r:id="rId28"/>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2CB473A-759B-476F-98B8-EEF1E1A8C38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6809" b="21739"/>
          <a:stretch/>
        </p:blipFill>
        <p:spPr>
          <a:xfrm>
            <a:off x="0" y="0"/>
            <a:ext cx="12190413" cy="6859588"/>
          </a:xfrm>
          <a:prstGeom prst="rect">
            <a:avLst/>
          </a:prstGeom>
        </p:spPr>
      </p:pic>
    </p:spTree>
    <p:extLst>
      <p:ext uri="{BB962C8B-B14F-4D97-AF65-F5344CB8AC3E}">
        <p14:creationId xmlns:p14="http://schemas.microsoft.com/office/powerpoint/2010/main" val="1899477693"/>
      </p:ext>
    </p:extLst>
  </p:cSld>
  <p:clrMap bg1="lt1" tx1="dk1" bg2="lt2" tx2="dk2" accent1="accent1" accent2="accent2" accent3="accent3" accent4="accent4" accent5="accent5" accent6="accent6" hlink="hlink" folHlink="folHlink"/>
  <p:sldLayoutIdLst>
    <p:sldLayoutId id="2147483719" r:id="rId1"/>
    <p:sldLayoutId id="2147483720"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80650B0-4EA2-4659-B1C8-7D27E5FE4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481"/>
            <a:ext cx="12190413" cy="6857107"/>
          </a:xfrm>
          <a:prstGeom prst="rect">
            <a:avLst/>
          </a:prstGeom>
        </p:spPr>
      </p:pic>
      <p:grpSp>
        <p:nvGrpSpPr>
          <p:cNvPr id="11" name="Group 10">
            <a:extLst>
              <a:ext uri="{FF2B5EF4-FFF2-40B4-BE49-F238E27FC236}">
                <a16:creationId xmlns:a16="http://schemas.microsoft.com/office/drawing/2014/main" id="{57ACFCF6-79C3-4942-A869-BE4283D24FDA}"/>
              </a:ext>
            </a:extLst>
          </p:cNvPr>
          <p:cNvGrpSpPr/>
          <p:nvPr/>
        </p:nvGrpSpPr>
        <p:grpSpPr>
          <a:xfrm>
            <a:off x="-141514" y="1844726"/>
            <a:ext cx="8890176" cy="2975891"/>
            <a:chOff x="1841142" y="2950823"/>
            <a:chExt cx="6004042" cy="2976279"/>
          </a:xfrm>
        </p:grpSpPr>
        <p:sp>
          <p:nvSpPr>
            <p:cNvPr id="13" name="TextBox 12">
              <a:extLst>
                <a:ext uri="{FF2B5EF4-FFF2-40B4-BE49-F238E27FC236}">
                  <a16:creationId xmlns:a16="http://schemas.microsoft.com/office/drawing/2014/main" id="{62676064-FFC1-492F-92A8-BB18956B8CB9}"/>
                </a:ext>
              </a:extLst>
            </p:cNvPr>
            <p:cNvSpPr txBox="1"/>
            <p:nvPr/>
          </p:nvSpPr>
          <p:spPr>
            <a:xfrm>
              <a:off x="2051242" y="2950823"/>
              <a:ext cx="5792824" cy="2955040"/>
            </a:xfrm>
            <a:prstGeom prst="rect">
              <a:avLst/>
            </a:prstGeom>
            <a:noFill/>
          </p:spPr>
          <p:txBody>
            <a:bodyPr wrap="square">
              <a:spAutoFit/>
            </a:bodyPr>
            <a:lstStyle/>
            <a:p>
              <a:pPr algn="ctr">
                <a:spcBef>
                  <a:spcPts val="600"/>
                </a:spcBef>
                <a:spcAft>
                  <a:spcPts val="600"/>
                </a:spcAft>
              </a:pPr>
              <a:r>
                <a:rPr lang="en-US" sz="8800" b="1" i="1"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THỰC </a:t>
              </a:r>
            </a:p>
            <a:p>
              <a:pPr algn="ctr">
                <a:spcBef>
                  <a:spcPts val="600"/>
                </a:spcBef>
                <a:spcAft>
                  <a:spcPts val="600"/>
                </a:spcAft>
              </a:pPr>
              <a:r>
                <a:rPr lang="en-US" sz="8800" b="1" i="1" dirty="0">
                  <a:ln w="190500">
                    <a:solidFill>
                      <a:schemeClr val="bg1"/>
                    </a:solidFill>
                  </a:ln>
                  <a:solidFill>
                    <a:schemeClr val="bg1"/>
                  </a:solidFill>
                  <a:effectLst>
                    <a:glow rad="139700">
                      <a:schemeClr val="bg1">
                        <a:alpha val="40000"/>
                      </a:schemeClr>
                    </a:glow>
                    <a:outerShdw blurRad="50800" dist="38100" dir="5400000" algn="t" rotWithShape="0">
                      <a:prstClr val="black">
                        <a:alpha val="40000"/>
                      </a:prstClr>
                    </a:outerShdw>
                  </a:effectLst>
                  <a:latin typeface="UTM Showcard" panose="02040603050506020204" pitchFamily="18" charset="0"/>
                  <a:ea typeface="Times New Roman" panose="02020603050405020304" pitchFamily="18" charset="0"/>
                  <a:cs typeface="Times New Roman" panose="02020603050405020304" pitchFamily="18" charset="0"/>
                </a:rPr>
                <a:t>			      HÀNH</a:t>
              </a:r>
            </a:p>
          </p:txBody>
        </p:sp>
        <p:sp>
          <p:nvSpPr>
            <p:cNvPr id="14" name="TextBox 13">
              <a:extLst>
                <a:ext uri="{FF2B5EF4-FFF2-40B4-BE49-F238E27FC236}">
                  <a16:creationId xmlns:a16="http://schemas.microsoft.com/office/drawing/2014/main" id="{DBE7F414-5403-4CEE-B6BE-0A43499BECD7}"/>
                </a:ext>
              </a:extLst>
            </p:cNvPr>
            <p:cNvSpPr txBox="1"/>
            <p:nvPr/>
          </p:nvSpPr>
          <p:spPr>
            <a:xfrm>
              <a:off x="1841142" y="2972062"/>
              <a:ext cx="6004042" cy="2955040"/>
            </a:xfrm>
            <a:prstGeom prst="rect">
              <a:avLst/>
            </a:prstGeom>
            <a:noFill/>
          </p:spPr>
          <p:txBody>
            <a:bodyPr wrap="square">
              <a:spAutoFit/>
            </a:bodyPr>
            <a:lstStyle/>
            <a:p>
              <a:pPr algn="ctr">
                <a:spcBef>
                  <a:spcPts val="600"/>
                </a:spcBef>
                <a:spcAft>
                  <a:spcPts val="600"/>
                </a:spcAft>
              </a:pPr>
              <a:r>
                <a:rPr lang="en-US" sz="8800" b="1" i="1" dirty="0">
                  <a:solidFill>
                    <a:srgbClr val="DB5B16"/>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THỰC</a:t>
              </a:r>
            </a:p>
            <a:p>
              <a:pPr algn="ctr">
                <a:spcBef>
                  <a:spcPts val="600"/>
                </a:spcBef>
                <a:spcAft>
                  <a:spcPts val="600"/>
                </a:spcAft>
              </a:pPr>
              <a:r>
                <a:rPr lang="en-US" sz="8800" b="1" i="1" dirty="0">
                  <a:solidFill>
                    <a:srgbClr val="DB5B16"/>
                  </a:solidFill>
                  <a:effectLst>
                    <a:glow rad="12700">
                      <a:schemeClr val="bg1">
                        <a:alpha val="98000"/>
                      </a:schemeClr>
                    </a:glow>
                  </a:effectLst>
                  <a:latin typeface="UTM Showcard" panose="02040603050506020204" pitchFamily="18" charset="0"/>
                  <a:ea typeface="Times New Roman" panose="02020603050405020304" pitchFamily="18" charset="0"/>
                  <a:cs typeface="Times New Roman" panose="02020603050405020304" pitchFamily="18" charset="0"/>
                </a:rPr>
                <a:t>			       HÀNH</a:t>
              </a:r>
            </a:p>
          </p:txBody>
        </p:sp>
      </p:grpSp>
      <p:grpSp>
        <p:nvGrpSpPr>
          <p:cNvPr id="17" name="Group 16">
            <a:extLst>
              <a:ext uri="{FF2B5EF4-FFF2-40B4-BE49-F238E27FC236}">
                <a16:creationId xmlns:a16="http://schemas.microsoft.com/office/drawing/2014/main" id="{05BCEF39-BC50-4098-A526-8BFC57F937F1}"/>
              </a:ext>
            </a:extLst>
          </p:cNvPr>
          <p:cNvGrpSpPr/>
          <p:nvPr/>
        </p:nvGrpSpPr>
        <p:grpSpPr>
          <a:xfrm>
            <a:off x="832483" y="978385"/>
            <a:ext cx="2533000" cy="704758"/>
            <a:chOff x="263088" y="324327"/>
            <a:chExt cx="2533330" cy="704850"/>
          </a:xfrm>
        </p:grpSpPr>
        <p:sp>
          <p:nvSpPr>
            <p:cNvPr id="18" name="椭圆 75">
              <a:extLst>
                <a:ext uri="{FF2B5EF4-FFF2-40B4-BE49-F238E27FC236}">
                  <a16:creationId xmlns:a16="http://schemas.microsoft.com/office/drawing/2014/main" id="{17DBE51C-D51A-4095-AD7D-AB0A134A3623}"/>
                </a:ext>
              </a:extLst>
            </p:cNvPr>
            <p:cNvSpPr/>
            <p:nvPr/>
          </p:nvSpPr>
          <p:spPr>
            <a:xfrm>
              <a:off x="263088"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DB5B16"/>
                  </a:solidFill>
                  <a:latin typeface="字魂20号-石头体" panose="00000500000000000000" charset="-122"/>
                  <a:ea typeface="字魂20号-石头体" panose="00000500000000000000" charset="-122"/>
                  <a:cs typeface="+mn-ea"/>
                  <a:sym typeface="+mn-lt"/>
                </a:rPr>
                <a:t>小</a:t>
              </a:r>
            </a:p>
          </p:txBody>
        </p:sp>
        <p:sp>
          <p:nvSpPr>
            <p:cNvPr id="19" name="椭圆 76">
              <a:extLst>
                <a:ext uri="{FF2B5EF4-FFF2-40B4-BE49-F238E27FC236}">
                  <a16:creationId xmlns:a16="http://schemas.microsoft.com/office/drawing/2014/main" id="{D8D29962-E14B-4FD0-B8A3-A98DA1CE856F}"/>
                </a:ext>
              </a:extLst>
            </p:cNvPr>
            <p:cNvSpPr/>
            <p:nvPr/>
          </p:nvSpPr>
          <p:spPr>
            <a:xfrm>
              <a:off x="871010"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DB5B16"/>
                  </a:solidFill>
                  <a:latin typeface="字魂20号-石头体" panose="00000500000000000000" charset="-122"/>
                  <a:ea typeface="字魂20号-石头体" panose="00000500000000000000" charset="-122"/>
                  <a:cs typeface="+mn-ea"/>
                  <a:sym typeface="+mn-lt"/>
                </a:rPr>
                <a:t>学</a:t>
              </a:r>
            </a:p>
          </p:txBody>
        </p:sp>
        <p:sp>
          <p:nvSpPr>
            <p:cNvPr id="20" name="椭圆 77">
              <a:extLst>
                <a:ext uri="{FF2B5EF4-FFF2-40B4-BE49-F238E27FC236}">
                  <a16:creationId xmlns:a16="http://schemas.microsoft.com/office/drawing/2014/main" id="{081B6EB3-C9EC-4134-AE92-A78D198DDB65}"/>
                </a:ext>
              </a:extLst>
            </p:cNvPr>
            <p:cNvSpPr/>
            <p:nvPr/>
          </p:nvSpPr>
          <p:spPr>
            <a:xfrm>
              <a:off x="1478933"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DB5B16"/>
                  </a:solidFill>
                  <a:latin typeface="字魂20号-石头体" panose="00000500000000000000" charset="-122"/>
                  <a:ea typeface="字魂20号-石头体" panose="00000500000000000000" charset="-122"/>
                  <a:cs typeface="+mn-ea"/>
                  <a:sym typeface="+mn-lt"/>
                </a:rPr>
                <a:t>音</a:t>
              </a:r>
            </a:p>
          </p:txBody>
        </p:sp>
        <p:sp>
          <p:nvSpPr>
            <p:cNvPr id="21" name="椭圆 78">
              <a:extLst>
                <a:ext uri="{FF2B5EF4-FFF2-40B4-BE49-F238E27FC236}">
                  <a16:creationId xmlns:a16="http://schemas.microsoft.com/office/drawing/2014/main" id="{D604FF26-A595-45FA-8622-157E3F4A62AC}"/>
                </a:ext>
              </a:extLst>
            </p:cNvPr>
            <p:cNvSpPr/>
            <p:nvPr/>
          </p:nvSpPr>
          <p:spPr>
            <a:xfrm>
              <a:off x="2086855" y="324327"/>
              <a:ext cx="709563" cy="704850"/>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DB5B16"/>
                  </a:solidFill>
                  <a:latin typeface="字魂20号-石头体" panose="00000500000000000000" charset="-122"/>
                  <a:ea typeface="字魂20号-石头体" panose="00000500000000000000" charset="-122"/>
                  <a:cs typeface="+mn-ea"/>
                  <a:sym typeface="+mn-lt"/>
                </a:rPr>
                <a:t>乐</a:t>
              </a:r>
            </a:p>
          </p:txBody>
        </p:sp>
      </p:grpSp>
      <p:grpSp>
        <p:nvGrpSpPr>
          <p:cNvPr id="22" name="Group 21">
            <a:extLst>
              <a:ext uri="{FF2B5EF4-FFF2-40B4-BE49-F238E27FC236}">
                <a16:creationId xmlns:a16="http://schemas.microsoft.com/office/drawing/2014/main" id="{02458721-9720-443F-85AB-24721A39C3DF}"/>
              </a:ext>
            </a:extLst>
          </p:cNvPr>
          <p:cNvGrpSpPr/>
          <p:nvPr/>
        </p:nvGrpSpPr>
        <p:grpSpPr>
          <a:xfrm>
            <a:off x="834599" y="900682"/>
            <a:ext cx="2543209" cy="714703"/>
            <a:chOff x="241372" y="255112"/>
            <a:chExt cx="2543540" cy="714796"/>
          </a:xfrm>
        </p:grpSpPr>
        <p:sp>
          <p:nvSpPr>
            <p:cNvPr id="23" name="椭圆 63">
              <a:extLst>
                <a:ext uri="{FF2B5EF4-FFF2-40B4-BE49-F238E27FC236}">
                  <a16:creationId xmlns:a16="http://schemas.microsoft.com/office/drawing/2014/main" id="{360FD17F-7B18-493B-BBC3-8DA0F3175E8F}"/>
                </a:ext>
              </a:extLst>
            </p:cNvPr>
            <p:cNvSpPr/>
            <p:nvPr/>
          </p:nvSpPr>
          <p:spPr>
            <a:xfrm>
              <a:off x="241372" y="264390"/>
              <a:ext cx="709563" cy="704850"/>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DB5B16"/>
                  </a:solidFill>
                  <a:latin typeface="UTM American Sans" panose="02040603050506020204" pitchFamily="18" charset="0"/>
                  <a:ea typeface="字魂20号-石头体" panose="00000500000000000000" charset="-122"/>
                  <a:cs typeface="+mn-ea"/>
                  <a:sym typeface="+mn-lt"/>
                </a:rPr>
                <a:t>T</a:t>
              </a:r>
              <a:endParaRPr lang="zh-CN" altLang="en-US" sz="3600"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4" name="椭圆 64">
              <a:extLst>
                <a:ext uri="{FF2B5EF4-FFF2-40B4-BE49-F238E27FC236}">
                  <a16:creationId xmlns:a16="http://schemas.microsoft.com/office/drawing/2014/main" id="{08DE3DA2-864D-42FB-9D6F-E780B65166B1}"/>
                </a:ext>
              </a:extLst>
            </p:cNvPr>
            <p:cNvSpPr/>
            <p:nvPr/>
          </p:nvSpPr>
          <p:spPr>
            <a:xfrm>
              <a:off x="859504" y="255112"/>
              <a:ext cx="709563" cy="704850"/>
            </a:xfrm>
            <a:prstGeom prst="ellipse">
              <a:avLst/>
            </a:prstGeom>
            <a:solidFill>
              <a:srgbClr val="69B45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DB5B16"/>
                  </a:solidFill>
                  <a:latin typeface="UTM American Sans" panose="02040603050506020204" pitchFamily="18" charset="0"/>
                  <a:ea typeface="字魂20号-石头体" panose="00000500000000000000" charset="-122"/>
                  <a:cs typeface="+mn-ea"/>
                  <a:sym typeface="+mn-lt"/>
                </a:rPr>
                <a:t>O</a:t>
              </a:r>
              <a:endParaRPr lang="zh-CN" altLang="en-US" sz="3600"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5" name="椭圆 65">
              <a:extLst>
                <a:ext uri="{FF2B5EF4-FFF2-40B4-BE49-F238E27FC236}">
                  <a16:creationId xmlns:a16="http://schemas.microsoft.com/office/drawing/2014/main" id="{95841B59-FF04-43CD-85BF-E73090BE707E}"/>
                </a:ext>
              </a:extLst>
            </p:cNvPr>
            <p:cNvSpPr/>
            <p:nvPr/>
          </p:nvSpPr>
          <p:spPr>
            <a:xfrm>
              <a:off x="1490439" y="265058"/>
              <a:ext cx="709563" cy="704850"/>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DB5B16"/>
                  </a:solidFill>
                  <a:latin typeface="UTM American Sans" panose="02040603050506020204" pitchFamily="18" charset="0"/>
                  <a:ea typeface="字魂20号-石头体" panose="00000500000000000000" charset="-122"/>
                  <a:cs typeface="+mn-ea"/>
                  <a:sym typeface="+mn-lt"/>
                </a:rPr>
                <a:t>Á</a:t>
              </a:r>
              <a:endParaRPr lang="zh-CN" altLang="en-US" sz="3600"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6" name="椭圆 66">
              <a:extLst>
                <a:ext uri="{FF2B5EF4-FFF2-40B4-BE49-F238E27FC236}">
                  <a16:creationId xmlns:a16="http://schemas.microsoft.com/office/drawing/2014/main" id="{804B4A7C-1C5B-4904-8A07-0F1DE8DC4257}"/>
                </a:ext>
              </a:extLst>
            </p:cNvPr>
            <p:cNvSpPr/>
            <p:nvPr/>
          </p:nvSpPr>
          <p:spPr>
            <a:xfrm>
              <a:off x="2075349" y="255112"/>
              <a:ext cx="709563" cy="704850"/>
            </a:xfrm>
            <a:prstGeom prst="ellipse">
              <a:avLst/>
            </a:prstGeom>
            <a:solidFill>
              <a:srgbClr val="69B45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DB5B16"/>
                  </a:solidFill>
                  <a:latin typeface="UTM American Sans" panose="02040603050506020204" pitchFamily="18" charset="0"/>
                  <a:ea typeface="字魂20号-石头体" panose="00000500000000000000" charset="-122"/>
                  <a:cs typeface="+mn-ea"/>
                  <a:sym typeface="+mn-lt"/>
                </a:rPr>
                <a:t>N</a:t>
              </a:r>
              <a:endParaRPr lang="zh-CN" altLang="en-US" sz="3600" dirty="0">
                <a:solidFill>
                  <a:srgbClr val="DB5B16"/>
                </a:solidFill>
                <a:latin typeface="UTM American Sans" panose="02040603050506020204" pitchFamily="18" charset="0"/>
                <a:ea typeface="字魂20号-石头体" panose="00000500000000000000" charset="-122"/>
                <a:cs typeface="+mn-ea"/>
                <a:sym typeface="+mn-lt"/>
              </a:endParaRPr>
            </a:p>
          </p:txBody>
        </p:sp>
      </p:grpSp>
      <p:sp>
        <p:nvSpPr>
          <p:cNvPr id="27" name="椭圆 75">
            <a:extLst>
              <a:ext uri="{FF2B5EF4-FFF2-40B4-BE49-F238E27FC236}">
                <a16:creationId xmlns:a16="http://schemas.microsoft.com/office/drawing/2014/main" id="{CAE6907F-DC4C-4C6C-BAE8-B6926999ED21}"/>
              </a:ext>
            </a:extLst>
          </p:cNvPr>
          <p:cNvSpPr/>
          <p:nvPr/>
        </p:nvSpPr>
        <p:spPr>
          <a:xfrm>
            <a:off x="3318787" y="970370"/>
            <a:ext cx="709471" cy="704758"/>
          </a:xfrm>
          <a:prstGeom prst="ellipse">
            <a:avLst/>
          </a:prstGeom>
          <a:solidFill>
            <a:srgbClr val="0116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DB5B16"/>
                </a:solidFill>
                <a:latin typeface="字魂20号-石头体" panose="00000500000000000000" charset="-122"/>
                <a:ea typeface="字魂20号-石头体" panose="00000500000000000000" charset="-122"/>
                <a:cs typeface="+mn-ea"/>
                <a:sym typeface="+mn-lt"/>
              </a:rPr>
              <a:t>小</a:t>
            </a:r>
          </a:p>
        </p:txBody>
      </p:sp>
      <p:sp>
        <p:nvSpPr>
          <p:cNvPr id="28" name="椭圆 63">
            <a:extLst>
              <a:ext uri="{FF2B5EF4-FFF2-40B4-BE49-F238E27FC236}">
                <a16:creationId xmlns:a16="http://schemas.microsoft.com/office/drawing/2014/main" id="{5717BBB6-4992-40A1-B4AC-EA5BF9124BE4}"/>
              </a:ext>
            </a:extLst>
          </p:cNvPr>
          <p:cNvSpPr/>
          <p:nvPr/>
        </p:nvSpPr>
        <p:spPr>
          <a:xfrm>
            <a:off x="3297074" y="910441"/>
            <a:ext cx="709471" cy="704758"/>
          </a:xfrm>
          <a:prstGeom prst="ellipse">
            <a:avLst/>
          </a:prstGeom>
          <a:solidFill>
            <a:srgbClr val="25B3B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DB5B16"/>
                </a:solidFill>
                <a:latin typeface="UTM American Sans" panose="02040603050506020204" pitchFamily="18" charset="0"/>
                <a:ea typeface="字魂20号-石头体" panose="00000500000000000000" charset="-122"/>
                <a:cs typeface="+mn-ea"/>
                <a:sym typeface="+mn-lt"/>
              </a:rPr>
              <a:t>4</a:t>
            </a:r>
            <a:endParaRPr lang="zh-CN" altLang="en-US" sz="3600" dirty="0">
              <a:solidFill>
                <a:srgbClr val="DB5B16"/>
              </a:solidFill>
              <a:latin typeface="UTM American Sans" panose="02040603050506020204" pitchFamily="18" charset="0"/>
              <a:ea typeface="字魂20号-石头体" panose="00000500000000000000" charset="-122"/>
              <a:cs typeface="+mn-ea"/>
              <a:sym typeface="+mn-lt"/>
            </a:endParaRPr>
          </a:p>
        </p:txBody>
      </p:sp>
      <p:sp>
        <p:nvSpPr>
          <p:cNvPr id="29" name="TextBox 28">
            <a:extLst>
              <a:ext uri="{FF2B5EF4-FFF2-40B4-BE49-F238E27FC236}">
                <a16:creationId xmlns:a16="http://schemas.microsoft.com/office/drawing/2014/main" id="{DEFF3F26-B6B1-4261-B36C-F0C05B10F1A5}"/>
              </a:ext>
            </a:extLst>
          </p:cNvPr>
          <p:cNvSpPr txBox="1"/>
          <p:nvPr/>
        </p:nvSpPr>
        <p:spPr>
          <a:xfrm>
            <a:off x="3903939" y="4979736"/>
            <a:ext cx="4195514" cy="830889"/>
          </a:xfrm>
          <a:prstGeom prst="rect">
            <a:avLst/>
          </a:prstGeom>
          <a:noFill/>
        </p:spPr>
        <p:txBody>
          <a:bodyPr wrap="square" rtlCol="0">
            <a:spAutoFit/>
          </a:bodyPr>
          <a:lstStyle/>
          <a:p>
            <a:r>
              <a:rPr lang="en-US" sz="4800" dirty="0">
                <a:solidFill>
                  <a:schemeClr val="accent1">
                    <a:lumMod val="50000"/>
                  </a:schemeClr>
                </a:solidFill>
                <a:latin typeface="UTM Neutra" panose="02040603050506020204" pitchFamily="18" charset="0"/>
              </a:rPr>
              <a:t>(</a:t>
            </a:r>
            <a:r>
              <a:rPr lang="en-US" sz="4800" dirty="0" err="1">
                <a:solidFill>
                  <a:schemeClr val="accent1">
                    <a:lumMod val="50000"/>
                  </a:schemeClr>
                </a:solidFill>
                <a:latin typeface="UTM Neutra" panose="02040603050506020204" pitchFamily="18" charset="0"/>
              </a:rPr>
              <a:t>Tiếp</a:t>
            </a:r>
            <a:r>
              <a:rPr lang="en-US" sz="4800" dirty="0">
                <a:solidFill>
                  <a:schemeClr val="accent1">
                    <a:lumMod val="50000"/>
                  </a:schemeClr>
                </a:solidFill>
                <a:latin typeface="UTM Neutra" panose="02040603050506020204" pitchFamily="18" charset="0"/>
              </a:rPr>
              <a:t> </a:t>
            </a:r>
            <a:r>
              <a:rPr lang="en-US" sz="4800" dirty="0" err="1">
                <a:solidFill>
                  <a:schemeClr val="accent1">
                    <a:lumMod val="50000"/>
                  </a:schemeClr>
                </a:solidFill>
                <a:latin typeface="UTM Neutra" panose="02040603050506020204" pitchFamily="18" charset="0"/>
              </a:rPr>
              <a:t>theo</a:t>
            </a:r>
            <a:r>
              <a:rPr lang="en-US" sz="4800" dirty="0">
                <a:solidFill>
                  <a:schemeClr val="accent1">
                    <a:lumMod val="50000"/>
                  </a:schemeClr>
                </a:solidFill>
                <a:latin typeface="UTM Neutra" panose="02040603050506020204" pitchFamily="18" charset="0"/>
              </a:rPr>
              <a:t>)</a:t>
            </a:r>
          </a:p>
        </p:txBody>
      </p:sp>
      <p:pic>
        <p:nvPicPr>
          <p:cNvPr id="30" name="Picture 29">
            <a:extLst>
              <a:ext uri="{FF2B5EF4-FFF2-40B4-BE49-F238E27FC236}">
                <a16:creationId xmlns:a16="http://schemas.microsoft.com/office/drawing/2014/main" id="{293C0800-F660-418D-BC86-2BC64D726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7956" y="4522680"/>
            <a:ext cx="1265492" cy="1744999"/>
          </a:xfrm>
          <a:prstGeom prst="rect">
            <a:avLst/>
          </a:prstGeom>
        </p:spPr>
      </p:pic>
      <p:pic>
        <p:nvPicPr>
          <p:cNvPr id="32" name="5c249dca6369b">
            <a:hlinkClick r:id="" action="ppaction://media"/>
            <a:extLst>
              <a:ext uri="{FF2B5EF4-FFF2-40B4-BE49-F238E27FC236}">
                <a16:creationId xmlns:a16="http://schemas.microsoft.com/office/drawing/2014/main" id="{499008A7-AEFD-459F-8E84-A8D6D36CDD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239" y="854897"/>
            <a:ext cx="487300" cy="4873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32"/>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5137" y="1936792"/>
            <a:ext cx="5628007" cy="1982066"/>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1254" y="113822"/>
            <a:ext cx="1415772" cy="5628006"/>
          </a:xfrm>
          <a:prstGeom prst="rect">
            <a:avLst/>
          </a:prstGeom>
          <a:noFill/>
          <a:ln>
            <a:noFill/>
          </a:ln>
        </p:spPr>
        <p:txBody>
          <a:bodyPr vert="eaVert" wrap="square" rtlCol="0">
            <a:spAutoFit/>
          </a:bodyPr>
          <a:lstStyle/>
          <a:p>
            <a:pPr algn="ctr"/>
            <a:r>
              <a:rPr lang="en-US" altLang="zh-CN" sz="8000" spc="600" dirty="0">
                <a:solidFill>
                  <a:schemeClr val="bg1"/>
                </a:solidFill>
                <a:latin typeface="#9Slide06 SVNBlow Brush" pitchFamily="2" charset="0"/>
                <a:ea typeface="华文新魏" panose="02010800040101010101" pitchFamily="2" charset="-122"/>
              </a:rPr>
              <a:t>LUYỆN TẬP</a:t>
            </a:r>
          </a:p>
        </p:txBody>
      </p:sp>
    </p:spTree>
    <p:extLst>
      <p:ext uri="{BB962C8B-B14F-4D97-AF65-F5344CB8AC3E}">
        <p14:creationId xmlns:p14="http://schemas.microsoft.com/office/powerpoint/2010/main" val="4236096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62E257-A00C-4DF5-A1D4-38F0603B56D1}"/>
              </a:ext>
            </a:extLst>
          </p:cNvPr>
          <p:cNvSpPr/>
          <p:nvPr/>
        </p:nvSpPr>
        <p:spPr>
          <a:xfrm>
            <a:off x="9987756" y="1569135"/>
            <a:ext cx="1099344"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A08CD-ADDD-4F33-8C1D-39CE68CDE706}"/>
              </a:ext>
            </a:extLst>
          </p:cNvPr>
          <p:cNvSpPr/>
          <p:nvPr/>
        </p:nvSpPr>
        <p:spPr>
          <a:xfrm>
            <a:off x="8019256" y="2883694"/>
            <a:ext cx="1277144"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44FEFD-7021-4BF4-966F-D60148050179}"/>
              </a:ext>
            </a:extLst>
          </p:cNvPr>
          <p:cNvSpPr txBox="1"/>
          <p:nvPr/>
        </p:nvSpPr>
        <p:spPr>
          <a:xfrm>
            <a:off x="838200" y="1467535"/>
            <a:ext cx="10858500" cy="2123658"/>
          </a:xfrm>
          <a:prstGeom prst="rect">
            <a:avLst/>
          </a:prstGeom>
          <a:noFill/>
        </p:spPr>
        <p:txBody>
          <a:bodyPr wrap="square">
            <a:spAutoFit/>
          </a:bodyPr>
          <a:lstStyle/>
          <a:p>
            <a:pPr algn="l"/>
            <a:r>
              <a:rPr lang="en-US" sz="4400" b="1" i="0" u="sng" dirty="0">
                <a:solidFill>
                  <a:schemeClr val="tx2">
                    <a:lumMod val="75000"/>
                  </a:schemeClr>
                </a:solidFill>
                <a:effectLst/>
                <a:latin typeface="Cambria" panose="02040503050406030204" pitchFamily="18" charset="0"/>
                <a:ea typeface="Cambria" panose="02040503050406030204" pitchFamily="18" charset="0"/>
              </a:rPr>
              <a:t>Bài 1: </a:t>
            </a:r>
            <a:r>
              <a:rPr lang="en-US" sz="44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dài</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bảng</a:t>
            </a:r>
            <a:r>
              <a:rPr lang="en-US" sz="4400" b="1" i="0" dirty="0">
                <a:solidFill>
                  <a:schemeClr val="tx2">
                    <a:lumMod val="75000"/>
                  </a:schemeClr>
                </a:solidFill>
                <a:effectLst/>
                <a:latin typeface="Cambria" panose="02040503050406030204" pitchFamily="18" charset="0"/>
                <a:ea typeface="Cambria" panose="02040503050406030204" pitchFamily="18" charset="0"/>
              </a:rPr>
              <a:t> của lớp học là 3m. </a:t>
            </a:r>
            <a:r>
              <a:rPr lang="en-US" sz="4400" b="1" i="0" dirty="0" err="1">
                <a:solidFill>
                  <a:schemeClr val="tx2">
                    <a:lumMod val="75000"/>
                  </a:schemeClr>
                </a:solidFill>
                <a:effectLst/>
                <a:latin typeface="Cambria" panose="02040503050406030204" pitchFamily="18" charset="0"/>
                <a:ea typeface="Cambria" panose="02040503050406030204" pitchFamily="18" charset="0"/>
              </a:rPr>
              <a:t>Em</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hãy</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vẽ</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đoạn</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thẳng</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biểu</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thị</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dài</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bảng</a:t>
            </a:r>
            <a:r>
              <a:rPr lang="en-US" sz="4400" b="1" i="0" dirty="0">
                <a:solidFill>
                  <a:schemeClr val="tx2">
                    <a:lumMod val="75000"/>
                  </a:schemeClr>
                </a:solidFill>
                <a:effectLst/>
                <a:latin typeface="Cambria" panose="02040503050406030204" pitchFamily="18" charset="0"/>
                <a:ea typeface="Cambria" panose="02040503050406030204" pitchFamily="18" charset="0"/>
              </a:rPr>
              <a:t> đó </a:t>
            </a:r>
            <a:r>
              <a:rPr lang="en-US" sz="4400" b="1" i="0" dirty="0" err="1">
                <a:solidFill>
                  <a:schemeClr val="tx2">
                    <a:lumMod val="75000"/>
                  </a:schemeClr>
                </a:solidFill>
                <a:effectLst/>
                <a:latin typeface="Cambria" panose="02040503050406030204" pitchFamily="18" charset="0"/>
                <a:ea typeface="Cambria" panose="02040503050406030204" pitchFamily="18" charset="0"/>
              </a:rPr>
              <a:t>trên</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bản</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đồ</a:t>
            </a:r>
            <a:r>
              <a:rPr lang="en-US" sz="4400" b="1" i="0" dirty="0">
                <a:solidFill>
                  <a:schemeClr val="tx2">
                    <a:lumMod val="75000"/>
                  </a:schemeClr>
                </a:solidFill>
                <a:effectLst/>
                <a:latin typeface="Cambria" panose="02040503050406030204" pitchFamily="18" charset="0"/>
                <a:ea typeface="Cambria" panose="02040503050406030204" pitchFamily="18" charset="0"/>
              </a:rPr>
              <a:t> có </a:t>
            </a:r>
            <a:r>
              <a:rPr lang="en-US" sz="4400" b="1" i="0" dirty="0" err="1">
                <a:solidFill>
                  <a:schemeClr val="tx2">
                    <a:lumMod val="75000"/>
                  </a:schemeClr>
                </a:solidFill>
                <a:effectLst/>
                <a:latin typeface="Cambria" panose="02040503050406030204" pitchFamily="18" charset="0"/>
                <a:ea typeface="Cambria" panose="02040503050406030204" pitchFamily="18" charset="0"/>
              </a:rPr>
              <a:t>tỉ</a:t>
            </a:r>
            <a:r>
              <a:rPr lang="en-US" sz="4400" b="1" i="0" dirty="0">
                <a:solidFill>
                  <a:schemeClr val="tx2">
                    <a:lumMod val="75000"/>
                  </a:schemeClr>
                </a:solidFill>
                <a:effectLst/>
                <a:latin typeface="Cambria" panose="02040503050406030204" pitchFamily="18" charset="0"/>
                <a:ea typeface="Cambria" panose="02040503050406030204" pitchFamily="18" charset="0"/>
              </a:rPr>
              <a:t> </a:t>
            </a:r>
            <a:r>
              <a:rPr lang="en-US" sz="4400" b="1" i="0" dirty="0" err="1">
                <a:solidFill>
                  <a:schemeClr val="tx2">
                    <a:lumMod val="75000"/>
                  </a:schemeClr>
                </a:solidFill>
                <a:effectLst/>
                <a:latin typeface="Cambria" panose="02040503050406030204" pitchFamily="18" charset="0"/>
                <a:ea typeface="Cambria" panose="02040503050406030204" pitchFamily="18" charset="0"/>
              </a:rPr>
              <a:t>lệ</a:t>
            </a:r>
            <a:r>
              <a:rPr lang="en-US" sz="4400" b="1" i="0" dirty="0">
                <a:solidFill>
                  <a:schemeClr val="tx2">
                    <a:lumMod val="75000"/>
                  </a:schemeClr>
                </a:solidFill>
                <a:effectLst/>
                <a:latin typeface="Cambria" panose="02040503050406030204" pitchFamily="18" charset="0"/>
                <a:ea typeface="Cambria" panose="02040503050406030204" pitchFamily="18" charset="0"/>
              </a:rPr>
              <a:t> 1: 50</a:t>
            </a:r>
          </a:p>
        </p:txBody>
      </p:sp>
    </p:spTree>
    <p:extLst>
      <p:ext uri="{BB962C8B-B14F-4D97-AF65-F5344CB8AC3E}">
        <p14:creationId xmlns:p14="http://schemas.microsoft.com/office/powerpoint/2010/main" val="25243907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162E257-A00C-4DF5-A1D4-38F0603B56D1}"/>
              </a:ext>
            </a:extLst>
          </p:cNvPr>
          <p:cNvSpPr/>
          <p:nvPr/>
        </p:nvSpPr>
        <p:spPr>
          <a:xfrm>
            <a:off x="8057356" y="965022"/>
            <a:ext cx="794544"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BA08CD-ADDD-4F33-8C1D-39CE68CDE706}"/>
              </a:ext>
            </a:extLst>
          </p:cNvPr>
          <p:cNvSpPr/>
          <p:nvPr/>
        </p:nvSpPr>
        <p:spPr>
          <a:xfrm>
            <a:off x="2037556" y="2115235"/>
            <a:ext cx="1277144"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44FEFD-7021-4BF4-966F-D60148050179}"/>
              </a:ext>
            </a:extLst>
          </p:cNvPr>
          <p:cNvSpPr txBox="1"/>
          <p:nvPr/>
        </p:nvSpPr>
        <p:spPr>
          <a:xfrm>
            <a:off x="558800" y="965022"/>
            <a:ext cx="10947400" cy="1754326"/>
          </a:xfrm>
          <a:prstGeom prst="rect">
            <a:avLst/>
          </a:prstGeom>
          <a:noFill/>
        </p:spPr>
        <p:txBody>
          <a:bodyPr wrap="square">
            <a:spAutoFit/>
          </a:bodyPr>
          <a:lstStyle/>
          <a:p>
            <a:pPr algn="l"/>
            <a:r>
              <a:rPr lang="en-US" sz="3600" b="1" i="0" u="sng" dirty="0">
                <a:solidFill>
                  <a:schemeClr val="tx2">
                    <a:lumMod val="75000"/>
                  </a:schemeClr>
                </a:solidFill>
                <a:effectLst/>
                <a:latin typeface="Cambria" panose="02040503050406030204" pitchFamily="18" charset="0"/>
                <a:ea typeface="Cambria" panose="02040503050406030204" pitchFamily="18" charset="0"/>
              </a:rPr>
              <a:t>Bài 1: </a:t>
            </a:r>
            <a:r>
              <a:rPr lang="en-US" sz="36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dài</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bảng</a:t>
            </a:r>
            <a:r>
              <a:rPr lang="en-US" sz="3600" b="1" i="0" dirty="0">
                <a:solidFill>
                  <a:schemeClr val="tx2">
                    <a:lumMod val="75000"/>
                  </a:schemeClr>
                </a:solidFill>
                <a:effectLst/>
                <a:latin typeface="Cambria" panose="02040503050406030204" pitchFamily="18" charset="0"/>
                <a:ea typeface="Cambria" panose="02040503050406030204" pitchFamily="18" charset="0"/>
              </a:rPr>
              <a:t> của lớp học là 3m. </a:t>
            </a:r>
            <a:r>
              <a:rPr lang="en-US" sz="3600" b="1" i="0" dirty="0" err="1">
                <a:solidFill>
                  <a:schemeClr val="tx2">
                    <a:lumMod val="75000"/>
                  </a:schemeClr>
                </a:solidFill>
                <a:effectLst/>
                <a:latin typeface="Cambria" panose="02040503050406030204" pitchFamily="18" charset="0"/>
                <a:ea typeface="Cambria" panose="02040503050406030204" pitchFamily="18" charset="0"/>
              </a:rPr>
              <a:t>Em</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hãy</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vẽ</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đoạn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thẳng</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biểu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thị</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dài</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bảng</a:t>
            </a:r>
            <a:r>
              <a:rPr lang="en-US" sz="3600" b="1" i="0" dirty="0">
                <a:solidFill>
                  <a:schemeClr val="tx2">
                    <a:lumMod val="75000"/>
                  </a:schemeClr>
                </a:solidFill>
                <a:effectLst/>
                <a:latin typeface="Cambria" panose="02040503050406030204" pitchFamily="18" charset="0"/>
                <a:ea typeface="Cambria" panose="02040503050406030204" pitchFamily="18" charset="0"/>
              </a:rPr>
              <a:t> đó </a:t>
            </a:r>
            <a:r>
              <a:rPr lang="en-US" sz="3600" b="1" i="0" dirty="0" err="1">
                <a:solidFill>
                  <a:schemeClr val="tx2">
                    <a:lumMod val="75000"/>
                  </a:schemeClr>
                </a:solidFill>
                <a:effectLst/>
                <a:latin typeface="Cambria" panose="02040503050406030204" pitchFamily="18" charset="0"/>
                <a:ea typeface="Cambria" panose="02040503050406030204" pitchFamily="18" charset="0"/>
              </a:rPr>
              <a:t>trên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bản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đồ</a:t>
            </a:r>
            <a:r>
              <a:rPr lang="en-US" sz="3600" b="1" i="0" dirty="0">
                <a:solidFill>
                  <a:schemeClr val="tx2">
                    <a:lumMod val="75000"/>
                  </a:schemeClr>
                </a:solidFill>
                <a:effectLst/>
                <a:latin typeface="Cambria" panose="02040503050406030204" pitchFamily="18" charset="0"/>
                <a:ea typeface="Cambria" panose="02040503050406030204" pitchFamily="18" charset="0"/>
              </a:rPr>
              <a:t> có </a:t>
            </a:r>
            <a:r>
              <a:rPr lang="en-US" sz="3600" b="1" i="0" dirty="0" err="1">
                <a:solidFill>
                  <a:schemeClr val="tx2">
                    <a:lumMod val="75000"/>
                  </a:schemeClr>
                </a:solidFill>
                <a:effectLst/>
                <a:latin typeface="Cambria" panose="02040503050406030204" pitchFamily="18" charset="0"/>
                <a:ea typeface="Cambria" panose="02040503050406030204" pitchFamily="18" charset="0"/>
              </a:rPr>
              <a:t>tỉ</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lệ</a:t>
            </a:r>
            <a:r>
              <a:rPr lang="en-US" sz="3600" b="1" i="0" dirty="0">
                <a:solidFill>
                  <a:schemeClr val="tx2">
                    <a:lumMod val="75000"/>
                  </a:schemeClr>
                </a:solidFill>
                <a:effectLst/>
                <a:latin typeface="Cambria" panose="02040503050406030204" pitchFamily="18" charset="0"/>
                <a:ea typeface="Cambria" panose="02040503050406030204" pitchFamily="18" charset="0"/>
              </a:rPr>
              <a:t> 1: 50</a:t>
            </a:r>
          </a:p>
        </p:txBody>
      </p:sp>
      <p:sp>
        <p:nvSpPr>
          <p:cNvPr id="6" name="TextBox 5">
            <a:extLst>
              <a:ext uri="{FF2B5EF4-FFF2-40B4-BE49-F238E27FC236}">
                <a16:creationId xmlns:a16="http://schemas.microsoft.com/office/drawing/2014/main" id="{AE3E84F6-53BD-440A-8774-A31235F637A0}"/>
              </a:ext>
            </a:extLst>
          </p:cNvPr>
          <p:cNvSpPr txBox="1"/>
          <p:nvPr/>
        </p:nvSpPr>
        <p:spPr>
          <a:xfrm>
            <a:off x="2595564" y="2611220"/>
            <a:ext cx="7645400" cy="646331"/>
          </a:xfrm>
          <a:prstGeom prst="rect">
            <a:avLst/>
          </a:prstGeom>
          <a:noFill/>
        </p:spPr>
        <p:txBody>
          <a:bodyPr wrap="square" rtlCol="0">
            <a:spAutoFit/>
          </a:bodyPr>
          <a:lstStyle/>
          <a:p>
            <a:pPr algn="ctr"/>
            <a:r>
              <a:rPr lang="en-US" sz="3600" b="1" u="sng" dirty="0">
                <a:solidFill>
                  <a:srgbClr val="35765E"/>
                </a:solidFill>
                <a:latin typeface="Cambria" panose="02040503050406030204" pitchFamily="18" charset="0"/>
                <a:ea typeface="Cambria" panose="02040503050406030204" pitchFamily="18" charset="0"/>
              </a:rPr>
              <a:t>Bài </a:t>
            </a:r>
            <a:r>
              <a:rPr lang="en-US" sz="3600" b="1" u="sng" dirty="0" err="1">
                <a:solidFill>
                  <a:srgbClr val="35765E"/>
                </a:solidFill>
                <a:latin typeface="Cambria" panose="02040503050406030204" pitchFamily="18" charset="0"/>
                <a:ea typeface="Cambria" panose="02040503050406030204" pitchFamily="18" charset="0"/>
              </a:rPr>
              <a:t>giải</a:t>
            </a:r>
            <a:endParaRPr lang="en-US" sz="3600" b="1" u="sng" dirty="0">
              <a:solidFill>
                <a:srgbClr val="35765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C4638EC-D68C-4C8C-A049-C1DFF523BDBE}"/>
              </a:ext>
            </a:extLst>
          </p:cNvPr>
          <p:cNvSpPr txBox="1"/>
          <p:nvPr/>
        </p:nvSpPr>
        <p:spPr>
          <a:xfrm>
            <a:off x="4285457" y="3303302"/>
            <a:ext cx="6540500" cy="646331"/>
          </a:xfrm>
          <a:prstGeom prst="rect">
            <a:avLst/>
          </a:prstGeom>
          <a:noFill/>
        </p:spPr>
        <p:txBody>
          <a:bodyPr wrap="square" rtlCol="0">
            <a:spAutoFit/>
          </a:bodyPr>
          <a:lstStyle/>
          <a:p>
            <a:r>
              <a:rPr lang="en-US" sz="3600" dirty="0">
                <a:solidFill>
                  <a:schemeClr val="accent6">
                    <a:lumMod val="75000"/>
                  </a:schemeClr>
                </a:solidFill>
                <a:latin typeface="Cambria" panose="02040503050406030204" pitchFamily="18" charset="0"/>
                <a:ea typeface="Cambria" panose="02040503050406030204" pitchFamily="18" charset="0"/>
              </a:rPr>
              <a:t>Đổi 3m = 300cm</a:t>
            </a:r>
          </a:p>
        </p:txBody>
      </p:sp>
      <p:sp>
        <p:nvSpPr>
          <p:cNvPr id="8" name="TextBox 7">
            <a:extLst>
              <a:ext uri="{FF2B5EF4-FFF2-40B4-BE49-F238E27FC236}">
                <a16:creationId xmlns:a16="http://schemas.microsoft.com/office/drawing/2014/main" id="{FA1FA5B4-B87A-4393-AE26-0B2E0D37A2DB}"/>
              </a:ext>
            </a:extLst>
          </p:cNvPr>
          <p:cNvSpPr txBox="1"/>
          <p:nvPr/>
        </p:nvSpPr>
        <p:spPr>
          <a:xfrm>
            <a:off x="569913" y="3866970"/>
            <a:ext cx="11061700" cy="646331"/>
          </a:xfrm>
          <a:prstGeom prst="rect">
            <a:avLst/>
          </a:prstGeom>
          <a:noFill/>
        </p:spPr>
        <p:txBody>
          <a:bodyPr wrap="square" rtlCol="0">
            <a:spAutoFit/>
          </a:bodyPr>
          <a:lstStyle/>
          <a:p>
            <a:r>
              <a:rPr lang="en-US" sz="3600" dirty="0" err="1">
                <a:solidFill>
                  <a:schemeClr val="accent6">
                    <a:lumMod val="75000"/>
                  </a:schemeClr>
                </a:solidFill>
                <a:latin typeface="Cambria" panose="02040503050406030204" pitchFamily="18" charset="0"/>
                <a:ea typeface="Cambria" panose="02040503050406030204" pitchFamily="18" charset="0"/>
              </a:rPr>
              <a:t>Chiều</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dài</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bảng</a:t>
            </a:r>
            <a:r>
              <a:rPr lang="en-US" sz="3600" dirty="0">
                <a:solidFill>
                  <a:schemeClr val="accent6">
                    <a:lumMod val="75000"/>
                  </a:schemeClr>
                </a:solidFill>
                <a:latin typeface="Cambria" panose="02040503050406030204" pitchFamily="18" charset="0"/>
                <a:ea typeface="Cambria" panose="02040503050406030204" pitchFamily="18" charset="0"/>
              </a:rPr>
              <a:t> lớp </a:t>
            </a:r>
            <a:r>
              <a:rPr lang="en-US" sz="3600" dirty="0" err="1">
                <a:solidFill>
                  <a:schemeClr val="accent6">
                    <a:lumMod val="75000"/>
                  </a:schemeClr>
                </a:solidFill>
                <a:latin typeface="Cambria" panose="02040503050406030204" pitchFamily="18" charset="0"/>
                <a:ea typeface="Cambria" panose="02040503050406030204" pitchFamily="18" charset="0"/>
              </a:rPr>
              <a:t>thu</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nhỏ</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trên</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bản</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đồ</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tỉ</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lệ</a:t>
            </a:r>
            <a:r>
              <a:rPr lang="en-US" sz="3600" dirty="0">
                <a:solidFill>
                  <a:schemeClr val="accent6">
                    <a:lumMod val="75000"/>
                  </a:schemeClr>
                </a:solidFill>
                <a:latin typeface="Cambria" panose="02040503050406030204" pitchFamily="18" charset="0"/>
                <a:ea typeface="Cambria" panose="02040503050406030204" pitchFamily="18" charset="0"/>
              </a:rPr>
              <a:t> 1: 50 là:</a:t>
            </a:r>
          </a:p>
        </p:txBody>
      </p:sp>
      <p:sp>
        <p:nvSpPr>
          <p:cNvPr id="9" name="TextBox 8">
            <a:extLst>
              <a:ext uri="{FF2B5EF4-FFF2-40B4-BE49-F238E27FC236}">
                <a16:creationId xmlns:a16="http://schemas.microsoft.com/office/drawing/2014/main" id="{1FC63AD6-C0B1-4E21-9C8F-7AE15F92CA09}"/>
              </a:ext>
            </a:extLst>
          </p:cNvPr>
          <p:cNvSpPr txBox="1"/>
          <p:nvPr/>
        </p:nvSpPr>
        <p:spPr>
          <a:xfrm>
            <a:off x="4170363" y="4513301"/>
            <a:ext cx="6540500" cy="646331"/>
          </a:xfrm>
          <a:prstGeom prst="rect">
            <a:avLst/>
          </a:prstGeom>
          <a:noFill/>
        </p:spPr>
        <p:txBody>
          <a:bodyPr wrap="square" rtlCol="0">
            <a:spAutoFit/>
          </a:bodyPr>
          <a:lstStyle/>
          <a:p>
            <a:r>
              <a:rPr lang="en-US" sz="3600" dirty="0">
                <a:solidFill>
                  <a:schemeClr val="accent6">
                    <a:lumMod val="75000"/>
                  </a:schemeClr>
                </a:solidFill>
                <a:latin typeface="Cambria" panose="02040503050406030204" pitchFamily="18" charset="0"/>
                <a:ea typeface="Cambria" panose="02040503050406030204" pitchFamily="18" charset="0"/>
              </a:rPr>
              <a:t>300 : 50 = 6 (cm)</a:t>
            </a:r>
          </a:p>
        </p:txBody>
      </p:sp>
      <p:sp>
        <p:nvSpPr>
          <p:cNvPr id="10" name="TextBox 9">
            <a:extLst>
              <a:ext uri="{FF2B5EF4-FFF2-40B4-BE49-F238E27FC236}">
                <a16:creationId xmlns:a16="http://schemas.microsoft.com/office/drawing/2014/main" id="{8ADAA419-1394-416F-B302-6E040137B42D}"/>
              </a:ext>
            </a:extLst>
          </p:cNvPr>
          <p:cNvSpPr txBox="1"/>
          <p:nvPr/>
        </p:nvSpPr>
        <p:spPr>
          <a:xfrm>
            <a:off x="4914107" y="5122720"/>
            <a:ext cx="6540500" cy="646331"/>
          </a:xfrm>
          <a:prstGeom prst="rect">
            <a:avLst/>
          </a:prstGeom>
          <a:noFill/>
        </p:spPr>
        <p:txBody>
          <a:bodyPr wrap="square" rtlCol="0">
            <a:spAutoFit/>
          </a:bodyPr>
          <a:lstStyle/>
          <a:p>
            <a:r>
              <a:rPr lang="en-US" sz="3600" dirty="0" err="1">
                <a:solidFill>
                  <a:schemeClr val="accent6">
                    <a:lumMod val="75000"/>
                  </a:schemeClr>
                </a:solidFill>
                <a:latin typeface="Cambria" panose="02040503050406030204" pitchFamily="18" charset="0"/>
                <a:ea typeface="Cambria" panose="02040503050406030204" pitchFamily="18" charset="0"/>
              </a:rPr>
              <a:t>Đáp</a:t>
            </a:r>
            <a:r>
              <a:rPr lang="en-US" sz="3600" dirty="0">
                <a:solidFill>
                  <a:schemeClr val="accent6">
                    <a:lumMod val="75000"/>
                  </a:schemeClr>
                </a:solidFill>
                <a:latin typeface="Cambria" panose="02040503050406030204" pitchFamily="18" charset="0"/>
                <a:ea typeface="Cambria" panose="02040503050406030204" pitchFamily="18" charset="0"/>
              </a:rPr>
              <a:t> </a:t>
            </a:r>
            <a:r>
              <a:rPr lang="en-US" sz="3600" dirty="0" err="1">
                <a:solidFill>
                  <a:schemeClr val="accent6">
                    <a:lumMod val="75000"/>
                  </a:schemeClr>
                </a:solidFill>
                <a:latin typeface="Cambria" panose="02040503050406030204" pitchFamily="18" charset="0"/>
                <a:ea typeface="Cambria" panose="02040503050406030204" pitchFamily="18" charset="0"/>
              </a:rPr>
              <a:t>số</a:t>
            </a:r>
            <a:r>
              <a:rPr lang="en-US" sz="3600" dirty="0">
                <a:solidFill>
                  <a:schemeClr val="accent6">
                    <a:lumMod val="75000"/>
                  </a:schemeClr>
                </a:solidFill>
                <a:latin typeface="Cambria" panose="02040503050406030204" pitchFamily="18" charset="0"/>
                <a:ea typeface="Cambria" panose="02040503050406030204" pitchFamily="18" charset="0"/>
              </a:rPr>
              <a:t>: 6 cm</a:t>
            </a:r>
          </a:p>
        </p:txBody>
      </p:sp>
    </p:spTree>
    <p:extLst>
      <p:ext uri="{BB962C8B-B14F-4D97-AF65-F5344CB8AC3E}">
        <p14:creationId xmlns:p14="http://schemas.microsoft.com/office/powerpoint/2010/main" val="1136757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4FEFD-7021-4BF4-966F-D60148050179}"/>
              </a:ext>
            </a:extLst>
          </p:cNvPr>
          <p:cNvSpPr txBox="1"/>
          <p:nvPr/>
        </p:nvSpPr>
        <p:spPr>
          <a:xfrm>
            <a:off x="431801" y="1102330"/>
            <a:ext cx="11633200" cy="1323439"/>
          </a:xfrm>
          <a:prstGeom prst="rect">
            <a:avLst/>
          </a:prstGeom>
          <a:noFill/>
        </p:spPr>
        <p:txBody>
          <a:bodyPr wrap="square">
            <a:spAutoFit/>
          </a:bodyPr>
          <a:lstStyle/>
          <a:p>
            <a:pPr algn="l"/>
            <a:r>
              <a:rPr lang="en-US" sz="4000" b="1" i="0" dirty="0" err="1">
                <a:solidFill>
                  <a:schemeClr val="tx2">
                    <a:lumMod val="75000"/>
                  </a:schemeClr>
                </a:solidFill>
                <a:effectLst/>
                <a:latin typeface="Cambria" panose="02040503050406030204" pitchFamily="18" charset="0"/>
                <a:ea typeface="Cambria" panose="02040503050406030204" pitchFamily="18" charset="0"/>
              </a:rPr>
              <a:t>Em</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hãy</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vẽ</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đoạn</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thẳng</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biểu</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thị</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dài</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bảng</a:t>
            </a:r>
            <a:r>
              <a:rPr lang="en-US" sz="4000" b="1" i="0" dirty="0">
                <a:solidFill>
                  <a:schemeClr val="tx2">
                    <a:lumMod val="75000"/>
                  </a:schemeClr>
                </a:solidFill>
                <a:effectLst/>
                <a:latin typeface="Cambria" panose="02040503050406030204" pitchFamily="18" charset="0"/>
                <a:ea typeface="Cambria" panose="02040503050406030204" pitchFamily="18" charset="0"/>
              </a:rPr>
              <a:t> lớp </a:t>
            </a:r>
            <a:r>
              <a:rPr lang="en-US" sz="4000" b="1" i="0" dirty="0" err="1">
                <a:solidFill>
                  <a:schemeClr val="tx2">
                    <a:lumMod val="75000"/>
                  </a:schemeClr>
                </a:solidFill>
                <a:effectLst/>
                <a:latin typeface="Cambria" panose="02040503050406030204" pitchFamily="18" charset="0"/>
                <a:ea typeface="Cambria" panose="02040503050406030204" pitchFamily="18" charset="0"/>
              </a:rPr>
              <a:t>thu</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nhỏ</a:t>
            </a:r>
            <a:r>
              <a:rPr lang="en-US" sz="4000" b="1" i="0" dirty="0">
                <a:solidFill>
                  <a:schemeClr val="tx2">
                    <a:lumMod val="75000"/>
                  </a:schemeClr>
                </a:solidFill>
                <a:effectLst/>
                <a:latin typeface="Cambria" panose="02040503050406030204" pitchFamily="18" charset="0"/>
                <a:ea typeface="Cambria" panose="02040503050406030204" pitchFamily="18" charset="0"/>
              </a:rPr>
              <a:t> </a:t>
            </a:r>
            <a:r>
              <a:rPr lang="en-US" sz="4000" b="1" i="0" dirty="0" err="1">
                <a:solidFill>
                  <a:schemeClr val="tx2">
                    <a:lumMod val="75000"/>
                  </a:schemeClr>
                </a:solidFill>
                <a:effectLst/>
                <a:latin typeface="Cambria" panose="02040503050406030204" pitchFamily="18" charset="0"/>
                <a:ea typeface="Cambria" panose="02040503050406030204" pitchFamily="18" charset="0"/>
              </a:rPr>
              <a:t>dài</a:t>
            </a:r>
            <a:r>
              <a:rPr lang="en-US" sz="4000" b="1" i="0" dirty="0">
                <a:solidFill>
                  <a:schemeClr val="tx2">
                    <a:lumMod val="75000"/>
                  </a:schemeClr>
                </a:solidFill>
                <a:effectLst/>
                <a:latin typeface="Cambria" panose="02040503050406030204" pitchFamily="18" charset="0"/>
                <a:ea typeface="Cambria" panose="02040503050406030204" pitchFamily="18" charset="0"/>
              </a:rPr>
              <a:t> 6cm</a:t>
            </a:r>
          </a:p>
        </p:txBody>
      </p:sp>
      <p:sp>
        <p:nvSpPr>
          <p:cNvPr id="11" name="Rectangle: Rounded Corners 10">
            <a:extLst>
              <a:ext uri="{FF2B5EF4-FFF2-40B4-BE49-F238E27FC236}">
                <a16:creationId xmlns:a16="http://schemas.microsoft.com/office/drawing/2014/main" id="{ADDA21BE-6809-4D6C-8B41-7569F858B758}"/>
              </a:ext>
            </a:extLst>
          </p:cNvPr>
          <p:cNvSpPr/>
          <p:nvPr/>
        </p:nvSpPr>
        <p:spPr>
          <a:xfrm>
            <a:off x="1455756" y="2537963"/>
            <a:ext cx="6875443" cy="2127838"/>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414162-8FE5-42A7-8F20-34DEBD07E1B2}"/>
              </a:ext>
            </a:extLst>
          </p:cNvPr>
          <p:cNvSpPr txBox="1"/>
          <p:nvPr/>
        </p:nvSpPr>
        <p:spPr>
          <a:xfrm>
            <a:off x="1835352" y="2487655"/>
            <a:ext cx="657406"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a:t>
            </a:r>
          </a:p>
        </p:txBody>
      </p:sp>
      <p:sp>
        <p:nvSpPr>
          <p:cNvPr id="13" name="TextBox 12">
            <a:extLst>
              <a:ext uri="{FF2B5EF4-FFF2-40B4-BE49-F238E27FC236}">
                <a16:creationId xmlns:a16="http://schemas.microsoft.com/office/drawing/2014/main" id="{CBE931E3-F4CB-44CB-90C5-2D6137137C1A}"/>
              </a:ext>
            </a:extLst>
          </p:cNvPr>
          <p:cNvSpPr txBox="1"/>
          <p:nvPr/>
        </p:nvSpPr>
        <p:spPr>
          <a:xfrm>
            <a:off x="7434243" y="2593702"/>
            <a:ext cx="62551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B</a:t>
            </a:r>
          </a:p>
        </p:txBody>
      </p:sp>
      <p:pic>
        <p:nvPicPr>
          <p:cNvPr id="14" name="Picture 13" descr="A picture containing text, measuring stick&#10;&#10;Description automatically generated">
            <a:extLst>
              <a:ext uri="{FF2B5EF4-FFF2-40B4-BE49-F238E27FC236}">
                <a16:creationId xmlns:a16="http://schemas.microsoft.com/office/drawing/2014/main" id="{F4B406AF-6324-4772-A894-1EBDE1AB338A}"/>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7823" t="16108" r="82376" b="9835"/>
          <a:stretch/>
        </p:blipFill>
        <p:spPr>
          <a:xfrm rot="16200000">
            <a:off x="6037043" y="-661554"/>
            <a:ext cx="925895" cy="9316258"/>
          </a:xfrm>
          <a:prstGeom prst="rect">
            <a:avLst/>
          </a:prstGeom>
        </p:spPr>
      </p:pic>
      <p:pic>
        <p:nvPicPr>
          <p:cNvPr id="15" name="Picture 14">
            <a:extLst>
              <a:ext uri="{FF2B5EF4-FFF2-40B4-BE49-F238E27FC236}">
                <a16:creationId xmlns:a16="http://schemas.microsoft.com/office/drawing/2014/main" id="{08870464-98E3-4F7C-B9C8-412EC77A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485" y="2425769"/>
            <a:ext cx="1176113" cy="1176113"/>
          </a:xfrm>
          <a:prstGeom prst="rect">
            <a:avLst/>
          </a:prstGeom>
        </p:spPr>
      </p:pic>
      <p:cxnSp>
        <p:nvCxnSpPr>
          <p:cNvPr id="16" name="Straight Connector 15">
            <a:extLst>
              <a:ext uri="{FF2B5EF4-FFF2-40B4-BE49-F238E27FC236}">
                <a16:creationId xmlns:a16="http://schemas.microsoft.com/office/drawing/2014/main" id="{B7C65F98-154D-4E4C-A737-F5A07E97B72A}"/>
              </a:ext>
            </a:extLst>
          </p:cNvPr>
          <p:cNvCxnSpPr>
            <a:cxnSpLocks/>
          </p:cNvCxnSpPr>
          <p:nvPr/>
        </p:nvCxnSpPr>
        <p:spPr>
          <a:xfrm>
            <a:off x="2119553" y="3492422"/>
            <a:ext cx="5209152" cy="0"/>
          </a:xfrm>
          <a:prstGeom prst="line">
            <a:avLst/>
          </a:prstGeom>
          <a:ln w="57150"/>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71DF3DA3-3D07-4D54-8DFD-7A83312F64B5}"/>
              </a:ext>
            </a:extLst>
          </p:cNvPr>
          <p:cNvSpPr/>
          <p:nvPr/>
        </p:nvSpPr>
        <p:spPr>
          <a:xfrm>
            <a:off x="1979684" y="3373495"/>
            <a:ext cx="305763" cy="283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54A8222C-C4CE-4983-B4AA-6043D4BE5FEC}"/>
              </a:ext>
            </a:extLst>
          </p:cNvPr>
          <p:cNvSpPr/>
          <p:nvPr/>
        </p:nvSpPr>
        <p:spPr>
          <a:xfrm>
            <a:off x="7191869" y="3362574"/>
            <a:ext cx="349872" cy="2889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DA6722AC-89C6-454B-8ECE-C66C7ADC5446}"/>
              </a:ext>
            </a:extLst>
          </p:cNvPr>
          <p:cNvSpPr/>
          <p:nvPr/>
        </p:nvSpPr>
        <p:spPr>
          <a:xfrm>
            <a:off x="3043246" y="5049420"/>
            <a:ext cx="5864785" cy="707886"/>
          </a:xfrm>
          <a:prstGeom prst="rect">
            <a:avLst/>
          </a:prstGeom>
          <a:noFill/>
        </p:spPr>
        <p:txBody>
          <a:bodyPr wrap="square" lIns="91440" tIns="45720" rIns="91440" bIns="45720">
            <a:spAutoFit/>
          </a:bodyPr>
          <a:lstStyle/>
          <a:p>
            <a:pPr algn="ct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giấy</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17CB3729-F3F9-45A9-8DAB-AABD194E020A}"/>
              </a:ext>
            </a:extLst>
          </p:cNvPr>
          <p:cNvSpPr/>
          <p:nvPr/>
        </p:nvSpPr>
        <p:spPr>
          <a:xfrm>
            <a:off x="2028485" y="4881551"/>
            <a:ext cx="8988041" cy="1261884"/>
          </a:xfrm>
          <a:prstGeom prst="rect">
            <a:avLst/>
          </a:prstGeom>
          <a:noFill/>
        </p:spPr>
        <p:txBody>
          <a:bodyPr wrap="square" lIns="91440" tIns="45720" rIns="91440" bIns="45720">
            <a:spAutoFit/>
          </a:bodyPr>
          <a:lstStyle/>
          <a:p>
            <a:pPr algn="ct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Đặt</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một</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đầu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tại</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sao</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cho</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0 của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38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489370FB-7471-4CA0-8597-EDF8CB6E4D8E}"/>
              </a:ext>
            </a:extLst>
          </p:cNvPr>
          <p:cNvSpPr/>
          <p:nvPr/>
        </p:nvSpPr>
        <p:spPr>
          <a:xfrm>
            <a:off x="2047632" y="4912329"/>
            <a:ext cx="8904715" cy="1200329"/>
          </a:xfrm>
          <a:prstGeom prst="rect">
            <a:avLst/>
          </a:prstGeom>
          <a:noFill/>
        </p:spPr>
        <p:txBody>
          <a:bodyPr wrap="square" lIns="91440" tIns="45720" rIns="91440" bIns="45720">
            <a:spAutoFit/>
          </a:bodyPr>
          <a:lstStyle/>
          <a:p>
            <a:pPr algn="ct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chấm</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 của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36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4F94986F-8406-49C5-9926-DA72266A084F}"/>
              </a:ext>
            </a:extLst>
          </p:cNvPr>
          <p:cNvSpPr/>
          <p:nvPr/>
        </p:nvSpPr>
        <p:spPr>
          <a:xfrm>
            <a:off x="2644791" y="4828692"/>
            <a:ext cx="7710396" cy="1323439"/>
          </a:xfrm>
          <a:prstGeom prst="rect">
            <a:avLst/>
          </a:prstGeom>
          <a:noFill/>
        </p:spPr>
        <p:txBody>
          <a:bodyPr wrap="square" lIns="91440" tIns="45720" rIns="91440" bIns="45720">
            <a:spAutoFit/>
          </a:bodyPr>
          <a:lstStyle/>
          <a:p>
            <a:pPr algn="ct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Nối</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với B ta được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6cm.</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59B7F259-D9ED-4B5C-B13B-5A5964F55D51}"/>
              </a:ext>
            </a:extLst>
          </p:cNvPr>
          <p:cNvSpPr/>
          <p:nvPr/>
        </p:nvSpPr>
        <p:spPr>
          <a:xfrm>
            <a:off x="3557952" y="2768391"/>
            <a:ext cx="1517953" cy="707886"/>
          </a:xfrm>
          <a:prstGeom prst="rect">
            <a:avLst/>
          </a:prstGeom>
          <a:noFill/>
        </p:spPr>
        <p:txBody>
          <a:bodyPr wrap="square" lIns="91440" tIns="45720" rIns="91440" bIns="45720">
            <a:spAutoFit/>
          </a:bodyPr>
          <a:lstStyle/>
          <a:p>
            <a:pPr algn="ct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6 cm</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B3C8999E-8330-4ADC-9E26-773C05A73723}"/>
              </a:ext>
            </a:extLst>
          </p:cNvPr>
          <p:cNvSpPr/>
          <p:nvPr/>
        </p:nvSpPr>
        <p:spPr>
          <a:xfrm>
            <a:off x="4837616" y="3959648"/>
            <a:ext cx="3369778" cy="646331"/>
          </a:xfrm>
          <a:prstGeom prst="rect">
            <a:avLst/>
          </a:prstGeom>
          <a:noFill/>
        </p:spPr>
        <p:txBody>
          <a:bodyPr wrap="square" lIns="91440" tIns="45720" rIns="91440" bIns="45720">
            <a:spAutoFit/>
          </a:bodyPr>
          <a:lstStyle/>
          <a:p>
            <a:pPr algn="ct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50</a:t>
            </a:r>
            <a:endParaRPr lang="en-US" sz="36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2166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1+#ppt_w/2"/>
                                          </p:val>
                                        </p:tav>
                                        <p:tav tm="100000">
                                          <p:val>
                                            <p:strVal val="#ppt_x"/>
                                          </p:val>
                                        </p:tav>
                                      </p:tavLst>
                                    </p:anim>
                                    <p:anim calcmode="lin" valueType="num">
                                      <p:cBhvr additive="base">
                                        <p:cTn id="7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27751E-6 -1.73571E-7 L 0.41881 -0.00278 " pathEditMode="relative" rAng="0" ptsTypes="AA">
                                      <p:cBhvr>
                                        <p:cTn id="81" dur="2000" fill="hold"/>
                                        <p:tgtEl>
                                          <p:spTgt spid="15"/>
                                        </p:tgtEl>
                                        <p:attrNameLst>
                                          <p:attrName>ppt_x</p:attrName>
                                          <p:attrName>ppt_y</p:attrName>
                                        </p:attrNameLst>
                                      </p:cBhvr>
                                      <p:rCtr x="20940" y="-139"/>
                                    </p:animMotion>
                                  </p:childTnLst>
                                </p:cTn>
                              </p:par>
                              <p:par>
                                <p:cTn id="82" presetID="22" presetClass="entr" presetSubtype="1"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up)">
                                      <p:cBhvr>
                                        <p:cTn id="84" dur="2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additive="base">
                                        <p:cTn id="108" dur="500" fill="hold"/>
                                        <p:tgtEl>
                                          <p:spTgt spid="24"/>
                                        </p:tgtEl>
                                        <p:attrNameLst>
                                          <p:attrName>ppt_x</p:attrName>
                                        </p:attrNameLst>
                                      </p:cBhvr>
                                      <p:tavLst>
                                        <p:tav tm="0">
                                          <p:val>
                                            <p:strVal val="#ppt_x"/>
                                          </p:val>
                                        </p:tav>
                                        <p:tav tm="100000">
                                          <p:val>
                                            <p:strVal val="#ppt_x"/>
                                          </p:val>
                                        </p:tav>
                                      </p:tavLst>
                                    </p:anim>
                                    <p:anim calcmode="lin" valueType="num">
                                      <p:cBhvr additive="base">
                                        <p:cTn id="10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7" grpId="0" animBg="1"/>
      <p:bldP spid="18" grpId="0" animBg="1"/>
      <p:bldP spid="19" grpId="0"/>
      <p:bldP spid="19" grpId="1"/>
      <p:bldP spid="20" grpId="0"/>
      <p:bldP spid="20" grpId="1"/>
      <p:bldP spid="21" grpId="0"/>
      <p:bldP spid="21" grpId="1"/>
      <p:bldP spid="22" grpId="0"/>
      <p:bldP spid="22" grpId="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F1F682-36A1-48D2-8360-122DBAE1B5CB}"/>
              </a:ext>
            </a:extLst>
          </p:cNvPr>
          <p:cNvSpPr/>
          <p:nvPr/>
        </p:nvSpPr>
        <p:spPr>
          <a:xfrm>
            <a:off x="571498" y="1755348"/>
            <a:ext cx="6121401"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8245679-9155-4181-8A41-6868EA930485}"/>
              </a:ext>
            </a:extLst>
          </p:cNvPr>
          <p:cNvSpPr/>
          <p:nvPr/>
        </p:nvSpPr>
        <p:spPr>
          <a:xfrm>
            <a:off x="8470898" y="2291496"/>
            <a:ext cx="1549401" cy="5461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8A9635-AD68-4DEC-8FF4-BACE84874709}"/>
              </a:ext>
            </a:extLst>
          </p:cNvPr>
          <p:cNvSpPr txBox="1"/>
          <p:nvPr/>
        </p:nvSpPr>
        <p:spPr>
          <a:xfrm>
            <a:off x="571499" y="1151235"/>
            <a:ext cx="11339513" cy="1754326"/>
          </a:xfrm>
          <a:prstGeom prst="rect">
            <a:avLst/>
          </a:prstGeom>
          <a:noFill/>
        </p:spPr>
        <p:txBody>
          <a:bodyPr wrap="square">
            <a:spAutoFit/>
          </a:bodyPr>
          <a:lstStyle/>
          <a:p>
            <a:r>
              <a:rPr lang="en-US" sz="3600" b="1" i="0" u="sng" dirty="0">
                <a:solidFill>
                  <a:schemeClr val="tx2">
                    <a:lumMod val="75000"/>
                  </a:schemeClr>
                </a:solidFill>
                <a:effectLst/>
                <a:latin typeface="Cambria" panose="02040503050406030204" pitchFamily="18" charset="0"/>
                <a:ea typeface="Cambria" panose="02040503050406030204" pitchFamily="18" charset="0"/>
              </a:rPr>
              <a:t>Bài 2: </a:t>
            </a:r>
            <a:r>
              <a:rPr lang="en-US" sz="3600" b="1" i="0" dirty="0" err="1">
                <a:solidFill>
                  <a:schemeClr val="tx2">
                    <a:lumMod val="75000"/>
                  </a:schemeClr>
                </a:solidFill>
                <a:effectLst/>
                <a:latin typeface="Cambria" panose="02040503050406030204" pitchFamily="18" charset="0"/>
                <a:ea typeface="Cambria" panose="02040503050406030204" pitchFamily="18" charset="0"/>
              </a:rPr>
              <a:t>Nền</a:t>
            </a:r>
            <a:r>
              <a:rPr lang="en-US" sz="3600" b="1" i="0" dirty="0">
                <a:solidFill>
                  <a:schemeClr val="tx2">
                    <a:lumMod val="75000"/>
                  </a:schemeClr>
                </a:solidFill>
                <a:effectLst/>
                <a:latin typeface="Cambria" panose="02040503050406030204" pitchFamily="18" charset="0"/>
                <a:ea typeface="Cambria" panose="02040503050406030204" pitchFamily="18" charset="0"/>
              </a:rPr>
              <a:t> của </a:t>
            </a:r>
            <a:r>
              <a:rPr lang="en-US" sz="3600" b="1" i="0" dirty="0" err="1">
                <a:solidFill>
                  <a:schemeClr val="tx2">
                    <a:lumMod val="75000"/>
                  </a:schemeClr>
                </a:solidFill>
                <a:effectLst/>
                <a:latin typeface="Cambria" panose="02040503050406030204" pitchFamily="18" charset="0"/>
                <a:ea typeface="Cambria" panose="02040503050406030204" pitchFamily="18" charset="0"/>
              </a:rPr>
              <a:t>một</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phòng</a:t>
            </a:r>
            <a:r>
              <a:rPr lang="en-US" sz="3600" b="1" i="0" dirty="0">
                <a:solidFill>
                  <a:schemeClr val="tx2">
                    <a:lumMod val="75000"/>
                  </a:schemeClr>
                </a:solidFill>
                <a:effectLst/>
                <a:latin typeface="Cambria" panose="02040503050406030204" pitchFamily="18" charset="0"/>
                <a:ea typeface="Cambria" panose="02040503050406030204" pitchFamily="18" charset="0"/>
              </a:rPr>
              <a:t> học là </a:t>
            </a:r>
            <a:r>
              <a:rPr lang="en-US" sz="3600" b="1" i="0" dirty="0" err="1">
                <a:solidFill>
                  <a:schemeClr val="tx2">
                    <a:lumMod val="75000"/>
                  </a:schemeClr>
                </a:solidFill>
                <a:effectLst/>
                <a:latin typeface="Cambria" panose="02040503050406030204" pitchFamily="18" charset="0"/>
                <a:ea typeface="Cambria" panose="02040503050406030204" pitchFamily="18" charset="0"/>
              </a:rPr>
              <a:t>hình</a:t>
            </a:r>
            <a:r>
              <a:rPr lang="en-US" sz="3600" b="1" i="0" dirty="0">
                <a:solidFill>
                  <a:schemeClr val="tx2">
                    <a:lumMod val="75000"/>
                  </a:schemeClr>
                </a:solidFill>
                <a:effectLst/>
                <a:latin typeface="Cambria" panose="02040503050406030204" pitchFamily="18" charset="0"/>
                <a:ea typeface="Cambria" panose="02040503050406030204" pitchFamily="18" charset="0"/>
              </a:rPr>
              <a:t> chữ </a:t>
            </a:r>
            <a:r>
              <a:rPr lang="en-US" sz="3600" b="1" i="0" dirty="0" err="1">
                <a:solidFill>
                  <a:schemeClr val="tx2">
                    <a:lumMod val="75000"/>
                  </a:schemeClr>
                </a:solidFill>
                <a:effectLst/>
                <a:latin typeface="Cambria" panose="02040503050406030204" pitchFamily="18" charset="0"/>
                <a:ea typeface="Cambria" panose="02040503050406030204" pitchFamily="18" charset="0"/>
              </a:rPr>
              <a:t>nhật</a:t>
            </a:r>
            <a:r>
              <a:rPr lang="en-US" sz="3600" b="1" i="0" dirty="0">
                <a:solidFill>
                  <a:schemeClr val="tx2">
                    <a:lumMod val="75000"/>
                  </a:schemeClr>
                </a:solidFill>
                <a:effectLst/>
                <a:latin typeface="Cambria" panose="02040503050406030204" pitchFamily="18" charset="0"/>
                <a:ea typeface="Cambria" panose="02040503050406030204" pitchFamily="18" charset="0"/>
              </a:rPr>
              <a:t> có </a:t>
            </a:r>
            <a:r>
              <a:rPr lang="en-US" sz="36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dài</a:t>
            </a:r>
            <a:r>
              <a:rPr lang="en-US" sz="3600" b="1" i="0" dirty="0">
                <a:solidFill>
                  <a:schemeClr val="tx2">
                    <a:lumMod val="75000"/>
                  </a:schemeClr>
                </a:solidFill>
                <a:effectLst/>
                <a:latin typeface="Cambria" panose="02040503050406030204" pitchFamily="18" charset="0"/>
                <a:ea typeface="Cambria" panose="02040503050406030204" pitchFamily="18" charset="0"/>
              </a:rPr>
              <a:t> 8m, </a:t>
            </a:r>
            <a:r>
              <a:rPr lang="en-US" sz="3600" b="1" i="0" dirty="0" err="1">
                <a:solidFill>
                  <a:schemeClr val="tx2">
                    <a:lumMod val="75000"/>
                  </a:schemeClr>
                </a:solidFill>
                <a:effectLst/>
                <a:latin typeface="Cambria" panose="02040503050406030204" pitchFamily="18" charset="0"/>
                <a:ea typeface="Cambria" panose="02040503050406030204" pitchFamily="18" charset="0"/>
              </a:rPr>
              <a:t>chiều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rộng</a:t>
            </a:r>
            <a:r>
              <a:rPr lang="en-US" sz="3600" b="1" i="0" dirty="0">
                <a:solidFill>
                  <a:schemeClr val="tx2">
                    <a:lumMod val="75000"/>
                  </a:schemeClr>
                </a:solidFill>
                <a:effectLst/>
                <a:latin typeface="Cambria" panose="02040503050406030204" pitchFamily="18" charset="0"/>
                <a:ea typeface="Cambria" panose="02040503050406030204" pitchFamily="18" charset="0"/>
              </a:rPr>
              <a:t> 6m. </a:t>
            </a:r>
            <a:r>
              <a:rPr lang="en-US" sz="3600" b="1" i="0" dirty="0" err="1">
                <a:solidFill>
                  <a:schemeClr val="tx2">
                    <a:lumMod val="75000"/>
                  </a:schemeClr>
                </a:solidFill>
                <a:effectLst/>
                <a:latin typeface="Cambria" panose="02040503050406030204" pitchFamily="18" charset="0"/>
                <a:ea typeface="Cambria" panose="02040503050406030204" pitchFamily="18" charset="0"/>
              </a:rPr>
              <a:t>Em</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hãy</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vẽ</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hình</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biểu</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thị</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nền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phòng</a:t>
            </a:r>
            <a:r>
              <a:rPr lang="en-US" sz="3600" b="1" i="0" dirty="0">
                <a:solidFill>
                  <a:schemeClr val="tx2">
                    <a:lumMod val="75000"/>
                  </a:schemeClr>
                </a:solidFill>
                <a:effectLst/>
                <a:latin typeface="Cambria" panose="02040503050406030204" pitchFamily="18" charset="0"/>
                <a:ea typeface="Cambria" panose="02040503050406030204" pitchFamily="18" charset="0"/>
              </a:rPr>
              <a:t> học đó </a:t>
            </a:r>
            <a:r>
              <a:rPr lang="en-US" sz="3600" b="1" i="0" dirty="0" err="1">
                <a:solidFill>
                  <a:schemeClr val="tx2">
                    <a:lumMod val="75000"/>
                  </a:schemeClr>
                </a:solidFill>
                <a:effectLst/>
                <a:latin typeface="Cambria" panose="02040503050406030204" pitchFamily="18" charset="0"/>
                <a:ea typeface="Cambria" panose="02040503050406030204" pitchFamily="18" charset="0"/>
              </a:rPr>
              <a:t>trên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bản</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đồ</a:t>
            </a:r>
            <a:r>
              <a:rPr lang="en-US" sz="3600" b="1" i="0" dirty="0">
                <a:solidFill>
                  <a:schemeClr val="tx2">
                    <a:lumMod val="75000"/>
                  </a:schemeClr>
                </a:solidFill>
                <a:effectLst/>
                <a:latin typeface="Cambria" panose="02040503050406030204" pitchFamily="18" charset="0"/>
                <a:ea typeface="Cambria" panose="02040503050406030204" pitchFamily="18" charset="0"/>
              </a:rPr>
              <a:t> có </a:t>
            </a:r>
            <a:r>
              <a:rPr lang="en-US" sz="3600" b="1" i="0" dirty="0" err="1">
                <a:solidFill>
                  <a:schemeClr val="tx2">
                    <a:lumMod val="75000"/>
                  </a:schemeClr>
                </a:solidFill>
                <a:effectLst/>
                <a:latin typeface="Cambria" panose="02040503050406030204" pitchFamily="18" charset="0"/>
                <a:ea typeface="Cambria" panose="02040503050406030204" pitchFamily="18" charset="0"/>
              </a:rPr>
              <a:t>tỉ</a:t>
            </a:r>
            <a:r>
              <a:rPr lang="en-US" sz="3600" b="1" i="0" dirty="0">
                <a:solidFill>
                  <a:schemeClr val="tx2">
                    <a:lumMod val="75000"/>
                  </a:schemeClr>
                </a:solidFill>
                <a:effectLst/>
                <a:latin typeface="Cambria" panose="02040503050406030204" pitchFamily="18" charset="0"/>
                <a:ea typeface="Cambria" panose="02040503050406030204" pitchFamily="18" charset="0"/>
              </a:rPr>
              <a:t> </a:t>
            </a:r>
            <a:r>
              <a:rPr lang="en-US" sz="3600" b="1" i="0" dirty="0" err="1">
                <a:solidFill>
                  <a:schemeClr val="tx2">
                    <a:lumMod val="75000"/>
                  </a:schemeClr>
                </a:solidFill>
                <a:effectLst/>
                <a:latin typeface="Cambria" panose="02040503050406030204" pitchFamily="18" charset="0"/>
                <a:ea typeface="Cambria" panose="02040503050406030204" pitchFamily="18" charset="0"/>
              </a:rPr>
              <a:t>lệ</a:t>
            </a:r>
            <a:r>
              <a:rPr lang="en-US" sz="3600" b="1" i="0" dirty="0">
                <a:solidFill>
                  <a:schemeClr val="tx2">
                    <a:lumMod val="75000"/>
                  </a:schemeClr>
                </a:solidFill>
                <a:effectLst/>
                <a:latin typeface="Cambria" panose="02040503050406030204" pitchFamily="18" charset="0"/>
                <a:ea typeface="Cambria" panose="02040503050406030204" pitchFamily="18" charset="0"/>
              </a:rPr>
              <a:t> 1 : 200.</a:t>
            </a:r>
            <a:endParaRPr lang="en-US" sz="3600" b="1" dirty="0">
              <a:solidFill>
                <a:schemeClr val="tx2">
                  <a:lumMod val="75000"/>
                </a:schemeClr>
              </a:solidFill>
              <a:latin typeface="Cambria" panose="02040503050406030204" pitchFamily="18" charset="0"/>
              <a:ea typeface="Cambria" panose="02040503050406030204" pitchFamily="18" charset="0"/>
            </a:endParaRPr>
          </a:p>
        </p:txBody>
      </p:sp>
      <p:grpSp>
        <p:nvGrpSpPr>
          <p:cNvPr id="13" name="组合 4">
            <a:extLst>
              <a:ext uri="{FF2B5EF4-FFF2-40B4-BE49-F238E27FC236}">
                <a16:creationId xmlns:a16="http://schemas.microsoft.com/office/drawing/2014/main" id="{85E50D84-B9C0-439A-990D-3C41211BC3B2}"/>
              </a:ext>
            </a:extLst>
          </p:cNvPr>
          <p:cNvGrpSpPr/>
          <p:nvPr/>
        </p:nvGrpSpPr>
        <p:grpSpPr>
          <a:xfrm>
            <a:off x="2171074" y="3130762"/>
            <a:ext cx="8523200" cy="6203737"/>
            <a:chOff x="930956" y="2222001"/>
            <a:chExt cx="4555443" cy="3816850"/>
          </a:xfrm>
          <a:effectLst>
            <a:outerShdw blurRad="50800" dist="38100" algn="l" rotWithShape="0">
              <a:prstClr val="black">
                <a:alpha val="40000"/>
              </a:prstClr>
            </a:outerShdw>
          </a:effectLst>
        </p:grpSpPr>
        <p:sp>
          <p:nvSpPr>
            <p:cNvPr id="14" name="椭圆 5">
              <a:extLst>
                <a:ext uri="{FF2B5EF4-FFF2-40B4-BE49-F238E27FC236}">
                  <a16:creationId xmlns:a16="http://schemas.microsoft.com/office/drawing/2014/main" id="{8894A419-3456-44EC-B5F1-D5248A8DA442}"/>
                </a:ext>
              </a:extLst>
            </p:cNvPr>
            <p:cNvSpPr/>
            <p:nvPr/>
          </p:nvSpPr>
          <p:spPr>
            <a:xfrm>
              <a:off x="930956" y="2222001"/>
              <a:ext cx="4555443" cy="3816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6">
              <a:extLst>
                <a:ext uri="{FF2B5EF4-FFF2-40B4-BE49-F238E27FC236}">
                  <a16:creationId xmlns:a16="http://schemas.microsoft.com/office/drawing/2014/main" id="{372A96B9-9C96-42F1-98C9-C97471430C1B}"/>
                </a:ext>
              </a:extLst>
            </p:cNvPr>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6" name="TextBox 15">
            <a:extLst>
              <a:ext uri="{FF2B5EF4-FFF2-40B4-BE49-F238E27FC236}">
                <a16:creationId xmlns:a16="http://schemas.microsoft.com/office/drawing/2014/main" id="{CDD8A4C8-A833-48B5-A99B-9254F52DA5DA}"/>
              </a:ext>
            </a:extLst>
          </p:cNvPr>
          <p:cNvSpPr txBox="1"/>
          <p:nvPr/>
        </p:nvSpPr>
        <p:spPr>
          <a:xfrm>
            <a:off x="2624499" y="4056058"/>
            <a:ext cx="7526237" cy="2308324"/>
          </a:xfrm>
          <a:prstGeom prst="rect">
            <a:avLst/>
          </a:prstGeom>
          <a:noFill/>
        </p:spPr>
        <p:txBody>
          <a:bodyPr wrap="square" rtlCol="0">
            <a:spAutoFit/>
          </a:bodyPr>
          <a:lstStyle/>
          <a:p>
            <a:pPr algn="ctr"/>
            <a:r>
              <a:rPr lang="en-US" sz="3600" b="1" dirty="0">
                <a:solidFill>
                  <a:schemeClr val="accent1">
                    <a:lumMod val="50000"/>
                  </a:schemeClr>
                </a:solidFill>
                <a:latin typeface="Cambria" panose="02040503050406030204" pitchFamily="18" charset="0"/>
                <a:ea typeface="Cambria" panose="02040503050406030204" pitchFamily="18" charset="0"/>
              </a:rPr>
              <a:t>Để </a:t>
            </a:r>
            <a:r>
              <a:rPr lang="en-US" sz="3600" b="1" dirty="0" err="1">
                <a:solidFill>
                  <a:schemeClr val="accent1">
                    <a:lumMod val="50000"/>
                  </a:schemeClr>
                </a:solidFill>
                <a:latin typeface="Cambria" panose="02040503050406030204" pitchFamily="18" charset="0"/>
                <a:ea typeface="Cambria" panose="02040503050406030204" pitchFamily="18" charset="0"/>
              </a:rPr>
              <a:t>vẽ</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hình</a:t>
            </a:r>
            <a:r>
              <a:rPr lang="en-US" sz="3600" b="1" dirty="0">
                <a:solidFill>
                  <a:schemeClr val="accent1">
                    <a:lumMod val="50000"/>
                  </a:schemeClr>
                </a:solidFill>
                <a:latin typeface="Cambria" panose="02040503050406030204" pitchFamily="18" charset="0"/>
                <a:ea typeface="Cambria" panose="02040503050406030204" pitchFamily="18" charset="0"/>
              </a:rPr>
              <a:t> chữ </a:t>
            </a:r>
            <a:r>
              <a:rPr lang="en-US" sz="3600" b="1" dirty="0" err="1">
                <a:solidFill>
                  <a:schemeClr val="accent1">
                    <a:lumMod val="50000"/>
                  </a:schemeClr>
                </a:solidFill>
                <a:latin typeface="Cambria" panose="02040503050406030204" pitchFamily="18" charset="0"/>
                <a:ea typeface="Cambria" panose="02040503050406030204" pitchFamily="18" charset="0"/>
              </a:rPr>
              <a:t>nhật</a:t>
            </a:r>
            <a:r>
              <a:rPr lang="en-US" sz="3600" b="1" dirty="0">
                <a:solidFill>
                  <a:schemeClr val="accent1">
                    <a:lumMod val="50000"/>
                  </a:schemeClr>
                </a:solidFill>
                <a:latin typeface="Cambria" panose="02040503050406030204" pitchFamily="18" charset="0"/>
                <a:ea typeface="Cambria" panose="02040503050406030204" pitchFamily="18" charset="0"/>
              </a:rPr>
              <a:t> </a:t>
            </a:r>
          </a:p>
          <a:p>
            <a:pPr algn="ctr"/>
            <a:r>
              <a:rPr lang="en-US" sz="3600" b="1" dirty="0" err="1">
                <a:solidFill>
                  <a:schemeClr val="accent1">
                    <a:lumMod val="50000"/>
                  </a:schemeClr>
                </a:solidFill>
                <a:latin typeface="Cambria" panose="02040503050406030204" pitchFamily="18" charset="0"/>
                <a:ea typeface="Cambria" panose="02040503050406030204" pitchFamily="18" charset="0"/>
              </a:rPr>
              <a:t>biểu</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thị</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nền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phòng</a:t>
            </a:r>
            <a:r>
              <a:rPr lang="en-US" sz="3600" b="1" dirty="0">
                <a:solidFill>
                  <a:schemeClr val="accent1">
                    <a:lumMod val="50000"/>
                  </a:schemeClr>
                </a:solidFill>
                <a:latin typeface="Cambria" panose="02040503050406030204" pitchFamily="18" charset="0"/>
                <a:ea typeface="Cambria" panose="02040503050406030204" pitchFamily="18" charset="0"/>
              </a:rPr>
              <a:t> học </a:t>
            </a:r>
            <a:r>
              <a:rPr lang="en-US" sz="3600" b="1" dirty="0" err="1">
                <a:solidFill>
                  <a:schemeClr val="accent1">
                    <a:lumMod val="50000"/>
                  </a:schemeClr>
                </a:solidFill>
                <a:latin typeface="Cambria" panose="02040503050406030204" pitchFamily="18" charset="0"/>
                <a:ea typeface="Cambria" panose="02040503050406030204" pitchFamily="18" charset="0"/>
              </a:rPr>
              <a:t>trên</a:t>
            </a:r>
            <a:r>
              <a:rPr lang="en-US" sz="3600" b="1" dirty="0">
                <a:solidFill>
                  <a:schemeClr val="accent1">
                    <a:lumMod val="50000"/>
                  </a:schemeClr>
                </a:solidFill>
                <a:latin typeface="Cambria" panose="02040503050406030204" pitchFamily="18" charset="0"/>
                <a:ea typeface="Cambria" panose="02040503050406030204" pitchFamily="18" charset="0"/>
              </a:rPr>
              <a:t> </a:t>
            </a:r>
          </a:p>
          <a:p>
            <a:pPr algn="ctr"/>
            <a:r>
              <a:rPr lang="en-US" sz="3600" b="1" dirty="0" err="1">
                <a:solidFill>
                  <a:schemeClr val="accent1">
                    <a:lumMod val="50000"/>
                  </a:schemeClr>
                </a:solidFill>
                <a:latin typeface="Cambria" panose="02040503050406030204" pitchFamily="18" charset="0"/>
                <a:ea typeface="Cambria" panose="02040503050406030204" pitchFamily="18" charset="0"/>
              </a:rPr>
              <a:t>bản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đồ</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tỉ</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lệ</a:t>
            </a:r>
            <a:r>
              <a:rPr lang="en-US" sz="3600" b="1" dirty="0">
                <a:solidFill>
                  <a:schemeClr val="accent1">
                    <a:lumMod val="50000"/>
                  </a:schemeClr>
                </a:solidFill>
                <a:latin typeface="Cambria" panose="02040503050406030204" pitchFamily="18" charset="0"/>
                <a:ea typeface="Cambria" panose="02040503050406030204" pitchFamily="18" charset="0"/>
              </a:rPr>
              <a:t> 1 : 200, </a:t>
            </a:r>
            <a:r>
              <a:rPr lang="en-US" sz="3600" b="1" dirty="0" err="1">
                <a:solidFill>
                  <a:schemeClr val="accent1">
                    <a:lumMod val="50000"/>
                  </a:schemeClr>
                </a:solidFill>
                <a:latin typeface="Cambria" panose="02040503050406030204" pitchFamily="18" charset="0"/>
                <a:ea typeface="Cambria" panose="02040503050406030204" pitchFamily="18" charset="0"/>
              </a:rPr>
              <a:t>chúng</a:t>
            </a:r>
            <a:r>
              <a:rPr lang="en-US" sz="3600" b="1" dirty="0">
                <a:solidFill>
                  <a:schemeClr val="accent1">
                    <a:lumMod val="50000"/>
                  </a:schemeClr>
                </a:solidFill>
                <a:latin typeface="Cambria" panose="02040503050406030204" pitchFamily="18" charset="0"/>
                <a:ea typeface="Cambria" panose="02040503050406030204" pitchFamily="18" charset="0"/>
              </a:rPr>
              <a:t> ta phải </a:t>
            </a:r>
            <a:r>
              <a:rPr lang="en-US" sz="3600" b="1" dirty="0" err="1">
                <a:solidFill>
                  <a:schemeClr val="accent1">
                    <a:lumMod val="50000"/>
                  </a:schemeClr>
                </a:solidFill>
                <a:latin typeface="Cambria" panose="02040503050406030204" pitchFamily="18" charset="0"/>
                <a:ea typeface="Cambria" panose="02040503050406030204" pitchFamily="18" charset="0"/>
              </a:rPr>
              <a:t>tính</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gì</a:t>
            </a:r>
            <a:r>
              <a:rPr lang="en-US" sz="3600" b="1" dirty="0">
                <a:solidFill>
                  <a:schemeClr val="accent1">
                    <a:lumMod val="50000"/>
                  </a:schemeClr>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C86A24BC-C009-4F00-A93B-BD4843CCDD7E}"/>
              </a:ext>
            </a:extLst>
          </p:cNvPr>
          <p:cNvSpPr txBox="1"/>
          <p:nvPr/>
        </p:nvSpPr>
        <p:spPr>
          <a:xfrm>
            <a:off x="3257378" y="4333057"/>
            <a:ext cx="6350591" cy="1754326"/>
          </a:xfrm>
          <a:prstGeom prst="rect">
            <a:avLst/>
          </a:prstGeom>
          <a:noFill/>
        </p:spPr>
        <p:txBody>
          <a:bodyPr wrap="square" rtlCol="0">
            <a:spAutoFit/>
          </a:bodyPr>
          <a:lstStyle/>
          <a:p>
            <a:pPr algn="ctr"/>
            <a:r>
              <a:rPr lang="en-US" sz="3600" b="1" dirty="0">
                <a:solidFill>
                  <a:schemeClr val="accent1">
                    <a:lumMod val="50000"/>
                  </a:schemeClr>
                </a:solidFill>
                <a:latin typeface="Cambria" panose="02040503050406030204" pitchFamily="18" charset="0"/>
                <a:ea typeface="Cambria" panose="02040503050406030204" pitchFamily="18" charset="0"/>
              </a:rPr>
              <a:t>Phải </a:t>
            </a:r>
            <a:r>
              <a:rPr lang="en-US" sz="3600" b="1" dirty="0" err="1">
                <a:solidFill>
                  <a:schemeClr val="accent1">
                    <a:lumMod val="50000"/>
                  </a:schemeClr>
                </a:solidFill>
                <a:latin typeface="Cambria" panose="02040503050406030204" pitchFamily="18" charset="0"/>
                <a:ea typeface="Cambria" panose="02040503050406030204" pitchFamily="18" charset="0"/>
              </a:rPr>
              <a:t>tính</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chiều</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dài</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và</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chiều</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rộng</a:t>
            </a:r>
            <a:r>
              <a:rPr lang="en-US" sz="3600" b="1" dirty="0">
                <a:solidFill>
                  <a:schemeClr val="accent1">
                    <a:lumMod val="50000"/>
                  </a:schemeClr>
                </a:solidFill>
                <a:latin typeface="Cambria" panose="02040503050406030204" pitchFamily="18" charset="0"/>
                <a:ea typeface="Cambria" panose="02040503050406030204" pitchFamily="18" charset="0"/>
              </a:rPr>
              <a:t> của </a:t>
            </a:r>
            <a:r>
              <a:rPr lang="en-US" sz="3600" b="1" dirty="0" err="1">
                <a:solidFill>
                  <a:schemeClr val="accent1">
                    <a:lumMod val="50000"/>
                  </a:schemeClr>
                </a:solidFill>
                <a:latin typeface="Cambria" panose="02040503050406030204" pitchFamily="18" charset="0"/>
                <a:ea typeface="Cambria" panose="02040503050406030204" pitchFamily="18" charset="0"/>
              </a:rPr>
              <a:t>hình</a:t>
            </a:r>
            <a:r>
              <a:rPr lang="en-US" sz="3600" b="1" dirty="0">
                <a:solidFill>
                  <a:schemeClr val="accent1">
                    <a:lumMod val="50000"/>
                  </a:schemeClr>
                </a:solidFill>
                <a:latin typeface="Cambria" panose="02040503050406030204" pitchFamily="18" charset="0"/>
                <a:ea typeface="Cambria" panose="02040503050406030204" pitchFamily="18" charset="0"/>
              </a:rPr>
              <a:t> chữ </a:t>
            </a:r>
            <a:r>
              <a:rPr lang="en-US" sz="3600" b="1" dirty="0" err="1">
                <a:solidFill>
                  <a:schemeClr val="accent1">
                    <a:lumMod val="50000"/>
                  </a:schemeClr>
                </a:solidFill>
                <a:latin typeface="Cambria" panose="02040503050406030204" pitchFamily="18" charset="0"/>
                <a:ea typeface="Cambria" panose="02040503050406030204" pitchFamily="18" charset="0"/>
              </a:rPr>
              <a:t>nhật</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thu</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nhỏ</a:t>
            </a:r>
            <a:r>
              <a:rPr lang="en-US" sz="3600" b="1" dirty="0">
                <a:solidFill>
                  <a:schemeClr val="accent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50192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16"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D7893-73E7-466C-B749-D8D63AB43A4C}"/>
              </a:ext>
            </a:extLst>
          </p:cNvPr>
          <p:cNvSpPr txBox="1"/>
          <p:nvPr/>
        </p:nvSpPr>
        <p:spPr>
          <a:xfrm>
            <a:off x="-89693" y="1044496"/>
            <a:ext cx="7645400" cy="646331"/>
          </a:xfrm>
          <a:prstGeom prst="rect">
            <a:avLst/>
          </a:prstGeom>
          <a:noFill/>
        </p:spPr>
        <p:txBody>
          <a:bodyPr wrap="square" rtlCol="0">
            <a:spAutoFit/>
          </a:bodyPr>
          <a:lstStyle/>
          <a:p>
            <a:pPr algn="ctr"/>
            <a:r>
              <a:rPr lang="en-US" sz="3600" b="1" u="sng" dirty="0">
                <a:solidFill>
                  <a:srgbClr val="35765E"/>
                </a:solidFill>
                <a:latin typeface="Cambria" panose="02040503050406030204" pitchFamily="18" charset="0"/>
                <a:ea typeface="Cambria" panose="02040503050406030204" pitchFamily="18" charset="0"/>
              </a:rPr>
              <a:t>Bài </a:t>
            </a:r>
            <a:r>
              <a:rPr lang="en-US" sz="3600" b="1" u="sng" dirty="0" err="1">
                <a:solidFill>
                  <a:srgbClr val="35765E"/>
                </a:solidFill>
                <a:latin typeface="Cambria" panose="02040503050406030204" pitchFamily="18" charset="0"/>
                <a:ea typeface="Cambria" panose="02040503050406030204" pitchFamily="18" charset="0"/>
              </a:rPr>
              <a:t>giải</a:t>
            </a:r>
            <a:endParaRPr lang="en-US" sz="3600" b="1" u="sng" dirty="0">
              <a:solidFill>
                <a:srgbClr val="35765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0975419-E92A-4AFF-9F7A-6D36801A7E0A}"/>
              </a:ext>
            </a:extLst>
          </p:cNvPr>
          <p:cNvSpPr txBox="1"/>
          <p:nvPr/>
        </p:nvSpPr>
        <p:spPr>
          <a:xfrm>
            <a:off x="577056" y="1688121"/>
            <a:ext cx="65405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Đổi 8m = 800cn ; 6m = 600cm</a:t>
            </a:r>
          </a:p>
        </p:txBody>
      </p:sp>
      <p:sp>
        <p:nvSpPr>
          <p:cNvPr id="7" name="TextBox 6">
            <a:extLst>
              <a:ext uri="{FF2B5EF4-FFF2-40B4-BE49-F238E27FC236}">
                <a16:creationId xmlns:a16="http://schemas.microsoft.com/office/drawing/2014/main" id="{E25745A6-A679-424D-B351-29390842D51B}"/>
              </a:ext>
            </a:extLst>
          </p:cNvPr>
          <p:cNvSpPr txBox="1"/>
          <p:nvPr/>
        </p:nvSpPr>
        <p:spPr>
          <a:xfrm>
            <a:off x="577056" y="2254495"/>
            <a:ext cx="65405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dài</a:t>
            </a:r>
            <a:r>
              <a:rPr lang="en-US" sz="3600" b="1" dirty="0">
                <a:latin typeface="Cambria" panose="02040503050406030204" pitchFamily="18" charset="0"/>
                <a:ea typeface="Cambria" panose="02040503050406030204" pitchFamily="18" charset="0"/>
              </a:rPr>
              <a:t> lớp học </a:t>
            </a:r>
            <a:r>
              <a:rPr lang="en-US" sz="3600" b="1" dirty="0" err="1">
                <a:latin typeface="Cambria" panose="02040503050406030204" pitchFamily="18" charset="0"/>
                <a:ea typeface="Cambria" panose="02040503050406030204" pitchFamily="18" charset="0"/>
              </a:rPr>
              <a:t>thu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nhỏ</a:t>
            </a:r>
            <a:r>
              <a:rPr lang="en-US" sz="3600" b="1" dirty="0">
                <a:latin typeface="Cambria" panose="02040503050406030204" pitchFamily="18" charset="0"/>
                <a:ea typeface="Cambria" panose="02040503050406030204" pitchFamily="18" charset="0"/>
              </a:rPr>
              <a:t> là:</a:t>
            </a:r>
          </a:p>
        </p:txBody>
      </p:sp>
      <p:sp>
        <p:nvSpPr>
          <p:cNvPr id="8" name="TextBox 7">
            <a:extLst>
              <a:ext uri="{FF2B5EF4-FFF2-40B4-BE49-F238E27FC236}">
                <a16:creationId xmlns:a16="http://schemas.microsoft.com/office/drawing/2014/main" id="{E32E94F1-1EAA-4041-A802-34D276E8F173}"/>
              </a:ext>
            </a:extLst>
          </p:cNvPr>
          <p:cNvSpPr txBox="1"/>
          <p:nvPr/>
        </p:nvSpPr>
        <p:spPr>
          <a:xfrm>
            <a:off x="1561306" y="2783642"/>
            <a:ext cx="4902994"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800 : 200 = 4 (cm)</a:t>
            </a:r>
          </a:p>
        </p:txBody>
      </p:sp>
      <p:sp>
        <p:nvSpPr>
          <p:cNvPr id="9" name="TextBox 8">
            <a:extLst>
              <a:ext uri="{FF2B5EF4-FFF2-40B4-BE49-F238E27FC236}">
                <a16:creationId xmlns:a16="http://schemas.microsoft.com/office/drawing/2014/main" id="{5A86760C-CB25-44F3-B0ED-7FC2402AF8D6}"/>
              </a:ext>
            </a:extLst>
          </p:cNvPr>
          <p:cNvSpPr txBox="1"/>
          <p:nvPr/>
        </p:nvSpPr>
        <p:spPr>
          <a:xfrm>
            <a:off x="2051050" y="4688428"/>
            <a:ext cx="6540500" cy="1200329"/>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Đáp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dài</a:t>
            </a:r>
            <a:r>
              <a:rPr lang="en-US" sz="3600" b="1" dirty="0">
                <a:latin typeface="Cambria" panose="02040503050406030204" pitchFamily="18" charset="0"/>
                <a:ea typeface="Cambria" panose="02040503050406030204" pitchFamily="18" charset="0"/>
              </a:rPr>
              <a:t> 4cm</a:t>
            </a:r>
          </a:p>
          <a:p>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rộng</a:t>
            </a:r>
            <a:r>
              <a:rPr lang="en-US" sz="3600" b="1" dirty="0">
                <a:latin typeface="Cambria" panose="02040503050406030204" pitchFamily="18" charset="0"/>
                <a:ea typeface="Cambria" panose="02040503050406030204" pitchFamily="18" charset="0"/>
              </a:rPr>
              <a:t> 3cm</a:t>
            </a:r>
          </a:p>
        </p:txBody>
      </p:sp>
      <p:sp>
        <p:nvSpPr>
          <p:cNvPr id="10" name="TextBox 9">
            <a:extLst>
              <a:ext uri="{FF2B5EF4-FFF2-40B4-BE49-F238E27FC236}">
                <a16:creationId xmlns:a16="http://schemas.microsoft.com/office/drawing/2014/main" id="{052DC51A-BA2F-432E-95B7-C942095B2355}"/>
              </a:ext>
            </a:extLst>
          </p:cNvPr>
          <p:cNvSpPr txBox="1"/>
          <p:nvPr/>
        </p:nvSpPr>
        <p:spPr>
          <a:xfrm>
            <a:off x="577056" y="3358540"/>
            <a:ext cx="7042944"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rộng</a:t>
            </a:r>
            <a:r>
              <a:rPr lang="en-US" sz="3600" b="1" dirty="0">
                <a:latin typeface="Cambria" panose="02040503050406030204" pitchFamily="18" charset="0"/>
                <a:ea typeface="Cambria" panose="02040503050406030204" pitchFamily="18" charset="0"/>
              </a:rPr>
              <a:t> lớp học </a:t>
            </a:r>
            <a:r>
              <a:rPr lang="en-US" sz="3600" b="1" dirty="0" err="1">
                <a:latin typeface="Cambria" panose="02040503050406030204" pitchFamily="18" charset="0"/>
                <a:ea typeface="Cambria" panose="02040503050406030204" pitchFamily="18" charset="0"/>
              </a:rPr>
              <a:t>thu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nhỏ</a:t>
            </a:r>
            <a:r>
              <a:rPr lang="en-US" sz="3600" b="1" dirty="0">
                <a:latin typeface="Cambria" panose="02040503050406030204" pitchFamily="18" charset="0"/>
                <a:ea typeface="Cambria" panose="02040503050406030204" pitchFamily="18" charset="0"/>
              </a:rPr>
              <a:t> là:</a:t>
            </a:r>
          </a:p>
        </p:txBody>
      </p:sp>
      <p:sp>
        <p:nvSpPr>
          <p:cNvPr id="11" name="TextBox 10">
            <a:extLst>
              <a:ext uri="{FF2B5EF4-FFF2-40B4-BE49-F238E27FC236}">
                <a16:creationId xmlns:a16="http://schemas.microsoft.com/office/drawing/2014/main" id="{FDBF15FC-C593-4699-97A5-D96B08ACB3DA}"/>
              </a:ext>
            </a:extLst>
          </p:cNvPr>
          <p:cNvSpPr txBox="1"/>
          <p:nvPr/>
        </p:nvSpPr>
        <p:spPr>
          <a:xfrm>
            <a:off x="1561306" y="4042097"/>
            <a:ext cx="65405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600 : 200 = 3 (cm)</a:t>
            </a:r>
          </a:p>
        </p:txBody>
      </p:sp>
      <p:grpSp>
        <p:nvGrpSpPr>
          <p:cNvPr id="18" name="Group 17">
            <a:extLst>
              <a:ext uri="{FF2B5EF4-FFF2-40B4-BE49-F238E27FC236}">
                <a16:creationId xmlns:a16="http://schemas.microsoft.com/office/drawing/2014/main" id="{83A9930F-E1D9-415F-BA8B-6742A81EE893}"/>
              </a:ext>
            </a:extLst>
          </p:cNvPr>
          <p:cNvGrpSpPr/>
          <p:nvPr/>
        </p:nvGrpSpPr>
        <p:grpSpPr>
          <a:xfrm>
            <a:off x="7154863" y="1517040"/>
            <a:ext cx="4726593" cy="4229100"/>
            <a:chOff x="7154863" y="1517040"/>
            <a:chExt cx="4726593" cy="4229100"/>
          </a:xfrm>
        </p:grpSpPr>
        <p:sp>
          <p:nvSpPr>
            <p:cNvPr id="17" name="Rectangle 16">
              <a:extLst>
                <a:ext uri="{FF2B5EF4-FFF2-40B4-BE49-F238E27FC236}">
                  <a16:creationId xmlns:a16="http://schemas.microsoft.com/office/drawing/2014/main" id="{856B71C7-ABF6-4DB3-96A7-E64F774FF69F}"/>
                </a:ext>
              </a:extLst>
            </p:cNvPr>
            <p:cNvSpPr/>
            <p:nvPr/>
          </p:nvSpPr>
          <p:spPr>
            <a:xfrm>
              <a:off x="7154863" y="1517040"/>
              <a:ext cx="4698754" cy="422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0D84A6-1F89-4A7F-AF61-59A5CC4D7EF0}"/>
                </a:ext>
              </a:extLst>
            </p:cNvPr>
            <p:cNvSpPr/>
            <p:nvPr/>
          </p:nvSpPr>
          <p:spPr>
            <a:xfrm>
              <a:off x="7504907" y="2011287"/>
              <a:ext cx="3149600" cy="2374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ED9035-C920-4CFE-A141-07F59B5FB238}"/>
                </a:ext>
              </a:extLst>
            </p:cNvPr>
            <p:cNvSpPr/>
            <p:nvPr/>
          </p:nvSpPr>
          <p:spPr>
            <a:xfrm>
              <a:off x="8446048" y="4365262"/>
              <a:ext cx="1517953" cy="584775"/>
            </a:xfrm>
            <a:prstGeom prst="rect">
              <a:avLst/>
            </a:prstGeom>
            <a:noFill/>
          </p:spPr>
          <p:txBody>
            <a:bodyPr wrap="square" lIns="91440" tIns="45720" rIns="91440" bIns="45720">
              <a:spAutoFit/>
            </a:bodyPr>
            <a:lstStyle/>
            <a:p>
              <a:pPr algn="ctr"/>
              <a:r>
                <a:rPr lang="en-US" sz="32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 cm</a:t>
              </a:r>
              <a:endParaRPr lang="en-US" sz="32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7CD482E-DA22-4863-9DA3-3A5D0F330E5E}"/>
                </a:ext>
              </a:extLst>
            </p:cNvPr>
            <p:cNvSpPr/>
            <p:nvPr/>
          </p:nvSpPr>
          <p:spPr>
            <a:xfrm>
              <a:off x="10363503" y="2821961"/>
              <a:ext cx="1517953" cy="584775"/>
            </a:xfrm>
            <a:prstGeom prst="rect">
              <a:avLst/>
            </a:prstGeom>
            <a:noFill/>
          </p:spPr>
          <p:txBody>
            <a:bodyPr wrap="square" lIns="91440" tIns="45720" rIns="91440" bIns="45720">
              <a:spAutoFit/>
            </a:bodyPr>
            <a:lstStyle/>
            <a:p>
              <a:pPr algn="ctr"/>
              <a:r>
                <a:rPr lang="en-US" sz="32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 cm</a:t>
              </a:r>
              <a:endParaRPr lang="en-US" sz="32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A7B8D68-9600-4A5F-B456-C9D52BF40895}"/>
                </a:ext>
              </a:extLst>
            </p:cNvPr>
            <p:cNvSpPr txBox="1"/>
            <p:nvPr/>
          </p:nvSpPr>
          <p:spPr>
            <a:xfrm>
              <a:off x="8935792" y="4947852"/>
              <a:ext cx="2917825" cy="584775"/>
            </a:xfrm>
            <a:prstGeom prst="rect">
              <a:avLst/>
            </a:prstGeom>
            <a:noFill/>
          </p:spPr>
          <p:txBody>
            <a:bodyPr wrap="square">
              <a:spAutoFit/>
            </a:bodyPr>
            <a:lstStyle/>
            <a:p>
              <a:pPr algn="ctr"/>
              <a:r>
                <a:rPr lang="en-US" sz="32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2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2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50</a:t>
              </a:r>
              <a:endParaRPr lang="en-US" sz="32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34187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1000"/>
                                        <p:tgtEl>
                                          <p:spTgt spid="11">
                                            <p:txEl>
                                              <p:pRg st="0" end="0"/>
                                            </p:txEl>
                                          </p:spTgt>
                                        </p:tgtEl>
                                      </p:cBhvr>
                                    </p:animEffect>
                                    <p:anim calcmode="lin" valueType="num">
                                      <p:cBhvr>
                                        <p:cTn id="4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5137" y="1936792"/>
            <a:ext cx="5628007" cy="1982066"/>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1254" y="113822"/>
            <a:ext cx="1415772" cy="5628006"/>
          </a:xfrm>
          <a:prstGeom prst="rect">
            <a:avLst/>
          </a:prstGeom>
          <a:noFill/>
          <a:ln>
            <a:noFill/>
          </a:ln>
        </p:spPr>
        <p:txBody>
          <a:bodyPr vert="eaVert" wrap="square" rtlCol="0">
            <a:spAutoFit/>
          </a:bodyPr>
          <a:lstStyle/>
          <a:p>
            <a:pPr algn="ctr"/>
            <a:r>
              <a:rPr lang="en-US" altLang="zh-CN" sz="8000" spc="600" dirty="0">
                <a:solidFill>
                  <a:schemeClr val="bg1"/>
                </a:solidFill>
                <a:latin typeface="#9Slide06 SVNBlow Brush" pitchFamily="2" charset="0"/>
                <a:ea typeface="华文新魏" panose="02010800040101010101" pitchFamily="2" charset="-122"/>
              </a:rPr>
              <a:t>DẶN DÒ</a:t>
            </a:r>
          </a:p>
        </p:txBody>
      </p:sp>
    </p:spTree>
    <p:extLst>
      <p:ext uri="{BB962C8B-B14F-4D97-AF65-F5344CB8AC3E}">
        <p14:creationId xmlns:p14="http://schemas.microsoft.com/office/powerpoint/2010/main" val="34926132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a:off x="304764" y="1431700"/>
            <a:ext cx="4557522" cy="45719"/>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5BD48CD-1798-4583-A8A3-6AABC3FE06B3}"/>
              </a:ext>
            </a:extLst>
          </p:cNvPr>
          <p:cNvSpPr/>
          <p:nvPr/>
        </p:nvSpPr>
        <p:spPr>
          <a:xfrm>
            <a:off x="2324080" y="1903204"/>
            <a:ext cx="3069903" cy="400110"/>
          </a:xfrm>
          <a:prstGeom prst="rect">
            <a:avLst/>
          </a:prstGeom>
        </p:spPr>
        <p:txBody>
          <a:bodyPr wrap="square">
            <a:spAutoFit/>
          </a:bodyPr>
          <a:lstStyle/>
          <a:p>
            <a:endParaRPr lang="zh-CN" altLang="en-US" sz="2000" dirty="0">
              <a:solidFill>
                <a:srgbClr val="35765E"/>
              </a:solidFill>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4B053862-EB8A-47E4-BECE-DB69ACBB0695}"/>
              </a:ext>
            </a:extLst>
          </p:cNvPr>
          <p:cNvSpPr txBox="1"/>
          <p:nvPr/>
        </p:nvSpPr>
        <p:spPr>
          <a:xfrm>
            <a:off x="145225" y="554089"/>
            <a:ext cx="4876600" cy="923330"/>
          </a:xfrm>
          <a:prstGeom prst="rect">
            <a:avLst/>
          </a:prstGeom>
          <a:noFill/>
        </p:spPr>
        <p:txBody>
          <a:bodyPr wrap="square">
            <a:spAutoFit/>
          </a:bodyPr>
          <a:lstStyle/>
          <a:p>
            <a:pPr algn="ctr"/>
            <a:r>
              <a:rPr lang="en-US" altLang="zh-CN" sz="5400" spc="600" dirty="0">
                <a:solidFill>
                  <a:schemeClr val="accent5">
                    <a:lumMod val="50000"/>
                  </a:schemeClr>
                </a:solidFill>
                <a:latin typeface="#9Slide06 SVNBlow Brush" pitchFamily="2" charset="0"/>
                <a:ea typeface="华文新魏" panose="02010800040101010101" pitchFamily="2" charset="-122"/>
              </a:rPr>
              <a:t>DẶN DÒ</a:t>
            </a:r>
          </a:p>
        </p:txBody>
      </p:sp>
      <p:sp>
        <p:nvSpPr>
          <p:cNvPr id="10" name="双波形 3">
            <a:extLst>
              <a:ext uri="{FF2B5EF4-FFF2-40B4-BE49-F238E27FC236}">
                <a16:creationId xmlns:a16="http://schemas.microsoft.com/office/drawing/2014/main" id="{DE6842B6-67E0-46C0-88AB-00F7664A6EE0}"/>
              </a:ext>
            </a:extLst>
          </p:cNvPr>
          <p:cNvSpPr/>
          <p:nvPr/>
        </p:nvSpPr>
        <p:spPr>
          <a:xfrm>
            <a:off x="2044700" y="1965657"/>
            <a:ext cx="5689599" cy="175777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mbria" panose="02040503050406030204" pitchFamily="18" charset="0"/>
            </a:endParaRPr>
          </a:p>
        </p:txBody>
      </p:sp>
      <p:sp>
        <p:nvSpPr>
          <p:cNvPr id="13" name="文本框 5">
            <a:extLst>
              <a:ext uri="{FF2B5EF4-FFF2-40B4-BE49-F238E27FC236}">
                <a16:creationId xmlns:a16="http://schemas.microsoft.com/office/drawing/2014/main" id="{B380F874-F5ED-4DC4-9CA4-E41747A98EB8}"/>
              </a:ext>
            </a:extLst>
          </p:cNvPr>
          <p:cNvSpPr txBox="1"/>
          <p:nvPr/>
        </p:nvSpPr>
        <p:spPr>
          <a:xfrm>
            <a:off x="2145397" y="2325021"/>
            <a:ext cx="876256" cy="707886"/>
          </a:xfrm>
          <a:prstGeom prst="rect">
            <a:avLst/>
          </a:prstGeom>
          <a:noFill/>
        </p:spPr>
        <p:txBody>
          <a:bodyPr wrap="square" rtlCol="0">
            <a:spAutoFit/>
          </a:bodyPr>
          <a:lstStyle/>
          <a:p>
            <a:r>
              <a:rPr lang="en-US" altLang="zh-CN" sz="4000" b="1" dirty="0">
                <a:latin typeface="Cambria" panose="02040503050406030204" pitchFamily="18" charset="0"/>
                <a:ea typeface="Cambria" panose="02040503050406030204" pitchFamily="18" charset="0"/>
              </a:rPr>
              <a:t>01</a:t>
            </a:r>
            <a:endParaRPr lang="zh-CN" altLang="en-US" sz="4000" b="1" dirty="0">
              <a:latin typeface="Cambria" panose="02040503050406030204" pitchFamily="18" charset="0"/>
              <a:ea typeface="字魂7号-温暖童稚体" panose="00000500000000000000" pitchFamily="2" charset="-122"/>
            </a:endParaRPr>
          </a:p>
        </p:txBody>
      </p:sp>
      <p:sp>
        <p:nvSpPr>
          <p:cNvPr id="14" name="双波形 6">
            <a:extLst>
              <a:ext uri="{FF2B5EF4-FFF2-40B4-BE49-F238E27FC236}">
                <a16:creationId xmlns:a16="http://schemas.microsoft.com/office/drawing/2014/main" id="{4357D669-5664-47FC-9D86-E3F9CB613FAF}"/>
              </a:ext>
            </a:extLst>
          </p:cNvPr>
          <p:cNvSpPr/>
          <p:nvPr/>
        </p:nvSpPr>
        <p:spPr>
          <a:xfrm>
            <a:off x="5393983" y="4144355"/>
            <a:ext cx="4657210" cy="175777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5" name="文本框 8">
            <a:extLst>
              <a:ext uri="{FF2B5EF4-FFF2-40B4-BE49-F238E27FC236}">
                <a16:creationId xmlns:a16="http://schemas.microsoft.com/office/drawing/2014/main" id="{A8D78330-965D-4F58-A076-109CE5FAE0F1}"/>
              </a:ext>
            </a:extLst>
          </p:cNvPr>
          <p:cNvSpPr txBox="1"/>
          <p:nvPr/>
        </p:nvSpPr>
        <p:spPr>
          <a:xfrm>
            <a:off x="5645498" y="4589766"/>
            <a:ext cx="876256" cy="707886"/>
          </a:xfrm>
          <a:prstGeom prst="rect">
            <a:avLst/>
          </a:prstGeom>
          <a:noFill/>
        </p:spPr>
        <p:txBody>
          <a:bodyPr wrap="square" rtlCol="0">
            <a:spAutoFit/>
          </a:bodyPr>
          <a:lstStyle/>
          <a:p>
            <a:r>
              <a:rPr lang="en-US" altLang="zh-CN" sz="4000" b="1" dirty="0">
                <a:latin typeface="Cambria" panose="02040503050406030204" pitchFamily="18" charset="0"/>
                <a:ea typeface="Cambria" panose="02040503050406030204" pitchFamily="18" charset="0"/>
              </a:rPr>
              <a:t>02</a:t>
            </a:r>
            <a:endParaRPr lang="zh-CN" altLang="en-US" sz="4000" b="1" dirty="0">
              <a:latin typeface="Cambria" panose="02040503050406030204" pitchFamily="18" charset="0"/>
              <a:ea typeface="字魂7号-温暖童稚体" panose="00000500000000000000" pitchFamily="2" charset="-122"/>
            </a:endParaRPr>
          </a:p>
        </p:txBody>
      </p:sp>
      <p:sp>
        <p:nvSpPr>
          <p:cNvPr id="3" name="TextBox 2">
            <a:extLst>
              <a:ext uri="{FF2B5EF4-FFF2-40B4-BE49-F238E27FC236}">
                <a16:creationId xmlns:a16="http://schemas.microsoft.com/office/drawing/2014/main" id="{D523EA63-57DD-4994-819D-2A76C2C163B7}"/>
              </a:ext>
            </a:extLst>
          </p:cNvPr>
          <p:cNvSpPr txBox="1"/>
          <p:nvPr/>
        </p:nvSpPr>
        <p:spPr>
          <a:xfrm>
            <a:off x="3021653" y="2225184"/>
            <a:ext cx="4966786" cy="1200329"/>
          </a:xfrm>
          <a:prstGeom prst="rect">
            <a:avLst/>
          </a:prstGeom>
          <a:noFill/>
        </p:spPr>
        <p:txBody>
          <a:bodyPr wrap="square" rtlCol="0">
            <a:spAutoFit/>
          </a:bodyPr>
          <a:lstStyle/>
          <a:p>
            <a:r>
              <a:rPr lang="en-US" sz="3600" b="1" dirty="0" err="1">
                <a:solidFill>
                  <a:schemeClr val="accent5">
                    <a:lumMod val="50000"/>
                  </a:schemeClr>
                </a:solidFill>
                <a:latin typeface="Cambria" panose="02040503050406030204" pitchFamily="18" charset="0"/>
                <a:ea typeface="Cambria" panose="02040503050406030204" pitchFamily="18" charset="0"/>
              </a:rPr>
              <a:t>Thực</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hành</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vẽ</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bản</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đồ</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theo</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tỉ</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lệ</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cho</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trước</a:t>
            </a:r>
            <a:r>
              <a:rPr lang="en-US" sz="3600" b="1" dirty="0">
                <a:solidFill>
                  <a:schemeClr val="accent5">
                    <a:lumMod val="50000"/>
                  </a:schemeClr>
                </a:solidFill>
                <a:latin typeface="Cambria" panose="02040503050406030204" pitchFamily="18" charset="0"/>
                <a:ea typeface="Cambria" panose="02040503050406030204" pitchFamily="18" charset="0"/>
              </a:rPr>
              <a:t>. </a:t>
            </a:r>
          </a:p>
        </p:txBody>
      </p:sp>
      <p:sp>
        <p:nvSpPr>
          <p:cNvPr id="16" name="TextBox 15">
            <a:extLst>
              <a:ext uri="{FF2B5EF4-FFF2-40B4-BE49-F238E27FC236}">
                <a16:creationId xmlns:a16="http://schemas.microsoft.com/office/drawing/2014/main" id="{B5C904C5-E94D-479E-A190-82FEA6345516}"/>
              </a:ext>
            </a:extLst>
          </p:cNvPr>
          <p:cNvSpPr txBox="1"/>
          <p:nvPr/>
        </p:nvSpPr>
        <p:spPr>
          <a:xfrm>
            <a:off x="6423162" y="4621852"/>
            <a:ext cx="3879546" cy="646331"/>
          </a:xfrm>
          <a:prstGeom prst="rect">
            <a:avLst/>
          </a:prstGeom>
          <a:noFill/>
        </p:spPr>
        <p:txBody>
          <a:bodyPr wrap="square" rtlCol="0">
            <a:spAutoFit/>
          </a:bodyPr>
          <a:lstStyle/>
          <a:p>
            <a:r>
              <a:rPr lang="en-US" sz="3600" b="1" dirty="0" err="1">
                <a:solidFill>
                  <a:schemeClr val="accent5">
                    <a:lumMod val="50000"/>
                  </a:schemeClr>
                </a:solidFill>
                <a:latin typeface="Cambria" panose="02040503050406030204" pitchFamily="18" charset="0"/>
                <a:ea typeface="Cambria" panose="02040503050406030204" pitchFamily="18" charset="0"/>
              </a:rPr>
              <a:t>Chuẩn</a:t>
            </a:r>
            <a:r>
              <a:rPr lang="en-US" sz="3600" b="1" dirty="0">
                <a:solidFill>
                  <a:schemeClr val="accent5">
                    <a:lumMod val="50000"/>
                  </a:schemeClr>
                </a:solidFill>
                <a:latin typeface="Cambria" panose="02040503050406030204" pitchFamily="18" charset="0"/>
                <a:ea typeface="Cambria" panose="02040503050406030204" pitchFamily="18" charset="0"/>
              </a:rPr>
              <a:t> </a:t>
            </a:r>
            <a:r>
              <a:rPr lang="en-US" sz="3600" b="1" dirty="0" err="1">
                <a:solidFill>
                  <a:schemeClr val="accent5">
                    <a:lumMod val="50000"/>
                  </a:schemeClr>
                </a:solidFill>
                <a:latin typeface="Cambria" panose="02040503050406030204" pitchFamily="18" charset="0"/>
                <a:ea typeface="Cambria" panose="02040503050406030204" pitchFamily="18" charset="0"/>
              </a:rPr>
              <a:t>bị</a:t>
            </a:r>
            <a:r>
              <a:rPr lang="en-US" sz="3600" b="1" dirty="0">
                <a:solidFill>
                  <a:schemeClr val="accent5">
                    <a:lumMod val="50000"/>
                  </a:schemeClr>
                </a:solidFill>
                <a:latin typeface="Cambria" panose="02040503050406030204" pitchFamily="18" charset="0"/>
                <a:ea typeface="Cambria" panose="02040503050406030204" pitchFamily="18" charset="0"/>
              </a:rPr>
              <a:t> bài </a:t>
            </a:r>
            <a:r>
              <a:rPr lang="en-US" sz="3600" b="1" dirty="0" err="1">
                <a:solidFill>
                  <a:schemeClr val="accent5">
                    <a:lumMod val="50000"/>
                  </a:schemeClr>
                </a:solidFill>
                <a:latin typeface="Cambria" panose="02040503050406030204" pitchFamily="18" charset="0"/>
                <a:ea typeface="Cambria" panose="02040503050406030204" pitchFamily="18" charset="0"/>
              </a:rPr>
              <a:t>sau</a:t>
            </a:r>
            <a:endParaRPr lang="en-US" sz="3600" b="1"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0-#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P spid="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F94E6E-1470-475F-B5F6-469582BE8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18">
            <a:extLst>
              <a:ext uri="{FF2B5EF4-FFF2-40B4-BE49-F238E27FC236}">
                <a16:creationId xmlns:a16="http://schemas.microsoft.com/office/drawing/2014/main" id="{E0A3C354-F437-4761-BAE8-843DD6286CF6}"/>
              </a:ext>
            </a:extLst>
          </p:cNvPr>
          <p:cNvSpPr txBox="1"/>
          <p:nvPr/>
        </p:nvSpPr>
        <p:spPr>
          <a:xfrm>
            <a:off x="1022348" y="1525311"/>
            <a:ext cx="7778793" cy="3046988"/>
          </a:xfrm>
          <a:prstGeom prst="rect">
            <a:avLst/>
          </a:prstGeom>
          <a:noFill/>
        </p:spPr>
        <p:txBody>
          <a:bodyPr wrap="square" rtlCol="0">
            <a:spAutoFit/>
          </a:bodyPr>
          <a:lstStyle/>
          <a:p>
            <a:pPr algn="ctr"/>
            <a:r>
              <a:rPr lang="en-US" altLang="zh-CN" sz="9600"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Chúc</a:t>
            </a:r>
            <a:r>
              <a:rPr lang="en-US" altLang="zh-CN" sz="9600"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600"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các</a:t>
            </a:r>
            <a:r>
              <a:rPr lang="en-US" altLang="zh-CN" sz="9600"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600"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em</a:t>
            </a:r>
            <a:r>
              <a:rPr lang="en-US" altLang="zh-CN" sz="9600"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600"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học</a:t>
            </a:r>
            <a:r>
              <a:rPr lang="en-US" altLang="zh-CN" sz="9600" dirty="0">
                <a:solidFill>
                  <a:schemeClr val="tx1">
                    <a:lumMod val="85000"/>
                    <a:lumOff val="15000"/>
                  </a:schemeClr>
                </a:solidFill>
                <a:latin typeface="#9Slide05 Dear Saturday" panose="02000505000000020004" pitchFamily="2" charset="0"/>
                <a:ea typeface="杨任东竹石体-Semibold" panose="02000000000000000000" pitchFamily="2" charset="-122"/>
              </a:rPr>
              <a:t> </a:t>
            </a:r>
            <a:r>
              <a:rPr lang="en-US" altLang="zh-CN" sz="9600" dirty="0" err="1">
                <a:solidFill>
                  <a:schemeClr val="tx1">
                    <a:lumMod val="85000"/>
                    <a:lumOff val="15000"/>
                  </a:schemeClr>
                </a:solidFill>
                <a:latin typeface="#9Slide05 Dear Saturday" panose="02000505000000020004" pitchFamily="2" charset="0"/>
                <a:ea typeface="杨任东竹石体-Semibold" panose="02000000000000000000" pitchFamily="2" charset="-122"/>
              </a:rPr>
              <a:t>tốt</a:t>
            </a:r>
            <a:endParaRPr lang="zh-CN" altLang="en-US" sz="9600" dirty="0">
              <a:solidFill>
                <a:schemeClr val="tx1">
                  <a:lumMod val="85000"/>
                  <a:lumOff val="15000"/>
                </a:schemeClr>
              </a:solidFill>
              <a:latin typeface="#9Slide05 Dear Saturday" panose="02000505000000020004" pitchFamily="2" charset="0"/>
              <a:ea typeface="杨任东竹石体-Semibold" panose="02000000000000000000" pitchFamily="2" charset="-122"/>
            </a:endParaRPr>
          </a:p>
        </p:txBody>
      </p:sp>
      <p:sp>
        <p:nvSpPr>
          <p:cNvPr id="11" name="文本框 18">
            <a:extLst>
              <a:ext uri="{FF2B5EF4-FFF2-40B4-BE49-F238E27FC236}">
                <a16:creationId xmlns:a16="http://schemas.microsoft.com/office/drawing/2014/main" id="{07D0B128-E840-4244-A6AC-E4503832CF3A}"/>
              </a:ext>
            </a:extLst>
          </p:cNvPr>
          <p:cNvSpPr txBox="1"/>
          <p:nvPr/>
        </p:nvSpPr>
        <p:spPr>
          <a:xfrm>
            <a:off x="958806" y="1510797"/>
            <a:ext cx="7778793" cy="3046988"/>
          </a:xfrm>
          <a:prstGeom prst="rect">
            <a:avLst/>
          </a:prstGeom>
          <a:noFill/>
        </p:spPr>
        <p:txBody>
          <a:bodyPr wrap="square" rtlCol="0">
            <a:spAutoFit/>
          </a:bodyPr>
          <a:lstStyle/>
          <a:p>
            <a:pPr algn="ctr"/>
            <a:r>
              <a:rPr lang="en-US" altLang="zh-CN" sz="9600" dirty="0" err="1">
                <a:solidFill>
                  <a:srgbClr val="49D99B"/>
                </a:solidFill>
                <a:latin typeface="#9Slide05 Dear Saturday" panose="02000505000000020004" pitchFamily="2" charset="0"/>
                <a:ea typeface="杨任东竹石体-Semibold" panose="02000000000000000000" pitchFamily="2" charset="-122"/>
              </a:rPr>
              <a:t>Chúc</a:t>
            </a:r>
            <a:r>
              <a:rPr lang="en-US" altLang="zh-CN" sz="9600" dirty="0">
                <a:solidFill>
                  <a:srgbClr val="49D99B"/>
                </a:solidFill>
                <a:latin typeface="#9Slide05 Dear Saturday" panose="02000505000000020004" pitchFamily="2" charset="0"/>
                <a:ea typeface="杨任东竹石体-Semibold" panose="02000000000000000000" pitchFamily="2" charset="-122"/>
              </a:rPr>
              <a:t> </a:t>
            </a:r>
            <a:r>
              <a:rPr lang="en-US" altLang="zh-CN" sz="9600" dirty="0" err="1">
                <a:solidFill>
                  <a:srgbClr val="49D99B"/>
                </a:solidFill>
                <a:latin typeface="#9Slide05 Dear Saturday" panose="02000505000000020004" pitchFamily="2" charset="0"/>
                <a:ea typeface="杨任东竹石体-Semibold" panose="02000000000000000000" pitchFamily="2" charset="-122"/>
              </a:rPr>
              <a:t>các</a:t>
            </a:r>
            <a:r>
              <a:rPr lang="en-US" altLang="zh-CN" sz="9600" dirty="0">
                <a:solidFill>
                  <a:srgbClr val="49D99B"/>
                </a:solidFill>
                <a:latin typeface="#9Slide05 Dear Saturday" panose="02000505000000020004" pitchFamily="2" charset="0"/>
                <a:ea typeface="杨任东竹石体-Semibold" panose="02000000000000000000" pitchFamily="2" charset="-122"/>
              </a:rPr>
              <a:t> </a:t>
            </a:r>
            <a:r>
              <a:rPr lang="en-US" altLang="zh-CN" sz="9600" dirty="0" err="1">
                <a:solidFill>
                  <a:srgbClr val="49D99B"/>
                </a:solidFill>
                <a:latin typeface="#9Slide05 Dear Saturday" panose="02000505000000020004" pitchFamily="2" charset="0"/>
                <a:ea typeface="杨任东竹石体-Semibold" panose="02000000000000000000" pitchFamily="2" charset="-122"/>
              </a:rPr>
              <a:t>em</a:t>
            </a:r>
            <a:r>
              <a:rPr lang="en-US" altLang="zh-CN" sz="9600" dirty="0">
                <a:solidFill>
                  <a:srgbClr val="49D99B"/>
                </a:solidFill>
                <a:latin typeface="#9Slide05 Dear Saturday" panose="02000505000000020004" pitchFamily="2" charset="0"/>
                <a:ea typeface="杨任东竹石体-Semibold" panose="02000000000000000000" pitchFamily="2" charset="-122"/>
              </a:rPr>
              <a:t> </a:t>
            </a:r>
            <a:r>
              <a:rPr lang="en-US" altLang="zh-CN" sz="9600" dirty="0" err="1">
                <a:solidFill>
                  <a:srgbClr val="49D99B"/>
                </a:solidFill>
                <a:latin typeface="#9Slide05 Dear Saturday" panose="02000505000000020004" pitchFamily="2" charset="0"/>
                <a:ea typeface="杨任东竹石体-Semibold" panose="02000000000000000000" pitchFamily="2" charset="-122"/>
              </a:rPr>
              <a:t>học</a:t>
            </a:r>
            <a:r>
              <a:rPr lang="en-US" altLang="zh-CN" sz="9600" dirty="0">
                <a:solidFill>
                  <a:srgbClr val="49D99B"/>
                </a:solidFill>
                <a:latin typeface="#9Slide05 Dear Saturday" panose="02000505000000020004" pitchFamily="2" charset="0"/>
                <a:ea typeface="杨任东竹石体-Semibold" panose="02000000000000000000" pitchFamily="2" charset="-122"/>
              </a:rPr>
              <a:t> </a:t>
            </a:r>
            <a:r>
              <a:rPr lang="en-US" altLang="zh-CN" sz="9600" dirty="0" err="1">
                <a:solidFill>
                  <a:srgbClr val="49D99B"/>
                </a:solidFill>
                <a:latin typeface="#9Slide05 Dear Saturday" panose="02000505000000020004" pitchFamily="2" charset="0"/>
                <a:ea typeface="杨任东竹石体-Semibold" panose="02000000000000000000" pitchFamily="2" charset="-122"/>
              </a:rPr>
              <a:t>tốt</a:t>
            </a:r>
            <a:endParaRPr lang="zh-CN" altLang="en-US" sz="9600" dirty="0">
              <a:solidFill>
                <a:srgbClr val="49D99B"/>
              </a:solidFill>
              <a:latin typeface="#9Slide05 Dear Saturday" panose="02000505000000020004" pitchFamily="2" charset="0"/>
              <a:ea typeface="杨任东竹石体-Semibold" panose="02000000000000000000" pitchFamily="2" charset="-122"/>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81" y="3098664"/>
            <a:ext cx="12495173" cy="6205034"/>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97" y="-1968192"/>
            <a:ext cx="3113378" cy="4614752"/>
          </a:xfrm>
          <a:prstGeom prst="rect">
            <a:avLst/>
          </a:prstGeom>
        </p:spPr>
      </p:pic>
      <p:sp>
        <p:nvSpPr>
          <p:cNvPr id="5" name="Rounded Rectangle 4"/>
          <p:cNvSpPr/>
          <p:nvPr/>
        </p:nvSpPr>
        <p:spPr>
          <a:xfrm>
            <a:off x="2096750" y="1240"/>
            <a:ext cx="10093662" cy="276722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sz="2400" b="1" dirty="0">
              <a:solidFill>
                <a:srgbClr val="002060"/>
              </a:solidFill>
              <a:latin typeface="Times New Roman" panose="02020603050405020304" pitchFamily="18" charset="0"/>
              <a:cs typeface="Times New Roman" panose="02020603050405020304" pitchFamily="18" charset="0"/>
            </a:endParaRPr>
          </a:p>
          <a:p>
            <a:pPr algn="ctr" defTabSz="914309">
              <a:defRPr/>
            </a:pP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defTabSz="914309">
              <a:defRPr/>
            </a:pP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defTabSz="914309">
              <a:defRPr/>
            </a:pP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defTabSz="914309">
              <a:defRPr/>
            </a:pPr>
            <a:r>
              <a:rPr lang="en-US" sz="2400" dirty="0">
                <a:solidFill>
                  <a:srgbClr val="002060"/>
                </a:solidFill>
                <a:latin typeface="Times New Roman" panose="02020603050405020304" pitchFamily="18" charset="0"/>
                <a:cs typeface="Times New Roman" panose="02020603050405020304" pitchFamily="18" charset="0"/>
              </a:rPr>
              <a:t>Nhóm chia sẻ tài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Quà</a:t>
            </a:r>
            <a:r>
              <a:rPr lang="en-US" sz="2400" dirty="0">
                <a:solidFill>
                  <a:srgbClr val="002060"/>
                </a:solidFill>
                <a:latin typeface="Times New Roman" panose="02020603050405020304" pitchFamily="18" charset="0"/>
                <a:cs typeface="Times New Roman" panose="02020603050405020304" pitchFamily="18" charset="0"/>
              </a:rPr>
              <a:t> tặng: Măng Non – Tài liệu Tiểu học</a:t>
            </a:r>
          </a:p>
          <a:p>
            <a:pPr algn="ctr" defTabSz="914309">
              <a:defRPr/>
            </a:pP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defTabSz="914309">
              <a:defRPr/>
            </a:pP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latin typeface="Calibri" panose="020F0502020204030204"/>
              </a:rPr>
              <a:t>0382348780</a:t>
            </a:r>
            <a:r>
              <a:rPr lang="en-US" sz="2400" dirty="0">
                <a:solidFill>
                  <a:srgbClr val="002060"/>
                </a:solidFill>
                <a:latin typeface="Calibri" panose="020F0502020204030204"/>
              </a:rPr>
              <a:t> - </a:t>
            </a:r>
            <a:r>
              <a:rPr lang="en-US" sz="2400" u="sng" dirty="0">
                <a:solidFill>
                  <a:srgbClr val="002060"/>
                </a:solidFill>
                <a:latin typeface="Calibri" panose="020F0502020204030204"/>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defTabSz="914309">
              <a:defRP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39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5137" y="1936792"/>
            <a:ext cx="5628007" cy="1982066"/>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1254" y="113822"/>
            <a:ext cx="1415772" cy="5628006"/>
          </a:xfrm>
          <a:prstGeom prst="rect">
            <a:avLst/>
          </a:prstGeom>
          <a:noFill/>
          <a:ln>
            <a:noFill/>
          </a:ln>
        </p:spPr>
        <p:txBody>
          <a:bodyPr vert="eaVert" wrap="square" rtlCol="0">
            <a:spAutoFit/>
          </a:bodyPr>
          <a:lstStyle/>
          <a:p>
            <a:pPr algn="ctr"/>
            <a:r>
              <a:rPr lang="en-US" altLang="zh-CN" sz="8000" spc="600" dirty="0">
                <a:solidFill>
                  <a:schemeClr val="bg1"/>
                </a:solidFill>
                <a:latin typeface="#9Slide06 SVNBlow Brush" pitchFamily="2" charset="0"/>
                <a:ea typeface="华文新魏" panose="02010800040101010101" pitchFamily="2" charset="-122"/>
              </a:rPr>
              <a:t>KHỞI ĐỘNG</a:t>
            </a:r>
          </a:p>
        </p:txBody>
      </p:sp>
    </p:spTree>
    <p:extLst>
      <p:ext uri="{BB962C8B-B14F-4D97-AF65-F5344CB8AC3E}">
        <p14:creationId xmlns:p14="http://schemas.microsoft.com/office/powerpoint/2010/main" val="305153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528736"/>
            <a:ext cx="4557522" cy="900449"/>
            <a:chOff x="290285" y="1033636"/>
            <a:chExt cx="6691740" cy="844412"/>
          </a:xfrm>
        </p:grpSpPr>
        <p:sp>
          <p:nvSpPr>
            <p:cNvPr id="11" name="矩形 10">
              <a:extLst>
                <a:ext uri="{FF2B5EF4-FFF2-40B4-BE49-F238E27FC236}">
                  <a16:creationId xmlns:a16="http://schemas.microsoft.com/office/drawing/2014/main" id="{84C0791A-6676-4043-BBF1-DD2993D19C98}"/>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525300" y="1033636"/>
              <a:ext cx="6221708" cy="77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5400" b="1" dirty="0" err="1">
                  <a:solidFill>
                    <a:schemeClr val="accent5">
                      <a:lumMod val="75000"/>
                    </a:schemeClr>
                  </a:solidFill>
                  <a:latin typeface="Cambria" panose="02040503050406030204" pitchFamily="18" charset="0"/>
                  <a:ea typeface="Cambria" panose="02040503050406030204" pitchFamily="18" charset="0"/>
                  <a:sym typeface="Arial" panose="020B0604020202020204" pitchFamily="34" charset="0"/>
                </a:rPr>
                <a:t>Câu</a:t>
              </a:r>
              <a:r>
                <a:rPr lang="en-US" altLang="zh-CN" sz="5400" b="1" dirty="0">
                  <a:solidFill>
                    <a:schemeClr val="accent5">
                      <a:lumMod val="75000"/>
                    </a:schemeClr>
                  </a:solidFill>
                  <a:latin typeface="Cambria" panose="02040503050406030204" pitchFamily="18" charset="0"/>
                  <a:ea typeface="Cambria" panose="02040503050406030204" pitchFamily="18" charset="0"/>
                  <a:sym typeface="Arial" panose="020B0604020202020204" pitchFamily="34" charset="0"/>
                </a:rPr>
                <a:t> 1</a:t>
              </a:r>
              <a:endParaRPr lang="zh-CN" altLang="en-US" sz="5400" b="1" dirty="0">
                <a:solidFill>
                  <a:schemeClr val="accent5">
                    <a:lumMod val="75000"/>
                  </a:schemeClr>
                </a:solidFill>
                <a:latin typeface="Cambria" panose="02040503050406030204" pitchFamily="18" charset="0"/>
                <a:ea typeface="华文新魏" panose="02010800040101010101" pitchFamily="2" charset="-122"/>
                <a:sym typeface="Arial" panose="020B0604020202020204" pitchFamily="34" charset="0"/>
              </a:endParaRPr>
            </a:p>
          </p:txBody>
        </p:sp>
      </p:grpSp>
      <p:sp>
        <p:nvSpPr>
          <p:cNvPr id="14" name="Rectangle 13">
            <a:extLst>
              <a:ext uri="{FF2B5EF4-FFF2-40B4-BE49-F238E27FC236}">
                <a16:creationId xmlns:a16="http://schemas.microsoft.com/office/drawing/2014/main" id="{D032EDA1-552B-4BC1-ADEE-C9DF6A6C4E4B}"/>
              </a:ext>
            </a:extLst>
          </p:cNvPr>
          <p:cNvSpPr/>
          <p:nvPr/>
        </p:nvSpPr>
        <p:spPr>
          <a:xfrm>
            <a:off x="1621410" y="1663418"/>
            <a:ext cx="8640190" cy="1569660"/>
          </a:xfrm>
          <a:prstGeom prst="rect">
            <a:avLst/>
          </a:prstGeom>
          <a:noFill/>
        </p:spPr>
        <p:txBody>
          <a:bodyPr wrap="square" lIns="91440" tIns="45720" rIns="91440" bIns="45720">
            <a:spAutoFit/>
          </a:bodyPr>
          <a:lstStyle/>
          <a:p>
            <a:pPr algn="ctr"/>
            <a:r>
              <a:rPr lang="en-US" sz="4800" b="1" dirty="0" err="1">
                <a:ln w="0"/>
                <a:solidFill>
                  <a:schemeClr val="accent2">
                    <a:lumMod val="75000"/>
                  </a:schemeClr>
                </a:solidFill>
                <a:latin typeface="Cambria" panose="02040503050406030204" pitchFamily="18" charset="0"/>
                <a:ea typeface="Cambria" panose="02040503050406030204" pitchFamily="18" charset="0"/>
              </a:rPr>
              <a:t>Em</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hãy</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nêu</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cách</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tính</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độ</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dài</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thu</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nhỏ</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trên</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bản</a:t>
            </a:r>
            <a:r>
              <a:rPr lang="en-US" sz="4800" b="1" dirty="0">
                <a:ln w="0"/>
                <a:solidFill>
                  <a:schemeClr val="accent2">
                    <a:lumMod val="75000"/>
                  </a:schemeClr>
                </a:solidFill>
                <a:latin typeface="Cambria" panose="02040503050406030204" pitchFamily="18" charset="0"/>
                <a:ea typeface="Cambria" panose="02040503050406030204" pitchFamily="18" charset="0"/>
              </a:rPr>
              <a:t> </a:t>
            </a:r>
            <a:r>
              <a:rPr lang="en-US" sz="4800" b="1" dirty="0" err="1">
                <a:ln w="0"/>
                <a:solidFill>
                  <a:schemeClr val="accent2">
                    <a:lumMod val="75000"/>
                  </a:schemeClr>
                </a:solidFill>
                <a:latin typeface="Cambria" panose="02040503050406030204" pitchFamily="18" charset="0"/>
                <a:ea typeface="Cambria" panose="02040503050406030204" pitchFamily="18" charset="0"/>
              </a:rPr>
              <a:t>đồ</a:t>
            </a:r>
            <a:r>
              <a:rPr lang="en-US" sz="4800" b="1" dirty="0">
                <a:ln w="0"/>
                <a:solidFill>
                  <a:schemeClr val="accent2">
                    <a:lumMod val="75000"/>
                  </a:schemeClr>
                </a:solidFill>
                <a:latin typeface="Cambria" panose="02040503050406030204" pitchFamily="18" charset="0"/>
                <a:ea typeface="Cambria" panose="02040503050406030204" pitchFamily="18" charset="0"/>
              </a:rPr>
              <a:t>.</a:t>
            </a:r>
            <a:endParaRPr lang="en-US" sz="4800" b="1" cap="none" spc="0" dirty="0">
              <a:ln w="0"/>
              <a:solidFill>
                <a:schemeClr val="accent2">
                  <a:lumMod val="75000"/>
                </a:schemeClr>
              </a:solidFill>
              <a:latin typeface="Cambria" panose="02040503050406030204" pitchFamily="18" charset="0"/>
              <a:ea typeface="Cambria" panose="02040503050406030204" pitchFamily="18" charset="0"/>
            </a:endParaRPr>
          </a:p>
        </p:txBody>
      </p:sp>
      <p:sp>
        <p:nvSpPr>
          <p:cNvPr id="17" name="Rounded Rectangle 32">
            <a:extLst>
              <a:ext uri="{FF2B5EF4-FFF2-40B4-BE49-F238E27FC236}">
                <a16:creationId xmlns:a16="http://schemas.microsoft.com/office/drawing/2014/main" id="{8854EFB0-CEA7-4B61-8C55-75BA9171AC80}"/>
              </a:ext>
            </a:extLst>
          </p:cNvPr>
          <p:cNvSpPr/>
          <p:nvPr/>
        </p:nvSpPr>
        <p:spPr>
          <a:xfrm>
            <a:off x="1938535" y="3405137"/>
            <a:ext cx="8752153" cy="2530568"/>
          </a:xfrm>
          <a:prstGeom prst="roundRect">
            <a:avLst/>
          </a:prstGeom>
          <a:solidFill>
            <a:schemeClr val="accent4">
              <a:lumMod val="20000"/>
              <a:lumOff val="80000"/>
              <a:alpha val="40000"/>
            </a:schemeClr>
          </a:solidFill>
          <a:ln w="5397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ACB4DBAE-6431-4FB0-A3D0-08A69B9A8102}"/>
              </a:ext>
            </a:extLst>
          </p:cNvPr>
          <p:cNvSpPr/>
          <p:nvPr/>
        </p:nvSpPr>
        <p:spPr>
          <a:xfrm>
            <a:off x="2074493" y="3639369"/>
            <a:ext cx="8616195" cy="2062103"/>
          </a:xfrm>
          <a:prstGeom prst="rect">
            <a:avLst/>
          </a:prstGeom>
        </p:spPr>
        <p:txBody>
          <a:bodyPr wrap="square">
            <a:spAutoFit/>
          </a:bodyPr>
          <a:lstStyle/>
          <a:p>
            <a:pPr algn="ctr"/>
            <a:r>
              <a:rPr lang="vi-VN" sz="3200" b="1" i="1" dirty="0">
                <a:solidFill>
                  <a:srgbClr val="202124"/>
                </a:solidFill>
                <a:latin typeface="Cambria" panose="02040503050406030204" pitchFamily="18" charset="0"/>
                <a:ea typeface="Cambria" panose="02040503050406030204" pitchFamily="18" charset="0"/>
              </a:rPr>
              <a:t>Muốn tính độ dài trên bản đồ, ta lấy độ dài thật (sau khi đã đổi về cùng đơn vị đo với chiều dài thu nhỏ cần tìm) chia cho mẫu số của tỉ lệ bản đồ.</a:t>
            </a:r>
            <a:endParaRPr lang="en-US" sz="32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24518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a:extLst>
              <a:ext uri="{FF2B5EF4-FFF2-40B4-BE49-F238E27FC236}">
                <a16:creationId xmlns:a16="http://schemas.microsoft.com/office/drawing/2014/main" id="{2F85BAC2-6541-4925-B403-A53F6CB88009}"/>
              </a:ext>
            </a:extLst>
          </p:cNvPr>
          <p:cNvGrpSpPr/>
          <p:nvPr/>
        </p:nvGrpSpPr>
        <p:grpSpPr>
          <a:xfrm>
            <a:off x="165064" y="419945"/>
            <a:ext cx="4557522" cy="854283"/>
            <a:chOff x="290285" y="1076929"/>
            <a:chExt cx="6691740" cy="801119"/>
          </a:xfrm>
        </p:grpSpPr>
        <p:sp>
          <p:nvSpPr>
            <p:cNvPr id="3" name="矩形 10">
              <a:extLst>
                <a:ext uri="{FF2B5EF4-FFF2-40B4-BE49-F238E27FC236}">
                  <a16:creationId xmlns:a16="http://schemas.microsoft.com/office/drawing/2014/main" id="{B453DF46-797D-4C3E-9639-86FC5E83BC3C}"/>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4" name="TextBox 8">
              <a:extLst>
                <a:ext uri="{FF2B5EF4-FFF2-40B4-BE49-F238E27FC236}">
                  <a16:creationId xmlns:a16="http://schemas.microsoft.com/office/drawing/2014/main" id="{9B41D60F-DB2A-43F8-8248-8F933C910ACB}"/>
                </a:ext>
              </a:extLst>
            </p:cNvPr>
            <p:cNvSpPr txBox="1">
              <a:spLocks noChangeArrowheads="1"/>
            </p:cNvSpPr>
            <p:nvPr/>
          </p:nvSpPr>
          <p:spPr bwMode="auto">
            <a:xfrm>
              <a:off x="525300" y="1076929"/>
              <a:ext cx="6221708"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dirty="0" err="1">
                  <a:solidFill>
                    <a:srgbClr val="35765E"/>
                  </a:solidFill>
                  <a:latin typeface="Cambria" panose="02040503050406030204" pitchFamily="18" charset="0"/>
                  <a:ea typeface="Cambria" panose="02040503050406030204" pitchFamily="18" charset="0"/>
                  <a:sym typeface="Arial" panose="020B0604020202020204" pitchFamily="34" charset="0"/>
                </a:rPr>
                <a:t>Câu</a:t>
              </a:r>
              <a:r>
                <a:rPr lang="en-US" altLang="zh-CN" sz="4800" dirty="0">
                  <a:solidFill>
                    <a:srgbClr val="35765E"/>
                  </a:solidFill>
                  <a:latin typeface="Cambria" panose="02040503050406030204" pitchFamily="18" charset="0"/>
                  <a:ea typeface="Cambria" panose="02040503050406030204" pitchFamily="18" charset="0"/>
                  <a:sym typeface="Arial" panose="020B0604020202020204" pitchFamily="34" charset="0"/>
                </a:rPr>
                <a:t> 2</a:t>
              </a:r>
              <a:endParaRPr lang="zh-CN" altLang="en-US" sz="4800" dirty="0">
                <a:solidFill>
                  <a:srgbClr val="35765E"/>
                </a:solidFill>
                <a:latin typeface="Cambria" panose="02040503050406030204" pitchFamily="18" charset="0"/>
                <a:ea typeface="华文新魏" panose="02010800040101010101" pitchFamily="2" charset="-122"/>
                <a:sym typeface="Arial" panose="020B0604020202020204" pitchFamily="34" charset="0"/>
              </a:endParaRPr>
            </a:p>
          </p:txBody>
        </p:sp>
      </p:grpSp>
      <p:sp>
        <p:nvSpPr>
          <p:cNvPr id="6" name="TextBox 5">
            <a:extLst>
              <a:ext uri="{FF2B5EF4-FFF2-40B4-BE49-F238E27FC236}">
                <a16:creationId xmlns:a16="http://schemas.microsoft.com/office/drawing/2014/main" id="{CE02D3C9-32A8-4330-831D-A377744A9564}"/>
              </a:ext>
            </a:extLst>
          </p:cNvPr>
          <p:cNvSpPr txBox="1"/>
          <p:nvPr/>
        </p:nvSpPr>
        <p:spPr>
          <a:xfrm>
            <a:off x="1531061" y="1274228"/>
            <a:ext cx="9941359" cy="2308324"/>
          </a:xfrm>
          <a:prstGeom prst="rect">
            <a:avLst/>
          </a:prstGeom>
          <a:noFill/>
        </p:spPr>
        <p:txBody>
          <a:bodyPr wrap="square">
            <a:spAutoFit/>
          </a:bodyPr>
          <a:lstStyle/>
          <a:p>
            <a:pPr algn="just"/>
            <a:r>
              <a:rPr lang="en-US" sz="3600" b="1" i="0" dirty="0" err="1">
                <a:solidFill>
                  <a:schemeClr val="accent1">
                    <a:lumMod val="50000"/>
                  </a:schemeClr>
                </a:solidFill>
                <a:effectLst/>
                <a:latin typeface="Cambria" panose="02040503050406030204" pitchFamily="18" charset="0"/>
                <a:ea typeface="Cambria" panose="02040503050406030204" pitchFamily="18" charset="0"/>
              </a:rPr>
              <a:t>Khoảng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cách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giữa</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hai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tỉnh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Bắc</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Giang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và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Hà</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Nội</a:t>
            </a:r>
            <a:r>
              <a:rPr lang="en-US" sz="3600" b="1" i="0" dirty="0">
                <a:solidFill>
                  <a:schemeClr val="accent1">
                    <a:lumMod val="50000"/>
                  </a:schemeClr>
                </a:solidFill>
                <a:effectLst/>
                <a:latin typeface="Cambria" panose="02040503050406030204" pitchFamily="18" charset="0"/>
                <a:ea typeface="Cambria" panose="02040503050406030204" pitchFamily="18" charset="0"/>
              </a:rPr>
              <a:t> là 60km.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Trên</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bản</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đồ</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tỉ</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lệ</a:t>
            </a:r>
            <a:r>
              <a:rPr lang="en-US" sz="3600" b="1" i="0" dirty="0">
                <a:solidFill>
                  <a:schemeClr val="accent1">
                    <a:lumMod val="50000"/>
                  </a:schemeClr>
                </a:solidFill>
                <a:effectLst/>
                <a:latin typeface="Cambria" panose="02040503050406030204" pitchFamily="18" charset="0"/>
                <a:ea typeface="Cambria" panose="02040503050406030204" pitchFamily="18" charset="0"/>
              </a:rPr>
              <a:t> 1 : </a:t>
            </a:r>
            <a:r>
              <a:rPr lang="en-US" sz="3600" b="1" i="0" dirty="0" smtClean="0">
                <a:solidFill>
                  <a:schemeClr val="accent1">
                    <a:lumMod val="50000"/>
                  </a:schemeClr>
                </a:solidFill>
                <a:effectLst/>
                <a:latin typeface="Cambria" panose="02040503050406030204" pitchFamily="18" charset="0"/>
                <a:ea typeface="Cambria" panose="02040503050406030204" pitchFamily="18" charset="0"/>
              </a:rPr>
              <a:t>100 000 </a:t>
            </a:r>
            <a:r>
              <a:rPr lang="en-US" sz="3600" b="1" i="0" dirty="0">
                <a:solidFill>
                  <a:schemeClr val="accent1">
                    <a:lumMod val="50000"/>
                  </a:schemeClr>
                </a:solidFill>
                <a:effectLst/>
                <a:latin typeface="Cambria" panose="02040503050406030204" pitchFamily="18" charset="0"/>
                <a:ea typeface="Cambria" panose="02040503050406030204" pitchFamily="18" charset="0"/>
              </a:rPr>
              <a:t>thì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khoảng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cách</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giữa</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hai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tỉnh</a:t>
            </a:r>
            <a:r>
              <a:rPr lang="en-US" sz="3600" b="1" i="0" dirty="0">
                <a:solidFill>
                  <a:schemeClr val="accent1">
                    <a:lumMod val="50000"/>
                  </a:schemeClr>
                </a:solidFill>
                <a:effectLst/>
                <a:latin typeface="Cambria" panose="02040503050406030204" pitchFamily="18" charset="0"/>
                <a:ea typeface="Cambria" panose="02040503050406030204" pitchFamily="18" charset="0"/>
              </a:rPr>
              <a:t> đó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dài</a:t>
            </a:r>
            <a:r>
              <a:rPr lang="en-US" sz="3600" b="1" i="0" dirty="0">
                <a:solidFill>
                  <a:schemeClr val="accent1">
                    <a:lumMod val="50000"/>
                  </a:schemeClr>
                </a:solidFill>
                <a:effectLst/>
                <a:latin typeface="Cambria" panose="02040503050406030204" pitchFamily="18" charset="0"/>
                <a:ea typeface="Cambria" panose="02040503050406030204" pitchFamily="18" charset="0"/>
              </a:rPr>
              <a:t> bao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nhiêu</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xăng</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a:solidFill>
                  <a:schemeClr val="accent1">
                    <a:lumMod val="50000"/>
                  </a:schemeClr>
                </a:solidFill>
                <a:effectLst/>
                <a:latin typeface="Cambria" panose="02040503050406030204" pitchFamily="18" charset="0"/>
                <a:ea typeface="Cambria" panose="02040503050406030204" pitchFamily="18" charset="0"/>
              </a:rPr>
              <a:t>ti</a:t>
            </a:r>
            <a:r>
              <a:rPr lang="en-US" sz="3600" b="1" i="0" dirty="0">
                <a:solidFill>
                  <a:schemeClr val="accent1">
                    <a:lumMod val="50000"/>
                  </a:schemeClr>
                </a:solidFill>
                <a:effectLst/>
                <a:latin typeface="Cambria" panose="02040503050406030204" pitchFamily="18" charset="0"/>
                <a:ea typeface="Cambria" panose="02040503050406030204" pitchFamily="18" charset="0"/>
              </a:rPr>
              <a:t> </a:t>
            </a:r>
            <a:r>
              <a:rPr lang="en-US" sz="3600" b="1" i="0" dirty="0" err="1" smtClean="0">
                <a:solidFill>
                  <a:schemeClr val="accent1">
                    <a:lumMod val="50000"/>
                  </a:schemeClr>
                </a:solidFill>
                <a:effectLst/>
                <a:latin typeface="Cambria" panose="02040503050406030204" pitchFamily="18" charset="0"/>
                <a:ea typeface="Cambria" panose="02040503050406030204" pitchFamily="18" charset="0"/>
              </a:rPr>
              <a:t>mét</a:t>
            </a:r>
            <a:r>
              <a:rPr lang="en-US" sz="3600" b="1" dirty="0">
                <a:solidFill>
                  <a:schemeClr val="accent1">
                    <a:lumMod val="50000"/>
                  </a:schemeClr>
                </a:solidFill>
                <a:latin typeface="Cambria" panose="02040503050406030204" pitchFamily="18" charset="0"/>
                <a:ea typeface="Cambria" panose="02040503050406030204" pitchFamily="18" charset="0"/>
              </a:rPr>
              <a:t>?</a:t>
            </a:r>
          </a:p>
        </p:txBody>
      </p:sp>
      <p:sp>
        <p:nvSpPr>
          <p:cNvPr id="7" name="Rounded Rectangle 32">
            <a:extLst>
              <a:ext uri="{FF2B5EF4-FFF2-40B4-BE49-F238E27FC236}">
                <a16:creationId xmlns:a16="http://schemas.microsoft.com/office/drawing/2014/main" id="{675E2D69-A5E6-42B3-8FC0-C2EFA9EB0E6C}"/>
              </a:ext>
            </a:extLst>
          </p:cNvPr>
          <p:cNvSpPr/>
          <p:nvPr/>
        </p:nvSpPr>
        <p:spPr>
          <a:xfrm>
            <a:off x="2794850" y="3628271"/>
            <a:ext cx="7416801" cy="2530568"/>
          </a:xfrm>
          <a:prstGeom prst="roundRect">
            <a:avLst/>
          </a:prstGeom>
          <a:solidFill>
            <a:schemeClr val="accent4">
              <a:lumMod val="20000"/>
              <a:lumOff val="80000"/>
              <a:alpha val="40000"/>
            </a:schemeClr>
          </a:solidFill>
          <a:ln w="5397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A2BF2A1-2146-45FC-8FAA-5054B1C8A0BB}"/>
              </a:ext>
            </a:extLst>
          </p:cNvPr>
          <p:cNvSpPr/>
          <p:nvPr/>
        </p:nvSpPr>
        <p:spPr>
          <a:xfrm>
            <a:off x="7233892" y="3910353"/>
            <a:ext cx="2739667" cy="830997"/>
          </a:xfrm>
          <a:prstGeom prst="rect">
            <a:avLst/>
          </a:prstGeom>
          <a:noFill/>
        </p:spPr>
        <p:txBody>
          <a:bodyPr wrap="square" lIns="91440" tIns="45720" rIns="91440" bIns="45720">
            <a:spAutoFit/>
          </a:bodyPr>
          <a:lstStyle/>
          <a:p>
            <a:pPr algn="just"/>
            <a:r>
              <a:rPr lang="en-US"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 60</a:t>
            </a:r>
            <a:r>
              <a:rPr lang="vi-VN"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cm</a:t>
            </a:r>
            <a:endPar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935981-FB10-459F-A065-770651BFC4B0}"/>
              </a:ext>
            </a:extLst>
          </p:cNvPr>
          <p:cNvSpPr/>
          <p:nvPr/>
        </p:nvSpPr>
        <p:spPr>
          <a:xfrm>
            <a:off x="3527928" y="3910353"/>
            <a:ext cx="2475130" cy="830997"/>
          </a:xfrm>
          <a:prstGeom prst="rect">
            <a:avLst/>
          </a:prstGeom>
          <a:noFill/>
        </p:spPr>
        <p:txBody>
          <a:bodyPr wrap="square" lIns="91440" tIns="45720" rIns="91440" bIns="45720">
            <a:spAutoFit/>
          </a:bodyPr>
          <a:lstStyle/>
          <a:p>
            <a:pPr algn="just"/>
            <a:r>
              <a:rPr lang="en-US"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 6</a:t>
            </a:r>
            <a:r>
              <a:rPr lang="vi-VN"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a:t>
            </a:r>
            <a:r>
              <a:rPr lang="vi-VN"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t>
            </a:r>
            <a:endPar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CA83E8CB-38AA-498E-9F21-0F51E34BD470}"/>
              </a:ext>
            </a:extLst>
          </p:cNvPr>
          <p:cNvSpPr/>
          <p:nvPr/>
        </p:nvSpPr>
        <p:spPr>
          <a:xfrm>
            <a:off x="7233892" y="5141091"/>
            <a:ext cx="2475129" cy="830997"/>
          </a:xfrm>
          <a:prstGeom prst="rect">
            <a:avLst/>
          </a:prstGeom>
          <a:noFill/>
        </p:spPr>
        <p:txBody>
          <a:bodyPr wrap="square" lIns="91440" tIns="45720" rIns="91440" bIns="45720">
            <a:spAutoFit/>
          </a:bodyPr>
          <a:lstStyle/>
          <a:p>
            <a:pPr algn="just"/>
            <a:r>
              <a:rPr lang="en-US"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 60</a:t>
            </a:r>
            <a:r>
              <a:rPr lang="vi-VN"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t>
            </a:r>
            <a:endPar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9791EAB-2D1E-4342-815D-A29C8B843248}"/>
              </a:ext>
            </a:extLst>
          </p:cNvPr>
          <p:cNvSpPr/>
          <p:nvPr/>
        </p:nvSpPr>
        <p:spPr>
          <a:xfrm>
            <a:off x="3527928" y="5141091"/>
            <a:ext cx="2475130" cy="830997"/>
          </a:xfrm>
          <a:prstGeom prst="rect">
            <a:avLst/>
          </a:prstGeom>
          <a:noFill/>
        </p:spPr>
        <p:txBody>
          <a:bodyPr wrap="square" lIns="91440" tIns="45720" rIns="91440" bIns="45720">
            <a:spAutoFit/>
          </a:bodyPr>
          <a:lstStyle/>
          <a:p>
            <a:pPr algn="just"/>
            <a:r>
              <a:rPr lang="en-US"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 60</a:t>
            </a:r>
            <a:r>
              <a:rPr lang="vi-VN" sz="48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t>
            </a:r>
            <a:endPar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6017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00"/>
                            </p:stCondLst>
                            <p:childTnLst>
                              <p:par>
                                <p:cTn id="19" presetID="2" presetClass="entr" presetSubtype="1" decel="72000" fill="hold" grpId="0" nodeType="afterEffect">
                                  <p:stCondLst>
                                    <p:cond delay="0"/>
                                  </p:stCondLst>
                                  <p:iterate type="wd">
                                    <p:tmPct val="10000"/>
                                  </p:iterate>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1" decel="72000" fill="hold" grpId="0" nodeType="afterEffect">
                                  <p:stCondLst>
                                    <p:cond delay="0"/>
                                  </p:stCondLst>
                                  <p:iterate type="wd">
                                    <p:tmPct val="10000"/>
                                  </p:iterate>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1850"/>
                            </p:stCondLst>
                            <p:childTnLst>
                              <p:par>
                                <p:cTn id="29" presetID="2" presetClass="entr" presetSubtype="1" decel="7200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 presetClass="entr" presetSubtype="1" decel="72000" fill="hold" grpId="0" nodeType="after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repeatCount="3000" fill="hold" grpId="1" nodeType="clickEffect">
                                  <p:stCondLst>
                                    <p:cond delay="0"/>
                                  </p:stCondLst>
                                  <p:iterate type="wd">
                                    <p:tmPct val="4000"/>
                                  </p:iterate>
                                  <p:childTnLst>
                                    <p:set>
                                      <p:cBhvr override="childStyle">
                                        <p:cTn id="41" dur="500" fill="hold"/>
                                        <p:tgtEl>
                                          <p:spTgt spid="8"/>
                                        </p:tgtEl>
                                        <p:attrNameLst>
                                          <p:attrName>style.color</p:attrName>
                                        </p:attrNameLst>
                                      </p:cBhvr>
                                      <p:to>
                                        <p:clrVal>
                                          <a:schemeClr val="accent2"/>
                                        </p:clrVal>
                                      </p:to>
                                    </p:set>
                                    <p:set>
                                      <p:cBhvr>
                                        <p:cTn id="42" dur="500" fill="hold"/>
                                        <p:tgtEl>
                                          <p:spTgt spid="8"/>
                                        </p:tgtEl>
                                        <p:attrNameLst>
                                          <p:attrName>fillcolor</p:attrName>
                                        </p:attrNameLst>
                                      </p:cBhvr>
                                      <p:to>
                                        <p:clrVal>
                                          <a:schemeClr val="accent2"/>
                                        </p:clrVal>
                                      </p:to>
                                    </p:set>
                                    <p:set>
                                      <p:cBhvr>
                                        <p:cTn id="43" dur="500" fill="hold"/>
                                        <p:tgtEl>
                                          <p:spTgt spid="8"/>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53A3E4-D398-4EB0-9759-F7E144C0C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圆角 11">
            <a:extLst>
              <a:ext uri="{FF2B5EF4-FFF2-40B4-BE49-F238E27FC236}">
                <a16:creationId xmlns:a16="http://schemas.microsoft.com/office/drawing/2014/main" id="{DE94676E-C853-4999-8712-B5E2660AE0D1}"/>
              </a:ext>
            </a:extLst>
          </p:cNvPr>
          <p:cNvSpPr/>
          <p:nvPr/>
        </p:nvSpPr>
        <p:spPr>
          <a:xfrm>
            <a:off x="2645137" y="1936792"/>
            <a:ext cx="5628007" cy="1982066"/>
          </a:xfrm>
          <a:prstGeom prst="roundRect">
            <a:avLst>
              <a:gd name="adj" fmla="val 0"/>
            </a:avLst>
          </a:prstGeom>
          <a:solidFill>
            <a:srgbClr val="3576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E6F7A"/>
              </a:solidFill>
              <a:latin typeface="华文新魏" panose="02010800040101010101" pitchFamily="2" charset="-122"/>
              <a:ea typeface="华文新魏" panose="02010800040101010101" pitchFamily="2" charset="-122"/>
            </a:endParaRPr>
          </a:p>
        </p:txBody>
      </p:sp>
      <p:sp>
        <p:nvSpPr>
          <p:cNvPr id="13" name="TextBox 4">
            <a:extLst>
              <a:ext uri="{FF2B5EF4-FFF2-40B4-BE49-F238E27FC236}">
                <a16:creationId xmlns:a16="http://schemas.microsoft.com/office/drawing/2014/main" id="{13F86573-FE56-480F-B734-3004C4E11787}"/>
              </a:ext>
            </a:extLst>
          </p:cNvPr>
          <p:cNvSpPr txBox="1"/>
          <p:nvPr/>
        </p:nvSpPr>
        <p:spPr>
          <a:xfrm rot="16200000">
            <a:off x="4751254" y="113822"/>
            <a:ext cx="1415772" cy="5628006"/>
          </a:xfrm>
          <a:prstGeom prst="rect">
            <a:avLst/>
          </a:prstGeom>
          <a:noFill/>
          <a:ln>
            <a:noFill/>
          </a:ln>
        </p:spPr>
        <p:txBody>
          <a:bodyPr vert="eaVert" wrap="square" rtlCol="0">
            <a:spAutoFit/>
          </a:bodyPr>
          <a:lstStyle/>
          <a:p>
            <a:pPr algn="ctr"/>
            <a:r>
              <a:rPr lang="en-US" altLang="zh-CN" sz="8000" spc="600" dirty="0">
                <a:solidFill>
                  <a:schemeClr val="bg1"/>
                </a:solidFill>
                <a:latin typeface="#9Slide06 SVNBlow Brush" pitchFamily="2" charset="0"/>
                <a:ea typeface="华文新魏" panose="02010800040101010101" pitchFamily="2" charset="-122"/>
              </a:rPr>
              <a:t>KHÁM PHÁ</a:t>
            </a: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4" presetClass="entr" presetSubtype="10" fill="hold" grpId="0" nodeType="afterEffect">
                                  <p:stCondLst>
                                    <p:cond delay="0"/>
                                  </p:stCondLst>
                                  <p:iterate type="lt">
                                    <p:tmPct val="30000"/>
                                  </p:iterate>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304764" y="756286"/>
            <a:ext cx="4557522" cy="721141"/>
            <a:chOff x="290285" y="1201785"/>
            <a:chExt cx="6691740" cy="676263"/>
          </a:xfrm>
        </p:grpSpPr>
        <p:sp>
          <p:nvSpPr>
            <p:cNvPr id="11" name="矩形 10">
              <a:extLst>
                <a:ext uri="{FF2B5EF4-FFF2-40B4-BE49-F238E27FC236}">
                  <a16:creationId xmlns:a16="http://schemas.microsoft.com/office/drawing/2014/main" id="{84C0791A-6676-4043-BBF1-DD2993D19C98}"/>
                </a:ext>
              </a:extLst>
            </p:cNvPr>
            <p:cNvSpPr/>
            <p:nvPr/>
          </p:nvSpPr>
          <p:spPr>
            <a:xfrm>
              <a:off x="290285" y="1835174"/>
              <a:ext cx="6691740" cy="42874"/>
            </a:xfrm>
            <a:prstGeom prst="rect">
              <a:avLst/>
            </a:prstGeom>
            <a:solidFill>
              <a:srgbClr val="357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537930" y="1201785"/>
              <a:ext cx="6221708" cy="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endParaRPr lang="zh-CN" altLang="en-US" sz="3800" dirty="0">
                <a:solidFill>
                  <a:srgbClr val="35765E"/>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6" name="TextBox 5">
            <a:extLst>
              <a:ext uri="{FF2B5EF4-FFF2-40B4-BE49-F238E27FC236}">
                <a16:creationId xmlns:a16="http://schemas.microsoft.com/office/drawing/2014/main" id="{BD0E0F8F-6465-4B17-8AD2-D53E2CE0265A}"/>
              </a:ext>
            </a:extLst>
          </p:cNvPr>
          <p:cNvSpPr txBox="1"/>
          <p:nvPr/>
        </p:nvSpPr>
        <p:spPr>
          <a:xfrm>
            <a:off x="1248737" y="663307"/>
            <a:ext cx="1971675" cy="707886"/>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r>
              <a:rPr lang="en-US" sz="4000" b="1" dirty="0">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AACC18E-5E93-4B14-B75C-7B5D2591DD0B}"/>
              </a:ext>
            </a:extLst>
          </p:cNvPr>
          <p:cNvSpPr txBox="1"/>
          <p:nvPr/>
        </p:nvSpPr>
        <p:spPr>
          <a:xfrm>
            <a:off x="1402850" y="1613999"/>
            <a:ext cx="9765159" cy="1938992"/>
          </a:xfrm>
          <a:prstGeom prst="rect">
            <a:avLst/>
          </a:prstGeom>
          <a:noFill/>
        </p:spPr>
        <p:txBody>
          <a:bodyPr wrap="square" rtlCol="0">
            <a:spAutoFit/>
          </a:bodyPr>
          <a:lstStyle/>
          <a:p>
            <a:r>
              <a:rPr lang="en-US" sz="4000" b="1" dirty="0" err="1">
                <a:solidFill>
                  <a:schemeClr val="accent1">
                    <a:lumMod val="75000"/>
                  </a:schemeClr>
                </a:solidFill>
                <a:latin typeface="Cambria" panose="02040503050406030204" pitchFamily="18" charset="0"/>
                <a:ea typeface="Cambria" panose="02040503050406030204" pitchFamily="18" charset="0"/>
              </a:rPr>
              <a:t>Một</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bạn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đo</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độ</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dài</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đoạn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thẳng</a:t>
            </a:r>
            <a:r>
              <a:rPr lang="en-US" sz="4000" b="1" dirty="0">
                <a:solidFill>
                  <a:schemeClr val="accent1">
                    <a:lumMod val="75000"/>
                  </a:schemeClr>
                </a:solidFill>
                <a:latin typeface="Cambria" panose="02040503050406030204" pitchFamily="18" charset="0"/>
                <a:ea typeface="Cambria" panose="02040503050406030204" pitchFamily="18" charset="0"/>
              </a:rPr>
              <a:t> AB </a:t>
            </a:r>
            <a:r>
              <a:rPr lang="en-US" sz="4000" b="1" dirty="0" err="1">
                <a:solidFill>
                  <a:schemeClr val="accent1">
                    <a:lumMod val="75000"/>
                  </a:schemeClr>
                </a:solidFill>
                <a:latin typeface="Cambria" panose="02040503050406030204" pitchFamily="18" charset="0"/>
                <a:ea typeface="Cambria" panose="02040503050406030204" pitchFamily="18" charset="0"/>
              </a:rPr>
              <a:t>trên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mặt</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đất</a:t>
            </a:r>
            <a:r>
              <a:rPr lang="en-US" sz="4000" b="1" dirty="0">
                <a:solidFill>
                  <a:schemeClr val="accent1">
                    <a:lumMod val="75000"/>
                  </a:schemeClr>
                </a:solidFill>
                <a:latin typeface="Cambria" panose="02040503050406030204" pitchFamily="18" charset="0"/>
                <a:ea typeface="Cambria" panose="02040503050406030204" pitchFamily="18" charset="0"/>
              </a:rPr>
              <a:t> được 20m. </a:t>
            </a:r>
            <a:r>
              <a:rPr lang="en-US" sz="4000" b="1" dirty="0" err="1">
                <a:solidFill>
                  <a:schemeClr val="accent1">
                    <a:lumMod val="75000"/>
                  </a:schemeClr>
                </a:solidFill>
                <a:latin typeface="Cambria" panose="02040503050406030204" pitchFamily="18" charset="0"/>
                <a:ea typeface="Cambria" panose="02040503050406030204" pitchFamily="18" charset="0"/>
              </a:rPr>
              <a:t>Hãy</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vẽ</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đoạn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thẳng</a:t>
            </a:r>
            <a:r>
              <a:rPr lang="en-US" sz="4000" b="1" dirty="0">
                <a:solidFill>
                  <a:schemeClr val="accent1">
                    <a:lumMod val="75000"/>
                  </a:schemeClr>
                </a:solidFill>
                <a:latin typeface="Cambria" panose="02040503050406030204" pitchFamily="18" charset="0"/>
                <a:ea typeface="Cambria" panose="02040503050406030204" pitchFamily="18" charset="0"/>
              </a:rPr>
              <a:t> AB đó </a:t>
            </a:r>
            <a:r>
              <a:rPr lang="en-US" sz="4000" b="1" dirty="0" err="1">
                <a:solidFill>
                  <a:schemeClr val="accent1">
                    <a:lumMod val="75000"/>
                  </a:schemeClr>
                </a:solidFill>
                <a:latin typeface="Cambria" panose="02040503050406030204" pitchFamily="18" charset="0"/>
                <a:ea typeface="Cambria" panose="02040503050406030204" pitchFamily="18" charset="0"/>
              </a:rPr>
              <a:t>trên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bản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đồ</a:t>
            </a:r>
            <a:r>
              <a:rPr lang="en-US" sz="4000" b="1" dirty="0">
                <a:solidFill>
                  <a:schemeClr val="accent1">
                    <a:lumMod val="75000"/>
                  </a:schemeClr>
                </a:solidFill>
                <a:latin typeface="Cambria" panose="02040503050406030204" pitchFamily="18" charset="0"/>
                <a:ea typeface="Cambria" panose="02040503050406030204" pitchFamily="18" charset="0"/>
              </a:rPr>
              <a:t> có </a:t>
            </a:r>
            <a:r>
              <a:rPr lang="en-US" sz="4000" b="1" dirty="0" err="1">
                <a:solidFill>
                  <a:schemeClr val="accent1">
                    <a:lumMod val="75000"/>
                  </a:schemeClr>
                </a:solidFill>
                <a:latin typeface="Cambria" panose="02040503050406030204" pitchFamily="18" charset="0"/>
                <a:ea typeface="Cambria" panose="02040503050406030204" pitchFamily="18" charset="0"/>
              </a:rPr>
              <a:t>tỉ</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lệ</a:t>
            </a:r>
            <a:r>
              <a:rPr lang="en-US" sz="4000" b="1" dirty="0">
                <a:solidFill>
                  <a:schemeClr val="accent1">
                    <a:lumMod val="75000"/>
                  </a:schemeClr>
                </a:solidFill>
                <a:latin typeface="Cambria" panose="02040503050406030204" pitchFamily="18" charset="0"/>
                <a:ea typeface="Cambria" panose="02040503050406030204" pitchFamily="18" charset="0"/>
              </a:rPr>
              <a:t> 1 : 400.</a:t>
            </a:r>
          </a:p>
        </p:txBody>
      </p:sp>
      <p:grpSp>
        <p:nvGrpSpPr>
          <p:cNvPr id="13" name="组合 4">
            <a:extLst>
              <a:ext uri="{FF2B5EF4-FFF2-40B4-BE49-F238E27FC236}">
                <a16:creationId xmlns:a16="http://schemas.microsoft.com/office/drawing/2014/main" id="{3DB1BDEA-B618-4723-B9FE-5E6E38E5D587}"/>
              </a:ext>
            </a:extLst>
          </p:cNvPr>
          <p:cNvGrpSpPr/>
          <p:nvPr/>
        </p:nvGrpSpPr>
        <p:grpSpPr>
          <a:xfrm>
            <a:off x="2234574" y="3689562"/>
            <a:ext cx="8523200" cy="6203737"/>
            <a:chOff x="930956" y="2222001"/>
            <a:chExt cx="4555443" cy="3816850"/>
          </a:xfrm>
          <a:effectLst>
            <a:outerShdw blurRad="50800" dist="38100" algn="l" rotWithShape="0">
              <a:prstClr val="black">
                <a:alpha val="40000"/>
              </a:prstClr>
            </a:outerShdw>
          </a:effectLst>
        </p:grpSpPr>
        <p:sp>
          <p:nvSpPr>
            <p:cNvPr id="15" name="椭圆 5">
              <a:extLst>
                <a:ext uri="{FF2B5EF4-FFF2-40B4-BE49-F238E27FC236}">
                  <a16:creationId xmlns:a16="http://schemas.microsoft.com/office/drawing/2014/main" id="{CC6E4540-7E5F-4C69-B39E-0AF762457E47}"/>
                </a:ext>
              </a:extLst>
            </p:cNvPr>
            <p:cNvSpPr/>
            <p:nvPr/>
          </p:nvSpPr>
          <p:spPr>
            <a:xfrm>
              <a:off x="930956" y="2222001"/>
              <a:ext cx="4555443" cy="3816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6">
              <a:extLst>
                <a:ext uri="{FF2B5EF4-FFF2-40B4-BE49-F238E27FC236}">
                  <a16:creationId xmlns:a16="http://schemas.microsoft.com/office/drawing/2014/main" id="{4A93F872-D80F-4DD4-86BE-F71F08887B43}"/>
                </a:ext>
              </a:extLst>
            </p:cNvPr>
            <p:cNvSpPr/>
            <p:nvPr/>
          </p:nvSpPr>
          <p:spPr>
            <a:xfrm>
              <a:off x="1058863" y="2404622"/>
              <a:ext cx="4275137" cy="3495335"/>
            </a:xfrm>
            <a:prstGeom prst="ellipse">
              <a:avLst/>
            </a:prstGeom>
            <a:solidFill>
              <a:schemeClr val="bg1"/>
            </a:solidFill>
            <a:ln w="28575">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TextBox 1">
            <a:extLst>
              <a:ext uri="{FF2B5EF4-FFF2-40B4-BE49-F238E27FC236}">
                <a16:creationId xmlns:a16="http://schemas.microsoft.com/office/drawing/2014/main" id="{09E84830-A68E-4FA3-87FF-2BA06621BA3A}"/>
              </a:ext>
            </a:extLst>
          </p:cNvPr>
          <p:cNvSpPr txBox="1"/>
          <p:nvPr/>
        </p:nvSpPr>
        <p:spPr>
          <a:xfrm>
            <a:off x="2946400" y="4732304"/>
            <a:ext cx="7009439" cy="1754326"/>
          </a:xfrm>
          <a:prstGeom prst="rect">
            <a:avLst/>
          </a:prstGeom>
          <a:noFill/>
        </p:spPr>
        <p:txBody>
          <a:bodyPr wrap="square" rtlCol="0">
            <a:spAutoFit/>
          </a:bodyPr>
          <a:lstStyle/>
          <a:p>
            <a:pPr algn="ctr"/>
            <a:r>
              <a:rPr lang="en-US" sz="3600" b="1" dirty="0">
                <a:solidFill>
                  <a:schemeClr val="accent1">
                    <a:lumMod val="50000"/>
                  </a:schemeClr>
                </a:solidFill>
                <a:latin typeface="Cambria" panose="02040503050406030204" pitchFamily="18" charset="0"/>
                <a:ea typeface="Cambria" panose="02040503050406030204" pitchFamily="18" charset="0"/>
              </a:rPr>
              <a:t>Để </a:t>
            </a:r>
            <a:r>
              <a:rPr lang="en-US" sz="3600" b="1" dirty="0" err="1">
                <a:solidFill>
                  <a:schemeClr val="accent1">
                    <a:lumMod val="50000"/>
                  </a:schemeClr>
                </a:solidFill>
                <a:latin typeface="Cambria" panose="02040503050406030204" pitchFamily="18" charset="0"/>
                <a:ea typeface="Cambria" panose="02040503050406030204" pitchFamily="18" charset="0"/>
              </a:rPr>
              <a:t>vẽ</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đoạn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thẳng</a:t>
            </a:r>
            <a:r>
              <a:rPr lang="en-US" sz="3600" b="1" dirty="0">
                <a:solidFill>
                  <a:schemeClr val="accent1">
                    <a:lumMod val="50000"/>
                  </a:schemeClr>
                </a:solidFill>
                <a:latin typeface="Cambria" panose="02040503050406030204" pitchFamily="18" charset="0"/>
                <a:ea typeface="Cambria" panose="02040503050406030204" pitchFamily="18" charset="0"/>
              </a:rPr>
              <a:t> AB</a:t>
            </a:r>
          </a:p>
          <a:p>
            <a:pPr algn="ct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trên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bản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đồ</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trước</a:t>
            </a:r>
            <a:r>
              <a:rPr lang="en-US" sz="3600" b="1" dirty="0">
                <a:solidFill>
                  <a:schemeClr val="accent1">
                    <a:lumMod val="50000"/>
                  </a:schemeClr>
                </a:solidFill>
                <a:latin typeface="Cambria" panose="02040503050406030204" pitchFamily="18" charset="0"/>
                <a:ea typeface="Cambria" panose="02040503050406030204" pitchFamily="18" charset="0"/>
              </a:rPr>
              <a:t> hết </a:t>
            </a:r>
            <a:r>
              <a:rPr lang="en-US" sz="3600" b="1" dirty="0" err="1">
                <a:solidFill>
                  <a:schemeClr val="accent1">
                    <a:lumMod val="50000"/>
                  </a:schemeClr>
                </a:solidFill>
                <a:latin typeface="Cambria" panose="02040503050406030204" pitchFamily="18" charset="0"/>
                <a:ea typeface="Cambria" panose="02040503050406030204" pitchFamily="18" charset="0"/>
              </a:rPr>
              <a:t>chúng</a:t>
            </a:r>
            <a:r>
              <a:rPr lang="en-US" sz="3600" b="1" dirty="0">
                <a:solidFill>
                  <a:schemeClr val="accent1">
                    <a:lumMod val="50000"/>
                  </a:schemeClr>
                </a:solidFill>
                <a:latin typeface="Cambria" panose="02040503050406030204" pitchFamily="18" charset="0"/>
                <a:ea typeface="Cambria" panose="02040503050406030204" pitchFamily="18" charset="0"/>
              </a:rPr>
              <a:t> ta </a:t>
            </a:r>
          </a:p>
          <a:p>
            <a:pPr algn="ctr"/>
            <a:r>
              <a:rPr lang="en-US" sz="3600" b="1" dirty="0" err="1">
                <a:solidFill>
                  <a:schemeClr val="accent1">
                    <a:lumMod val="50000"/>
                  </a:schemeClr>
                </a:solidFill>
                <a:latin typeface="Cambria" panose="02040503050406030204" pitchFamily="18" charset="0"/>
                <a:ea typeface="Cambria" panose="02040503050406030204" pitchFamily="18" charset="0"/>
              </a:rPr>
              <a:t>cần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xác</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định</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gì</a:t>
            </a:r>
            <a:r>
              <a:rPr lang="en-US" sz="3600" b="1" dirty="0">
                <a:solidFill>
                  <a:schemeClr val="accent1">
                    <a:lumMod val="50000"/>
                  </a:schemeClr>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2C4BD6F2-567F-4A3F-9406-11B3DAE29BB3}"/>
              </a:ext>
            </a:extLst>
          </p:cNvPr>
          <p:cNvSpPr txBox="1"/>
          <p:nvPr/>
        </p:nvSpPr>
        <p:spPr>
          <a:xfrm>
            <a:off x="3220412" y="4348976"/>
            <a:ext cx="6350591" cy="1754326"/>
          </a:xfrm>
          <a:prstGeom prst="rect">
            <a:avLst/>
          </a:prstGeom>
          <a:noFill/>
        </p:spPr>
        <p:txBody>
          <a:bodyPr wrap="square" rtlCol="0">
            <a:spAutoFit/>
          </a:bodyPr>
          <a:lstStyle/>
          <a:p>
            <a:pPr algn="ctr"/>
            <a:r>
              <a:rPr lang="en-US" sz="3600" b="1" dirty="0" err="1">
                <a:solidFill>
                  <a:schemeClr val="accent1">
                    <a:lumMod val="50000"/>
                  </a:schemeClr>
                </a:solidFill>
                <a:latin typeface="Cambria" panose="02040503050406030204" pitchFamily="18" charset="0"/>
                <a:ea typeface="Cambria" panose="02040503050406030204" pitchFamily="18" charset="0"/>
              </a:rPr>
              <a:t>Chúng</a:t>
            </a:r>
            <a:r>
              <a:rPr lang="en-US" sz="3600" b="1" dirty="0">
                <a:solidFill>
                  <a:schemeClr val="accent1">
                    <a:lumMod val="50000"/>
                  </a:schemeClr>
                </a:solidFill>
                <a:latin typeface="Cambria" panose="02040503050406030204" pitchFamily="18" charset="0"/>
                <a:ea typeface="Cambria" panose="02040503050406030204" pitchFamily="18" charset="0"/>
              </a:rPr>
              <a:t> ta </a:t>
            </a:r>
          </a:p>
          <a:p>
            <a:pPr algn="ctr"/>
            <a:r>
              <a:rPr lang="en-US" sz="3600" b="1" dirty="0" err="1">
                <a:solidFill>
                  <a:schemeClr val="accent1">
                    <a:lumMod val="50000"/>
                  </a:schemeClr>
                </a:solidFill>
                <a:latin typeface="Cambria" panose="02040503050406030204" pitchFamily="18" charset="0"/>
                <a:ea typeface="Cambria" panose="02040503050406030204" pitchFamily="18" charset="0"/>
              </a:rPr>
              <a:t>cần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xác</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định</a:t>
            </a:r>
            <a:r>
              <a:rPr lang="en-US" sz="3600" b="1" dirty="0">
                <a:solidFill>
                  <a:schemeClr val="accent1">
                    <a:lumMod val="50000"/>
                  </a:schemeClr>
                </a:solidFill>
                <a:latin typeface="Cambria" panose="02040503050406030204" pitchFamily="18" charset="0"/>
                <a:ea typeface="Cambria" panose="02040503050406030204" pitchFamily="18" charset="0"/>
              </a:rPr>
              <a:t> được </a:t>
            </a:r>
            <a:r>
              <a:rPr lang="en-US" sz="3600" b="1" dirty="0" err="1">
                <a:solidFill>
                  <a:schemeClr val="accent1">
                    <a:lumMod val="50000"/>
                  </a:schemeClr>
                </a:solidFill>
                <a:latin typeface="Cambria" panose="02040503050406030204" pitchFamily="18" charset="0"/>
                <a:ea typeface="Cambria" panose="02040503050406030204" pitchFamily="18" charset="0"/>
              </a:rPr>
              <a:t>độ</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dài</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đoạn</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thẳng</a:t>
            </a:r>
            <a:r>
              <a:rPr lang="en-US" sz="3600" b="1" dirty="0">
                <a:solidFill>
                  <a:schemeClr val="accent1">
                    <a:lumMod val="50000"/>
                  </a:schemeClr>
                </a:solidFill>
                <a:latin typeface="Cambria" panose="02040503050406030204" pitchFamily="18" charset="0"/>
                <a:ea typeface="Cambria" panose="02040503050406030204" pitchFamily="18" charset="0"/>
              </a:rPr>
              <a:t> AB </a:t>
            </a:r>
            <a:r>
              <a:rPr lang="en-US" sz="3600" b="1" dirty="0" err="1">
                <a:solidFill>
                  <a:schemeClr val="accent1">
                    <a:lumMod val="50000"/>
                  </a:schemeClr>
                </a:solidFill>
                <a:latin typeface="Cambria" panose="02040503050406030204" pitchFamily="18" charset="0"/>
                <a:ea typeface="Cambria" panose="02040503050406030204" pitchFamily="18" charset="0"/>
              </a:rPr>
              <a:t>thu</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en-US" sz="3600" b="1" dirty="0" err="1">
                <a:solidFill>
                  <a:schemeClr val="accent1">
                    <a:lumMod val="50000"/>
                  </a:schemeClr>
                </a:solidFill>
                <a:latin typeface="Cambria" panose="02040503050406030204" pitchFamily="18" charset="0"/>
                <a:ea typeface="Cambria" panose="02040503050406030204" pitchFamily="18" charset="0"/>
              </a:rPr>
              <a:t>nhỏ</a:t>
            </a:r>
            <a:r>
              <a:rPr lang="en-US" sz="3600" b="1" dirty="0">
                <a:solidFill>
                  <a:schemeClr val="accent1">
                    <a:lumMod val="50000"/>
                  </a:schemeClr>
                </a:solidFill>
                <a:latin typeface="Cambria" panose="02040503050406030204" pitchFamily="18" charset="0"/>
                <a:ea typeface="Cambria" panose="02040503050406030204" pitchFamily="18" charset="0"/>
              </a:rPr>
              <a:t>.</a:t>
            </a:r>
          </a:p>
        </p:txBody>
      </p:sp>
      <p:sp>
        <p:nvSpPr>
          <p:cNvPr id="19" name="矩形 10">
            <a:extLst>
              <a:ext uri="{FF2B5EF4-FFF2-40B4-BE49-F238E27FC236}">
                <a16:creationId xmlns:a16="http://schemas.microsoft.com/office/drawing/2014/main" id="{92109AD5-76D6-4A3C-BB6F-3A473C98E68E}"/>
              </a:ext>
            </a:extLst>
          </p:cNvPr>
          <p:cNvSpPr/>
          <p:nvPr/>
        </p:nvSpPr>
        <p:spPr>
          <a:xfrm>
            <a:off x="5749142" y="2289413"/>
            <a:ext cx="4572036"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0">
            <a:extLst>
              <a:ext uri="{FF2B5EF4-FFF2-40B4-BE49-F238E27FC236}">
                <a16:creationId xmlns:a16="http://schemas.microsoft.com/office/drawing/2014/main" id="{6F506882-8392-427E-8A48-D5A92B2D929E}"/>
              </a:ext>
            </a:extLst>
          </p:cNvPr>
          <p:cNvSpPr/>
          <p:nvPr/>
        </p:nvSpPr>
        <p:spPr>
          <a:xfrm>
            <a:off x="1523170" y="2910306"/>
            <a:ext cx="4217194"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10">
            <a:extLst>
              <a:ext uri="{FF2B5EF4-FFF2-40B4-BE49-F238E27FC236}">
                <a16:creationId xmlns:a16="http://schemas.microsoft.com/office/drawing/2014/main" id="{0F1CA102-D843-4C8E-88D7-2A47F419FFB2}"/>
              </a:ext>
            </a:extLst>
          </p:cNvPr>
          <p:cNvSpPr/>
          <p:nvPr/>
        </p:nvSpPr>
        <p:spPr>
          <a:xfrm>
            <a:off x="3313870" y="3452171"/>
            <a:ext cx="4852230"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8746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1+#ppt_w/2"/>
                                          </p:val>
                                        </p:tav>
                                        <p:tav tm="100000">
                                          <p:val>
                                            <p:strVal val="#ppt_x"/>
                                          </p:val>
                                        </p:tav>
                                      </p:tavLst>
                                    </p:anim>
                                    <p:anim calcmode="lin" valueType="num">
                                      <p:cBhvr additive="base">
                                        <p:cTn id="20" dur="20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2000" fill="hold"/>
                                        <p:tgtEl>
                                          <p:spTgt spid="22"/>
                                        </p:tgtEl>
                                        <p:attrNameLst>
                                          <p:attrName>ppt_x</p:attrName>
                                        </p:attrNameLst>
                                      </p:cBhvr>
                                      <p:tavLst>
                                        <p:tav tm="0">
                                          <p:val>
                                            <p:strVal val="1+#ppt_w/2"/>
                                          </p:val>
                                        </p:tav>
                                        <p:tav tm="100000">
                                          <p:val>
                                            <p:strVal val="#ppt_x"/>
                                          </p:val>
                                        </p:tav>
                                      </p:tavLst>
                                    </p:anim>
                                    <p:anim calcmode="lin" valueType="num">
                                      <p:cBhvr additive="base">
                                        <p:cTn id="25"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2"/>
                                        </p:tgtEl>
                                        <p:attrNameLst>
                                          <p:attrName>ppt_x</p:attrName>
                                        </p:attrNameLst>
                                      </p:cBhvr>
                                      <p:tavLst>
                                        <p:tav tm="0">
                                          <p:val>
                                            <p:strVal val="ppt_x"/>
                                          </p:val>
                                        </p:tav>
                                        <p:tav tm="100000">
                                          <p:val>
                                            <p:strVal val="ppt_x"/>
                                          </p:val>
                                        </p:tav>
                                      </p:tavLst>
                                    </p:anim>
                                    <p:anim calcmode="lin" valueType="num">
                                      <p:cBhvr additive="base">
                                        <p:cTn id="50" dur="500"/>
                                        <p:tgtEl>
                                          <p:spTgt spid="2"/>
                                        </p:tgtEl>
                                        <p:attrNameLst>
                                          <p:attrName>ppt_y</p:attrName>
                                        </p:attrNameLst>
                                      </p:cBhvr>
                                      <p:tavLst>
                                        <p:tav tm="0">
                                          <p:val>
                                            <p:strVal val="ppt_y"/>
                                          </p:val>
                                        </p:tav>
                                        <p:tav tm="100000">
                                          <p:val>
                                            <p:strVal val="1+ppt_h/2"/>
                                          </p:val>
                                        </p:tav>
                                      </p:tavLst>
                                    </p:anim>
                                    <p:set>
                                      <p:cBhvr>
                                        <p:cTn id="51" dur="1" fill="hold">
                                          <p:stCondLst>
                                            <p:cond delay="499"/>
                                          </p:stCondLst>
                                        </p:cTn>
                                        <p:tgtEl>
                                          <p:spTgt spid="2"/>
                                        </p:tgtEl>
                                        <p:attrNameLst>
                                          <p:attrName>style.visibility</p:attrName>
                                        </p:attrNameLst>
                                      </p:cBhvr>
                                      <p:to>
                                        <p:strVal val="hidden"/>
                                      </p:to>
                                    </p:set>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2" grpId="1"/>
      <p:bldP spid="17" grpId="0"/>
      <p:bldP spid="17" grpId="1"/>
      <p:bldP spid="19" grpId="0" animBg="1"/>
      <p:bldP spid="2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54199C-98D7-45D4-8674-0ECCEE27D062}"/>
              </a:ext>
            </a:extLst>
          </p:cNvPr>
          <p:cNvSpPr txBox="1"/>
          <p:nvPr/>
        </p:nvSpPr>
        <p:spPr>
          <a:xfrm>
            <a:off x="241300" y="989642"/>
            <a:ext cx="7645400" cy="707886"/>
          </a:xfrm>
          <a:prstGeom prst="rect">
            <a:avLst/>
          </a:prstGeom>
          <a:noFill/>
        </p:spPr>
        <p:txBody>
          <a:bodyPr wrap="square" rtlCol="0">
            <a:spAutoFit/>
          </a:bodyPr>
          <a:lstStyle/>
          <a:p>
            <a:r>
              <a:rPr lang="en-US" sz="4000" b="1" dirty="0">
                <a:solidFill>
                  <a:srgbClr val="35765E"/>
                </a:solidFill>
                <a:latin typeface="Cambria" panose="02040503050406030204" pitchFamily="18" charset="0"/>
                <a:ea typeface="Cambria" panose="02040503050406030204" pitchFamily="18" charset="0"/>
              </a:rPr>
              <a:t>Ta có </a:t>
            </a:r>
            <a:r>
              <a:rPr lang="en-US" sz="4000" b="1" dirty="0" err="1">
                <a:solidFill>
                  <a:srgbClr val="35765E"/>
                </a:solidFill>
                <a:latin typeface="Cambria" panose="02040503050406030204" pitchFamily="18" charset="0"/>
                <a:ea typeface="Cambria" panose="02040503050406030204" pitchFamily="18" charset="0"/>
              </a:rPr>
              <a:t>thể</a:t>
            </a:r>
            <a:r>
              <a:rPr lang="en-US" sz="4000" b="1" dirty="0">
                <a:solidFill>
                  <a:srgbClr val="35765E"/>
                </a:solidFill>
                <a:latin typeface="Cambria" panose="02040503050406030204" pitchFamily="18" charset="0"/>
                <a:ea typeface="Cambria" panose="02040503050406030204" pitchFamily="18" charset="0"/>
              </a:rPr>
              <a:t> </a:t>
            </a:r>
            <a:r>
              <a:rPr lang="en-US" sz="4000" b="1" dirty="0" err="1">
                <a:solidFill>
                  <a:srgbClr val="35765E"/>
                </a:solidFill>
                <a:latin typeface="Cambria" panose="02040503050406030204" pitchFamily="18" charset="0"/>
                <a:ea typeface="Cambria" panose="02040503050406030204" pitchFamily="18" charset="0"/>
              </a:rPr>
              <a:t>thực</a:t>
            </a:r>
            <a:r>
              <a:rPr lang="en-US" sz="4000" b="1" dirty="0">
                <a:solidFill>
                  <a:srgbClr val="35765E"/>
                </a:solidFill>
                <a:latin typeface="Cambria" panose="02040503050406030204" pitchFamily="18" charset="0"/>
                <a:ea typeface="Cambria" panose="02040503050406030204" pitchFamily="18" charset="0"/>
              </a:rPr>
              <a:t> </a:t>
            </a:r>
            <a:r>
              <a:rPr lang="en-US" sz="4000" b="1" dirty="0" err="1">
                <a:solidFill>
                  <a:srgbClr val="35765E"/>
                </a:solidFill>
                <a:latin typeface="Cambria" panose="02040503050406030204" pitchFamily="18" charset="0"/>
                <a:ea typeface="Cambria" panose="02040503050406030204" pitchFamily="18" charset="0"/>
              </a:rPr>
              <a:t>hiện</a:t>
            </a:r>
            <a:r>
              <a:rPr lang="en-US" sz="4000" b="1" dirty="0">
                <a:solidFill>
                  <a:srgbClr val="35765E"/>
                </a:solidFill>
                <a:latin typeface="Cambria" panose="02040503050406030204" pitchFamily="18" charset="0"/>
                <a:ea typeface="Cambria" panose="02040503050406030204" pitchFamily="18" charset="0"/>
              </a:rPr>
              <a:t> như </a:t>
            </a:r>
            <a:r>
              <a:rPr lang="en-US" sz="4000" b="1" dirty="0" err="1">
                <a:solidFill>
                  <a:srgbClr val="35765E"/>
                </a:solidFill>
                <a:latin typeface="Cambria" panose="02040503050406030204" pitchFamily="18" charset="0"/>
                <a:ea typeface="Cambria" panose="02040503050406030204" pitchFamily="18" charset="0"/>
              </a:rPr>
              <a:t>sau</a:t>
            </a:r>
            <a:r>
              <a:rPr lang="en-US" sz="4000" b="1" dirty="0">
                <a:solidFill>
                  <a:srgbClr val="35765E"/>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91B98839-1FF6-4490-B17E-7BB56BAA4635}"/>
              </a:ext>
            </a:extLst>
          </p:cNvPr>
          <p:cNvSpPr txBox="1"/>
          <p:nvPr/>
        </p:nvSpPr>
        <p:spPr>
          <a:xfrm>
            <a:off x="3594100" y="1697528"/>
            <a:ext cx="6540500" cy="707886"/>
          </a:xfrm>
          <a:prstGeom prst="rect">
            <a:avLst/>
          </a:prstGeom>
          <a:noFill/>
        </p:spPr>
        <p:txBody>
          <a:bodyPr wrap="square" rtlCol="0">
            <a:spAutoFit/>
          </a:bodyPr>
          <a:lstStyle/>
          <a:p>
            <a:r>
              <a:rPr lang="en-US" sz="4000" b="1" dirty="0">
                <a:solidFill>
                  <a:schemeClr val="accent2">
                    <a:lumMod val="75000"/>
                  </a:schemeClr>
                </a:solidFill>
                <a:latin typeface="Cambria" panose="02040503050406030204" pitchFamily="18" charset="0"/>
                <a:ea typeface="Cambria" panose="02040503050406030204" pitchFamily="18" charset="0"/>
              </a:rPr>
              <a:t>Đổi 20m = 2000cm</a:t>
            </a:r>
          </a:p>
        </p:txBody>
      </p:sp>
      <p:sp>
        <p:nvSpPr>
          <p:cNvPr id="6" name="TextBox 5">
            <a:extLst>
              <a:ext uri="{FF2B5EF4-FFF2-40B4-BE49-F238E27FC236}">
                <a16:creationId xmlns:a16="http://schemas.microsoft.com/office/drawing/2014/main" id="{7E321525-3489-48CD-90DE-7E4DA4EA4059}"/>
              </a:ext>
            </a:extLst>
          </p:cNvPr>
          <p:cNvSpPr txBox="1"/>
          <p:nvPr/>
        </p:nvSpPr>
        <p:spPr>
          <a:xfrm>
            <a:off x="1981200" y="2504188"/>
            <a:ext cx="7772400" cy="707886"/>
          </a:xfrm>
          <a:prstGeom prst="rect">
            <a:avLst/>
          </a:prstGeom>
          <a:noFill/>
        </p:spPr>
        <p:txBody>
          <a:bodyPr wrap="square" rtlCol="0">
            <a:spAutoFit/>
          </a:bodyPr>
          <a:lstStyle/>
          <a:p>
            <a:r>
              <a:rPr lang="en-US" sz="4000" b="1" dirty="0" err="1">
                <a:solidFill>
                  <a:schemeClr val="accent2">
                    <a:lumMod val="75000"/>
                  </a:schemeClr>
                </a:solidFill>
                <a:latin typeface="Cambria" panose="02040503050406030204" pitchFamily="18" charset="0"/>
                <a:ea typeface="Cambria" panose="02040503050406030204" pitchFamily="18" charset="0"/>
              </a:rPr>
              <a:t>Độ</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dài</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đoạn</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thẳng</a:t>
            </a:r>
            <a:r>
              <a:rPr lang="en-US" sz="4000" b="1" dirty="0">
                <a:solidFill>
                  <a:schemeClr val="accent2">
                    <a:lumMod val="75000"/>
                  </a:schemeClr>
                </a:solidFill>
                <a:latin typeface="Cambria" panose="02040503050406030204" pitchFamily="18" charset="0"/>
                <a:ea typeface="Cambria" panose="02040503050406030204" pitchFamily="18" charset="0"/>
              </a:rPr>
              <a:t> AB </a:t>
            </a:r>
            <a:r>
              <a:rPr lang="en-US" sz="4000" b="1" dirty="0" err="1">
                <a:solidFill>
                  <a:schemeClr val="accent2">
                    <a:lumMod val="75000"/>
                  </a:schemeClr>
                </a:solidFill>
                <a:latin typeface="Cambria" panose="02040503050406030204" pitchFamily="18" charset="0"/>
                <a:ea typeface="Cambria" panose="02040503050406030204" pitchFamily="18" charset="0"/>
              </a:rPr>
              <a:t>thu</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nhỏ</a:t>
            </a:r>
            <a:r>
              <a:rPr lang="en-US" sz="4000" b="1" dirty="0">
                <a:solidFill>
                  <a:schemeClr val="accent2">
                    <a:lumMod val="75000"/>
                  </a:schemeClr>
                </a:solidFill>
                <a:latin typeface="Cambria" panose="02040503050406030204" pitchFamily="18" charset="0"/>
                <a:ea typeface="Cambria" panose="02040503050406030204" pitchFamily="18" charset="0"/>
              </a:rPr>
              <a:t> là:</a:t>
            </a:r>
          </a:p>
        </p:txBody>
      </p:sp>
      <p:sp>
        <p:nvSpPr>
          <p:cNvPr id="7" name="TextBox 6">
            <a:extLst>
              <a:ext uri="{FF2B5EF4-FFF2-40B4-BE49-F238E27FC236}">
                <a16:creationId xmlns:a16="http://schemas.microsoft.com/office/drawing/2014/main" id="{A7DEE5C6-7B96-4CD8-8936-9E185747190B}"/>
              </a:ext>
            </a:extLst>
          </p:cNvPr>
          <p:cNvSpPr txBox="1"/>
          <p:nvPr/>
        </p:nvSpPr>
        <p:spPr>
          <a:xfrm>
            <a:off x="3377406" y="3284749"/>
            <a:ext cx="6540500" cy="707886"/>
          </a:xfrm>
          <a:prstGeom prst="rect">
            <a:avLst/>
          </a:prstGeom>
          <a:noFill/>
        </p:spPr>
        <p:txBody>
          <a:bodyPr wrap="square" rtlCol="0">
            <a:spAutoFit/>
          </a:bodyPr>
          <a:lstStyle/>
          <a:p>
            <a:r>
              <a:rPr lang="en-US" sz="4000" b="1" dirty="0">
                <a:solidFill>
                  <a:schemeClr val="accent2">
                    <a:lumMod val="75000"/>
                  </a:schemeClr>
                </a:solidFill>
                <a:latin typeface="Cambria" panose="02040503050406030204" pitchFamily="18" charset="0"/>
                <a:ea typeface="Cambria" panose="02040503050406030204" pitchFamily="18" charset="0"/>
              </a:rPr>
              <a:t>2000 : 400 = 5 (cm)</a:t>
            </a:r>
          </a:p>
        </p:txBody>
      </p:sp>
      <p:sp>
        <p:nvSpPr>
          <p:cNvPr id="8" name="TextBox 7">
            <a:extLst>
              <a:ext uri="{FF2B5EF4-FFF2-40B4-BE49-F238E27FC236}">
                <a16:creationId xmlns:a16="http://schemas.microsoft.com/office/drawing/2014/main" id="{23970AC8-C100-4B44-B9BC-0A9D564A4D46}"/>
              </a:ext>
            </a:extLst>
          </p:cNvPr>
          <p:cNvSpPr txBox="1"/>
          <p:nvPr/>
        </p:nvSpPr>
        <p:spPr>
          <a:xfrm>
            <a:off x="4616450" y="4065310"/>
            <a:ext cx="6540500" cy="707886"/>
          </a:xfrm>
          <a:prstGeom prst="rect">
            <a:avLst/>
          </a:prstGeom>
          <a:noFill/>
        </p:spPr>
        <p:txBody>
          <a:bodyPr wrap="square" rtlCol="0">
            <a:spAutoFit/>
          </a:bodyPr>
          <a:lstStyle/>
          <a:p>
            <a:r>
              <a:rPr lang="en-US" sz="4000" b="1" dirty="0" err="1">
                <a:solidFill>
                  <a:schemeClr val="accent2">
                    <a:lumMod val="75000"/>
                  </a:schemeClr>
                </a:solidFill>
                <a:latin typeface="Cambria" panose="02040503050406030204" pitchFamily="18" charset="0"/>
                <a:ea typeface="Cambria" panose="02040503050406030204" pitchFamily="18" charset="0"/>
              </a:rPr>
              <a:t>Đáp</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số</a:t>
            </a:r>
            <a:r>
              <a:rPr lang="en-US" sz="4000" b="1" dirty="0">
                <a:solidFill>
                  <a:schemeClr val="accent2">
                    <a:lumMod val="75000"/>
                  </a:schemeClr>
                </a:solidFill>
                <a:latin typeface="Cambria" panose="02040503050406030204" pitchFamily="18" charset="0"/>
                <a:ea typeface="Cambria" panose="02040503050406030204" pitchFamily="18" charset="0"/>
              </a:rPr>
              <a:t>: 5 cm</a:t>
            </a:r>
          </a:p>
        </p:txBody>
      </p:sp>
      <p:sp>
        <p:nvSpPr>
          <p:cNvPr id="9" name="TextBox 8">
            <a:extLst>
              <a:ext uri="{FF2B5EF4-FFF2-40B4-BE49-F238E27FC236}">
                <a16:creationId xmlns:a16="http://schemas.microsoft.com/office/drawing/2014/main" id="{B9679D9F-5E30-4AC5-BDC4-533F99506CD5}"/>
              </a:ext>
            </a:extLst>
          </p:cNvPr>
          <p:cNvSpPr txBox="1"/>
          <p:nvPr/>
        </p:nvSpPr>
        <p:spPr>
          <a:xfrm>
            <a:off x="2424112" y="4845871"/>
            <a:ext cx="8077994" cy="1200329"/>
          </a:xfrm>
          <a:custGeom>
            <a:avLst/>
            <a:gdLst>
              <a:gd name="connsiteX0" fmla="*/ 0 w 8077994"/>
              <a:gd name="connsiteY0" fmla="*/ 0 h 1200329"/>
              <a:gd name="connsiteX1" fmla="*/ 738559 w 8077994"/>
              <a:gd name="connsiteY1" fmla="*/ 0 h 1200329"/>
              <a:gd name="connsiteX2" fmla="*/ 1153999 w 8077994"/>
              <a:gd name="connsiteY2" fmla="*/ 0 h 1200329"/>
              <a:gd name="connsiteX3" fmla="*/ 1730999 w 8077994"/>
              <a:gd name="connsiteY3" fmla="*/ 0 h 1200329"/>
              <a:gd name="connsiteX4" fmla="*/ 2469558 w 8077994"/>
              <a:gd name="connsiteY4" fmla="*/ 0 h 1200329"/>
              <a:gd name="connsiteX5" fmla="*/ 3208118 w 8077994"/>
              <a:gd name="connsiteY5" fmla="*/ 0 h 1200329"/>
              <a:gd name="connsiteX6" fmla="*/ 3946677 w 8077994"/>
              <a:gd name="connsiteY6" fmla="*/ 0 h 1200329"/>
              <a:gd name="connsiteX7" fmla="*/ 4281337 w 8077994"/>
              <a:gd name="connsiteY7" fmla="*/ 0 h 1200329"/>
              <a:gd name="connsiteX8" fmla="*/ 4696777 w 8077994"/>
              <a:gd name="connsiteY8" fmla="*/ 0 h 1200329"/>
              <a:gd name="connsiteX9" fmla="*/ 5192996 w 8077994"/>
              <a:gd name="connsiteY9" fmla="*/ 0 h 1200329"/>
              <a:gd name="connsiteX10" fmla="*/ 5689216 w 8077994"/>
              <a:gd name="connsiteY10" fmla="*/ 0 h 1200329"/>
              <a:gd name="connsiteX11" fmla="*/ 6427775 w 8077994"/>
              <a:gd name="connsiteY11" fmla="*/ 0 h 1200329"/>
              <a:gd name="connsiteX12" fmla="*/ 7166335 w 8077994"/>
              <a:gd name="connsiteY12" fmla="*/ 0 h 1200329"/>
              <a:gd name="connsiteX13" fmla="*/ 8077994 w 8077994"/>
              <a:gd name="connsiteY13" fmla="*/ 0 h 1200329"/>
              <a:gd name="connsiteX14" fmla="*/ 8077994 w 8077994"/>
              <a:gd name="connsiteY14" fmla="*/ 400110 h 1200329"/>
              <a:gd name="connsiteX15" fmla="*/ 8077994 w 8077994"/>
              <a:gd name="connsiteY15" fmla="*/ 764209 h 1200329"/>
              <a:gd name="connsiteX16" fmla="*/ 8077994 w 8077994"/>
              <a:gd name="connsiteY16" fmla="*/ 1200329 h 1200329"/>
              <a:gd name="connsiteX17" fmla="*/ 7500994 w 8077994"/>
              <a:gd name="connsiteY17" fmla="*/ 1200329 h 1200329"/>
              <a:gd name="connsiteX18" fmla="*/ 7085555 w 8077994"/>
              <a:gd name="connsiteY18" fmla="*/ 1200329 h 1200329"/>
              <a:gd name="connsiteX19" fmla="*/ 6508555 w 8077994"/>
              <a:gd name="connsiteY19" fmla="*/ 1200329 h 1200329"/>
              <a:gd name="connsiteX20" fmla="*/ 6012336 w 8077994"/>
              <a:gd name="connsiteY20" fmla="*/ 1200329 h 1200329"/>
              <a:gd name="connsiteX21" fmla="*/ 5516116 w 8077994"/>
              <a:gd name="connsiteY21" fmla="*/ 1200329 h 1200329"/>
              <a:gd name="connsiteX22" fmla="*/ 4858336 w 8077994"/>
              <a:gd name="connsiteY22" fmla="*/ 1200329 h 1200329"/>
              <a:gd name="connsiteX23" fmla="*/ 4523677 w 8077994"/>
              <a:gd name="connsiteY23" fmla="*/ 1200329 h 1200329"/>
              <a:gd name="connsiteX24" fmla="*/ 3946677 w 8077994"/>
              <a:gd name="connsiteY24" fmla="*/ 1200329 h 1200329"/>
              <a:gd name="connsiteX25" fmla="*/ 3288898 w 8077994"/>
              <a:gd name="connsiteY25" fmla="*/ 1200329 h 1200329"/>
              <a:gd name="connsiteX26" fmla="*/ 2711898 w 8077994"/>
              <a:gd name="connsiteY26" fmla="*/ 1200329 h 1200329"/>
              <a:gd name="connsiteX27" fmla="*/ 2134898 w 8077994"/>
              <a:gd name="connsiteY27" fmla="*/ 1200329 h 1200329"/>
              <a:gd name="connsiteX28" fmla="*/ 1396339 w 8077994"/>
              <a:gd name="connsiteY28" fmla="*/ 1200329 h 1200329"/>
              <a:gd name="connsiteX29" fmla="*/ 657780 w 8077994"/>
              <a:gd name="connsiteY29" fmla="*/ 1200329 h 1200329"/>
              <a:gd name="connsiteX30" fmla="*/ 0 w 8077994"/>
              <a:gd name="connsiteY30" fmla="*/ 1200329 h 1200329"/>
              <a:gd name="connsiteX31" fmla="*/ 0 w 8077994"/>
              <a:gd name="connsiteY31" fmla="*/ 824226 h 1200329"/>
              <a:gd name="connsiteX32" fmla="*/ 0 w 8077994"/>
              <a:gd name="connsiteY32" fmla="*/ 412113 h 1200329"/>
              <a:gd name="connsiteX33" fmla="*/ 0 w 8077994"/>
              <a:gd name="connsiteY33"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77994" h="1200329" fill="none" extrusionOk="0">
                <a:moveTo>
                  <a:pt x="0" y="0"/>
                </a:moveTo>
                <a:cubicBezTo>
                  <a:pt x="285998" y="-12669"/>
                  <a:pt x="580305" y="47874"/>
                  <a:pt x="738559" y="0"/>
                </a:cubicBezTo>
                <a:cubicBezTo>
                  <a:pt x="896813" y="-47874"/>
                  <a:pt x="1033813" y="39879"/>
                  <a:pt x="1153999" y="0"/>
                </a:cubicBezTo>
                <a:cubicBezTo>
                  <a:pt x="1274185" y="-39879"/>
                  <a:pt x="1479076" y="47246"/>
                  <a:pt x="1730999" y="0"/>
                </a:cubicBezTo>
                <a:cubicBezTo>
                  <a:pt x="1982922" y="-47246"/>
                  <a:pt x="2124203" y="52323"/>
                  <a:pt x="2469558" y="0"/>
                </a:cubicBezTo>
                <a:cubicBezTo>
                  <a:pt x="2814913" y="-52323"/>
                  <a:pt x="2921669" y="58818"/>
                  <a:pt x="3208118" y="0"/>
                </a:cubicBezTo>
                <a:cubicBezTo>
                  <a:pt x="3494567" y="-58818"/>
                  <a:pt x="3751629" y="21781"/>
                  <a:pt x="3946677" y="0"/>
                </a:cubicBezTo>
                <a:cubicBezTo>
                  <a:pt x="4141725" y="-21781"/>
                  <a:pt x="4213171" y="23843"/>
                  <a:pt x="4281337" y="0"/>
                </a:cubicBezTo>
                <a:cubicBezTo>
                  <a:pt x="4349503" y="-23843"/>
                  <a:pt x="4585845" y="35068"/>
                  <a:pt x="4696777" y="0"/>
                </a:cubicBezTo>
                <a:cubicBezTo>
                  <a:pt x="4807709" y="-35068"/>
                  <a:pt x="5081977" y="20020"/>
                  <a:pt x="5192996" y="0"/>
                </a:cubicBezTo>
                <a:cubicBezTo>
                  <a:pt x="5304015" y="-20020"/>
                  <a:pt x="5483862" y="6664"/>
                  <a:pt x="5689216" y="0"/>
                </a:cubicBezTo>
                <a:cubicBezTo>
                  <a:pt x="5894570" y="-6664"/>
                  <a:pt x="6262255" y="41129"/>
                  <a:pt x="6427775" y="0"/>
                </a:cubicBezTo>
                <a:cubicBezTo>
                  <a:pt x="6593295" y="-41129"/>
                  <a:pt x="6842454" y="73162"/>
                  <a:pt x="7166335" y="0"/>
                </a:cubicBezTo>
                <a:cubicBezTo>
                  <a:pt x="7490216" y="-73162"/>
                  <a:pt x="7810244" y="63051"/>
                  <a:pt x="8077994" y="0"/>
                </a:cubicBezTo>
                <a:cubicBezTo>
                  <a:pt x="8102589" y="153685"/>
                  <a:pt x="8055982" y="269766"/>
                  <a:pt x="8077994" y="400110"/>
                </a:cubicBezTo>
                <a:cubicBezTo>
                  <a:pt x="8100006" y="530454"/>
                  <a:pt x="8052058" y="597201"/>
                  <a:pt x="8077994" y="764209"/>
                </a:cubicBezTo>
                <a:cubicBezTo>
                  <a:pt x="8103930" y="931217"/>
                  <a:pt x="8060326" y="1048532"/>
                  <a:pt x="8077994" y="1200329"/>
                </a:cubicBezTo>
                <a:cubicBezTo>
                  <a:pt x="7815042" y="1268209"/>
                  <a:pt x="7718290" y="1186289"/>
                  <a:pt x="7500994" y="1200329"/>
                </a:cubicBezTo>
                <a:cubicBezTo>
                  <a:pt x="7283698" y="1214369"/>
                  <a:pt x="7257321" y="1188124"/>
                  <a:pt x="7085555" y="1200329"/>
                </a:cubicBezTo>
                <a:cubicBezTo>
                  <a:pt x="6913789" y="1212534"/>
                  <a:pt x="6702576" y="1181600"/>
                  <a:pt x="6508555" y="1200329"/>
                </a:cubicBezTo>
                <a:cubicBezTo>
                  <a:pt x="6314534" y="1219058"/>
                  <a:pt x="6153134" y="1179566"/>
                  <a:pt x="6012336" y="1200329"/>
                </a:cubicBezTo>
                <a:cubicBezTo>
                  <a:pt x="5871538" y="1221092"/>
                  <a:pt x="5643010" y="1174980"/>
                  <a:pt x="5516116" y="1200329"/>
                </a:cubicBezTo>
                <a:cubicBezTo>
                  <a:pt x="5389222" y="1225678"/>
                  <a:pt x="5179184" y="1136239"/>
                  <a:pt x="4858336" y="1200329"/>
                </a:cubicBezTo>
                <a:cubicBezTo>
                  <a:pt x="4537488" y="1264419"/>
                  <a:pt x="4617690" y="1166409"/>
                  <a:pt x="4523677" y="1200329"/>
                </a:cubicBezTo>
                <a:cubicBezTo>
                  <a:pt x="4429664" y="1234249"/>
                  <a:pt x="4172971" y="1148386"/>
                  <a:pt x="3946677" y="1200329"/>
                </a:cubicBezTo>
                <a:cubicBezTo>
                  <a:pt x="3720383" y="1252272"/>
                  <a:pt x="3485131" y="1153179"/>
                  <a:pt x="3288898" y="1200329"/>
                </a:cubicBezTo>
                <a:cubicBezTo>
                  <a:pt x="3092665" y="1247479"/>
                  <a:pt x="2953061" y="1184301"/>
                  <a:pt x="2711898" y="1200329"/>
                </a:cubicBezTo>
                <a:cubicBezTo>
                  <a:pt x="2470735" y="1216357"/>
                  <a:pt x="2386401" y="1132014"/>
                  <a:pt x="2134898" y="1200329"/>
                </a:cubicBezTo>
                <a:cubicBezTo>
                  <a:pt x="1883395" y="1268644"/>
                  <a:pt x="1550108" y="1165141"/>
                  <a:pt x="1396339" y="1200329"/>
                </a:cubicBezTo>
                <a:cubicBezTo>
                  <a:pt x="1242570" y="1235517"/>
                  <a:pt x="835507" y="1162811"/>
                  <a:pt x="657780" y="1200329"/>
                </a:cubicBezTo>
                <a:cubicBezTo>
                  <a:pt x="480053" y="1237847"/>
                  <a:pt x="217566" y="1176873"/>
                  <a:pt x="0" y="1200329"/>
                </a:cubicBezTo>
                <a:cubicBezTo>
                  <a:pt x="-20007" y="1101040"/>
                  <a:pt x="42854" y="1006968"/>
                  <a:pt x="0" y="824226"/>
                </a:cubicBezTo>
                <a:cubicBezTo>
                  <a:pt x="-42854" y="641484"/>
                  <a:pt x="7556" y="519502"/>
                  <a:pt x="0" y="412113"/>
                </a:cubicBezTo>
                <a:cubicBezTo>
                  <a:pt x="-7556" y="304724"/>
                  <a:pt x="12120" y="98494"/>
                  <a:pt x="0" y="0"/>
                </a:cubicBezTo>
                <a:close/>
              </a:path>
              <a:path w="8077994" h="1200329" stroke="0" extrusionOk="0">
                <a:moveTo>
                  <a:pt x="0" y="0"/>
                </a:moveTo>
                <a:cubicBezTo>
                  <a:pt x="164740" y="-20246"/>
                  <a:pt x="306308" y="2061"/>
                  <a:pt x="496220" y="0"/>
                </a:cubicBezTo>
                <a:cubicBezTo>
                  <a:pt x="686132" y="-2061"/>
                  <a:pt x="918240" y="32758"/>
                  <a:pt x="1234779" y="0"/>
                </a:cubicBezTo>
                <a:cubicBezTo>
                  <a:pt x="1551318" y="-32758"/>
                  <a:pt x="1417152" y="24177"/>
                  <a:pt x="1569439" y="0"/>
                </a:cubicBezTo>
                <a:cubicBezTo>
                  <a:pt x="1721726" y="-24177"/>
                  <a:pt x="2074187" y="48689"/>
                  <a:pt x="2307998" y="0"/>
                </a:cubicBezTo>
                <a:cubicBezTo>
                  <a:pt x="2541809" y="-48689"/>
                  <a:pt x="2637798" y="4072"/>
                  <a:pt x="2884998" y="0"/>
                </a:cubicBezTo>
                <a:cubicBezTo>
                  <a:pt x="3132198" y="-4072"/>
                  <a:pt x="3308905" y="48737"/>
                  <a:pt x="3542777" y="0"/>
                </a:cubicBezTo>
                <a:cubicBezTo>
                  <a:pt x="3776649" y="-48737"/>
                  <a:pt x="3723555" y="36018"/>
                  <a:pt x="3877437" y="0"/>
                </a:cubicBezTo>
                <a:cubicBezTo>
                  <a:pt x="4031319" y="-36018"/>
                  <a:pt x="4120481" y="26474"/>
                  <a:pt x="4292877" y="0"/>
                </a:cubicBezTo>
                <a:cubicBezTo>
                  <a:pt x="4465273" y="-26474"/>
                  <a:pt x="4622143" y="28878"/>
                  <a:pt x="4708317" y="0"/>
                </a:cubicBezTo>
                <a:cubicBezTo>
                  <a:pt x="4794491" y="-28878"/>
                  <a:pt x="5083100" y="306"/>
                  <a:pt x="5204536" y="0"/>
                </a:cubicBezTo>
                <a:cubicBezTo>
                  <a:pt x="5325972" y="-306"/>
                  <a:pt x="5380908" y="33116"/>
                  <a:pt x="5539196" y="0"/>
                </a:cubicBezTo>
                <a:cubicBezTo>
                  <a:pt x="5697484" y="-33116"/>
                  <a:pt x="5795006" y="3683"/>
                  <a:pt x="5873856" y="0"/>
                </a:cubicBezTo>
                <a:cubicBezTo>
                  <a:pt x="5952706" y="-3683"/>
                  <a:pt x="6263653" y="50909"/>
                  <a:pt x="6370075" y="0"/>
                </a:cubicBezTo>
                <a:cubicBezTo>
                  <a:pt x="6476497" y="-50909"/>
                  <a:pt x="6726016" y="25238"/>
                  <a:pt x="6947075" y="0"/>
                </a:cubicBezTo>
                <a:cubicBezTo>
                  <a:pt x="7168134" y="-25238"/>
                  <a:pt x="7189601" y="15953"/>
                  <a:pt x="7281735" y="0"/>
                </a:cubicBezTo>
                <a:cubicBezTo>
                  <a:pt x="7373869" y="-15953"/>
                  <a:pt x="7755969" y="2808"/>
                  <a:pt x="8077994" y="0"/>
                </a:cubicBezTo>
                <a:cubicBezTo>
                  <a:pt x="8097006" y="180149"/>
                  <a:pt x="8045393" y="229130"/>
                  <a:pt x="8077994" y="400110"/>
                </a:cubicBezTo>
                <a:cubicBezTo>
                  <a:pt x="8110595" y="571090"/>
                  <a:pt x="8077100" y="679204"/>
                  <a:pt x="8077994" y="776213"/>
                </a:cubicBezTo>
                <a:cubicBezTo>
                  <a:pt x="8078888" y="873222"/>
                  <a:pt x="8033560" y="1009423"/>
                  <a:pt x="8077994" y="1200329"/>
                </a:cubicBezTo>
                <a:cubicBezTo>
                  <a:pt x="7989090" y="1243094"/>
                  <a:pt x="7844538" y="1152522"/>
                  <a:pt x="7662554" y="1200329"/>
                </a:cubicBezTo>
                <a:cubicBezTo>
                  <a:pt x="7480570" y="1248136"/>
                  <a:pt x="7331985" y="1182523"/>
                  <a:pt x="7004775" y="1200329"/>
                </a:cubicBezTo>
                <a:cubicBezTo>
                  <a:pt x="6677565" y="1218135"/>
                  <a:pt x="6786105" y="1182569"/>
                  <a:pt x="6589335" y="1200329"/>
                </a:cubicBezTo>
                <a:cubicBezTo>
                  <a:pt x="6392565" y="1218089"/>
                  <a:pt x="6344954" y="1172163"/>
                  <a:pt x="6173895" y="1200329"/>
                </a:cubicBezTo>
                <a:cubicBezTo>
                  <a:pt x="6002836" y="1228495"/>
                  <a:pt x="5954395" y="1190740"/>
                  <a:pt x="5839236" y="1200329"/>
                </a:cubicBezTo>
                <a:cubicBezTo>
                  <a:pt x="5724077" y="1209918"/>
                  <a:pt x="5395782" y="1153286"/>
                  <a:pt x="5262236" y="1200329"/>
                </a:cubicBezTo>
                <a:cubicBezTo>
                  <a:pt x="5128690" y="1247372"/>
                  <a:pt x="4732591" y="1179028"/>
                  <a:pt x="4523677" y="1200329"/>
                </a:cubicBezTo>
                <a:cubicBezTo>
                  <a:pt x="4314763" y="1221630"/>
                  <a:pt x="4258636" y="1151389"/>
                  <a:pt x="4108237" y="1200329"/>
                </a:cubicBezTo>
                <a:cubicBezTo>
                  <a:pt x="3957838" y="1249269"/>
                  <a:pt x="3757445" y="1158308"/>
                  <a:pt x="3450457" y="1200329"/>
                </a:cubicBezTo>
                <a:cubicBezTo>
                  <a:pt x="3143469" y="1242350"/>
                  <a:pt x="2933855" y="1147695"/>
                  <a:pt x="2792678" y="1200329"/>
                </a:cubicBezTo>
                <a:cubicBezTo>
                  <a:pt x="2651501" y="1252963"/>
                  <a:pt x="2461746" y="1169708"/>
                  <a:pt x="2215678" y="1200329"/>
                </a:cubicBezTo>
                <a:cubicBezTo>
                  <a:pt x="1969610" y="1230950"/>
                  <a:pt x="1771701" y="1158295"/>
                  <a:pt x="1638679" y="1200329"/>
                </a:cubicBezTo>
                <a:cubicBezTo>
                  <a:pt x="1505657" y="1242363"/>
                  <a:pt x="1424379" y="1198848"/>
                  <a:pt x="1223239" y="1200329"/>
                </a:cubicBezTo>
                <a:cubicBezTo>
                  <a:pt x="1022099" y="1201810"/>
                  <a:pt x="733853" y="1157494"/>
                  <a:pt x="565460" y="1200329"/>
                </a:cubicBezTo>
                <a:cubicBezTo>
                  <a:pt x="397067" y="1243164"/>
                  <a:pt x="159618" y="1147401"/>
                  <a:pt x="0" y="1200329"/>
                </a:cubicBezTo>
                <a:cubicBezTo>
                  <a:pt x="-24767" y="1059174"/>
                  <a:pt x="34014" y="967348"/>
                  <a:pt x="0" y="836229"/>
                </a:cubicBezTo>
                <a:cubicBezTo>
                  <a:pt x="-34014" y="705110"/>
                  <a:pt x="34702" y="600002"/>
                  <a:pt x="0" y="436120"/>
                </a:cubicBezTo>
                <a:cubicBezTo>
                  <a:pt x="-34702" y="272238"/>
                  <a:pt x="31980" y="153167"/>
                  <a:pt x="0" y="0"/>
                </a:cubicBezTo>
                <a:close/>
              </a:path>
            </a:pathLst>
          </a:custGeom>
          <a:solidFill>
            <a:schemeClr val="accent2">
              <a:lumMod val="40000"/>
              <a:lumOff val="60000"/>
              <a:alpha val="50000"/>
            </a:schemeClr>
          </a:solidFill>
          <a:ln w="28575">
            <a:solidFill>
              <a:schemeClr val="accent6">
                <a:lumMod val="75000"/>
              </a:schemeClr>
            </a:solidFill>
            <a:extLst>
              <a:ext uri="{C807C97D-BFC1-408E-A445-0C87EB9F89A2}">
                <ask:lineSketchStyleProps xmlns:ask="http://schemas.microsoft.com/office/drawing/2018/sketchyshapes" xmlns="" sd="3186484907">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600" dirty="0">
                <a:solidFill>
                  <a:srgbClr val="002060"/>
                </a:solidFill>
                <a:latin typeface="Cambria" panose="02040503050406030204" pitchFamily="18" charset="0"/>
                <a:ea typeface="Cambria" panose="02040503050406030204" pitchFamily="18" charset="0"/>
              </a:rPr>
              <a:t>Vậy </a:t>
            </a:r>
            <a:r>
              <a:rPr lang="en-US" sz="3600" dirty="0" err="1">
                <a:solidFill>
                  <a:srgbClr val="002060"/>
                </a:solidFill>
                <a:latin typeface="Cambria" panose="02040503050406030204" pitchFamily="18" charset="0"/>
                <a:ea typeface="Cambria" panose="02040503050406030204" pitchFamily="18" charset="0"/>
              </a:rPr>
              <a:t>đoạn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thẳng</a:t>
            </a:r>
            <a:r>
              <a:rPr lang="en-US" sz="3600" dirty="0">
                <a:solidFill>
                  <a:srgbClr val="002060"/>
                </a:solidFill>
                <a:latin typeface="Cambria" panose="02040503050406030204" pitchFamily="18" charset="0"/>
                <a:ea typeface="Cambria" panose="02040503050406030204" pitchFamily="18" charset="0"/>
              </a:rPr>
              <a:t> AB </a:t>
            </a:r>
            <a:r>
              <a:rPr lang="en-US" sz="3600" dirty="0" err="1">
                <a:solidFill>
                  <a:srgbClr val="002060"/>
                </a:solidFill>
                <a:latin typeface="Cambria" panose="02040503050406030204" pitchFamily="18" charset="0"/>
                <a:ea typeface="Cambria" panose="02040503050406030204" pitchFamily="18" charset="0"/>
              </a:rPr>
              <a:t>thu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nhỏ</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đồ</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tỉ</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lệ</a:t>
            </a:r>
            <a:r>
              <a:rPr lang="en-US" sz="3600" dirty="0">
                <a:solidFill>
                  <a:srgbClr val="002060"/>
                </a:solidFill>
                <a:latin typeface="Cambria" panose="02040503050406030204" pitchFamily="18" charset="0"/>
                <a:ea typeface="Cambria" panose="02040503050406030204" pitchFamily="18" charset="0"/>
              </a:rPr>
              <a:t> 1 : 400 </a:t>
            </a:r>
            <a:r>
              <a:rPr lang="en-US" sz="3600" dirty="0" err="1">
                <a:solidFill>
                  <a:srgbClr val="002060"/>
                </a:solidFill>
                <a:latin typeface="Cambria" panose="02040503050406030204" pitchFamily="18" charset="0"/>
                <a:ea typeface="Cambria" panose="02040503050406030204" pitchFamily="18" charset="0"/>
              </a:rPr>
              <a:t>dài</a:t>
            </a:r>
            <a:r>
              <a:rPr lang="en-US" sz="3600"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3F3F879-2ED7-4090-AF30-3153D5974D70}"/>
              </a:ext>
            </a:extLst>
          </p:cNvPr>
          <p:cNvSpPr txBox="1"/>
          <p:nvPr/>
        </p:nvSpPr>
        <p:spPr>
          <a:xfrm>
            <a:off x="5377259" y="5399869"/>
            <a:ext cx="2171700" cy="646331"/>
          </a:xfrm>
          <a:prstGeom prst="rect">
            <a:avLst/>
          </a:prstGeom>
          <a:noFill/>
        </p:spPr>
        <p:txBody>
          <a:bodyPr wrap="square" rtlCol="0">
            <a:spAutoFit/>
          </a:bodyPr>
          <a:lstStyle/>
          <a:p>
            <a:r>
              <a:rPr lang="en-US" sz="3600" dirty="0">
                <a:solidFill>
                  <a:srgbClr val="C00000"/>
                </a:solidFill>
                <a:latin typeface="Cambria" panose="02040503050406030204" pitchFamily="18" charset="0"/>
                <a:ea typeface="Cambria" panose="02040503050406030204" pitchFamily="18" charset="0"/>
              </a:rPr>
              <a:t>5 cm</a:t>
            </a:r>
          </a:p>
        </p:txBody>
      </p:sp>
    </p:spTree>
    <p:extLst>
      <p:ext uri="{BB962C8B-B14F-4D97-AF65-F5344CB8AC3E}">
        <p14:creationId xmlns:p14="http://schemas.microsoft.com/office/powerpoint/2010/main" val="4049410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5B41B69-413F-4475-A313-DC98652A75F5}"/>
              </a:ext>
            </a:extLst>
          </p:cNvPr>
          <p:cNvSpPr/>
          <p:nvPr/>
        </p:nvSpPr>
        <p:spPr>
          <a:xfrm>
            <a:off x="812800" y="2024394"/>
            <a:ext cx="6616700" cy="2127838"/>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6CA1BE-63DF-4D5A-BBF2-5C60F3F7DCF1}"/>
              </a:ext>
            </a:extLst>
          </p:cNvPr>
          <p:cNvSpPr txBox="1"/>
          <p:nvPr/>
        </p:nvSpPr>
        <p:spPr>
          <a:xfrm>
            <a:off x="0" y="1212334"/>
            <a:ext cx="12179300" cy="707886"/>
          </a:xfrm>
          <a:prstGeom prst="rect">
            <a:avLst/>
          </a:prstGeom>
          <a:noFill/>
        </p:spPr>
        <p:txBody>
          <a:bodyPr wrap="square">
            <a:spAutoFit/>
          </a:bodyPr>
          <a:lstStyle/>
          <a:p>
            <a:pPr algn="ct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Hãy</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vẽ</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bản</a:t>
            </a:r>
            <a:r>
              <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cap="none" spc="0" dirty="0" err="1">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đồ</a:t>
            </a:r>
            <a:endParaRPr lang="en-US" sz="4000" b="1" cap="none" spc="0" dirty="0">
              <a:ln w="0"/>
              <a:solidFill>
                <a:schemeClr val="accent1">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A05FE801-9739-46F4-A4FE-0F2F4115593A}"/>
              </a:ext>
            </a:extLst>
          </p:cNvPr>
          <p:cNvSpPr txBox="1"/>
          <p:nvPr/>
        </p:nvSpPr>
        <p:spPr>
          <a:xfrm>
            <a:off x="1517852" y="1920220"/>
            <a:ext cx="657406"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a:t>
            </a:r>
          </a:p>
        </p:txBody>
      </p:sp>
      <p:sp>
        <p:nvSpPr>
          <p:cNvPr id="95" name="TextBox 94">
            <a:extLst>
              <a:ext uri="{FF2B5EF4-FFF2-40B4-BE49-F238E27FC236}">
                <a16:creationId xmlns:a16="http://schemas.microsoft.com/office/drawing/2014/main" id="{E9E0EC35-5107-41A6-8F1E-BC51192FC8E3}"/>
              </a:ext>
            </a:extLst>
          </p:cNvPr>
          <p:cNvSpPr txBox="1"/>
          <p:nvPr/>
        </p:nvSpPr>
        <p:spPr>
          <a:xfrm>
            <a:off x="6182491" y="1999472"/>
            <a:ext cx="62551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B</a:t>
            </a:r>
          </a:p>
        </p:txBody>
      </p:sp>
      <p:pic>
        <p:nvPicPr>
          <p:cNvPr id="102" name="Picture 101" descr="A picture containing text, measuring stick&#10;&#10;Description automatically generated">
            <a:extLst>
              <a:ext uri="{FF2B5EF4-FFF2-40B4-BE49-F238E27FC236}">
                <a16:creationId xmlns:a16="http://schemas.microsoft.com/office/drawing/2014/main" id="{97FD1DF4-2CB3-47EC-950D-6B9169978A17}"/>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7823" t="16108" r="82376" b="9835"/>
          <a:stretch/>
        </p:blipFill>
        <p:spPr>
          <a:xfrm rot="16200000">
            <a:off x="5719543" y="-1228989"/>
            <a:ext cx="925895" cy="9316258"/>
          </a:xfrm>
          <a:prstGeom prst="rect">
            <a:avLst/>
          </a:prstGeom>
        </p:spPr>
      </p:pic>
      <p:pic>
        <p:nvPicPr>
          <p:cNvPr id="104" name="Picture 103">
            <a:extLst>
              <a:ext uri="{FF2B5EF4-FFF2-40B4-BE49-F238E27FC236}">
                <a16:creationId xmlns:a16="http://schemas.microsoft.com/office/drawing/2014/main" id="{07F44E33-8EE8-4B90-8507-04BF97934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985" y="1858334"/>
            <a:ext cx="1176113" cy="1176113"/>
          </a:xfrm>
          <a:prstGeom prst="rect">
            <a:avLst/>
          </a:prstGeom>
        </p:spPr>
      </p:pic>
      <p:cxnSp>
        <p:nvCxnSpPr>
          <p:cNvPr id="11" name="Straight Connector 10">
            <a:extLst>
              <a:ext uri="{FF2B5EF4-FFF2-40B4-BE49-F238E27FC236}">
                <a16:creationId xmlns:a16="http://schemas.microsoft.com/office/drawing/2014/main" id="{979A9699-1717-42C5-8345-98EBBC15532A}"/>
              </a:ext>
            </a:extLst>
          </p:cNvPr>
          <p:cNvCxnSpPr>
            <a:cxnSpLocks/>
          </p:cNvCxnSpPr>
          <p:nvPr/>
        </p:nvCxnSpPr>
        <p:spPr>
          <a:xfrm>
            <a:off x="1840153" y="2924987"/>
            <a:ext cx="4318553" cy="0"/>
          </a:xfrm>
          <a:prstGeom prst="line">
            <a:avLst/>
          </a:prstGeom>
          <a:ln w="57150"/>
        </p:spPr>
        <p:style>
          <a:lnRef idx="1">
            <a:schemeClr val="dk1"/>
          </a:lnRef>
          <a:fillRef idx="0">
            <a:schemeClr val="dk1"/>
          </a:fillRef>
          <a:effectRef idx="0">
            <a:schemeClr val="dk1"/>
          </a:effectRef>
          <a:fontRef idx="minor">
            <a:schemeClr val="tx1"/>
          </a:fontRef>
        </p:style>
      </p:cxnSp>
      <p:sp>
        <p:nvSpPr>
          <p:cNvPr id="92" name="Oval 91">
            <a:extLst>
              <a:ext uri="{FF2B5EF4-FFF2-40B4-BE49-F238E27FC236}">
                <a16:creationId xmlns:a16="http://schemas.microsoft.com/office/drawing/2014/main" id="{1623AEDC-9C92-4498-88E0-B4F99599872F}"/>
              </a:ext>
            </a:extLst>
          </p:cNvPr>
          <p:cNvSpPr/>
          <p:nvPr/>
        </p:nvSpPr>
        <p:spPr>
          <a:xfrm>
            <a:off x="1662184" y="2806060"/>
            <a:ext cx="305763" cy="2837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404E94C4-5F5B-4326-B355-B0F1C569CB8E}"/>
              </a:ext>
            </a:extLst>
          </p:cNvPr>
          <p:cNvSpPr/>
          <p:nvPr/>
        </p:nvSpPr>
        <p:spPr>
          <a:xfrm>
            <a:off x="5938002" y="2780514"/>
            <a:ext cx="349872" cy="2889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D29E65F3-59F2-42DC-9D6B-603FCB8A19B4}"/>
              </a:ext>
            </a:extLst>
          </p:cNvPr>
          <p:cNvSpPr/>
          <p:nvPr/>
        </p:nvSpPr>
        <p:spPr>
          <a:xfrm>
            <a:off x="2770421" y="4422640"/>
            <a:ext cx="5864785" cy="707886"/>
          </a:xfrm>
          <a:prstGeom prst="rect">
            <a:avLst/>
          </a:prstGeom>
          <a:noFill/>
        </p:spPr>
        <p:txBody>
          <a:bodyPr wrap="square" lIns="91440" tIns="45720" rIns="91440" bIns="45720">
            <a:spAutoFit/>
          </a:bodyPr>
          <a:lstStyle/>
          <a:p>
            <a:pPr algn="ct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giấy</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99369EAB-4C19-4B69-BF5B-FCACD93DEBD3}"/>
              </a:ext>
            </a:extLst>
          </p:cNvPr>
          <p:cNvSpPr/>
          <p:nvPr/>
        </p:nvSpPr>
        <p:spPr>
          <a:xfrm>
            <a:off x="1846555" y="4598783"/>
            <a:ext cx="8988041" cy="1261884"/>
          </a:xfrm>
          <a:prstGeom prst="rect">
            <a:avLst/>
          </a:prstGeom>
          <a:noFill/>
        </p:spPr>
        <p:txBody>
          <a:bodyPr wrap="square" lIns="91440" tIns="45720" rIns="91440" bIns="45720">
            <a:spAutoFit/>
          </a:bodyPr>
          <a:lstStyle/>
          <a:p>
            <a:pPr algn="ct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Đặt</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một</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đầu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tại</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sao</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cho</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0 của </a:t>
            </a:r>
            <a:r>
              <a:rPr lang="en-US" sz="38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38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38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497F9268-6BA7-4920-8B2E-CFC03D848568}"/>
              </a:ext>
            </a:extLst>
          </p:cNvPr>
          <p:cNvSpPr/>
          <p:nvPr/>
        </p:nvSpPr>
        <p:spPr>
          <a:xfrm>
            <a:off x="2327292" y="4115432"/>
            <a:ext cx="7710396" cy="1938992"/>
          </a:xfrm>
          <a:prstGeom prst="rect">
            <a:avLst/>
          </a:prstGeom>
          <a:noFill/>
        </p:spPr>
        <p:txBody>
          <a:bodyPr wrap="square" lIns="91440" tIns="45720" rIns="91440" bIns="45720">
            <a:spAutoFit/>
          </a:bodyPr>
          <a:lstStyle/>
          <a:p>
            <a:pPr algn="ct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chấm</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điểm</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trùng</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với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vạch</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chỉ</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 của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thước</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8985FEBB-A50C-47E7-8DBE-3EEAB5248B28}"/>
              </a:ext>
            </a:extLst>
          </p:cNvPr>
          <p:cNvSpPr/>
          <p:nvPr/>
        </p:nvSpPr>
        <p:spPr>
          <a:xfrm>
            <a:off x="2485377" y="4513782"/>
            <a:ext cx="7710396" cy="1323439"/>
          </a:xfrm>
          <a:prstGeom prst="rect">
            <a:avLst/>
          </a:prstGeom>
          <a:noFill/>
        </p:spPr>
        <p:txBody>
          <a:bodyPr wrap="square" lIns="91440" tIns="45720" rIns="91440" bIns="45720">
            <a:spAutoFit/>
          </a:bodyPr>
          <a:lstStyle/>
          <a:p>
            <a:pPr algn="ct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Nối</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 với B ta được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có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độ</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5cm.</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id="{1F8C603E-DFCD-49D7-BA88-9F9BD8393A69}"/>
              </a:ext>
            </a:extLst>
          </p:cNvPr>
          <p:cNvSpPr/>
          <p:nvPr/>
        </p:nvSpPr>
        <p:spPr>
          <a:xfrm>
            <a:off x="3240452" y="2200956"/>
            <a:ext cx="1517953" cy="707886"/>
          </a:xfrm>
          <a:prstGeom prst="rect">
            <a:avLst/>
          </a:prstGeom>
          <a:noFill/>
        </p:spPr>
        <p:txBody>
          <a:bodyPr wrap="square" lIns="91440" tIns="45720" rIns="91440" bIns="45720">
            <a:spAutoFit/>
          </a:bodyPr>
          <a:lstStyle/>
          <a:p>
            <a:pPr algn="ctr"/>
            <a:r>
              <a:rPr lang="en-US" sz="40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5 cm</a:t>
            </a:r>
            <a:endParaRPr lang="en-US" sz="40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8" name="Rectangle 27">
            <a:extLst>
              <a:ext uri="{FF2B5EF4-FFF2-40B4-BE49-F238E27FC236}">
                <a16:creationId xmlns:a16="http://schemas.microsoft.com/office/drawing/2014/main" id="{C353E642-F999-4F42-BFB5-78C575D08A30}"/>
              </a:ext>
            </a:extLst>
          </p:cNvPr>
          <p:cNvSpPr/>
          <p:nvPr/>
        </p:nvSpPr>
        <p:spPr>
          <a:xfrm>
            <a:off x="3679527" y="3325922"/>
            <a:ext cx="3369778" cy="646331"/>
          </a:xfrm>
          <a:prstGeom prst="rect">
            <a:avLst/>
          </a:prstGeom>
          <a:noFill/>
        </p:spPr>
        <p:txBody>
          <a:bodyPr wrap="square" lIns="91440" tIns="45720" rIns="91440" bIns="45720">
            <a:spAutoFit/>
          </a:bodyPr>
          <a:lstStyle/>
          <a:p>
            <a:pPr algn="ct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3600" b="1"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1: 400</a:t>
            </a:r>
            <a:endParaRPr lang="en-US" sz="3600" b="1" cap="none" spc="0" dirty="0">
              <a:ln w="0"/>
              <a:solidFill>
                <a:schemeClr val="tx2">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8702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1000"/>
                                        <p:tgtEl>
                                          <p:spTgt spid="92"/>
                                        </p:tgtEl>
                                      </p:cBhvr>
                                    </p:animEffect>
                                    <p:anim calcmode="lin" valueType="num">
                                      <p:cBhvr>
                                        <p:cTn id="14" dur="1000" fill="hold"/>
                                        <p:tgtEl>
                                          <p:spTgt spid="92"/>
                                        </p:tgtEl>
                                        <p:attrNameLst>
                                          <p:attrName>ppt_x</p:attrName>
                                        </p:attrNameLst>
                                      </p:cBhvr>
                                      <p:tavLst>
                                        <p:tav tm="0">
                                          <p:val>
                                            <p:strVal val="#ppt_x"/>
                                          </p:val>
                                        </p:tav>
                                        <p:tav tm="100000">
                                          <p:val>
                                            <p:strVal val="#ppt_x"/>
                                          </p:val>
                                        </p:tav>
                                      </p:tavLst>
                                    </p:anim>
                                    <p:anim calcmode="lin" valueType="num">
                                      <p:cBhvr>
                                        <p:cTn id="15" dur="1000" fill="hold"/>
                                        <p:tgtEl>
                                          <p:spTgt spid="9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1000"/>
                                        <p:tgtEl>
                                          <p:spTgt spid="94"/>
                                        </p:tgtEl>
                                      </p:cBhvr>
                                    </p:animEffect>
                                    <p:anim calcmode="lin" valueType="num">
                                      <p:cBhvr>
                                        <p:cTn id="19" dur="1000" fill="hold"/>
                                        <p:tgtEl>
                                          <p:spTgt spid="94"/>
                                        </p:tgtEl>
                                        <p:attrNameLst>
                                          <p:attrName>ppt_x</p:attrName>
                                        </p:attrNameLst>
                                      </p:cBhvr>
                                      <p:tavLst>
                                        <p:tav tm="0">
                                          <p:val>
                                            <p:strVal val="#ppt_x"/>
                                          </p:val>
                                        </p:tav>
                                        <p:tav tm="100000">
                                          <p:val>
                                            <p:strVal val="#ppt_x"/>
                                          </p:val>
                                        </p:tav>
                                      </p:tavLst>
                                    </p:anim>
                                    <p:anim calcmode="lin" valueType="num">
                                      <p:cBhvr>
                                        <p:cTn id="20"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
                                        </p:tgtEl>
                                        <p:attrNameLst>
                                          <p:attrName>style.visibility</p:attrName>
                                        </p:attrNameLst>
                                      </p:cBhvr>
                                      <p:to>
                                        <p:strVal val="visible"/>
                                      </p:to>
                                    </p:set>
                                    <p:anim calcmode="lin" valueType="num">
                                      <p:cBhvr additive="base">
                                        <p:cTn id="36" dur="500" fill="hold"/>
                                        <p:tgtEl>
                                          <p:spTgt spid="102"/>
                                        </p:tgtEl>
                                        <p:attrNameLst>
                                          <p:attrName>ppt_x</p:attrName>
                                        </p:attrNameLst>
                                      </p:cBhvr>
                                      <p:tavLst>
                                        <p:tav tm="0">
                                          <p:val>
                                            <p:strVal val="#ppt_x"/>
                                          </p:val>
                                        </p:tav>
                                        <p:tav tm="100000">
                                          <p:val>
                                            <p:strVal val="#ppt_x"/>
                                          </p:val>
                                        </p:tav>
                                      </p:tavLst>
                                    </p:anim>
                                    <p:anim calcmode="lin" valueType="num">
                                      <p:cBhvr additive="base">
                                        <p:cTn id="3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1000"/>
                                        <p:tgtEl>
                                          <p:spTgt spid="95"/>
                                        </p:tgtEl>
                                      </p:cBhvr>
                                    </p:animEffect>
                                    <p:anim calcmode="lin" valueType="num">
                                      <p:cBhvr>
                                        <p:cTn id="54" dur="1000" fill="hold"/>
                                        <p:tgtEl>
                                          <p:spTgt spid="95"/>
                                        </p:tgtEl>
                                        <p:attrNameLst>
                                          <p:attrName>ppt_x</p:attrName>
                                        </p:attrNameLst>
                                      </p:cBhvr>
                                      <p:tavLst>
                                        <p:tav tm="0">
                                          <p:val>
                                            <p:strVal val="#ppt_x"/>
                                          </p:val>
                                        </p:tav>
                                        <p:tav tm="100000">
                                          <p:val>
                                            <p:strVal val="#ppt_x"/>
                                          </p:val>
                                        </p:tav>
                                      </p:tavLst>
                                    </p:anim>
                                    <p:anim calcmode="lin" valueType="num">
                                      <p:cBhvr>
                                        <p:cTn id="55" dur="1000" fill="hold"/>
                                        <p:tgtEl>
                                          <p:spTgt spid="9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1000"/>
                                        <p:tgtEl>
                                          <p:spTgt spid="93"/>
                                        </p:tgtEl>
                                      </p:cBhvr>
                                    </p:animEffect>
                                    <p:anim calcmode="lin" valueType="num">
                                      <p:cBhvr>
                                        <p:cTn id="59" dur="1000" fill="hold"/>
                                        <p:tgtEl>
                                          <p:spTgt spid="93"/>
                                        </p:tgtEl>
                                        <p:attrNameLst>
                                          <p:attrName>ppt_x</p:attrName>
                                        </p:attrNameLst>
                                      </p:cBhvr>
                                      <p:tavLst>
                                        <p:tav tm="0">
                                          <p:val>
                                            <p:strVal val="#ppt_x"/>
                                          </p:val>
                                        </p:tav>
                                        <p:tav tm="100000">
                                          <p:val>
                                            <p:strVal val="#ppt_x"/>
                                          </p:val>
                                        </p:tav>
                                      </p:tavLst>
                                    </p:anim>
                                    <p:anim calcmode="lin" valueType="num">
                                      <p:cBhvr>
                                        <p:cTn id="60"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ppt_x"/>
                                          </p:val>
                                        </p:tav>
                                        <p:tav tm="100000">
                                          <p:val>
                                            <p:strVal val="#ppt_x"/>
                                          </p:val>
                                        </p:tav>
                                      </p:tavLst>
                                    </p:anim>
                                    <p:anim calcmode="lin" valueType="num">
                                      <p:cBhvr additive="base">
                                        <p:cTn id="7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3" fill="hold" nodeType="clickEffect">
                                  <p:stCondLst>
                                    <p:cond delay="0"/>
                                  </p:stCondLst>
                                  <p:childTnLst>
                                    <p:set>
                                      <p:cBhvr>
                                        <p:cTn id="75" dur="1" fill="hold">
                                          <p:stCondLst>
                                            <p:cond delay="0"/>
                                          </p:stCondLst>
                                        </p:cTn>
                                        <p:tgtEl>
                                          <p:spTgt spid="104"/>
                                        </p:tgtEl>
                                        <p:attrNameLst>
                                          <p:attrName>style.visibility</p:attrName>
                                        </p:attrNameLst>
                                      </p:cBhvr>
                                      <p:to>
                                        <p:strVal val="visible"/>
                                      </p:to>
                                    </p:set>
                                    <p:anim calcmode="lin" valueType="num">
                                      <p:cBhvr additive="base">
                                        <p:cTn id="76" dur="500" fill="hold"/>
                                        <p:tgtEl>
                                          <p:spTgt spid="104"/>
                                        </p:tgtEl>
                                        <p:attrNameLst>
                                          <p:attrName>ppt_x</p:attrName>
                                        </p:attrNameLst>
                                      </p:cBhvr>
                                      <p:tavLst>
                                        <p:tav tm="0">
                                          <p:val>
                                            <p:strVal val="1+#ppt_w/2"/>
                                          </p:val>
                                        </p:tav>
                                        <p:tav tm="100000">
                                          <p:val>
                                            <p:strVal val="#ppt_x"/>
                                          </p:val>
                                        </p:tav>
                                      </p:tavLst>
                                    </p:anim>
                                    <p:anim calcmode="lin" valueType="num">
                                      <p:cBhvr additive="base">
                                        <p:cTn id="77" dur="5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3.78044E-6 -4.09627E-7 L 0.35707 -0.00185 " pathEditMode="relative" rAng="0" ptsTypes="AA">
                                      <p:cBhvr>
                                        <p:cTn id="81" dur="2000" fill="hold"/>
                                        <p:tgtEl>
                                          <p:spTgt spid="104"/>
                                        </p:tgtEl>
                                        <p:attrNameLst>
                                          <p:attrName>ppt_x</p:attrName>
                                          <p:attrName>ppt_y</p:attrName>
                                        </p:attrNameLst>
                                      </p:cBhvr>
                                      <p:rCtr x="17854" y="-93"/>
                                    </p:animMotion>
                                  </p:childTnLst>
                                </p:cTn>
                              </p:par>
                              <p:par>
                                <p:cTn id="82" presetID="22" presetClass="entr" presetSubtype="1"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2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4"/>
                                        </p:tgtEl>
                                      </p:cBhvr>
                                    </p:animEffect>
                                    <p:set>
                                      <p:cBhvr>
                                        <p:cTn id="92" dur="1" fill="hold">
                                          <p:stCondLst>
                                            <p:cond delay="499"/>
                                          </p:stCondLst>
                                        </p:cTn>
                                        <p:tgtEl>
                                          <p:spTgt spid="1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2"/>
                                        </p:tgtEl>
                                      </p:cBhvr>
                                    </p:animEffect>
                                    <p:set>
                                      <p:cBhvr>
                                        <p:cTn id="97" dur="1" fill="hold">
                                          <p:stCondLst>
                                            <p:cond delay="499"/>
                                          </p:stCondLst>
                                        </p:cTn>
                                        <p:tgtEl>
                                          <p:spTgt spid="10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ppt_x"/>
                                          </p:val>
                                        </p:tav>
                                        <p:tav tm="100000">
                                          <p:val>
                                            <p:strVal val="#ppt_x"/>
                                          </p:val>
                                        </p:tav>
                                      </p:tavLst>
                                    </p:anim>
                                    <p:anim calcmode="lin" valueType="num">
                                      <p:cBhvr additive="base">
                                        <p:cTn id="10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additive="base">
                                        <p:cTn id="108" dur="500" fill="hold"/>
                                        <p:tgtEl>
                                          <p:spTgt spid="28"/>
                                        </p:tgtEl>
                                        <p:attrNameLst>
                                          <p:attrName>ppt_x</p:attrName>
                                        </p:attrNameLst>
                                      </p:cBhvr>
                                      <p:tavLst>
                                        <p:tav tm="0">
                                          <p:val>
                                            <p:strVal val="#ppt_x"/>
                                          </p:val>
                                        </p:tav>
                                        <p:tav tm="100000">
                                          <p:val>
                                            <p:strVal val="#ppt_x"/>
                                          </p:val>
                                        </p:tav>
                                      </p:tavLst>
                                    </p:anim>
                                    <p:anim calcmode="lin" valueType="num">
                                      <p:cBhvr additive="base">
                                        <p:cTn id="10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4" grpId="0"/>
      <p:bldP spid="95" grpId="0"/>
      <p:bldP spid="92" grpId="0" animBg="1"/>
      <p:bldP spid="93" grpId="0" animBg="1"/>
      <p:bldP spid="20" grpId="0"/>
      <p:bldP spid="20" grpId="1"/>
      <p:bldP spid="22" grpId="0"/>
      <p:bldP spid="22" grpId="1"/>
      <p:bldP spid="25" grpId="0"/>
      <p:bldP spid="25" grpId="1"/>
      <p:bldP spid="26" grpId="0"/>
      <p:bldP spid="26" grpId="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19D47D02-02CD-44E4-BFF5-92B71A62D73B}"/>
              </a:ext>
            </a:extLst>
          </p:cNvPr>
          <p:cNvSpPr/>
          <p:nvPr/>
        </p:nvSpPr>
        <p:spPr>
          <a:xfrm>
            <a:off x="1364456" y="1828800"/>
            <a:ext cx="9461500" cy="271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6CA1BE-63DF-4D5A-BBF2-5C60F3F7DCF1}"/>
              </a:ext>
            </a:extLst>
          </p:cNvPr>
          <p:cNvSpPr txBox="1"/>
          <p:nvPr/>
        </p:nvSpPr>
        <p:spPr>
          <a:xfrm>
            <a:off x="1548606" y="2406134"/>
            <a:ext cx="9093200" cy="1569660"/>
          </a:xfrm>
          <a:prstGeom prst="rect">
            <a:avLst/>
          </a:prstGeom>
          <a:noFill/>
        </p:spPr>
        <p:txBody>
          <a:bodyPr wrap="square">
            <a:spAutoFit/>
          </a:bodyPr>
          <a:lstStyle/>
          <a:p>
            <a:pPr algn="ct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Thực</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hành</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vẽ</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thẳng</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AB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dài</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20m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trên</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bản</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đồ</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tỉ</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800" b="1" cap="none" spc="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lệ</a:t>
            </a:r>
            <a:r>
              <a:rPr lang="en-US" sz="4800" b="1" cap="none" spc="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1: 400.</a:t>
            </a:r>
          </a:p>
        </p:txBody>
      </p:sp>
    </p:spTree>
    <p:extLst>
      <p:ext uri="{BB962C8B-B14F-4D97-AF65-F5344CB8AC3E}">
        <p14:creationId xmlns:p14="http://schemas.microsoft.com/office/powerpoint/2010/main" val="2695201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NKNOELEADERBOARD" val="-1598250978"/>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5293</TotalTime>
  <Words>745</Words>
  <Application>Microsoft Office PowerPoint</Application>
  <PresentationFormat>Custom</PresentationFormat>
  <Paragraphs>108</Paragraphs>
  <Slides>19</Slides>
  <Notes>9</Notes>
  <HiddenSlides>0</HiddenSlides>
  <MMClips>1</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19</vt:i4>
      </vt:variant>
    </vt:vector>
  </HeadingPairs>
  <TitlesOfParts>
    <vt:vector size="43" baseType="lpstr">
      <vt:lpstr>ITC Avant Garde Std Bk</vt:lpstr>
      <vt:lpstr>#9Slide05 Dear Saturday</vt:lpstr>
      <vt:lpstr>#9Slide07 HoneyCream</vt:lpstr>
      <vt:lpstr>UTM Showcard</vt:lpstr>
      <vt:lpstr>华文新魏</vt:lpstr>
      <vt:lpstr>UTM Neutra</vt:lpstr>
      <vt:lpstr>Calibri Light</vt:lpstr>
      <vt:lpstr>Times New Roman</vt:lpstr>
      <vt:lpstr>字魂7号-温暖童稚体</vt:lpstr>
      <vt:lpstr>Calibri</vt:lpstr>
      <vt:lpstr>微软雅黑</vt:lpstr>
      <vt:lpstr>等线</vt:lpstr>
      <vt:lpstr>Arial</vt:lpstr>
      <vt:lpstr>Cambria</vt:lpstr>
      <vt:lpstr>UTM American Sans</vt:lpstr>
      <vt:lpstr>Arial-Rounded</vt:lpstr>
      <vt:lpstr>杨任东竹石体-Semibold</vt:lpstr>
      <vt:lpstr>Arabia</vt:lpstr>
      <vt:lpstr>宋体</vt:lpstr>
      <vt:lpstr>字魂20号-石头体</vt:lpstr>
      <vt:lpstr>#9Slide06 SVNBlow Brush</vt:lpstr>
      <vt:lpstr>SVN-Newton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Nguyễn Thị Hồng Linh</cp:lastModifiedBy>
  <cp:revision>3192</cp:revision>
  <dcterms:created xsi:type="dcterms:W3CDTF">2015-12-01T09:06:39Z</dcterms:created>
  <dcterms:modified xsi:type="dcterms:W3CDTF">2022-04-02T13:42:05Z</dcterms:modified>
</cp:coreProperties>
</file>