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446" r:id="rId2"/>
    <p:sldId id="447" r:id="rId3"/>
    <p:sldId id="448" r:id="rId4"/>
    <p:sldId id="449" r:id="rId5"/>
    <p:sldId id="435" r:id="rId6"/>
    <p:sldId id="436" r:id="rId7"/>
    <p:sldId id="437" r:id="rId8"/>
    <p:sldId id="438" r:id="rId9"/>
    <p:sldId id="439" r:id="rId10"/>
    <p:sldId id="440" r:id="rId11"/>
    <p:sldId id="441" r:id="rId12"/>
    <p:sldId id="450" r:id="rId13"/>
    <p:sldId id="451" r:id="rId14"/>
    <p:sldId id="445" r:id="rId15"/>
    <p:sldId id="452" r:id="rId16"/>
    <p:sldId id="42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9966"/>
    <a:srgbClr val="FFFF00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>
        <p:scale>
          <a:sx n="71" d="100"/>
          <a:sy n="71" d="100"/>
        </p:scale>
        <p:origin x="-29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BE02C-331B-452F-941A-8BC8141D2204}" type="datetimeFigureOut">
              <a:rPr lang="en-US" smtClean="0"/>
              <a:t>29/03/2023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1F910A-8746-4145-88C6-2AF561F4E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099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08A80AB-6AE2-4729-8AB8-487FE4900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493F07C-8F59-41E9-9129-B675F9B53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D1F9BB1-EA39-4BBE-960B-27E217512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99D83-2D51-4C54-99A8-199C4F5D5A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1472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340A56-4E8C-466C-9DE0-4FB538C19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8A93899-FD4F-483B-A66B-EE3B8311B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078E894-5DE8-425A-AD71-92B9C69F8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EB194-A10F-4084-B1FC-A7557EA767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9701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DC2E203-D389-4240-844B-00819BB55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1B3ABDB-D8DB-46BC-87E7-82A678242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F0AACD7-F6FF-4CF3-B8B2-6A4E4E645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9BF6B-B25C-43A2-92ED-5EC1C3F200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494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CB8BB9-450A-43D8-A7E2-2C920DDE5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D03838C-8917-4408-BF95-337ECACD3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657260-B17F-490A-91CB-2C3AC053F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45CC7-E13D-4E9C-902C-594B17D862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7151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F6FD513-FE19-47B5-B604-F35C6EBA0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28B5FF-9CC2-4A72-8852-291DB5B33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0FEE57C-8618-4B3A-A8EE-18B69076F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03EA4-9489-4822-93EB-2AEF07219F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2036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65DB00EC-1246-4954-884C-D56E19FAA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08E48550-4FA7-46E6-8CC2-9E8A6B7FB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598F300B-4CD4-482A-A0B9-B8CE6C697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5DD62-2127-43BC-BE31-824EBAD8FE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2046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8ACE70A9-FCEC-46D8-99F5-016C408C0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FE551B3E-4426-4817-9424-3C6A42798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5761FFCB-E28D-4EF6-8D41-E78A33F78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09CD8-B0A4-47DA-8E35-1BBEEF4CD7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3590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5E43CA97-819E-456A-B272-F19FE328E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8374BBA9-CA34-413F-AD86-45CE4981D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59D94ECA-E443-409D-AF82-D1EAB129B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B12F1-388C-4D88-A16B-AF0C920DF6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271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E2403D61-A76E-4937-9865-8AB74BE2B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95246B04-3EA9-469A-A139-FC8D3B33D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1D41B14D-F71E-4331-A768-633930975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C9092-490D-470E-9AFD-229FBD39D5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3282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4A9C28DF-F253-4A68-A0A8-D7C288176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DB524B12-F597-4F5F-A917-AB51ABAEB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8A5590DE-1A3D-43D4-858E-6ED885D35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8F086-F1DE-40FC-B5F4-6DBEDC5579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3339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5300035C-D695-422B-9B03-D4C6A03C6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398D3506-F946-42A6-BEC7-F964C1CB7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4B597831-1F8D-4D5E-AECC-4B7F9B377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5DDD9-3F73-4CE5-84BD-946C56C5AD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7494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CC8C001D-220B-4B86-BB43-2AF126637E1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FFF71A42-4DFF-492D-919F-B22365C11D3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21F008-D33E-4AD7-B702-0D216F0D46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1D5F592-E4F5-4166-9AF3-83E10544B5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8192082-50B9-4B62-8B72-968E25AAEA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F6CCB29-4AF4-4497-9A8A-CD269AF135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6031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J0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5556" r="5833" b="3333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048000" y="1295401"/>
            <a:ext cx="61722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HP001 4 hàng" panose="020B0603050302020204" pitchFamily="34" charset="0"/>
              </a:rPr>
              <a:t>Thứ tư ngày 29 tháng 3 năm 2023</a:t>
            </a:r>
          </a:p>
        </p:txBody>
      </p:sp>
      <p:pic>
        <p:nvPicPr>
          <p:cNvPr id="7172" name="Picture 10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1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2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745164"/>
            <a:ext cx="14478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5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487680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WordArt 7"/>
          <p:cNvSpPr>
            <a:spLocks noChangeArrowheads="1" noChangeShapeType="1" noTextEdit="1"/>
          </p:cNvSpPr>
          <p:nvPr/>
        </p:nvSpPr>
        <p:spPr bwMode="auto">
          <a:xfrm>
            <a:off x="4154489" y="2682876"/>
            <a:ext cx="3959225" cy="1255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Tìm</a:t>
            </a:r>
            <a:r>
              <a:rPr lang="en-US" sz="3600" b="1" kern="10" dirty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hai</a:t>
            </a:r>
            <a:r>
              <a:rPr lang="en-US" sz="3600" b="1" kern="10" dirty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số</a:t>
            </a:r>
            <a:r>
              <a:rPr lang="en-US" sz="3600" b="1" kern="10" dirty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khi</a:t>
            </a:r>
            <a:r>
              <a:rPr lang="en-US" sz="3600" b="1" kern="10" dirty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biết</a:t>
            </a:r>
            <a:endParaRPr lang="en-US" sz="3600" b="1" kern="10" dirty="0">
              <a:ln w="12700">
                <a:solidFill>
                  <a:schemeClr val="tx2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  <a:p>
            <a:pPr algn="ctr"/>
            <a:r>
              <a:rPr lang="en-US" sz="3600" b="1" kern="10" dirty="0" err="1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t</a:t>
            </a:r>
            <a:r>
              <a:rPr lang="en-US" sz="3600" b="1" kern="10" dirty="0" err="1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ổng</a:t>
            </a:r>
            <a:r>
              <a:rPr lang="en-US" sz="3600" b="1" kern="10" dirty="0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và</a:t>
            </a:r>
            <a:r>
              <a:rPr lang="en-US" sz="3600" b="1" kern="10" dirty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tỉ</a:t>
            </a:r>
            <a:r>
              <a:rPr lang="en-US" sz="3600" b="1" kern="10" dirty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số</a:t>
            </a:r>
            <a:r>
              <a:rPr lang="en-US" sz="3600" b="1" kern="10" dirty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của</a:t>
            </a:r>
            <a:r>
              <a:rPr lang="en-US" sz="3600" b="1" kern="10" dirty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hai</a:t>
            </a:r>
            <a:r>
              <a:rPr lang="en-US" sz="3600" b="1" kern="10" dirty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số</a:t>
            </a:r>
            <a:r>
              <a:rPr lang="en-US" sz="3600" b="1" kern="10" dirty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đó</a:t>
            </a:r>
            <a:endParaRPr lang="en-US" sz="3600" b="1" kern="10" dirty="0">
              <a:ln w="12700">
                <a:solidFill>
                  <a:schemeClr val="tx2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048000" y="1970088"/>
            <a:ext cx="6172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Toán</a:t>
            </a:r>
            <a:endParaRPr lang="en-US" altLang="en-US" sz="24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7394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12192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0"/>
            <a:ext cx="8229600" cy="636588"/>
          </a:xfrm>
        </p:spPr>
        <p:txBody>
          <a:bodyPr/>
          <a:lstStyle/>
          <a:p>
            <a:pPr eaLnBrk="1" hangingPunct="1"/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2133600"/>
            <a:ext cx="9144000" cy="4724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2000" b="1" i="1" u="sng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0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u="sng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0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u="sng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u="sng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000" b="1" i="1" u="sng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b="1" i="1" u="sng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 + 2 = 5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tấn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thóc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125 : 5 x 3 = 75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tấn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tấn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thóc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125 : 5 x 2 = 50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tấn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				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: 75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tấn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        				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: 50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tấn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48132" name="Line 4"/>
          <p:cNvSpPr>
            <a:spLocks noChangeShapeType="1"/>
          </p:cNvSpPr>
          <p:nvPr/>
        </p:nvSpPr>
        <p:spPr bwMode="auto">
          <a:xfrm>
            <a:off x="5486400" y="3048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8133" name="Line 5"/>
          <p:cNvSpPr>
            <a:spLocks noChangeShapeType="1"/>
          </p:cNvSpPr>
          <p:nvPr/>
        </p:nvSpPr>
        <p:spPr bwMode="auto">
          <a:xfrm>
            <a:off x="4876800" y="3657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8134" name="Line 6"/>
          <p:cNvSpPr>
            <a:spLocks noChangeShapeType="1"/>
          </p:cNvSpPr>
          <p:nvPr/>
        </p:nvSpPr>
        <p:spPr bwMode="auto">
          <a:xfrm>
            <a:off x="4267200" y="3048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8135" name="Line 7"/>
          <p:cNvSpPr>
            <a:spLocks noChangeShapeType="1"/>
          </p:cNvSpPr>
          <p:nvPr/>
        </p:nvSpPr>
        <p:spPr bwMode="auto">
          <a:xfrm>
            <a:off x="4876800" y="3048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8136" name="Line 8"/>
          <p:cNvSpPr>
            <a:spLocks noChangeShapeType="1"/>
          </p:cNvSpPr>
          <p:nvPr/>
        </p:nvSpPr>
        <p:spPr bwMode="auto">
          <a:xfrm>
            <a:off x="4267200" y="3657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8137" name="AutoShape 9"/>
          <p:cNvSpPr>
            <a:spLocks/>
          </p:cNvSpPr>
          <p:nvPr/>
        </p:nvSpPr>
        <p:spPr bwMode="auto">
          <a:xfrm>
            <a:off x="6934200" y="2971800"/>
            <a:ext cx="152400" cy="762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8138" name="AutoShape 10"/>
          <p:cNvSpPr>
            <a:spLocks/>
          </p:cNvSpPr>
          <p:nvPr/>
        </p:nvSpPr>
        <p:spPr bwMode="auto">
          <a:xfrm rot="5400000">
            <a:off x="4800600" y="2895600"/>
            <a:ext cx="152400" cy="1219200"/>
          </a:xfrm>
          <a:prstGeom prst="leftBrace">
            <a:avLst>
              <a:gd name="adj1" fmla="val 6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8139" name="AutoShape 11"/>
          <p:cNvSpPr>
            <a:spLocks/>
          </p:cNvSpPr>
          <p:nvPr/>
        </p:nvSpPr>
        <p:spPr bwMode="auto">
          <a:xfrm rot="5400000">
            <a:off x="5130800" y="1943100"/>
            <a:ext cx="76200" cy="1828800"/>
          </a:xfrm>
          <a:prstGeom prst="leftBrace">
            <a:avLst>
              <a:gd name="adj1" fmla="val 20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8140" name="Text Box 12"/>
          <p:cNvSpPr txBox="1">
            <a:spLocks noChangeArrowheads="1"/>
          </p:cNvSpPr>
          <p:nvPr/>
        </p:nvSpPr>
        <p:spPr bwMode="auto">
          <a:xfrm>
            <a:off x="7315200" y="30480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125 tấn</a:t>
            </a:r>
          </a:p>
        </p:txBody>
      </p:sp>
      <p:sp>
        <p:nvSpPr>
          <p:cNvPr id="48141" name="Text Box 13"/>
          <p:cNvSpPr txBox="1">
            <a:spLocks noChangeArrowheads="1"/>
          </p:cNvSpPr>
          <p:nvPr/>
        </p:nvSpPr>
        <p:spPr bwMode="auto">
          <a:xfrm>
            <a:off x="4724400" y="3108326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48142" name="Text Box 14"/>
          <p:cNvSpPr txBox="1">
            <a:spLocks noChangeArrowheads="1"/>
          </p:cNvSpPr>
          <p:nvPr/>
        </p:nvSpPr>
        <p:spPr bwMode="auto">
          <a:xfrm>
            <a:off x="5029200" y="2057400"/>
            <a:ext cx="228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48147" name="Rectangle 19"/>
          <p:cNvSpPr>
            <a:spLocks noChangeArrowheads="1"/>
          </p:cNvSpPr>
          <p:nvPr/>
        </p:nvSpPr>
        <p:spPr bwMode="auto">
          <a:xfrm>
            <a:off x="467360" y="215206"/>
            <a:ext cx="1131824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(148)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125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tấn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thóc.Trong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thóc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thóc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tấn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thóc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45663AD4-9016-4A43-9286-276FCD152041}"/>
                  </a:ext>
                </a:extLst>
              </p:cNvPr>
              <p:cNvSpPr txBox="1"/>
              <p:nvPr/>
            </p:nvSpPr>
            <p:spPr>
              <a:xfrm>
                <a:off x="3042623" y="649102"/>
                <a:ext cx="609600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5663AD4-9016-4A43-9286-276FCD1520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2623" y="649102"/>
                <a:ext cx="609600" cy="8989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32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48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20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200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3000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3000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3000"/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3000"/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9" dur="2000"/>
                                        <p:tgtEl>
                                          <p:spTgt spid="48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2000"/>
                                        <p:tgtEl>
                                          <p:spTgt spid="481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3000" fill="hold"/>
                                        <p:tgtEl>
                                          <p:spTgt spid="481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3000" fill="hold"/>
                                        <p:tgtEl>
                                          <p:spTgt spid="481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3000" fill="hold"/>
                                        <p:tgtEl>
                                          <p:spTgt spid="481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3000" fill="hold"/>
                                        <p:tgtEl>
                                          <p:spTgt spid="481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2" grpId="0" animBg="1"/>
      <p:bldP spid="48133" grpId="0" animBg="1"/>
      <p:bldP spid="48134" grpId="0" animBg="1"/>
      <p:bldP spid="48135" grpId="0" animBg="1"/>
      <p:bldP spid="48136" grpId="0" animBg="1"/>
      <p:bldP spid="48137" grpId="0" animBg="1"/>
      <p:bldP spid="48138" grpId="0" animBg="1"/>
      <p:bldP spid="48139" grpId="0" animBg="1"/>
      <p:bldP spid="48140" grpId="0"/>
      <p:bldP spid="48141" grpId="0"/>
      <p:bldP spid="481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12192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295400"/>
            <a:ext cx="8229600" cy="636588"/>
          </a:xfrm>
        </p:spPr>
        <p:txBody>
          <a:bodyPr/>
          <a:lstStyle/>
          <a:p>
            <a:pPr eaLnBrk="1" hangingPunct="1"/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917700"/>
            <a:ext cx="89154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99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99.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b="1" i="1" u="sng" dirty="0" smtClean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400" b="1" i="1" u="sng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i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i="1" u="sng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	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	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4 + 5 = 9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99 : 9 x 4 = 44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99 : 9 x 5 = 55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44;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55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6" name="Line 4"/>
          <p:cNvSpPr>
            <a:spLocks noChangeShapeType="1"/>
          </p:cNvSpPr>
          <p:nvPr/>
        </p:nvSpPr>
        <p:spPr bwMode="auto">
          <a:xfrm>
            <a:off x="4572000" y="3200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9157" name="Line 5"/>
          <p:cNvSpPr>
            <a:spLocks noChangeShapeType="1"/>
          </p:cNvSpPr>
          <p:nvPr/>
        </p:nvSpPr>
        <p:spPr bwMode="auto">
          <a:xfrm>
            <a:off x="3962400" y="3200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9158" name="Line 6"/>
          <p:cNvSpPr>
            <a:spLocks noChangeShapeType="1"/>
          </p:cNvSpPr>
          <p:nvPr/>
        </p:nvSpPr>
        <p:spPr bwMode="auto">
          <a:xfrm>
            <a:off x="5181600" y="3200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9159" name="Line 7"/>
          <p:cNvSpPr>
            <a:spLocks noChangeShapeType="1"/>
          </p:cNvSpPr>
          <p:nvPr/>
        </p:nvSpPr>
        <p:spPr bwMode="auto">
          <a:xfrm>
            <a:off x="4572000" y="3810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9160" name="Line 8"/>
          <p:cNvSpPr>
            <a:spLocks noChangeShapeType="1"/>
          </p:cNvSpPr>
          <p:nvPr/>
        </p:nvSpPr>
        <p:spPr bwMode="auto">
          <a:xfrm>
            <a:off x="3962400" y="3810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9161" name="Line 9"/>
          <p:cNvSpPr>
            <a:spLocks noChangeShapeType="1"/>
          </p:cNvSpPr>
          <p:nvPr/>
        </p:nvSpPr>
        <p:spPr bwMode="auto">
          <a:xfrm>
            <a:off x="5791200" y="3810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9162" name="Line 10"/>
          <p:cNvSpPr>
            <a:spLocks noChangeShapeType="1"/>
          </p:cNvSpPr>
          <p:nvPr/>
        </p:nvSpPr>
        <p:spPr bwMode="auto">
          <a:xfrm>
            <a:off x="6400800" y="3810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9163" name="Line 11"/>
          <p:cNvSpPr>
            <a:spLocks noChangeShapeType="1"/>
          </p:cNvSpPr>
          <p:nvPr/>
        </p:nvSpPr>
        <p:spPr bwMode="auto">
          <a:xfrm>
            <a:off x="5791200" y="3200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9164" name="Line 12"/>
          <p:cNvSpPr>
            <a:spLocks noChangeShapeType="1"/>
          </p:cNvSpPr>
          <p:nvPr/>
        </p:nvSpPr>
        <p:spPr bwMode="auto">
          <a:xfrm>
            <a:off x="5181600" y="3810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9165" name="AutoShape 13"/>
          <p:cNvSpPr>
            <a:spLocks/>
          </p:cNvSpPr>
          <p:nvPr/>
        </p:nvSpPr>
        <p:spPr bwMode="auto">
          <a:xfrm>
            <a:off x="7467600" y="2943860"/>
            <a:ext cx="304800" cy="914400"/>
          </a:xfrm>
          <a:prstGeom prst="rightBrace">
            <a:avLst>
              <a:gd name="adj1" fmla="val 2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9166" name="AutoShape 14"/>
          <p:cNvSpPr>
            <a:spLocks/>
          </p:cNvSpPr>
          <p:nvPr/>
        </p:nvSpPr>
        <p:spPr bwMode="auto">
          <a:xfrm rot="5400000">
            <a:off x="5327650" y="2063750"/>
            <a:ext cx="304800" cy="3035300"/>
          </a:xfrm>
          <a:prstGeom prst="leftBrace">
            <a:avLst>
              <a:gd name="adj1" fmla="val 82986"/>
              <a:gd name="adj2" fmla="val 4869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9167" name="AutoShape 15"/>
          <p:cNvSpPr>
            <a:spLocks/>
          </p:cNvSpPr>
          <p:nvPr/>
        </p:nvSpPr>
        <p:spPr bwMode="auto">
          <a:xfrm rot="5400000">
            <a:off x="5070475" y="1793875"/>
            <a:ext cx="209550" cy="2451100"/>
          </a:xfrm>
          <a:prstGeom prst="leftBrace">
            <a:avLst>
              <a:gd name="adj1" fmla="val 9747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9168" name="Text Box 16"/>
          <p:cNvSpPr txBox="1">
            <a:spLocks noChangeArrowheads="1"/>
          </p:cNvSpPr>
          <p:nvPr/>
        </p:nvSpPr>
        <p:spPr bwMode="auto">
          <a:xfrm>
            <a:off x="7874000" y="32004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99</a:t>
            </a:r>
          </a:p>
        </p:txBody>
      </p:sp>
      <p:sp>
        <p:nvSpPr>
          <p:cNvPr id="49169" name="Text Box 17"/>
          <p:cNvSpPr txBox="1">
            <a:spLocks noChangeArrowheads="1"/>
          </p:cNvSpPr>
          <p:nvPr/>
        </p:nvSpPr>
        <p:spPr bwMode="auto">
          <a:xfrm>
            <a:off x="5359400" y="307594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49170" name="Text Box 18"/>
          <p:cNvSpPr txBox="1">
            <a:spLocks noChangeArrowheads="1"/>
          </p:cNvSpPr>
          <p:nvPr/>
        </p:nvSpPr>
        <p:spPr bwMode="auto">
          <a:xfrm>
            <a:off x="5016500" y="25273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49174" name="Rectangle 22"/>
          <p:cNvSpPr>
            <a:spLocks noChangeArrowheads="1"/>
          </p:cNvSpPr>
          <p:nvPr/>
        </p:nvSpPr>
        <p:spPr bwMode="auto">
          <a:xfrm>
            <a:off x="406400" y="304800"/>
            <a:ext cx="1138936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3500" lv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(148)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.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45663AD4-9016-4A43-9286-276FCD152041}"/>
                  </a:ext>
                </a:extLst>
              </p:cNvPr>
              <p:cNvSpPr txBox="1"/>
              <p:nvPr/>
            </p:nvSpPr>
            <p:spPr>
              <a:xfrm>
                <a:off x="2565103" y="697548"/>
                <a:ext cx="609600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5663AD4-9016-4A43-9286-276FCD1520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5103" y="697548"/>
                <a:ext cx="609600" cy="9017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652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9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9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2000"/>
                                        <p:tgtEl>
                                          <p:spTgt spid="49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1000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1000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9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9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3" dur="2000"/>
                                        <p:tgtEl>
                                          <p:spTgt spid="49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9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9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2000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3" dur="2000"/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6" dur="2000"/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9" dur="2000"/>
                                        <p:tgtEl>
                                          <p:spTgt spid="49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4" dur="2000"/>
                                        <p:tgtEl>
                                          <p:spTgt spid="491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7" dur="2000"/>
                                        <p:tgtEl>
                                          <p:spTgt spid="491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491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491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49156" grpId="0" animBg="1"/>
      <p:bldP spid="49157" grpId="0" animBg="1"/>
      <p:bldP spid="49158" grpId="0" animBg="1"/>
      <p:bldP spid="49159" grpId="0" animBg="1"/>
      <p:bldP spid="49160" grpId="0" animBg="1"/>
      <p:bldP spid="49161" grpId="0" animBg="1"/>
      <p:bldP spid="49162" grpId="0" animBg="1"/>
      <p:bldP spid="49163" grpId="0" animBg="1"/>
      <p:bldP spid="49164" grpId="0" animBg="1"/>
      <p:bldP spid="49165" grpId="0" animBg="1"/>
      <p:bldP spid="49166" grpId="0" animBg="1"/>
      <p:bldP spid="49167" grpId="0" animBg="1"/>
      <p:bldP spid="49168" grpId="0"/>
      <p:bldP spid="49169" grpId="0"/>
      <p:bldP spid="4917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068368" y="846983"/>
            <a:ext cx="10727392" cy="1200329"/>
          </a:xfrm>
          <a:prstGeom prst="rect">
            <a:avLst/>
          </a:prstGeom>
          <a:noFill/>
          <a:ln w="57150" cmpd="thinThick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  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Khi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giải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toán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Tìm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khi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biết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tổng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tỉ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đó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, ta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thể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tiến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hành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bước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sau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8" name="Text Box 88"/>
          <p:cNvSpPr txBox="1">
            <a:spLocks noChangeArrowheads="1"/>
          </p:cNvSpPr>
          <p:nvPr/>
        </p:nvSpPr>
        <p:spPr bwMode="auto">
          <a:xfrm>
            <a:off x="3613820" y="2283671"/>
            <a:ext cx="38206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&gt;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88"/>
          <p:cNvSpPr txBox="1">
            <a:spLocks noChangeArrowheads="1"/>
          </p:cNvSpPr>
          <p:nvPr/>
        </p:nvSpPr>
        <p:spPr bwMode="auto">
          <a:xfrm>
            <a:off x="3613820" y="3194604"/>
            <a:ext cx="81819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&gt;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88"/>
          <p:cNvSpPr txBox="1">
            <a:spLocks noChangeArrowheads="1"/>
          </p:cNvSpPr>
          <p:nvPr/>
        </p:nvSpPr>
        <p:spPr bwMode="auto">
          <a:xfrm>
            <a:off x="3613820" y="4097018"/>
            <a:ext cx="81819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&gt;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88"/>
          <p:cNvSpPr txBox="1">
            <a:spLocks noChangeArrowheads="1"/>
          </p:cNvSpPr>
          <p:nvPr/>
        </p:nvSpPr>
        <p:spPr bwMode="auto">
          <a:xfrm>
            <a:off x="3613821" y="5009592"/>
            <a:ext cx="81819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&gt;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88"/>
          <p:cNvSpPr txBox="1">
            <a:spLocks noChangeArrowheads="1"/>
          </p:cNvSpPr>
          <p:nvPr/>
        </p:nvSpPr>
        <p:spPr bwMode="auto">
          <a:xfrm>
            <a:off x="3431705" y="5910649"/>
            <a:ext cx="61044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068368" y="404960"/>
            <a:ext cx="10727392" cy="1200329"/>
          </a:xfrm>
          <a:prstGeom prst="rect">
            <a:avLst/>
          </a:prstGeom>
          <a:noFill/>
          <a:ln w="57150" cmpd="thinThick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   </a:t>
            </a:r>
            <a:r>
              <a:rPr lang="en-US" sz="3600" b="1" dirty="0" err="1" smtClean="0">
                <a:latin typeface="Times New Roman" pitchFamily="18" charset="0"/>
              </a:rPr>
              <a:t>Muốn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giải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bài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toán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Tìm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hai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số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khi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biết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tổng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tỉ</a:t>
            </a:r>
            <a:r>
              <a:rPr lang="en-US" sz="3600" b="1" dirty="0">
                <a:latin typeface="Times New Roman" pitchFamily="18" charset="0"/>
              </a:rPr>
              <a:t>  </a:t>
            </a:r>
            <a:r>
              <a:rPr lang="en-US" sz="3600" b="1" dirty="0" err="1">
                <a:latin typeface="Times New Roman" pitchFamily="18" charset="0"/>
              </a:rPr>
              <a:t>số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hai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số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đó</a:t>
            </a:r>
            <a:r>
              <a:rPr lang="en-US" sz="3600" b="1" dirty="0">
                <a:latin typeface="Times New Roman" pitchFamily="18" charset="0"/>
              </a:rPr>
              <a:t>, ta </a:t>
            </a:r>
            <a:r>
              <a:rPr lang="en-US" sz="3600" b="1" dirty="0" err="1">
                <a:latin typeface="Times New Roman" pitchFamily="18" charset="0"/>
              </a:rPr>
              <a:t>có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thể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làm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như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thế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nào</a:t>
            </a:r>
            <a:r>
              <a:rPr lang="en-US" sz="3600" b="1" dirty="0" smtClean="0">
                <a:latin typeface="Times New Roman" pitchFamily="18" charset="0"/>
              </a:rPr>
              <a:t>?</a:t>
            </a:r>
            <a:endParaRPr lang="en-US" sz="36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42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/>
      <p:bldP spid="12" grpId="0"/>
      <p:bldP spid="1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" r="34399" b="5898"/>
          <a:stretch>
            <a:fillRect/>
          </a:stretch>
        </p:blipFill>
        <p:spPr bwMode="auto">
          <a:xfrm>
            <a:off x="0" y="1"/>
            <a:ext cx="12192000" cy="658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Hộp_Văn_Bản 7"/>
          <p:cNvSpPr txBox="1">
            <a:spLocks noChangeArrowheads="1"/>
          </p:cNvSpPr>
          <p:nvPr/>
        </p:nvSpPr>
        <p:spPr bwMode="auto">
          <a:xfrm>
            <a:off x="2927350" y="1519238"/>
            <a:ext cx="67691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80" tIns="45089" rIns="90180" bIns="4508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alt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45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188720" y="552451"/>
            <a:ext cx="10546080" cy="954107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latin typeface="Times New Roman" pitchFamily="18" charset="0"/>
              </a:rPr>
              <a:t>1. </a:t>
            </a:r>
            <a:r>
              <a:rPr lang="en-US" sz="2800" b="1" dirty="0" err="1" smtClean="0">
                <a:latin typeface="Times New Roman" pitchFamily="18" charset="0"/>
              </a:rPr>
              <a:t>Một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lớp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học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</a:rPr>
              <a:t> 20 </a:t>
            </a:r>
            <a:r>
              <a:rPr lang="en-US" sz="2800" b="1" dirty="0" err="1">
                <a:latin typeface="Times New Roman" pitchFamily="18" charset="0"/>
              </a:rPr>
              <a:t>học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sinh</a:t>
            </a:r>
            <a:r>
              <a:rPr lang="en-US" sz="2800" b="1" dirty="0">
                <a:latin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đó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bạn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trai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bằng</a:t>
            </a:r>
            <a:r>
              <a:rPr lang="en-US" sz="2800" b="1" dirty="0" smtClean="0">
                <a:latin typeface="Times New Roman" pitchFamily="18" charset="0"/>
              </a:rPr>
              <a:t>       </a:t>
            </a:r>
            <a:r>
              <a:rPr lang="en-US" sz="2800" b="1" dirty="0" err="1">
                <a:latin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bạn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gái</a:t>
            </a:r>
            <a:r>
              <a:rPr lang="en-US" sz="2800" b="1" dirty="0">
                <a:latin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</a:rPr>
              <a:t>Hỏi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lớp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học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đó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mấy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bạn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trai</a:t>
            </a:r>
            <a:r>
              <a:rPr lang="en-US" sz="2800" b="1" dirty="0">
                <a:latin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</a:rPr>
              <a:t>mấy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bạn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gái</a:t>
            </a:r>
            <a:r>
              <a:rPr lang="en-US" sz="2800" b="1" dirty="0">
                <a:latin typeface="Times New Roman" pitchFamily="18" charset="0"/>
              </a:rPr>
              <a:t>?</a:t>
            </a:r>
          </a:p>
        </p:txBody>
      </p:sp>
      <p:sp>
        <p:nvSpPr>
          <p:cNvPr id="10" name="Hộp_Văn_Bản 9"/>
          <p:cNvSpPr txBox="1">
            <a:spLocks noChangeArrowheads="1"/>
          </p:cNvSpPr>
          <p:nvPr/>
        </p:nvSpPr>
        <p:spPr bwMode="auto">
          <a:xfrm>
            <a:off x="2819400" y="4862195"/>
            <a:ext cx="37338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600" b="1" dirty="0">
                <a:latin typeface="Times New Roman" pitchFamily="18" charset="0"/>
              </a:rPr>
              <a:t>d)  8  </a:t>
            </a:r>
            <a:r>
              <a:rPr lang="en-US" sz="2600" b="1" dirty="0" err="1">
                <a:latin typeface="Times New Roman" pitchFamily="18" charset="0"/>
              </a:rPr>
              <a:t>bạn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trai</a:t>
            </a:r>
            <a:r>
              <a:rPr lang="en-US" sz="2600" b="1" dirty="0">
                <a:latin typeface="Times New Roman" pitchFamily="18" charset="0"/>
              </a:rPr>
              <a:t>, </a:t>
            </a:r>
            <a:r>
              <a:rPr lang="en-US" sz="2600" b="1" dirty="0" err="1">
                <a:latin typeface="Times New Roman" pitchFamily="18" charset="0"/>
              </a:rPr>
              <a:t>bạn</a:t>
            </a:r>
            <a:r>
              <a:rPr lang="en-US" sz="2600" b="1" dirty="0">
                <a:latin typeface="Times New Roman" pitchFamily="18" charset="0"/>
              </a:rPr>
              <a:t> 12 </a:t>
            </a:r>
            <a:r>
              <a:rPr lang="en-US" sz="2600" b="1" dirty="0" err="1">
                <a:latin typeface="Times New Roman" pitchFamily="18" charset="0"/>
              </a:rPr>
              <a:t>gái</a:t>
            </a:r>
            <a:endParaRPr lang="en-US" sz="2600" b="1" dirty="0">
              <a:latin typeface="Times New Roman" pitchFamily="18" charset="0"/>
            </a:endParaRPr>
          </a:p>
        </p:txBody>
      </p:sp>
      <p:sp>
        <p:nvSpPr>
          <p:cNvPr id="11" name="Hộp_Văn_Bản 10"/>
          <p:cNvSpPr txBox="1">
            <a:spLocks noChangeArrowheads="1"/>
          </p:cNvSpPr>
          <p:nvPr/>
        </p:nvSpPr>
        <p:spPr bwMode="auto">
          <a:xfrm>
            <a:off x="2819400" y="3903664"/>
            <a:ext cx="38862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600" b="1" dirty="0">
                <a:latin typeface="Times New Roman" pitchFamily="18" charset="0"/>
              </a:rPr>
              <a:t>b) 9  </a:t>
            </a:r>
            <a:r>
              <a:rPr lang="en-US" sz="2600" b="1" dirty="0" err="1">
                <a:latin typeface="Times New Roman" pitchFamily="18" charset="0"/>
              </a:rPr>
              <a:t>bạn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trai</a:t>
            </a:r>
            <a:r>
              <a:rPr lang="en-US" sz="2600" b="1" dirty="0">
                <a:latin typeface="Times New Roman" pitchFamily="18" charset="0"/>
              </a:rPr>
              <a:t>, 11  </a:t>
            </a:r>
            <a:r>
              <a:rPr lang="en-US" sz="2600" b="1" dirty="0" err="1">
                <a:latin typeface="Times New Roman" pitchFamily="18" charset="0"/>
              </a:rPr>
              <a:t>bạn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gái</a:t>
            </a:r>
            <a:endParaRPr lang="en-US" sz="2600" b="1" dirty="0">
              <a:latin typeface="Times New Roman" pitchFamily="18" charset="0"/>
            </a:endParaRPr>
          </a:p>
        </p:txBody>
      </p:sp>
      <p:sp>
        <p:nvSpPr>
          <p:cNvPr id="12" name="Hộp_Văn_Bản 11"/>
          <p:cNvSpPr txBox="1">
            <a:spLocks noChangeArrowheads="1"/>
          </p:cNvSpPr>
          <p:nvPr/>
        </p:nvSpPr>
        <p:spPr bwMode="auto">
          <a:xfrm>
            <a:off x="2819400" y="2838153"/>
            <a:ext cx="41148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600" b="1" dirty="0">
                <a:latin typeface="Times New Roman" pitchFamily="18" charset="0"/>
              </a:rPr>
              <a:t>c) 12  </a:t>
            </a:r>
            <a:r>
              <a:rPr lang="en-US" sz="2600" b="1" dirty="0" err="1">
                <a:latin typeface="Times New Roman" pitchFamily="18" charset="0"/>
              </a:rPr>
              <a:t>bạn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trai</a:t>
            </a:r>
            <a:r>
              <a:rPr lang="en-US" sz="2600" b="1" dirty="0">
                <a:latin typeface="Times New Roman" pitchFamily="18" charset="0"/>
              </a:rPr>
              <a:t>, 8  </a:t>
            </a:r>
            <a:r>
              <a:rPr lang="en-US" sz="2600" b="1" dirty="0" err="1">
                <a:latin typeface="Times New Roman" pitchFamily="18" charset="0"/>
              </a:rPr>
              <a:t>bạn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gái</a:t>
            </a:r>
            <a:endParaRPr lang="en-US" sz="2600" b="1" dirty="0">
              <a:latin typeface="Times New Roman" pitchFamily="18" charset="0"/>
            </a:endParaRPr>
          </a:p>
        </p:txBody>
      </p:sp>
      <p:sp>
        <p:nvSpPr>
          <p:cNvPr id="13" name="Hộp_Văn_Bản 12"/>
          <p:cNvSpPr txBox="1">
            <a:spLocks noChangeArrowheads="1"/>
          </p:cNvSpPr>
          <p:nvPr/>
        </p:nvSpPr>
        <p:spPr bwMode="auto">
          <a:xfrm>
            <a:off x="2819400" y="1899454"/>
            <a:ext cx="37338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600" b="1" dirty="0">
                <a:latin typeface="Times New Roman" pitchFamily="18" charset="0"/>
              </a:rPr>
              <a:t>a) 7  </a:t>
            </a:r>
            <a:r>
              <a:rPr lang="en-US" sz="2600" b="1" dirty="0" err="1">
                <a:latin typeface="Times New Roman" pitchFamily="18" charset="0"/>
              </a:rPr>
              <a:t>bạn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trai</a:t>
            </a:r>
            <a:r>
              <a:rPr lang="en-US" sz="2600" b="1" dirty="0">
                <a:latin typeface="Times New Roman" pitchFamily="18" charset="0"/>
              </a:rPr>
              <a:t>, 13  </a:t>
            </a:r>
            <a:r>
              <a:rPr lang="en-US" sz="2600" b="1" dirty="0" err="1">
                <a:latin typeface="Times New Roman" pitchFamily="18" charset="0"/>
              </a:rPr>
              <a:t>bạn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gái</a:t>
            </a:r>
            <a:endParaRPr lang="en-US" sz="2600" b="1" dirty="0">
              <a:latin typeface="Times New Roman" pitchFamily="18" charset="0"/>
            </a:endParaRPr>
          </a:p>
        </p:txBody>
      </p:sp>
      <p:pic>
        <p:nvPicPr>
          <p:cNvPr id="2057" name="Picture 72" descr="Frames PPT 0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98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45663AD4-9016-4A43-9286-276FCD152041}"/>
                  </a:ext>
                </a:extLst>
              </p:cNvPr>
              <p:cNvSpPr txBox="1"/>
              <p:nvPr/>
            </p:nvSpPr>
            <p:spPr>
              <a:xfrm>
                <a:off x="9738063" y="450935"/>
                <a:ext cx="609600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5663AD4-9016-4A43-9286-276FCD1520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8063" y="450935"/>
                <a:ext cx="609600" cy="9017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/>
          <p:cNvSpPr/>
          <p:nvPr/>
        </p:nvSpPr>
        <p:spPr>
          <a:xfrm>
            <a:off x="2574347" y="4730867"/>
            <a:ext cx="737813" cy="7547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953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72" descr="Frames PPT 0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3602038" y="1565275"/>
            <a:ext cx="1600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2800">
                <a:solidFill>
                  <a:srgbClr val="000000"/>
                </a:solidFill>
                <a:latin typeface="Times New Roman" pitchFamily="18" charset="0"/>
              </a:rPr>
              <a:t>Tuổi em :</a:t>
            </a:r>
            <a:r>
              <a:rPr lang="en-US" sz="2800" u="sng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3525838" y="2209800"/>
            <a:ext cx="1676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2800">
                <a:latin typeface="Times New Roman" pitchFamily="18" charset="0"/>
              </a:rPr>
              <a:t>Tuổi anh </a:t>
            </a:r>
            <a:r>
              <a:rPr lang="en-US" sz="2800">
                <a:solidFill>
                  <a:srgbClr val="000000"/>
                </a:solidFill>
                <a:latin typeface="Times New Roman" pitchFamily="18" charset="0"/>
              </a:rPr>
              <a:t>:</a:t>
            </a:r>
          </a:p>
        </p:txBody>
      </p:sp>
      <p:grpSp>
        <p:nvGrpSpPr>
          <p:cNvPr id="12293" name="Group 5"/>
          <p:cNvGrpSpPr>
            <a:grpSpLocks/>
          </p:cNvGrpSpPr>
          <p:nvPr/>
        </p:nvGrpSpPr>
        <p:grpSpPr bwMode="auto">
          <a:xfrm>
            <a:off x="5492750" y="1793875"/>
            <a:ext cx="1995488" cy="228600"/>
            <a:chOff x="1632" y="1764"/>
            <a:chExt cx="1257" cy="144"/>
          </a:xfrm>
        </p:grpSpPr>
        <p:sp>
          <p:nvSpPr>
            <p:cNvPr id="12327" name="Line 6"/>
            <p:cNvSpPr>
              <a:spLocks noChangeShapeType="1"/>
            </p:cNvSpPr>
            <p:nvPr/>
          </p:nvSpPr>
          <p:spPr bwMode="auto">
            <a:xfrm>
              <a:off x="1632" y="1838"/>
              <a:ext cx="62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8" name="Line 7"/>
            <p:cNvSpPr>
              <a:spLocks noChangeShapeType="1"/>
            </p:cNvSpPr>
            <p:nvPr/>
          </p:nvSpPr>
          <p:spPr bwMode="auto">
            <a:xfrm>
              <a:off x="1632" y="1764"/>
              <a:ext cx="0" cy="14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9" name="Line 8"/>
            <p:cNvSpPr>
              <a:spLocks noChangeShapeType="1"/>
            </p:cNvSpPr>
            <p:nvPr/>
          </p:nvSpPr>
          <p:spPr bwMode="auto">
            <a:xfrm>
              <a:off x="2265" y="1838"/>
              <a:ext cx="62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0" name="Line 9"/>
            <p:cNvSpPr>
              <a:spLocks noChangeShapeType="1"/>
            </p:cNvSpPr>
            <p:nvPr/>
          </p:nvSpPr>
          <p:spPr bwMode="auto">
            <a:xfrm>
              <a:off x="2256" y="1764"/>
              <a:ext cx="0" cy="14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1" name="Line 10"/>
            <p:cNvSpPr>
              <a:spLocks noChangeShapeType="1"/>
            </p:cNvSpPr>
            <p:nvPr/>
          </p:nvSpPr>
          <p:spPr bwMode="auto">
            <a:xfrm>
              <a:off x="2889" y="1764"/>
              <a:ext cx="0" cy="14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94" name="Group 11"/>
          <p:cNvGrpSpPr>
            <a:grpSpLocks/>
          </p:cNvGrpSpPr>
          <p:nvPr/>
        </p:nvGrpSpPr>
        <p:grpSpPr bwMode="auto">
          <a:xfrm>
            <a:off x="5486401" y="2362200"/>
            <a:ext cx="3013075" cy="228600"/>
            <a:chOff x="1619" y="2187"/>
            <a:chExt cx="1898" cy="144"/>
          </a:xfrm>
        </p:grpSpPr>
        <p:sp>
          <p:nvSpPr>
            <p:cNvPr id="12320" name="Line 12"/>
            <p:cNvSpPr>
              <a:spLocks noChangeShapeType="1"/>
            </p:cNvSpPr>
            <p:nvPr/>
          </p:nvSpPr>
          <p:spPr bwMode="auto">
            <a:xfrm>
              <a:off x="1623" y="2270"/>
              <a:ext cx="62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1" name="Line 13"/>
            <p:cNvSpPr>
              <a:spLocks noChangeShapeType="1"/>
            </p:cNvSpPr>
            <p:nvPr/>
          </p:nvSpPr>
          <p:spPr bwMode="auto">
            <a:xfrm>
              <a:off x="2256" y="2270"/>
              <a:ext cx="62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2" name="Line 14"/>
            <p:cNvSpPr>
              <a:spLocks noChangeShapeType="1"/>
            </p:cNvSpPr>
            <p:nvPr/>
          </p:nvSpPr>
          <p:spPr bwMode="auto">
            <a:xfrm>
              <a:off x="2893" y="2270"/>
              <a:ext cx="62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3" name="Line 15"/>
            <p:cNvSpPr>
              <a:spLocks noChangeShapeType="1"/>
            </p:cNvSpPr>
            <p:nvPr/>
          </p:nvSpPr>
          <p:spPr bwMode="auto">
            <a:xfrm>
              <a:off x="1619" y="2187"/>
              <a:ext cx="0" cy="14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4" name="Line 16"/>
            <p:cNvSpPr>
              <a:spLocks noChangeShapeType="1"/>
            </p:cNvSpPr>
            <p:nvPr/>
          </p:nvSpPr>
          <p:spPr bwMode="auto">
            <a:xfrm>
              <a:off x="2243" y="2187"/>
              <a:ext cx="0" cy="14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5" name="Line 17"/>
            <p:cNvSpPr>
              <a:spLocks noChangeShapeType="1"/>
            </p:cNvSpPr>
            <p:nvPr/>
          </p:nvSpPr>
          <p:spPr bwMode="auto">
            <a:xfrm>
              <a:off x="2880" y="2187"/>
              <a:ext cx="0" cy="14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6" name="Line 18"/>
            <p:cNvSpPr>
              <a:spLocks noChangeShapeType="1"/>
            </p:cNvSpPr>
            <p:nvPr/>
          </p:nvSpPr>
          <p:spPr bwMode="auto">
            <a:xfrm>
              <a:off x="3517" y="2187"/>
              <a:ext cx="0" cy="14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295" name="Rectangle 22"/>
          <p:cNvSpPr>
            <a:spLocks noChangeArrowheads="1"/>
          </p:cNvSpPr>
          <p:nvPr/>
        </p:nvSpPr>
        <p:spPr bwMode="auto">
          <a:xfrm>
            <a:off x="6345238" y="123983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?</a:t>
            </a:r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296" name="Rectangle 23"/>
          <p:cNvSpPr>
            <a:spLocks noChangeArrowheads="1"/>
          </p:cNvSpPr>
          <p:nvPr/>
        </p:nvSpPr>
        <p:spPr bwMode="auto">
          <a:xfrm>
            <a:off x="8859838" y="1946275"/>
            <a:ext cx="1447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25 tuổi </a:t>
            </a:r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297" name="Rectangle 24"/>
          <p:cNvSpPr>
            <a:spLocks noChangeArrowheads="1"/>
          </p:cNvSpPr>
          <p:nvPr/>
        </p:nvSpPr>
        <p:spPr bwMode="auto">
          <a:xfrm>
            <a:off x="1219200" y="630238"/>
            <a:ext cx="39830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2. Ta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có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sơ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đồ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</a:rPr>
              <a:t>toán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:</a:t>
            </a:r>
            <a:endParaRPr lang="en-US" sz="28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298" name="Line 25"/>
          <p:cNvSpPr>
            <a:spLocks noChangeShapeType="1"/>
          </p:cNvSpPr>
          <p:nvPr/>
        </p:nvSpPr>
        <p:spPr bwMode="auto">
          <a:xfrm>
            <a:off x="5487988" y="2001838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9" name="Line 26"/>
          <p:cNvSpPr>
            <a:spLocks noChangeShapeType="1"/>
          </p:cNvSpPr>
          <p:nvPr/>
        </p:nvSpPr>
        <p:spPr bwMode="auto">
          <a:xfrm>
            <a:off x="7488238" y="2036763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0" name="Freeform 27"/>
          <p:cNvSpPr>
            <a:spLocks/>
          </p:cNvSpPr>
          <p:nvPr/>
        </p:nvSpPr>
        <p:spPr bwMode="auto">
          <a:xfrm>
            <a:off x="5486400" y="1641476"/>
            <a:ext cx="1981200" cy="138113"/>
          </a:xfrm>
          <a:custGeom>
            <a:avLst/>
            <a:gdLst>
              <a:gd name="T0" fmla="*/ 0 w 1248"/>
              <a:gd name="T1" fmla="*/ 2147483647 h 144"/>
              <a:gd name="T2" fmla="*/ 2147483647 w 1248"/>
              <a:gd name="T3" fmla="*/ 0 h 144"/>
              <a:gd name="T4" fmla="*/ 2147483647 w 1248"/>
              <a:gd name="T5" fmla="*/ 2147483647 h 144"/>
              <a:gd name="T6" fmla="*/ 0 60000 65536"/>
              <a:gd name="T7" fmla="*/ 0 60000 65536"/>
              <a:gd name="T8" fmla="*/ 0 60000 65536"/>
              <a:gd name="T9" fmla="*/ 0 w 1248"/>
              <a:gd name="T10" fmla="*/ 0 h 144"/>
              <a:gd name="T11" fmla="*/ 1248 w 124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8" h="144">
                <a:moveTo>
                  <a:pt x="0" y="144"/>
                </a:moveTo>
                <a:cubicBezTo>
                  <a:pt x="208" y="72"/>
                  <a:pt x="416" y="0"/>
                  <a:pt x="624" y="0"/>
                </a:cubicBezTo>
                <a:cubicBezTo>
                  <a:pt x="832" y="0"/>
                  <a:pt x="1040" y="72"/>
                  <a:pt x="1248" y="144"/>
                </a:cubicBezTo>
              </a:path>
            </a:pathLst>
          </a:cu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600">
              <a:latin typeface="Times New Roman" pitchFamily="18" charset="0"/>
            </a:endParaRPr>
          </a:p>
        </p:txBody>
      </p:sp>
      <p:sp>
        <p:nvSpPr>
          <p:cNvPr id="12301" name="Rectangle 28"/>
          <p:cNvSpPr>
            <a:spLocks noChangeArrowheads="1"/>
          </p:cNvSpPr>
          <p:nvPr/>
        </p:nvSpPr>
        <p:spPr bwMode="auto">
          <a:xfrm>
            <a:off x="6905626" y="2860675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?</a:t>
            </a:r>
            <a:endParaRPr lang="en-US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302" name="Freeform 29"/>
          <p:cNvSpPr>
            <a:spLocks/>
          </p:cNvSpPr>
          <p:nvPr/>
        </p:nvSpPr>
        <p:spPr bwMode="auto">
          <a:xfrm>
            <a:off x="5583238" y="2632075"/>
            <a:ext cx="2971800" cy="152400"/>
          </a:xfrm>
          <a:custGeom>
            <a:avLst/>
            <a:gdLst>
              <a:gd name="T0" fmla="*/ 0 w 1872"/>
              <a:gd name="T1" fmla="*/ 0 h 96"/>
              <a:gd name="T2" fmla="*/ 2147483647 w 1872"/>
              <a:gd name="T3" fmla="*/ 2147483647 h 96"/>
              <a:gd name="T4" fmla="*/ 2147483647 w 1872"/>
              <a:gd name="T5" fmla="*/ 0 h 96"/>
              <a:gd name="T6" fmla="*/ 0 60000 65536"/>
              <a:gd name="T7" fmla="*/ 0 60000 65536"/>
              <a:gd name="T8" fmla="*/ 0 60000 65536"/>
              <a:gd name="T9" fmla="*/ 0 w 1872"/>
              <a:gd name="T10" fmla="*/ 0 h 96"/>
              <a:gd name="T11" fmla="*/ 1872 w 1872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72" h="96">
                <a:moveTo>
                  <a:pt x="0" y="0"/>
                </a:moveTo>
                <a:cubicBezTo>
                  <a:pt x="324" y="48"/>
                  <a:pt x="648" y="96"/>
                  <a:pt x="960" y="96"/>
                </a:cubicBezTo>
                <a:cubicBezTo>
                  <a:pt x="1272" y="96"/>
                  <a:pt x="1572" y="48"/>
                  <a:pt x="1872" y="0"/>
                </a:cubicBezTo>
              </a:path>
            </a:pathLst>
          </a:cu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600">
              <a:latin typeface="Times New Roman" pitchFamily="18" charset="0"/>
            </a:endParaRPr>
          </a:p>
        </p:txBody>
      </p:sp>
      <p:sp>
        <p:nvSpPr>
          <p:cNvPr id="12303" name="AutoShape 30"/>
          <p:cNvSpPr>
            <a:spLocks/>
          </p:cNvSpPr>
          <p:nvPr/>
        </p:nvSpPr>
        <p:spPr bwMode="auto">
          <a:xfrm>
            <a:off x="8707439" y="1793875"/>
            <a:ext cx="136525" cy="838200"/>
          </a:xfrm>
          <a:prstGeom prst="rightBrace">
            <a:avLst>
              <a:gd name="adj1" fmla="val 51163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sz="2600">
              <a:latin typeface="Garamond" pitchFamily="18" charset="0"/>
            </a:endParaRPr>
          </a:p>
        </p:txBody>
      </p:sp>
      <p:sp>
        <p:nvSpPr>
          <p:cNvPr id="157727" name="Rectangle 31"/>
          <p:cNvSpPr>
            <a:spLocks noChangeArrowheads="1"/>
          </p:cNvSpPr>
          <p:nvPr/>
        </p:nvSpPr>
        <p:spPr bwMode="auto">
          <a:xfrm>
            <a:off x="3352800" y="3505200"/>
            <a:ext cx="5105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Tuổi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…………</a:t>
            </a:r>
          </a:p>
        </p:txBody>
      </p:sp>
      <p:sp>
        <p:nvSpPr>
          <p:cNvPr id="157728" name="Rectangle 32"/>
          <p:cNvSpPr>
            <a:spLocks noChangeArrowheads="1"/>
          </p:cNvSpPr>
          <p:nvPr/>
        </p:nvSpPr>
        <p:spPr bwMode="auto">
          <a:xfrm>
            <a:off x="3352800" y="4343400"/>
            <a:ext cx="5181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Tuổi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anh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…………</a:t>
            </a:r>
          </a:p>
        </p:txBody>
      </p:sp>
      <p:sp>
        <p:nvSpPr>
          <p:cNvPr id="157729" name="AutoShape 33"/>
          <p:cNvSpPr>
            <a:spLocks noChangeArrowheads="1"/>
          </p:cNvSpPr>
          <p:nvPr/>
        </p:nvSpPr>
        <p:spPr bwMode="auto">
          <a:xfrm>
            <a:off x="4038600" y="3124200"/>
            <a:ext cx="4191000" cy="20574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sz="2600">
              <a:latin typeface="Garamond" pitchFamily="18" charset="0"/>
            </a:endParaRPr>
          </a:p>
        </p:txBody>
      </p:sp>
      <p:sp>
        <p:nvSpPr>
          <p:cNvPr id="157730" name="Rectangle 34"/>
          <p:cNvSpPr>
            <a:spLocks noChangeArrowheads="1"/>
          </p:cNvSpPr>
          <p:nvPr/>
        </p:nvSpPr>
        <p:spPr bwMode="auto">
          <a:xfrm>
            <a:off x="5499100" y="3429000"/>
            <a:ext cx="2133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itchFamily="18" charset="0"/>
              </a:rPr>
              <a:t>10 </a:t>
            </a:r>
            <a:r>
              <a:rPr lang="en-US" sz="3200" b="1">
                <a:latin typeface="Times New Roman" pitchFamily="18" charset="0"/>
              </a:rPr>
              <a:t>tuổi</a:t>
            </a:r>
          </a:p>
        </p:txBody>
      </p:sp>
      <p:sp>
        <p:nvSpPr>
          <p:cNvPr id="157731" name="Rectangle 35"/>
          <p:cNvSpPr>
            <a:spLocks noChangeArrowheads="1"/>
          </p:cNvSpPr>
          <p:nvPr/>
        </p:nvSpPr>
        <p:spPr bwMode="auto">
          <a:xfrm>
            <a:off x="5334000" y="4267200"/>
            <a:ext cx="25908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itchFamily="18" charset="0"/>
              </a:rPr>
              <a:t>15 </a:t>
            </a:r>
            <a:r>
              <a:rPr lang="en-US" sz="3200" b="1">
                <a:latin typeface="Times New Roman" pitchFamily="18" charset="0"/>
              </a:rPr>
              <a:t>tuổi</a:t>
            </a:r>
          </a:p>
          <a:p>
            <a:pPr algn="ctr"/>
            <a:endParaRPr lang="en-US" sz="3200" b="1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98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7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7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77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77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7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7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77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77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30" grpId="0"/>
      <p:bldP spid="1577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5362" name="Picture 4" descr="Beache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 Box 9"/>
            <p:cNvSpPr txBox="1">
              <a:spLocks noChangeArrowheads="1"/>
            </p:cNvSpPr>
            <p:nvPr/>
          </p:nvSpPr>
          <p:spPr bwMode="auto">
            <a:xfrm>
              <a:off x="2743200" y="990600"/>
              <a:ext cx="4724400" cy="138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3600" b="1" dirty="0" err="1">
                  <a:solidFill>
                    <a:srgbClr val="FFFF00"/>
                  </a:solidFill>
                  <a:latin typeface="HP001 4 hàng" panose="020B0603050302020204" pitchFamily="34" charset="0"/>
                </a:rPr>
                <a:t>Tạm</a:t>
              </a:r>
              <a:r>
                <a:rPr lang="en-US" altLang="en-US" sz="3600" b="1" dirty="0">
                  <a:solidFill>
                    <a:srgbClr val="FFFF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en-US" sz="3600" b="1" dirty="0" err="1">
                  <a:solidFill>
                    <a:srgbClr val="FFFF00"/>
                  </a:solidFill>
                  <a:latin typeface="HP001 4 hàng" panose="020B0603050302020204" pitchFamily="34" charset="0"/>
                </a:rPr>
                <a:t>biệt</a:t>
              </a:r>
              <a:r>
                <a:rPr lang="en-US" altLang="en-US" sz="3600" b="1" dirty="0">
                  <a:solidFill>
                    <a:srgbClr val="FFFF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en-US" sz="3600" b="1" dirty="0" err="1">
                  <a:solidFill>
                    <a:srgbClr val="FFFF00"/>
                  </a:solidFill>
                  <a:latin typeface="HP001 4 hàng" panose="020B0603050302020204" pitchFamily="34" charset="0"/>
                </a:rPr>
                <a:t>các</a:t>
              </a:r>
              <a:r>
                <a:rPr lang="en-US" altLang="en-US" sz="3600" b="1" dirty="0">
                  <a:solidFill>
                    <a:srgbClr val="FFFF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en-US" sz="3600" b="1" dirty="0" err="1">
                  <a:solidFill>
                    <a:srgbClr val="FFFF00"/>
                  </a:solidFill>
                  <a:latin typeface="HP001 4 hàng" panose="020B0603050302020204" pitchFamily="34" charset="0"/>
                </a:rPr>
                <a:t>em</a:t>
              </a:r>
              <a:r>
                <a:rPr lang="en-US" altLang="en-US" sz="3600" b="1" dirty="0">
                  <a:solidFill>
                    <a:srgbClr val="FFFF00"/>
                  </a:solidFill>
                  <a:latin typeface="HP001 4 hàng" panose="020B0603050302020204" pitchFamily="34" charset="0"/>
                </a:rPr>
                <a:t>,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3600" b="1" dirty="0" err="1">
                  <a:solidFill>
                    <a:srgbClr val="FFFF00"/>
                  </a:solidFill>
                  <a:latin typeface="HP001 4 hàng" panose="020B0603050302020204" pitchFamily="34" charset="0"/>
                </a:rPr>
                <a:t>hẹn</a:t>
              </a:r>
              <a:r>
                <a:rPr lang="en-US" altLang="en-US" sz="3600" b="1" dirty="0">
                  <a:solidFill>
                    <a:srgbClr val="FFFF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en-US" sz="3600" b="1" dirty="0" err="1">
                  <a:solidFill>
                    <a:srgbClr val="FFFF00"/>
                  </a:solidFill>
                  <a:latin typeface="HP001 4 hàng" panose="020B0603050302020204" pitchFamily="34" charset="0"/>
                </a:rPr>
                <a:t>gặp</a:t>
              </a:r>
              <a:r>
                <a:rPr lang="en-US" altLang="en-US" sz="3600" b="1" dirty="0">
                  <a:solidFill>
                    <a:srgbClr val="FFFF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en-US" sz="3600" b="1" dirty="0" err="1">
                  <a:solidFill>
                    <a:srgbClr val="FFFF00"/>
                  </a:solidFill>
                  <a:latin typeface="HP001 4 hàng" panose="020B0603050302020204" pitchFamily="34" charset="0"/>
                </a:rPr>
                <a:t>lại</a:t>
              </a:r>
              <a:r>
                <a:rPr lang="en-US" altLang="en-US" sz="3600" b="1" dirty="0">
                  <a:solidFill>
                    <a:srgbClr val="FFFF00"/>
                  </a:solidFill>
                  <a:latin typeface="HP001 4 hàng" panose="020B0603050302020204" pitchFamily="34" charset="0"/>
                </a:rPr>
                <a:t>!</a:t>
              </a:r>
            </a:p>
          </p:txBody>
        </p:sp>
        <p:sp>
          <p:nvSpPr>
            <p:cNvPr id="4" name="Text Box 9"/>
            <p:cNvSpPr txBox="1">
              <a:spLocks noChangeArrowheads="1"/>
            </p:cNvSpPr>
            <p:nvPr/>
          </p:nvSpPr>
          <p:spPr bwMode="auto">
            <a:xfrm>
              <a:off x="8005159" y="188640"/>
              <a:ext cx="24482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 i="1" dirty="0" err="1" smtClean="0">
                  <a:solidFill>
                    <a:srgbClr val="0000FF"/>
                  </a:solidFill>
                  <a:latin typeface="HP001 4 hàng" panose="020B0603050302020204" pitchFamily="34" charset="0"/>
                </a:rPr>
                <a:t>Giáo</a:t>
              </a:r>
              <a:r>
                <a:rPr lang="en-US" altLang="en-US" sz="1400" b="1" i="1" dirty="0" smtClean="0">
                  <a:solidFill>
                    <a:srgbClr val="0000FF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en-US" sz="1400" b="1" i="1" dirty="0" err="1" smtClean="0">
                  <a:solidFill>
                    <a:srgbClr val="0000FF"/>
                  </a:solidFill>
                  <a:latin typeface="HP001 4 hàng" panose="020B0603050302020204" pitchFamily="34" charset="0"/>
                </a:rPr>
                <a:t>viên</a:t>
              </a:r>
              <a:r>
                <a:rPr lang="en-US" altLang="en-US" sz="1400" b="1" i="1" dirty="0" smtClean="0">
                  <a:solidFill>
                    <a:srgbClr val="0000FF"/>
                  </a:solidFill>
                  <a:latin typeface="HP001 4 hàng" panose="020B0603050302020204" pitchFamily="34" charset="0"/>
                </a:rPr>
                <a:t>: </a:t>
              </a:r>
              <a:r>
                <a:rPr lang="en-US" altLang="en-US" sz="1400" b="1" i="1" dirty="0" err="1" smtClean="0">
                  <a:solidFill>
                    <a:srgbClr val="0000FF"/>
                  </a:solidFill>
                  <a:latin typeface="HP001 4 hàng" panose="020B0603050302020204" pitchFamily="34" charset="0"/>
                </a:rPr>
                <a:t>Trần</a:t>
              </a:r>
              <a:r>
                <a:rPr lang="en-US" altLang="en-US" sz="1400" b="1" i="1" dirty="0" smtClean="0">
                  <a:solidFill>
                    <a:srgbClr val="0000FF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en-US" sz="1400" b="1" i="1" dirty="0" err="1" smtClean="0">
                  <a:solidFill>
                    <a:srgbClr val="0000FF"/>
                  </a:solidFill>
                  <a:latin typeface="HP001 4 hàng" panose="020B0603050302020204" pitchFamily="34" charset="0"/>
                </a:rPr>
                <a:t>Công</a:t>
              </a:r>
              <a:r>
                <a:rPr lang="en-US" altLang="en-US" sz="1400" b="1" i="1" dirty="0" smtClean="0">
                  <a:solidFill>
                    <a:srgbClr val="0000FF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en-US" sz="1400" b="1" i="1" dirty="0" err="1" smtClean="0">
                  <a:solidFill>
                    <a:srgbClr val="0000FF"/>
                  </a:solidFill>
                  <a:latin typeface="HP001 4 hàng" panose="020B0603050302020204" pitchFamily="34" charset="0"/>
                </a:rPr>
                <a:t>Hiến</a:t>
              </a:r>
              <a:endParaRPr lang="en-US" altLang="en-US" sz="1400" b="1" i="1" dirty="0">
                <a:solidFill>
                  <a:srgbClr val="0000FF"/>
                </a:solidFill>
                <a:latin typeface="HP001 4 hàng" panose="020B06030503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254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" r="34399" b="5898"/>
          <a:stretch>
            <a:fillRect/>
          </a:stretch>
        </p:blipFill>
        <p:spPr bwMode="auto">
          <a:xfrm>
            <a:off x="0" y="1"/>
            <a:ext cx="12192000" cy="658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Hộp_Văn_Bản 7"/>
          <p:cNvSpPr txBox="1">
            <a:spLocks noChangeArrowheads="1"/>
          </p:cNvSpPr>
          <p:nvPr/>
        </p:nvSpPr>
        <p:spPr bwMode="auto">
          <a:xfrm>
            <a:off x="2927350" y="1519238"/>
            <a:ext cx="67691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80" tIns="45089" rIns="90180" bIns="4508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76922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839415" y="306700"/>
            <a:ext cx="9775165" cy="9541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algn="just"/>
            <a:r>
              <a:rPr lang="en-US" altLang="en-US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4A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ỉ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4"/>
              <p:cNvSpPr txBox="1">
                <a:spLocks noChangeArrowheads="1"/>
              </p:cNvSpPr>
              <p:nvPr/>
            </p:nvSpPr>
            <p:spPr bwMode="auto">
              <a:xfrm>
                <a:off x="2711624" y="1556792"/>
                <a:ext cx="1371600" cy="900824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3600" b="1" dirty="0">
                    <a:solidFill>
                      <a:srgbClr val="0000FF"/>
                    </a:solidFill>
                    <a:cs typeface="Arial" panose="020B0604020202020204" pitchFamily="34" charset="0"/>
                  </a:rPr>
                  <a:t>a.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600" b="1" i="1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3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𝟏𝟔</m:t>
                        </m:r>
                      </m:num>
                      <m:den>
                        <m:r>
                          <a:rPr lang="en-US" altLang="en-US" sz="3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US" altLang="en-US" sz="3600" b="1" dirty="0">
                    <a:solidFill>
                      <a:srgbClr val="0000FF"/>
                    </a:solidFill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11624" y="1556792"/>
                <a:ext cx="1371600" cy="900824"/>
              </a:xfrm>
              <a:prstGeom prst="rect">
                <a:avLst/>
              </a:prstGeom>
              <a:blipFill>
                <a:blip r:embed="rId3"/>
                <a:stretch>
                  <a:fillRect l="-13778" b="-9459"/>
                </a:stretch>
              </a:blipFill>
              <a:ln w="2857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2351585" y="1550207"/>
            <a:ext cx="882139" cy="8411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C009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4"/>
              <p:cNvSpPr txBox="1">
                <a:spLocks noChangeArrowheads="1"/>
              </p:cNvSpPr>
              <p:nvPr/>
            </p:nvSpPr>
            <p:spPr bwMode="auto">
              <a:xfrm>
                <a:off x="5591944" y="1558161"/>
                <a:ext cx="1371600" cy="900824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3600" b="1" dirty="0">
                    <a:solidFill>
                      <a:srgbClr val="0000FF"/>
                    </a:solidFill>
                    <a:cs typeface="Arial" panose="020B0604020202020204" pitchFamily="34" charset="0"/>
                  </a:rPr>
                  <a:t>b.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600" b="1" i="1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3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𝟏𝟑</m:t>
                        </m:r>
                      </m:num>
                      <m:den>
                        <m:r>
                          <a:rPr lang="en-US" altLang="en-US" sz="3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en-US" altLang="en-US" sz="3600" b="1" dirty="0">
                    <a:solidFill>
                      <a:srgbClr val="0000FF"/>
                    </a:solidFill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91944" y="1558161"/>
                <a:ext cx="1371600" cy="900824"/>
              </a:xfrm>
              <a:prstGeom prst="rect">
                <a:avLst/>
              </a:prstGeom>
              <a:blipFill>
                <a:blip r:embed="rId4"/>
                <a:stretch>
                  <a:fillRect l="-13333" b="-10204"/>
                </a:stretch>
              </a:blipFill>
              <a:ln w="2857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4"/>
              <p:cNvSpPr txBox="1">
                <a:spLocks noChangeArrowheads="1"/>
              </p:cNvSpPr>
              <p:nvPr/>
            </p:nvSpPr>
            <p:spPr bwMode="auto">
              <a:xfrm>
                <a:off x="8180784" y="1556792"/>
                <a:ext cx="1371600" cy="900824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3600" b="1" dirty="0">
                    <a:solidFill>
                      <a:srgbClr val="0000FF"/>
                    </a:solidFill>
                    <a:cs typeface="Arial" panose="020B0604020202020204" pitchFamily="34" charset="0"/>
                  </a:rPr>
                  <a:t>c.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600" b="1" i="1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3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𝟏𝟔</m:t>
                        </m:r>
                      </m:num>
                      <m:den>
                        <m:r>
                          <a:rPr lang="en-US" altLang="en-US" sz="3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𝟐𝟗</m:t>
                        </m:r>
                      </m:den>
                    </m:f>
                  </m:oMath>
                </a14:m>
                <a:r>
                  <a:rPr lang="en-US" altLang="en-US" sz="3600" b="1" dirty="0">
                    <a:solidFill>
                      <a:srgbClr val="0000FF"/>
                    </a:solidFill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80784" y="1556792"/>
                <a:ext cx="1371600" cy="900824"/>
              </a:xfrm>
              <a:prstGeom prst="rect">
                <a:avLst/>
              </a:prstGeom>
              <a:blipFill>
                <a:blip r:embed="rId5"/>
                <a:stretch>
                  <a:fillRect l="-13778" b="-9459"/>
                </a:stretch>
              </a:blipFill>
              <a:ln w="2857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841264" y="3516931"/>
            <a:ext cx="9773315" cy="9541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algn="just"/>
            <a:r>
              <a:rPr lang="en-US" altLang="en-US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4B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ỉ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4"/>
              <p:cNvSpPr txBox="1">
                <a:spLocks noChangeArrowheads="1"/>
              </p:cNvSpPr>
              <p:nvPr/>
            </p:nvSpPr>
            <p:spPr bwMode="auto">
              <a:xfrm>
                <a:off x="2711624" y="4843910"/>
                <a:ext cx="1371600" cy="900824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3600" b="1" dirty="0">
                    <a:solidFill>
                      <a:srgbClr val="0000FF"/>
                    </a:solidFill>
                    <a:cs typeface="Arial" panose="020B0604020202020204" pitchFamily="34" charset="0"/>
                  </a:rPr>
                  <a:t>a.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600" b="1" i="1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3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𝟏𝟓</m:t>
                        </m:r>
                      </m:num>
                      <m:den>
                        <m:r>
                          <a:rPr lang="en-US" altLang="en-US" sz="3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altLang="en-US" sz="3600" b="1" dirty="0">
                    <a:solidFill>
                      <a:srgbClr val="0000FF"/>
                    </a:solidFill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11624" y="4843910"/>
                <a:ext cx="1371600" cy="900824"/>
              </a:xfrm>
              <a:prstGeom prst="rect">
                <a:avLst/>
              </a:prstGeom>
              <a:blipFill>
                <a:blip r:embed="rId6"/>
                <a:stretch>
                  <a:fillRect l="-13778" b="-10884"/>
                </a:stretch>
              </a:blipFill>
              <a:ln w="2857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/>
          <p:cNvSpPr/>
          <p:nvPr/>
        </p:nvSpPr>
        <p:spPr>
          <a:xfrm>
            <a:off x="7824193" y="4909556"/>
            <a:ext cx="882139" cy="8411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C009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4"/>
              <p:cNvSpPr txBox="1">
                <a:spLocks noChangeArrowheads="1"/>
              </p:cNvSpPr>
              <p:nvPr/>
            </p:nvSpPr>
            <p:spPr bwMode="auto">
              <a:xfrm>
                <a:off x="5591944" y="4845279"/>
                <a:ext cx="1371600" cy="900824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3600" b="1" dirty="0">
                    <a:solidFill>
                      <a:srgbClr val="0000FF"/>
                    </a:solidFill>
                    <a:cs typeface="Arial" panose="020B0604020202020204" pitchFamily="34" charset="0"/>
                  </a:rPr>
                  <a:t>b.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600" b="1" i="1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3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𝟏𝟐</m:t>
                        </m:r>
                      </m:num>
                      <m:den>
                        <m:r>
                          <a:rPr lang="en-US" altLang="en-US" sz="3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altLang="en-US" sz="3600" b="1" dirty="0">
                    <a:solidFill>
                      <a:srgbClr val="0000FF"/>
                    </a:solidFill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91944" y="4845279"/>
                <a:ext cx="1371600" cy="900824"/>
              </a:xfrm>
              <a:prstGeom prst="rect">
                <a:avLst/>
              </a:prstGeom>
              <a:blipFill>
                <a:blip r:embed="rId7"/>
                <a:stretch>
                  <a:fillRect l="-13333" b="-9459"/>
                </a:stretch>
              </a:blipFill>
              <a:ln w="2857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4"/>
              <p:cNvSpPr txBox="1">
                <a:spLocks noChangeArrowheads="1"/>
              </p:cNvSpPr>
              <p:nvPr/>
            </p:nvSpPr>
            <p:spPr bwMode="auto">
              <a:xfrm>
                <a:off x="8180784" y="4843910"/>
                <a:ext cx="1371600" cy="900824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3600" b="1" dirty="0">
                    <a:solidFill>
                      <a:srgbClr val="0000FF"/>
                    </a:solidFill>
                    <a:cs typeface="Arial" panose="020B0604020202020204" pitchFamily="34" charset="0"/>
                  </a:rPr>
                  <a:t>c.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600" b="1" i="1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3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𝟏𝟓</m:t>
                        </m:r>
                      </m:num>
                      <m:den>
                        <m:r>
                          <a:rPr lang="en-US" altLang="en-US" sz="3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𝟐𝟕</m:t>
                        </m:r>
                      </m:den>
                    </m:f>
                  </m:oMath>
                </a14:m>
                <a:r>
                  <a:rPr lang="en-US" altLang="en-US" sz="3600" b="1" dirty="0">
                    <a:solidFill>
                      <a:srgbClr val="0000FF"/>
                    </a:solidFill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80784" y="4843910"/>
                <a:ext cx="1371600" cy="900824"/>
              </a:xfrm>
              <a:prstGeom prst="rect">
                <a:avLst/>
              </a:prstGeom>
              <a:blipFill>
                <a:blip r:embed="rId8"/>
                <a:stretch>
                  <a:fillRect l="-13778" b="-10884"/>
                </a:stretch>
              </a:blipFill>
              <a:ln w="2857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293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/>
      <p:bldP spid="9" grpId="0" animBg="1"/>
      <p:bldP spid="10" grpId="0"/>
      <p:bldP spid="11" grpId="0" animBg="1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" r="34399" b="5898"/>
          <a:stretch>
            <a:fillRect/>
          </a:stretch>
        </p:blipFill>
        <p:spPr bwMode="auto">
          <a:xfrm>
            <a:off x="0" y="0"/>
            <a:ext cx="12192000" cy="658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Hộp_Văn_Bản 7"/>
          <p:cNvSpPr txBox="1">
            <a:spLocks noChangeArrowheads="1"/>
          </p:cNvSpPr>
          <p:nvPr/>
        </p:nvSpPr>
        <p:spPr bwMode="auto">
          <a:xfrm>
            <a:off x="2927350" y="1519238"/>
            <a:ext cx="67691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80" tIns="45089" rIns="90180" bIns="4508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alt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4154489" y="2965376"/>
            <a:ext cx="3959225" cy="1255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Tìm</a:t>
            </a:r>
            <a:r>
              <a:rPr lang="en-US" sz="3600" b="1" kern="10" dirty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hai</a:t>
            </a:r>
            <a:r>
              <a:rPr lang="en-US" sz="3600" b="1" kern="10" dirty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số</a:t>
            </a:r>
            <a:r>
              <a:rPr lang="en-US" sz="3600" b="1" kern="10" dirty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khi</a:t>
            </a:r>
            <a:r>
              <a:rPr lang="en-US" sz="3600" b="1" kern="10" dirty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biết</a:t>
            </a:r>
            <a:endParaRPr lang="en-US" sz="3600" b="1" kern="10" dirty="0">
              <a:ln w="12700">
                <a:solidFill>
                  <a:schemeClr val="tx2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  <a:p>
            <a:pPr algn="ctr"/>
            <a:r>
              <a:rPr lang="en-US" sz="3600" b="1" kern="10" dirty="0" err="1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Tổng</a:t>
            </a:r>
            <a:r>
              <a:rPr lang="en-US" sz="3600" b="1" kern="10" dirty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và</a:t>
            </a:r>
            <a:r>
              <a:rPr lang="en-US" sz="3600" b="1" kern="10" dirty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tỉ</a:t>
            </a:r>
            <a:r>
              <a:rPr lang="en-US" sz="3600" b="1" kern="10" dirty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số</a:t>
            </a:r>
            <a:r>
              <a:rPr lang="en-US" sz="3600" b="1" kern="10" dirty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của</a:t>
            </a:r>
            <a:r>
              <a:rPr lang="en-US" sz="3600" b="1" kern="10" dirty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hai</a:t>
            </a:r>
            <a:r>
              <a:rPr lang="en-US" sz="3600" b="1" kern="10" dirty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số</a:t>
            </a:r>
            <a:r>
              <a:rPr lang="en-US" sz="3600" b="1" kern="10" dirty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đó</a:t>
            </a:r>
            <a:endParaRPr lang="en-US" sz="3600" b="1" kern="10" dirty="0">
              <a:ln w="12700">
                <a:solidFill>
                  <a:schemeClr val="tx2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87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Text Box 46"/>
          <p:cNvSpPr txBox="1">
            <a:spLocks noChangeArrowheads="1"/>
          </p:cNvSpPr>
          <p:nvPr/>
        </p:nvSpPr>
        <p:spPr bwMode="auto">
          <a:xfrm>
            <a:off x="319793" y="254054"/>
            <a:ext cx="11416578" cy="523220"/>
          </a:xfrm>
          <a:prstGeom prst="rect">
            <a:avLst/>
          </a:prstGeom>
          <a:noFill/>
          <a:ln w="57150" cmpd="thinThick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toán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1</a:t>
            </a:r>
            <a:r>
              <a:rPr lang="en-US" sz="2800" b="1" dirty="0">
                <a:latin typeface="Times New Roman" pitchFamily="18" charset="0"/>
              </a:rPr>
              <a:t>: </a:t>
            </a:r>
            <a:r>
              <a:rPr lang="en-US" sz="2800" b="1" dirty="0" err="1">
                <a:latin typeface="Times New Roman" pitchFamily="18" charset="0"/>
              </a:rPr>
              <a:t>Tổng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hai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</a:rPr>
              <a:t> 96. </a:t>
            </a:r>
            <a:r>
              <a:rPr lang="en-US" sz="2800" b="1" dirty="0" err="1">
                <a:latin typeface="Times New Roman" pitchFamily="18" charset="0"/>
              </a:rPr>
              <a:t>Tỉ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hai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đó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</a:rPr>
              <a:t>      . </a:t>
            </a:r>
            <a:r>
              <a:rPr lang="en-US" sz="2800" b="1" dirty="0" err="1">
                <a:latin typeface="Times New Roman" pitchFamily="18" charset="0"/>
              </a:rPr>
              <a:t>Tìm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hai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đó</a:t>
            </a:r>
            <a:r>
              <a:rPr lang="en-US" sz="2800" b="1" dirty="0">
                <a:latin typeface="Times New Roman" pitchFamily="18" charset="0"/>
              </a:rPr>
              <a:t>.</a:t>
            </a: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5041900" y="1676400"/>
            <a:ext cx="2286000" cy="152400"/>
            <a:chOff x="1206" y="1852"/>
            <a:chExt cx="1680" cy="96"/>
          </a:xfrm>
        </p:grpSpPr>
        <p:sp>
          <p:nvSpPr>
            <p:cNvPr id="1068" name="Line 14"/>
            <p:cNvSpPr>
              <a:spLocks noChangeShapeType="1"/>
            </p:cNvSpPr>
            <p:nvPr/>
          </p:nvSpPr>
          <p:spPr bwMode="auto">
            <a:xfrm>
              <a:off x="1206" y="1900"/>
              <a:ext cx="16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9" name="Line 15"/>
            <p:cNvSpPr>
              <a:spLocks noChangeShapeType="1"/>
            </p:cNvSpPr>
            <p:nvPr/>
          </p:nvSpPr>
          <p:spPr bwMode="auto">
            <a:xfrm>
              <a:off x="1206" y="185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0" name="Line 16"/>
            <p:cNvSpPr>
              <a:spLocks noChangeShapeType="1"/>
            </p:cNvSpPr>
            <p:nvPr/>
          </p:nvSpPr>
          <p:spPr bwMode="auto">
            <a:xfrm>
              <a:off x="1776" y="185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1" name="Line 17"/>
            <p:cNvSpPr>
              <a:spLocks noChangeShapeType="1"/>
            </p:cNvSpPr>
            <p:nvPr/>
          </p:nvSpPr>
          <p:spPr bwMode="auto">
            <a:xfrm>
              <a:off x="2324" y="185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2" name="Line 18"/>
            <p:cNvSpPr>
              <a:spLocks noChangeShapeType="1"/>
            </p:cNvSpPr>
            <p:nvPr/>
          </p:nvSpPr>
          <p:spPr bwMode="auto">
            <a:xfrm>
              <a:off x="2886" y="185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5041900" y="2286000"/>
            <a:ext cx="3862388" cy="165100"/>
            <a:chOff x="1200" y="2236"/>
            <a:chExt cx="2838" cy="104"/>
          </a:xfrm>
        </p:grpSpPr>
        <p:sp>
          <p:nvSpPr>
            <p:cNvPr id="1061" name="Line 20"/>
            <p:cNvSpPr>
              <a:spLocks noChangeShapeType="1"/>
            </p:cNvSpPr>
            <p:nvPr/>
          </p:nvSpPr>
          <p:spPr bwMode="auto">
            <a:xfrm>
              <a:off x="1200" y="2290"/>
              <a:ext cx="28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2" name="Line 21"/>
            <p:cNvSpPr>
              <a:spLocks noChangeShapeType="1"/>
            </p:cNvSpPr>
            <p:nvPr/>
          </p:nvSpPr>
          <p:spPr bwMode="auto">
            <a:xfrm>
              <a:off x="1200" y="224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3" name="Line 22"/>
            <p:cNvSpPr>
              <a:spLocks noChangeShapeType="1"/>
            </p:cNvSpPr>
            <p:nvPr/>
          </p:nvSpPr>
          <p:spPr bwMode="auto">
            <a:xfrm>
              <a:off x="1756" y="224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4" name="Line 23"/>
            <p:cNvSpPr>
              <a:spLocks noChangeShapeType="1"/>
            </p:cNvSpPr>
            <p:nvPr/>
          </p:nvSpPr>
          <p:spPr bwMode="auto">
            <a:xfrm>
              <a:off x="2304" y="2236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" name="Line 24"/>
            <p:cNvSpPr>
              <a:spLocks noChangeShapeType="1"/>
            </p:cNvSpPr>
            <p:nvPr/>
          </p:nvSpPr>
          <p:spPr bwMode="auto">
            <a:xfrm>
              <a:off x="3458" y="224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" name="Line 25"/>
            <p:cNvSpPr>
              <a:spLocks noChangeShapeType="1"/>
            </p:cNvSpPr>
            <p:nvPr/>
          </p:nvSpPr>
          <p:spPr bwMode="auto">
            <a:xfrm>
              <a:off x="4038" y="224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7" name="Line 26"/>
            <p:cNvSpPr>
              <a:spLocks noChangeShapeType="1"/>
            </p:cNvSpPr>
            <p:nvPr/>
          </p:nvSpPr>
          <p:spPr bwMode="auto">
            <a:xfrm>
              <a:off x="2880" y="22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667" name="AutoShape 27"/>
          <p:cNvSpPr>
            <a:spLocks/>
          </p:cNvSpPr>
          <p:nvPr/>
        </p:nvSpPr>
        <p:spPr bwMode="auto">
          <a:xfrm rot="16200000">
            <a:off x="6003132" y="245270"/>
            <a:ext cx="328613" cy="2276475"/>
          </a:xfrm>
          <a:prstGeom prst="rightBrace">
            <a:avLst>
              <a:gd name="adj1" fmla="val 52373"/>
              <a:gd name="adj2" fmla="val 5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12668" name="AutoShape 28"/>
          <p:cNvSpPr>
            <a:spLocks/>
          </p:cNvSpPr>
          <p:nvPr/>
        </p:nvSpPr>
        <p:spPr bwMode="auto">
          <a:xfrm rot="5400000">
            <a:off x="6718301" y="808039"/>
            <a:ext cx="423863" cy="3836987"/>
          </a:xfrm>
          <a:prstGeom prst="rightBrace">
            <a:avLst>
              <a:gd name="adj1" fmla="val 68438"/>
              <a:gd name="adj2" fmla="val 5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12674" name="Text Box 34"/>
          <p:cNvSpPr txBox="1">
            <a:spLocks noChangeArrowheads="1"/>
          </p:cNvSpPr>
          <p:nvPr/>
        </p:nvSpPr>
        <p:spPr bwMode="auto">
          <a:xfrm>
            <a:off x="3124201" y="914401"/>
            <a:ext cx="2519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Ta có sơ đồ:</a:t>
            </a:r>
          </a:p>
        </p:txBody>
      </p:sp>
      <p:sp>
        <p:nvSpPr>
          <p:cNvPr id="112675" name="Text Box 35"/>
          <p:cNvSpPr txBox="1">
            <a:spLocks noChangeArrowheads="1"/>
          </p:cNvSpPr>
          <p:nvPr/>
        </p:nvSpPr>
        <p:spPr bwMode="auto">
          <a:xfrm>
            <a:off x="3594101" y="1447801"/>
            <a:ext cx="1679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Số bé:</a:t>
            </a:r>
          </a:p>
        </p:txBody>
      </p:sp>
      <p:sp>
        <p:nvSpPr>
          <p:cNvPr id="112676" name="Text Box 36"/>
          <p:cNvSpPr txBox="1">
            <a:spLocks noChangeArrowheads="1"/>
          </p:cNvSpPr>
          <p:nvPr/>
        </p:nvSpPr>
        <p:spPr bwMode="auto">
          <a:xfrm>
            <a:off x="3441700" y="2057401"/>
            <a:ext cx="1595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Số lớn:</a:t>
            </a:r>
          </a:p>
        </p:txBody>
      </p:sp>
      <p:sp>
        <p:nvSpPr>
          <p:cNvPr id="112677" name="AutoShape 37"/>
          <p:cNvSpPr>
            <a:spLocks/>
          </p:cNvSpPr>
          <p:nvPr/>
        </p:nvSpPr>
        <p:spPr bwMode="auto">
          <a:xfrm>
            <a:off x="8839200" y="1371600"/>
            <a:ext cx="381000" cy="1371600"/>
          </a:xfrm>
          <a:prstGeom prst="rightBrace">
            <a:avLst>
              <a:gd name="adj1" fmla="val 313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12678" name="Text Box 38"/>
          <p:cNvSpPr txBox="1">
            <a:spLocks noChangeArrowheads="1"/>
          </p:cNvSpPr>
          <p:nvPr/>
        </p:nvSpPr>
        <p:spPr bwMode="auto">
          <a:xfrm>
            <a:off x="9220200" y="1828801"/>
            <a:ext cx="1092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96</a:t>
            </a:r>
          </a:p>
        </p:txBody>
      </p:sp>
      <p:sp>
        <p:nvSpPr>
          <p:cNvPr id="112679" name="Text Box 39"/>
          <p:cNvSpPr txBox="1">
            <a:spLocks noChangeArrowheads="1"/>
          </p:cNvSpPr>
          <p:nvPr/>
        </p:nvSpPr>
        <p:spPr bwMode="auto">
          <a:xfrm>
            <a:off x="6034088" y="844551"/>
            <a:ext cx="6715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?</a:t>
            </a:r>
          </a:p>
        </p:txBody>
      </p:sp>
      <p:sp>
        <p:nvSpPr>
          <p:cNvPr id="112680" name="Text Box 40"/>
          <p:cNvSpPr txBox="1">
            <a:spLocks noChangeArrowheads="1"/>
          </p:cNvSpPr>
          <p:nvPr/>
        </p:nvSpPr>
        <p:spPr bwMode="auto">
          <a:xfrm>
            <a:off x="6781801" y="2819401"/>
            <a:ext cx="6715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?</a:t>
            </a:r>
          </a:p>
        </p:txBody>
      </p:sp>
      <p:sp>
        <p:nvSpPr>
          <p:cNvPr id="60" name="Text Box 80"/>
          <p:cNvSpPr txBox="1">
            <a:spLocks noChangeArrowheads="1"/>
          </p:cNvSpPr>
          <p:nvPr/>
        </p:nvSpPr>
        <p:spPr bwMode="auto">
          <a:xfrm>
            <a:off x="635907" y="3323503"/>
            <a:ext cx="5181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Theo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sơ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đồ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tổng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phần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bằng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nhau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61" name="Text Box 84"/>
          <p:cNvSpPr txBox="1">
            <a:spLocks noChangeArrowheads="1"/>
          </p:cNvSpPr>
          <p:nvPr/>
        </p:nvSpPr>
        <p:spPr bwMode="auto">
          <a:xfrm>
            <a:off x="635907" y="4059953"/>
            <a:ext cx="2514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Giá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trị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1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phần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62" name="Text Box 87"/>
          <p:cNvSpPr txBox="1">
            <a:spLocks noChangeArrowheads="1"/>
          </p:cNvSpPr>
          <p:nvPr/>
        </p:nvSpPr>
        <p:spPr bwMode="auto">
          <a:xfrm>
            <a:off x="1474106" y="6231619"/>
            <a:ext cx="14926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u="sng" dirty="0" err="1">
                <a:solidFill>
                  <a:srgbClr val="0000FF"/>
                </a:solidFill>
                <a:latin typeface="Times New Roman" pitchFamily="18" charset="0"/>
              </a:rPr>
              <a:t>Đáp</a:t>
            </a:r>
            <a:r>
              <a:rPr lang="en-US" sz="2400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u="sng" dirty="0" err="1" smtClean="0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sz="2400" u="sng" dirty="0" smtClean="0">
                <a:solidFill>
                  <a:srgbClr val="0000FF"/>
                </a:solidFill>
                <a:latin typeface="Times New Roman" pitchFamily="18" charset="0"/>
              </a:rPr>
              <a:t>: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                   </a:t>
            </a:r>
            <a:endParaRPr lang="en-US" sz="24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63" name="Text Box 88"/>
          <p:cNvSpPr txBox="1">
            <a:spLocks noChangeArrowheads="1"/>
          </p:cNvSpPr>
          <p:nvPr/>
        </p:nvSpPr>
        <p:spPr bwMode="auto">
          <a:xfrm>
            <a:off x="5589271" y="2920189"/>
            <a:ext cx="137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</a:rPr>
              <a:t>giải</a:t>
            </a:r>
            <a:endParaRPr lang="en-US" sz="2400" b="1" u="sng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64" name="Text Box 92"/>
          <p:cNvSpPr txBox="1">
            <a:spLocks noChangeArrowheads="1"/>
          </p:cNvSpPr>
          <p:nvPr/>
        </p:nvSpPr>
        <p:spPr bwMode="auto">
          <a:xfrm>
            <a:off x="635907" y="4805278"/>
            <a:ext cx="304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bé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65" name="Text Box 93"/>
          <p:cNvSpPr txBox="1">
            <a:spLocks noChangeArrowheads="1"/>
          </p:cNvSpPr>
          <p:nvPr/>
        </p:nvSpPr>
        <p:spPr bwMode="auto">
          <a:xfrm>
            <a:off x="635907" y="5502601"/>
            <a:ext cx="3124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lớn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74" name="Hộp_Văn_Bản 46"/>
          <p:cNvSpPr txBox="1">
            <a:spLocks noChangeArrowheads="1"/>
          </p:cNvSpPr>
          <p:nvPr/>
        </p:nvSpPr>
        <p:spPr bwMode="auto">
          <a:xfrm>
            <a:off x="1275080" y="3686069"/>
            <a:ext cx="3124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3 + 5 = 8 (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phần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)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76" name="Hộp_Văn_Bản 48"/>
          <p:cNvSpPr txBox="1">
            <a:spLocks noChangeArrowheads="1"/>
          </p:cNvSpPr>
          <p:nvPr/>
        </p:nvSpPr>
        <p:spPr bwMode="auto">
          <a:xfrm>
            <a:off x="1275080" y="4453923"/>
            <a:ext cx="3505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96 : 8 = 12</a:t>
            </a:r>
          </a:p>
        </p:txBody>
      </p:sp>
      <p:sp>
        <p:nvSpPr>
          <p:cNvPr id="77" name="Hộp_Văn_Bản 49"/>
          <p:cNvSpPr txBox="1">
            <a:spLocks noChangeArrowheads="1"/>
          </p:cNvSpPr>
          <p:nvPr/>
        </p:nvSpPr>
        <p:spPr bwMode="auto">
          <a:xfrm>
            <a:off x="1275080" y="5159884"/>
            <a:ext cx="274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12 x 3 = 36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78" name="Hộp_Văn_Bản 50"/>
          <p:cNvSpPr txBox="1">
            <a:spLocks noChangeArrowheads="1"/>
          </p:cNvSpPr>
          <p:nvPr/>
        </p:nvSpPr>
        <p:spPr bwMode="auto">
          <a:xfrm>
            <a:off x="1285240" y="5876191"/>
            <a:ext cx="2628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96 - 36 = 60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82" name="Hộp_Văn_Bản 54"/>
          <p:cNvSpPr txBox="1">
            <a:spLocks noChangeArrowheads="1"/>
          </p:cNvSpPr>
          <p:nvPr/>
        </p:nvSpPr>
        <p:spPr bwMode="auto">
          <a:xfrm>
            <a:off x="3914140" y="6244629"/>
            <a:ext cx="14960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lớn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60</a:t>
            </a:r>
            <a:endParaRPr lang="en-US" sz="24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83" name="Hộp_Văn_Bản 55"/>
          <p:cNvSpPr txBox="1">
            <a:spLocks noChangeArrowheads="1"/>
          </p:cNvSpPr>
          <p:nvPr/>
        </p:nvSpPr>
        <p:spPr bwMode="auto">
          <a:xfrm>
            <a:off x="2595881" y="6231619"/>
            <a:ext cx="144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bé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36 ;</a:t>
            </a:r>
            <a:endParaRPr lang="en-US" sz="2400" dirty="0">
              <a:latin typeface="Times New Roman" pitchFamily="18" charset="0"/>
            </a:endParaRPr>
          </a:p>
        </p:txBody>
      </p:sp>
      <p:cxnSp>
        <p:nvCxnSpPr>
          <p:cNvPr id="1052" name="Straight Connector 55"/>
          <p:cNvCxnSpPr>
            <a:cxnSpLocks noChangeShapeType="1"/>
          </p:cNvCxnSpPr>
          <p:nvPr/>
        </p:nvCxnSpPr>
        <p:spPr bwMode="auto">
          <a:xfrm rot="5400000" flipH="1" flipV="1">
            <a:off x="5410200" y="838200"/>
            <a:ext cx="1588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</p:cxnSp>
      <p:cxnSp>
        <p:nvCxnSpPr>
          <p:cNvPr id="152" name="Straight Connector 151"/>
          <p:cNvCxnSpPr>
            <a:stCxn id="1072" idx="1"/>
            <a:endCxn id="1067" idx="0"/>
          </p:cNvCxnSpPr>
          <p:nvPr/>
        </p:nvCxnSpPr>
        <p:spPr>
          <a:xfrm rot="16200000" flipH="1">
            <a:off x="7092950" y="2063750"/>
            <a:ext cx="469900" cy="0"/>
          </a:xfrm>
          <a:prstGeom prst="line">
            <a:avLst/>
          </a:prstGeom>
          <a:ln w="19050">
            <a:solidFill>
              <a:schemeClr val="bg2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>
            <a:stCxn id="1069" idx="1"/>
            <a:endCxn id="1061" idx="0"/>
          </p:cNvCxnSpPr>
          <p:nvPr/>
        </p:nvCxnSpPr>
        <p:spPr>
          <a:xfrm rot="16200000" flipH="1">
            <a:off x="4770439" y="2098676"/>
            <a:ext cx="542925" cy="3175"/>
          </a:xfrm>
          <a:prstGeom prst="line">
            <a:avLst/>
          </a:prstGeom>
          <a:ln w="19050">
            <a:solidFill>
              <a:schemeClr val="bg2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0" name="TextBox 169"/>
          <p:cNvSpPr txBox="1">
            <a:spLocks noChangeArrowheads="1"/>
          </p:cNvSpPr>
          <p:nvPr/>
        </p:nvSpPr>
        <p:spPr bwMode="auto">
          <a:xfrm>
            <a:off x="7327900" y="4626706"/>
            <a:ext cx="23411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(96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8)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 3  = 36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xmlns="" id="{45663AD4-9016-4A43-9286-276FCD152041}"/>
                  </a:ext>
                </a:extLst>
              </p:cNvPr>
              <p:cNvSpPr txBox="1"/>
              <p:nvPr/>
            </p:nvSpPr>
            <p:spPr>
              <a:xfrm>
                <a:off x="8686800" y="28937"/>
                <a:ext cx="609600" cy="1015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5663AD4-9016-4A43-9286-276FCD1520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6800" y="28937"/>
                <a:ext cx="609600" cy="101572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 Box 46"/>
          <p:cNvSpPr txBox="1">
            <a:spLocks noChangeArrowheads="1"/>
          </p:cNvSpPr>
          <p:nvPr/>
        </p:nvSpPr>
        <p:spPr bwMode="auto">
          <a:xfrm>
            <a:off x="321355" y="256365"/>
            <a:ext cx="11416578" cy="523220"/>
          </a:xfrm>
          <a:prstGeom prst="rect">
            <a:avLst/>
          </a:prstGeom>
          <a:noFill/>
          <a:ln w="57150" cmpd="thinThick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toán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1</a:t>
            </a:r>
            <a:r>
              <a:rPr lang="en-US" sz="2800" b="1" dirty="0">
                <a:latin typeface="Times New Roman" pitchFamily="18" charset="0"/>
              </a:rPr>
              <a:t>: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Tổng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hai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96</a:t>
            </a:r>
            <a:r>
              <a:rPr lang="en-US" sz="2800" b="1" dirty="0">
                <a:latin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339966"/>
                </a:solidFill>
                <a:latin typeface="Times New Roman" pitchFamily="18" charset="0"/>
              </a:rPr>
              <a:t>Tỉ</a:t>
            </a:r>
            <a:r>
              <a:rPr lang="en-US" sz="2800" b="1" dirty="0">
                <a:solidFill>
                  <a:srgbClr val="3399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itchFamily="18" charset="0"/>
              </a:rPr>
              <a:t>số</a:t>
            </a:r>
            <a:r>
              <a:rPr lang="en-US" sz="2800" b="1" dirty="0">
                <a:solidFill>
                  <a:srgbClr val="3399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hai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đó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</a:rPr>
              <a:t>      .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Tìm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hai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số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đó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xmlns="" id="{45663AD4-9016-4A43-9286-276FCD152041}"/>
                  </a:ext>
                </a:extLst>
              </p:cNvPr>
              <p:cNvSpPr txBox="1"/>
              <p:nvPr/>
            </p:nvSpPr>
            <p:spPr>
              <a:xfrm>
                <a:off x="8686800" y="28120"/>
                <a:ext cx="609600" cy="1015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339966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339966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339966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45663AD4-9016-4A43-9286-276FCD1520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6800" y="28120"/>
                <a:ext cx="609600" cy="10157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 Box 80"/>
          <p:cNvSpPr txBox="1">
            <a:spLocks noChangeArrowheads="1"/>
          </p:cNvSpPr>
          <p:nvPr/>
        </p:nvSpPr>
        <p:spPr bwMode="auto">
          <a:xfrm>
            <a:off x="6569347" y="3333663"/>
            <a:ext cx="5181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Theo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sơ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đồ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tổng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phần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bằng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nhau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55" name="Text Box 87"/>
          <p:cNvSpPr txBox="1">
            <a:spLocks noChangeArrowheads="1"/>
          </p:cNvSpPr>
          <p:nvPr/>
        </p:nvSpPr>
        <p:spPr bwMode="auto">
          <a:xfrm>
            <a:off x="7407546" y="5906499"/>
            <a:ext cx="14926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u="sng" dirty="0" err="1">
                <a:solidFill>
                  <a:srgbClr val="0000FF"/>
                </a:solidFill>
                <a:latin typeface="Times New Roman" pitchFamily="18" charset="0"/>
              </a:rPr>
              <a:t>Đáp</a:t>
            </a:r>
            <a:r>
              <a:rPr lang="en-US" sz="2400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u="sng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:                    </a:t>
            </a:r>
          </a:p>
        </p:txBody>
      </p:sp>
      <p:sp>
        <p:nvSpPr>
          <p:cNvPr id="56" name="Text Box 92"/>
          <p:cNvSpPr txBox="1">
            <a:spLocks noChangeArrowheads="1"/>
          </p:cNvSpPr>
          <p:nvPr/>
        </p:nvSpPr>
        <p:spPr bwMode="auto">
          <a:xfrm>
            <a:off x="6705600" y="4176276"/>
            <a:ext cx="304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bé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57" name="Text Box 93"/>
          <p:cNvSpPr txBox="1">
            <a:spLocks noChangeArrowheads="1"/>
          </p:cNvSpPr>
          <p:nvPr/>
        </p:nvSpPr>
        <p:spPr bwMode="auto">
          <a:xfrm>
            <a:off x="6705600" y="5043721"/>
            <a:ext cx="3124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lớn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58" name="Hộp_Văn_Bản 46"/>
          <p:cNvSpPr txBox="1">
            <a:spLocks noChangeArrowheads="1"/>
          </p:cNvSpPr>
          <p:nvPr/>
        </p:nvSpPr>
        <p:spPr bwMode="auto">
          <a:xfrm>
            <a:off x="7208520" y="3716549"/>
            <a:ext cx="3124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3 + 5 = 8 (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phần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)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59" name="Hộp_Văn_Bản 50"/>
          <p:cNvSpPr txBox="1">
            <a:spLocks noChangeArrowheads="1"/>
          </p:cNvSpPr>
          <p:nvPr/>
        </p:nvSpPr>
        <p:spPr bwMode="auto">
          <a:xfrm>
            <a:off x="7218680" y="5490111"/>
            <a:ext cx="2628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96 - 36 = 60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66" name="Hộp_Văn_Bản 54"/>
          <p:cNvSpPr txBox="1">
            <a:spLocks noChangeArrowheads="1"/>
          </p:cNvSpPr>
          <p:nvPr/>
        </p:nvSpPr>
        <p:spPr bwMode="auto">
          <a:xfrm>
            <a:off x="9847580" y="5919509"/>
            <a:ext cx="14960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lớn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60</a:t>
            </a:r>
            <a:endParaRPr lang="en-US" sz="24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67" name="Hộp_Văn_Bản 55"/>
          <p:cNvSpPr txBox="1">
            <a:spLocks noChangeArrowheads="1"/>
          </p:cNvSpPr>
          <p:nvPr/>
        </p:nvSpPr>
        <p:spPr bwMode="auto">
          <a:xfrm>
            <a:off x="8529321" y="5906499"/>
            <a:ext cx="144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bé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36 ;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68" name="AutoShape 37"/>
          <p:cNvSpPr>
            <a:spLocks/>
          </p:cNvSpPr>
          <p:nvPr/>
        </p:nvSpPr>
        <p:spPr bwMode="auto">
          <a:xfrm>
            <a:off x="3289258" y="4233086"/>
            <a:ext cx="335322" cy="1274025"/>
          </a:xfrm>
          <a:prstGeom prst="rightBrace">
            <a:avLst>
              <a:gd name="adj1" fmla="val 31367"/>
              <a:gd name="adj2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672842" y="4816490"/>
            <a:ext cx="3032758" cy="4104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xmlns="" id="{14A3DA06-1758-4FA9-B9D6-44E9CE938B6F}"/>
              </a:ext>
            </a:extLst>
          </p:cNvPr>
          <p:cNvCxnSpPr/>
          <p:nvPr/>
        </p:nvCxnSpPr>
        <p:spPr>
          <a:xfrm flipV="1">
            <a:off x="6126480" y="3481300"/>
            <a:ext cx="0" cy="31227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 Box 8">
            <a:extLst>
              <a:ext uri="{FF2B5EF4-FFF2-40B4-BE49-F238E27FC236}">
                <a16:creationId xmlns:a16="http://schemas.microsoft.com/office/drawing/2014/main" xmlns="" id="{9FCE4C8E-2D0C-450E-8557-34208C6075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4799" y="254053"/>
            <a:ext cx="12626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vi-VN" altLang="en-US" sz="28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 Box 8">
            <a:extLst>
              <a:ext uri="{FF2B5EF4-FFF2-40B4-BE49-F238E27FC236}">
                <a16:creationId xmlns:a16="http://schemas.microsoft.com/office/drawing/2014/main" xmlns="" id="{9FCE4C8E-2D0C-450E-8557-34208C6075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432" y="254646"/>
            <a:ext cx="12626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endParaRPr lang="vi-VN" altLang="en-US" sz="28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25297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1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1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112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2000"/>
                                        <p:tgtEl>
                                          <p:spTgt spid="112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112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112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112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112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112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112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112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6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9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5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00"/>
                            </p:stCondLst>
                            <p:childTnLst>
                              <p:par>
                                <p:cTn id="19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1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3" grpId="0" animBg="1"/>
      <p:bldP spid="112667" grpId="0" animBg="1"/>
      <p:bldP spid="112668" grpId="0" animBg="1"/>
      <p:bldP spid="112674" grpId="0"/>
      <p:bldP spid="112675" grpId="0"/>
      <p:bldP spid="112676" grpId="0"/>
      <p:bldP spid="112677" grpId="0" animBg="1"/>
      <p:bldP spid="112678" grpId="0"/>
      <p:bldP spid="112679" grpId="0"/>
      <p:bldP spid="112680" grpId="0"/>
      <p:bldP spid="60" grpId="0"/>
      <p:bldP spid="61" grpId="0"/>
      <p:bldP spid="62" grpId="0"/>
      <p:bldP spid="63" grpId="0"/>
      <p:bldP spid="64" grpId="0"/>
      <p:bldP spid="65" grpId="0"/>
      <p:bldP spid="74" grpId="0"/>
      <p:bldP spid="76" grpId="0"/>
      <p:bldP spid="77" grpId="0"/>
      <p:bldP spid="78" grpId="0"/>
      <p:bldP spid="82" grpId="0"/>
      <p:bldP spid="83" grpId="0"/>
      <p:bldP spid="170" grpId="0"/>
      <p:bldP spid="50" grpId="0"/>
      <p:bldP spid="51" grpId="0" animBg="1"/>
      <p:bldP spid="52" grpId="0"/>
      <p:bldP spid="53" grpId="0"/>
      <p:bldP spid="55" grpId="0"/>
      <p:bldP spid="56" grpId="0"/>
      <p:bldP spid="57" grpId="0"/>
      <p:bldP spid="58" grpId="0"/>
      <p:bldP spid="59" grpId="0"/>
      <p:bldP spid="66" grpId="0"/>
      <p:bldP spid="67" grpId="0"/>
      <p:bldP spid="68" grpId="0" animBg="1"/>
      <p:bldP spid="71" grpId="0"/>
      <p:bldP spid="71" grpId="1"/>
      <p:bldP spid="72" grpId="0"/>
      <p:bldP spid="7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3"/>
          <p:cNvGrpSpPr>
            <a:grpSpLocks/>
          </p:cNvGrpSpPr>
          <p:nvPr/>
        </p:nvGrpSpPr>
        <p:grpSpPr bwMode="auto">
          <a:xfrm>
            <a:off x="2971800" y="1752600"/>
            <a:ext cx="2286000" cy="152400"/>
            <a:chOff x="1206" y="1852"/>
            <a:chExt cx="1680" cy="96"/>
          </a:xfrm>
        </p:grpSpPr>
        <p:sp>
          <p:nvSpPr>
            <p:cNvPr id="7206" name="Line 14"/>
            <p:cNvSpPr>
              <a:spLocks noChangeShapeType="1"/>
            </p:cNvSpPr>
            <p:nvPr/>
          </p:nvSpPr>
          <p:spPr bwMode="auto">
            <a:xfrm>
              <a:off x="1206" y="1900"/>
              <a:ext cx="16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7" name="Line 15"/>
            <p:cNvSpPr>
              <a:spLocks noChangeShapeType="1"/>
            </p:cNvSpPr>
            <p:nvPr/>
          </p:nvSpPr>
          <p:spPr bwMode="auto">
            <a:xfrm>
              <a:off x="1206" y="185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8" name="Line 16"/>
            <p:cNvSpPr>
              <a:spLocks noChangeShapeType="1"/>
            </p:cNvSpPr>
            <p:nvPr/>
          </p:nvSpPr>
          <p:spPr bwMode="auto">
            <a:xfrm>
              <a:off x="1776" y="185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9" name="Line 17"/>
            <p:cNvSpPr>
              <a:spLocks noChangeShapeType="1"/>
            </p:cNvSpPr>
            <p:nvPr/>
          </p:nvSpPr>
          <p:spPr bwMode="auto">
            <a:xfrm>
              <a:off x="2324" y="185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0" name="Line 18"/>
            <p:cNvSpPr>
              <a:spLocks noChangeShapeType="1"/>
            </p:cNvSpPr>
            <p:nvPr/>
          </p:nvSpPr>
          <p:spPr bwMode="auto">
            <a:xfrm>
              <a:off x="2886" y="185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171" name="Group 19"/>
          <p:cNvGrpSpPr>
            <a:grpSpLocks/>
          </p:cNvGrpSpPr>
          <p:nvPr/>
        </p:nvGrpSpPr>
        <p:grpSpPr bwMode="auto">
          <a:xfrm>
            <a:off x="2971800" y="2209800"/>
            <a:ext cx="3862388" cy="165100"/>
            <a:chOff x="1200" y="2236"/>
            <a:chExt cx="2838" cy="104"/>
          </a:xfrm>
        </p:grpSpPr>
        <p:sp>
          <p:nvSpPr>
            <p:cNvPr id="7199" name="Line 20"/>
            <p:cNvSpPr>
              <a:spLocks noChangeShapeType="1"/>
            </p:cNvSpPr>
            <p:nvPr/>
          </p:nvSpPr>
          <p:spPr bwMode="auto">
            <a:xfrm>
              <a:off x="1200" y="2290"/>
              <a:ext cx="28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0" name="Line 21"/>
            <p:cNvSpPr>
              <a:spLocks noChangeShapeType="1"/>
            </p:cNvSpPr>
            <p:nvPr/>
          </p:nvSpPr>
          <p:spPr bwMode="auto">
            <a:xfrm>
              <a:off x="1200" y="224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1" name="Line 22"/>
            <p:cNvSpPr>
              <a:spLocks noChangeShapeType="1"/>
            </p:cNvSpPr>
            <p:nvPr/>
          </p:nvSpPr>
          <p:spPr bwMode="auto">
            <a:xfrm>
              <a:off x="1756" y="224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2" name="Line 23"/>
            <p:cNvSpPr>
              <a:spLocks noChangeShapeType="1"/>
            </p:cNvSpPr>
            <p:nvPr/>
          </p:nvSpPr>
          <p:spPr bwMode="auto">
            <a:xfrm>
              <a:off x="2304" y="2236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3" name="Line 24"/>
            <p:cNvSpPr>
              <a:spLocks noChangeShapeType="1"/>
            </p:cNvSpPr>
            <p:nvPr/>
          </p:nvSpPr>
          <p:spPr bwMode="auto">
            <a:xfrm>
              <a:off x="3458" y="224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4" name="Line 25"/>
            <p:cNvSpPr>
              <a:spLocks noChangeShapeType="1"/>
            </p:cNvSpPr>
            <p:nvPr/>
          </p:nvSpPr>
          <p:spPr bwMode="auto">
            <a:xfrm>
              <a:off x="4038" y="224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5" name="Line 26"/>
            <p:cNvSpPr>
              <a:spLocks noChangeShapeType="1"/>
            </p:cNvSpPr>
            <p:nvPr/>
          </p:nvSpPr>
          <p:spPr bwMode="auto">
            <a:xfrm>
              <a:off x="2880" y="22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72" name="AutoShape 27"/>
          <p:cNvSpPr>
            <a:spLocks/>
          </p:cNvSpPr>
          <p:nvPr/>
        </p:nvSpPr>
        <p:spPr bwMode="auto">
          <a:xfrm rot="-5400000">
            <a:off x="3945732" y="373857"/>
            <a:ext cx="328612" cy="2276475"/>
          </a:xfrm>
          <a:prstGeom prst="rightBrace">
            <a:avLst>
              <a:gd name="adj1" fmla="val 52374"/>
              <a:gd name="adj2" fmla="val 5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3" name="AutoShape 28"/>
          <p:cNvSpPr>
            <a:spLocks/>
          </p:cNvSpPr>
          <p:nvPr/>
        </p:nvSpPr>
        <p:spPr bwMode="auto">
          <a:xfrm rot="5400000">
            <a:off x="4678363" y="731838"/>
            <a:ext cx="423863" cy="3836988"/>
          </a:xfrm>
          <a:prstGeom prst="rightBrace">
            <a:avLst>
              <a:gd name="adj1" fmla="val 68438"/>
              <a:gd name="adj2" fmla="val 5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4" name="Text Box 34"/>
          <p:cNvSpPr txBox="1">
            <a:spLocks noChangeArrowheads="1"/>
          </p:cNvSpPr>
          <p:nvPr/>
        </p:nvSpPr>
        <p:spPr bwMode="auto">
          <a:xfrm>
            <a:off x="1524001" y="1066801"/>
            <a:ext cx="2519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Ta có sơ đồ:</a:t>
            </a:r>
          </a:p>
        </p:txBody>
      </p:sp>
      <p:sp>
        <p:nvSpPr>
          <p:cNvPr id="7175" name="Text Box 35"/>
          <p:cNvSpPr txBox="1">
            <a:spLocks noChangeArrowheads="1"/>
          </p:cNvSpPr>
          <p:nvPr/>
        </p:nvSpPr>
        <p:spPr bwMode="auto">
          <a:xfrm>
            <a:off x="1981201" y="1560513"/>
            <a:ext cx="1679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Số bé:</a:t>
            </a:r>
          </a:p>
        </p:txBody>
      </p:sp>
      <p:sp>
        <p:nvSpPr>
          <p:cNvPr id="7176" name="Text Box 36"/>
          <p:cNvSpPr txBox="1">
            <a:spLocks noChangeArrowheads="1"/>
          </p:cNvSpPr>
          <p:nvPr/>
        </p:nvSpPr>
        <p:spPr bwMode="auto">
          <a:xfrm>
            <a:off x="1981200" y="2093913"/>
            <a:ext cx="15954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Số lớn:</a:t>
            </a:r>
          </a:p>
        </p:txBody>
      </p:sp>
      <p:sp>
        <p:nvSpPr>
          <p:cNvPr id="7177" name="AutoShape 37"/>
          <p:cNvSpPr>
            <a:spLocks/>
          </p:cNvSpPr>
          <p:nvPr/>
        </p:nvSpPr>
        <p:spPr bwMode="auto">
          <a:xfrm>
            <a:off x="6781800" y="1524000"/>
            <a:ext cx="336550" cy="1149350"/>
          </a:xfrm>
          <a:prstGeom prst="rightBrace">
            <a:avLst>
              <a:gd name="adj1" fmla="val 3136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8" name="Text Box 38"/>
          <p:cNvSpPr txBox="1">
            <a:spLocks noChangeArrowheads="1"/>
          </p:cNvSpPr>
          <p:nvPr/>
        </p:nvSpPr>
        <p:spPr bwMode="auto">
          <a:xfrm>
            <a:off x="7086600" y="1809751"/>
            <a:ext cx="1092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96</a:t>
            </a:r>
          </a:p>
        </p:txBody>
      </p:sp>
      <p:sp>
        <p:nvSpPr>
          <p:cNvPr id="7179" name="Text Box 39"/>
          <p:cNvSpPr txBox="1">
            <a:spLocks noChangeArrowheads="1"/>
          </p:cNvSpPr>
          <p:nvPr/>
        </p:nvSpPr>
        <p:spPr bwMode="auto">
          <a:xfrm>
            <a:off x="3962401" y="971551"/>
            <a:ext cx="6715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180" name="Text Box 40"/>
          <p:cNvSpPr txBox="1">
            <a:spLocks noChangeArrowheads="1"/>
          </p:cNvSpPr>
          <p:nvPr/>
        </p:nvSpPr>
        <p:spPr bwMode="auto">
          <a:xfrm>
            <a:off x="4724401" y="2819401"/>
            <a:ext cx="6715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181" name="Text Box 80"/>
          <p:cNvSpPr txBox="1">
            <a:spLocks noChangeArrowheads="1"/>
          </p:cNvSpPr>
          <p:nvPr/>
        </p:nvSpPr>
        <p:spPr bwMode="auto">
          <a:xfrm>
            <a:off x="2514600" y="3733801"/>
            <a:ext cx="518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latin typeface="Times New Roman" pitchFamily="18" charset="0"/>
                <a:cs typeface="Times New Roman" pitchFamily="18" charset="0"/>
              </a:rPr>
              <a:t> Theo sơ đồ, tổng số phần bằng nhau là:</a:t>
            </a:r>
          </a:p>
        </p:txBody>
      </p:sp>
      <p:sp>
        <p:nvSpPr>
          <p:cNvPr id="7182" name="Text Box 87"/>
          <p:cNvSpPr txBox="1">
            <a:spLocks noChangeArrowheads="1"/>
          </p:cNvSpPr>
          <p:nvPr/>
        </p:nvSpPr>
        <p:spPr bwMode="auto">
          <a:xfrm>
            <a:off x="4267200" y="5848511"/>
            <a:ext cx="441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                   </a:t>
            </a:r>
          </a:p>
        </p:txBody>
      </p:sp>
      <p:sp>
        <p:nvSpPr>
          <p:cNvPr id="7183" name="Text Box 88"/>
          <p:cNvSpPr txBox="1">
            <a:spLocks noChangeArrowheads="1"/>
          </p:cNvSpPr>
          <p:nvPr/>
        </p:nvSpPr>
        <p:spPr bwMode="auto">
          <a:xfrm>
            <a:off x="4267200" y="3276601"/>
            <a:ext cx="144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4" name="Text Box 92"/>
          <p:cNvSpPr txBox="1">
            <a:spLocks noChangeArrowheads="1"/>
          </p:cNvSpPr>
          <p:nvPr/>
        </p:nvSpPr>
        <p:spPr bwMode="auto">
          <a:xfrm>
            <a:off x="2590800" y="4419601"/>
            <a:ext cx="304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latin typeface="Times New Roman" pitchFamily="18" charset="0"/>
                <a:cs typeface="Times New Roman" pitchFamily="18" charset="0"/>
              </a:rPr>
              <a:t> Số bé là:</a:t>
            </a:r>
          </a:p>
        </p:txBody>
      </p:sp>
      <p:sp>
        <p:nvSpPr>
          <p:cNvPr id="7185" name="Text Box 93"/>
          <p:cNvSpPr txBox="1">
            <a:spLocks noChangeArrowheads="1"/>
          </p:cNvSpPr>
          <p:nvPr/>
        </p:nvSpPr>
        <p:spPr bwMode="auto">
          <a:xfrm>
            <a:off x="2590800" y="5105401"/>
            <a:ext cx="3124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latin typeface="Times New Roman" pitchFamily="18" charset="0"/>
                <a:cs typeface="Times New Roman" pitchFamily="18" charset="0"/>
              </a:rPr>
              <a:t> Số lớn là:</a:t>
            </a:r>
          </a:p>
        </p:txBody>
      </p:sp>
      <p:sp>
        <p:nvSpPr>
          <p:cNvPr id="7186" name="Hộp_Văn_Bản 46"/>
          <p:cNvSpPr txBox="1">
            <a:spLocks noChangeArrowheads="1"/>
          </p:cNvSpPr>
          <p:nvPr/>
        </p:nvSpPr>
        <p:spPr bwMode="auto">
          <a:xfrm>
            <a:off x="3810000" y="4114801"/>
            <a:ext cx="2819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latin typeface="Times New Roman" pitchFamily="18" charset="0"/>
                <a:cs typeface="Times New Roman" pitchFamily="18" charset="0"/>
              </a:rPr>
              <a:t>3 + 5 =  8 (phần)</a:t>
            </a:r>
          </a:p>
        </p:txBody>
      </p:sp>
      <p:sp>
        <p:nvSpPr>
          <p:cNvPr id="7187" name="Hộp_Văn_Bản 49"/>
          <p:cNvSpPr txBox="1">
            <a:spLocks noChangeArrowheads="1"/>
          </p:cNvSpPr>
          <p:nvPr/>
        </p:nvSpPr>
        <p:spPr bwMode="auto">
          <a:xfrm>
            <a:off x="3810000" y="4724401"/>
            <a:ext cx="213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latin typeface="Times New Roman" pitchFamily="18" charset="0"/>
                <a:cs typeface="Times New Roman" pitchFamily="18" charset="0"/>
              </a:rPr>
              <a:t>96 : 8 x 3 = 36</a:t>
            </a:r>
          </a:p>
        </p:txBody>
      </p:sp>
      <p:sp>
        <p:nvSpPr>
          <p:cNvPr id="7188" name="Hộp_Văn_Bản 50"/>
          <p:cNvSpPr txBox="1">
            <a:spLocks noChangeArrowheads="1"/>
          </p:cNvSpPr>
          <p:nvPr/>
        </p:nvSpPr>
        <p:spPr bwMode="auto">
          <a:xfrm>
            <a:off x="3886200" y="5486401"/>
            <a:ext cx="1981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latin typeface="Times New Roman" pitchFamily="18" charset="0"/>
                <a:cs typeface="Times New Roman" pitchFamily="18" charset="0"/>
              </a:rPr>
              <a:t>96 - 36 = 60</a:t>
            </a:r>
          </a:p>
        </p:txBody>
      </p:sp>
      <p:sp>
        <p:nvSpPr>
          <p:cNvPr id="7189" name="Hộp_Văn_Bản 54"/>
          <p:cNvSpPr txBox="1">
            <a:spLocks noChangeArrowheads="1"/>
          </p:cNvSpPr>
          <p:nvPr/>
        </p:nvSpPr>
        <p:spPr bwMode="auto">
          <a:xfrm>
            <a:off x="5292498" y="6311588"/>
            <a:ext cx="20920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60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90" name="Hộp_Văn_Bản 55"/>
          <p:cNvSpPr txBox="1">
            <a:spLocks noChangeArrowheads="1"/>
          </p:cNvSpPr>
          <p:nvPr/>
        </p:nvSpPr>
        <p:spPr bwMode="auto">
          <a:xfrm>
            <a:off x="5292498" y="5857719"/>
            <a:ext cx="144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36</a:t>
            </a:r>
          </a:p>
        </p:txBody>
      </p:sp>
      <p:cxnSp>
        <p:nvCxnSpPr>
          <p:cNvPr id="53" name="Straight Connector 52"/>
          <p:cNvCxnSpPr>
            <a:stCxn id="7207" idx="1"/>
            <a:endCxn id="7200" idx="0"/>
          </p:cNvCxnSpPr>
          <p:nvPr/>
        </p:nvCxnSpPr>
        <p:spPr>
          <a:xfrm rot="16200000" flipH="1">
            <a:off x="2814639" y="2060576"/>
            <a:ext cx="314325" cy="3175"/>
          </a:xfrm>
          <a:prstGeom prst="line">
            <a:avLst/>
          </a:prstGeom>
          <a:ln w="19050">
            <a:solidFill>
              <a:schemeClr val="bg2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7210" idx="1"/>
            <a:endCxn id="7205" idx="0"/>
          </p:cNvCxnSpPr>
          <p:nvPr/>
        </p:nvCxnSpPr>
        <p:spPr>
          <a:xfrm rot="16200000" flipH="1">
            <a:off x="5099050" y="2063750"/>
            <a:ext cx="317500" cy="0"/>
          </a:xfrm>
          <a:prstGeom prst="line">
            <a:avLst/>
          </a:prstGeom>
          <a:ln w="19050">
            <a:solidFill>
              <a:schemeClr val="bg2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7536996" y="1066801"/>
            <a:ext cx="6804" cy="5486399"/>
          </a:xfrm>
          <a:prstGeom prst="line">
            <a:avLst/>
          </a:prstGeom>
          <a:ln w="19050" cmpd="sng">
            <a:solidFill>
              <a:srgbClr val="00000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Text Box 88"/>
          <p:cNvSpPr txBox="1">
            <a:spLocks noChangeArrowheads="1"/>
          </p:cNvSpPr>
          <p:nvPr/>
        </p:nvSpPr>
        <p:spPr bwMode="auto">
          <a:xfrm>
            <a:off x="7543800" y="1428751"/>
            <a:ext cx="3124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 1: Vẽ sơ đồ</a:t>
            </a:r>
          </a:p>
        </p:txBody>
      </p:sp>
      <p:sp>
        <p:nvSpPr>
          <p:cNvPr id="98" name="Text Box 88"/>
          <p:cNvSpPr txBox="1">
            <a:spLocks noChangeArrowheads="1"/>
          </p:cNvSpPr>
          <p:nvPr/>
        </p:nvSpPr>
        <p:spPr bwMode="auto">
          <a:xfrm>
            <a:off x="7543800" y="3581401"/>
            <a:ext cx="3124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 2: Tìm tổng số                    phần bằng nhau</a:t>
            </a:r>
          </a:p>
        </p:txBody>
      </p:sp>
      <p:sp>
        <p:nvSpPr>
          <p:cNvPr id="99" name="Text Box 88"/>
          <p:cNvSpPr txBox="1">
            <a:spLocks noChangeArrowheads="1"/>
          </p:cNvSpPr>
          <p:nvPr/>
        </p:nvSpPr>
        <p:spPr bwMode="auto">
          <a:xfrm>
            <a:off x="7543800" y="4567238"/>
            <a:ext cx="3124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 3: Tìm số bé</a:t>
            </a:r>
          </a:p>
        </p:txBody>
      </p:sp>
      <p:sp>
        <p:nvSpPr>
          <p:cNvPr id="100" name="Text Box 88"/>
          <p:cNvSpPr txBox="1">
            <a:spLocks noChangeArrowheads="1"/>
          </p:cNvSpPr>
          <p:nvPr/>
        </p:nvSpPr>
        <p:spPr bwMode="auto">
          <a:xfrm>
            <a:off x="7543800" y="5253038"/>
            <a:ext cx="3124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 4: Tìm số lớn</a:t>
            </a:r>
          </a:p>
        </p:txBody>
      </p:sp>
      <p:sp>
        <p:nvSpPr>
          <p:cNvPr id="101" name="Text Box 88"/>
          <p:cNvSpPr txBox="1">
            <a:spLocks noChangeArrowheads="1"/>
          </p:cNvSpPr>
          <p:nvPr/>
        </p:nvSpPr>
        <p:spPr bwMode="auto">
          <a:xfrm>
            <a:off x="7620000" y="6019801"/>
            <a:ext cx="42052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ý: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 Box 46"/>
          <p:cNvSpPr txBox="1">
            <a:spLocks noChangeArrowheads="1"/>
          </p:cNvSpPr>
          <p:nvPr/>
        </p:nvSpPr>
        <p:spPr bwMode="auto">
          <a:xfrm>
            <a:off x="321355" y="256365"/>
            <a:ext cx="11416578" cy="523220"/>
          </a:xfrm>
          <a:prstGeom prst="rect">
            <a:avLst/>
          </a:prstGeom>
          <a:noFill/>
          <a:ln w="57150" cmpd="thinThick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toán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1</a:t>
            </a:r>
            <a:r>
              <a:rPr lang="en-US" sz="2800" b="1" dirty="0">
                <a:latin typeface="Times New Roman" pitchFamily="18" charset="0"/>
              </a:rPr>
              <a:t>: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Tổng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hai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96</a:t>
            </a:r>
            <a:r>
              <a:rPr lang="en-US" sz="2800" b="1" dirty="0">
                <a:latin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339966"/>
                </a:solidFill>
                <a:latin typeface="Times New Roman" pitchFamily="18" charset="0"/>
              </a:rPr>
              <a:t>Tỉ</a:t>
            </a:r>
            <a:r>
              <a:rPr lang="en-US" sz="2800" b="1" dirty="0">
                <a:solidFill>
                  <a:srgbClr val="3399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itchFamily="18" charset="0"/>
              </a:rPr>
              <a:t>số</a:t>
            </a:r>
            <a:r>
              <a:rPr lang="en-US" sz="2800" b="1" dirty="0">
                <a:solidFill>
                  <a:srgbClr val="3399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hai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đó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</a:rPr>
              <a:t>      .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Tìm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hai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số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đó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45663AD4-9016-4A43-9286-276FCD152041}"/>
                  </a:ext>
                </a:extLst>
              </p:cNvPr>
              <p:cNvSpPr txBox="1"/>
              <p:nvPr/>
            </p:nvSpPr>
            <p:spPr>
              <a:xfrm>
                <a:off x="8686800" y="28120"/>
                <a:ext cx="609600" cy="1015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339966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339966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339966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5663AD4-9016-4A43-9286-276FCD1520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6800" y="28120"/>
                <a:ext cx="609600" cy="101572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 Box 8">
            <a:extLst>
              <a:ext uri="{FF2B5EF4-FFF2-40B4-BE49-F238E27FC236}">
                <a16:creationId xmlns:a16="http://schemas.microsoft.com/office/drawing/2014/main" xmlns="" id="{9FCE4C8E-2D0C-450E-8557-34208C6075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432" y="254646"/>
            <a:ext cx="12626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endParaRPr lang="vi-VN" altLang="en-US" sz="28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 Box 8">
            <a:extLst>
              <a:ext uri="{FF2B5EF4-FFF2-40B4-BE49-F238E27FC236}">
                <a16:creationId xmlns:a16="http://schemas.microsoft.com/office/drawing/2014/main" xmlns="" id="{9FCE4C8E-2D0C-450E-8557-34208C6075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4799" y="254053"/>
            <a:ext cx="12626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vi-VN" altLang="en-US" sz="28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488087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8" grpId="0"/>
      <p:bldP spid="99" grpId="0"/>
      <p:bldP spid="100" grpId="0"/>
      <p:bldP spid="101" grpId="0"/>
      <p:bldP spid="47" grpId="0"/>
      <p:bldP spid="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7" name="Text Box 7"/>
          <p:cNvSpPr txBox="1">
            <a:spLocks noChangeArrowheads="1"/>
          </p:cNvSpPr>
          <p:nvPr/>
        </p:nvSpPr>
        <p:spPr bwMode="auto">
          <a:xfrm>
            <a:off x="284480" y="166679"/>
            <a:ext cx="11572240" cy="954107"/>
          </a:xfrm>
          <a:prstGeom prst="rect">
            <a:avLst/>
          </a:prstGeom>
          <a:noFill/>
          <a:ln w="57150" cmpd="thinThick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toán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2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: Minh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Khôi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25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quyển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vở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vở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Minh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bằng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     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vở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Khôi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Hỏi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mỗi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bạn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bao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nhiêu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quyển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vở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8195" name="AutoShape 9"/>
          <p:cNvSpPr>
            <a:spLocks noChangeAspect="1" noChangeArrowheads="1" noTextEdit="1"/>
          </p:cNvSpPr>
          <p:nvPr/>
        </p:nvSpPr>
        <p:spPr bwMode="auto">
          <a:xfrm>
            <a:off x="4495801" y="1068388"/>
            <a:ext cx="371475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4165600" y="1295401"/>
            <a:ext cx="6578600" cy="1719263"/>
            <a:chOff x="990" y="1008"/>
            <a:chExt cx="4098" cy="1132"/>
          </a:xfrm>
        </p:grpSpPr>
        <p:sp>
          <p:nvSpPr>
            <p:cNvPr id="8214" name="Text Box 44"/>
            <p:cNvSpPr txBox="1">
              <a:spLocks noChangeArrowheads="1"/>
            </p:cNvSpPr>
            <p:nvPr/>
          </p:nvSpPr>
          <p:spPr bwMode="auto">
            <a:xfrm>
              <a:off x="990" y="1104"/>
              <a:ext cx="1392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200" b="1">
                  <a:solidFill>
                    <a:srgbClr val="0000FF"/>
                  </a:solidFill>
                  <a:latin typeface="Times New Roman" pitchFamily="18" charset="0"/>
                </a:rPr>
                <a:t>Ta có sơ đồ:</a:t>
              </a:r>
            </a:p>
          </p:txBody>
        </p:sp>
        <p:sp>
          <p:nvSpPr>
            <p:cNvPr id="8215" name="Text Box 45"/>
            <p:cNvSpPr txBox="1">
              <a:spLocks noChangeArrowheads="1"/>
            </p:cNvSpPr>
            <p:nvPr/>
          </p:nvSpPr>
          <p:spPr bwMode="auto">
            <a:xfrm>
              <a:off x="2968" y="1856"/>
              <a:ext cx="96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200" b="1">
                  <a:latin typeface="Times New Roman" pitchFamily="18" charset="0"/>
                </a:rPr>
                <a:t>?quyển</a:t>
              </a:r>
            </a:p>
          </p:txBody>
        </p:sp>
        <p:sp>
          <p:nvSpPr>
            <p:cNvPr id="8216" name="Text Box 46"/>
            <p:cNvSpPr txBox="1">
              <a:spLocks noChangeArrowheads="1"/>
            </p:cNvSpPr>
            <p:nvPr/>
          </p:nvSpPr>
          <p:spPr bwMode="auto">
            <a:xfrm>
              <a:off x="2736" y="1008"/>
              <a:ext cx="912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200" b="1">
                  <a:latin typeface="Times New Roman" pitchFamily="18" charset="0"/>
                </a:rPr>
                <a:t>? quyển</a:t>
              </a:r>
            </a:p>
          </p:txBody>
        </p:sp>
        <p:sp>
          <p:nvSpPr>
            <p:cNvPr id="8217" name="Text Box 47"/>
            <p:cNvSpPr txBox="1">
              <a:spLocks noChangeArrowheads="1"/>
            </p:cNvSpPr>
            <p:nvPr/>
          </p:nvSpPr>
          <p:spPr bwMode="auto">
            <a:xfrm>
              <a:off x="4128" y="1392"/>
              <a:ext cx="96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200" b="1">
                  <a:latin typeface="Times New Roman" pitchFamily="18" charset="0"/>
                </a:rPr>
                <a:t>25 quyển</a:t>
              </a:r>
            </a:p>
          </p:txBody>
        </p:sp>
        <p:sp>
          <p:nvSpPr>
            <p:cNvPr id="8218" name="Line 48"/>
            <p:cNvSpPr>
              <a:spLocks noChangeShapeType="1"/>
            </p:cNvSpPr>
            <p:nvPr/>
          </p:nvSpPr>
          <p:spPr bwMode="auto">
            <a:xfrm>
              <a:off x="2640" y="168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9" name="Line 49"/>
            <p:cNvSpPr>
              <a:spLocks noChangeShapeType="1"/>
            </p:cNvSpPr>
            <p:nvPr/>
          </p:nvSpPr>
          <p:spPr bwMode="auto">
            <a:xfrm>
              <a:off x="3936" y="168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0" name="Line 50"/>
            <p:cNvSpPr>
              <a:spLocks noChangeShapeType="1"/>
            </p:cNvSpPr>
            <p:nvPr/>
          </p:nvSpPr>
          <p:spPr bwMode="auto">
            <a:xfrm>
              <a:off x="2640" y="1536"/>
              <a:ext cx="0" cy="15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221" name="Group 51"/>
            <p:cNvGrpSpPr>
              <a:grpSpLocks/>
            </p:cNvGrpSpPr>
            <p:nvPr/>
          </p:nvGrpSpPr>
          <p:grpSpPr bwMode="auto">
            <a:xfrm>
              <a:off x="2640" y="1680"/>
              <a:ext cx="1296" cy="82"/>
              <a:chOff x="2160" y="2107"/>
              <a:chExt cx="1296" cy="82"/>
            </a:xfrm>
          </p:grpSpPr>
          <p:sp>
            <p:nvSpPr>
              <p:cNvPr id="8233" name="Line 52"/>
              <p:cNvSpPr>
                <a:spLocks noChangeShapeType="1"/>
              </p:cNvSpPr>
              <p:nvPr/>
            </p:nvSpPr>
            <p:spPr bwMode="auto">
              <a:xfrm flipV="1">
                <a:off x="2160" y="2154"/>
                <a:ext cx="1296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4" name="Line 53"/>
              <p:cNvSpPr>
                <a:spLocks noChangeShapeType="1"/>
              </p:cNvSpPr>
              <p:nvPr/>
            </p:nvSpPr>
            <p:spPr bwMode="auto">
              <a:xfrm>
                <a:off x="2592" y="2107"/>
                <a:ext cx="0" cy="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5" name="Line 54"/>
              <p:cNvSpPr>
                <a:spLocks noChangeShapeType="1"/>
              </p:cNvSpPr>
              <p:nvPr/>
            </p:nvSpPr>
            <p:spPr bwMode="auto">
              <a:xfrm>
                <a:off x="3024" y="2112"/>
                <a:ext cx="0" cy="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22" name="Rectangle 55"/>
            <p:cNvSpPr>
              <a:spLocks noChangeArrowheads="1"/>
            </p:cNvSpPr>
            <p:nvPr/>
          </p:nvSpPr>
          <p:spPr bwMode="auto">
            <a:xfrm>
              <a:off x="1920" y="1248"/>
              <a:ext cx="816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22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Minh</a:t>
              </a:r>
              <a:r>
                <a:rPr lang="en-US" sz="2200" b="1">
                  <a:solidFill>
                    <a:srgbClr val="0000FF"/>
                  </a:solidFill>
                  <a:latin typeface=".VnTime" pitchFamily="34" charset="0"/>
                </a:rPr>
                <a:t>:</a:t>
              </a:r>
            </a:p>
          </p:txBody>
        </p:sp>
        <p:sp>
          <p:nvSpPr>
            <p:cNvPr id="8223" name="Rectangle 56"/>
            <p:cNvSpPr>
              <a:spLocks noChangeArrowheads="1"/>
            </p:cNvSpPr>
            <p:nvPr/>
          </p:nvSpPr>
          <p:spPr bwMode="auto">
            <a:xfrm>
              <a:off x="1920" y="1536"/>
              <a:ext cx="720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22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Khôi</a:t>
              </a:r>
              <a:r>
                <a:rPr lang="en-US" sz="2200" b="1">
                  <a:solidFill>
                    <a:srgbClr val="0000FF"/>
                  </a:solidFill>
                  <a:latin typeface=".VnTime" pitchFamily="34" charset="0"/>
                </a:rPr>
                <a:t>:</a:t>
              </a:r>
            </a:p>
          </p:txBody>
        </p:sp>
        <p:grpSp>
          <p:nvGrpSpPr>
            <p:cNvPr id="8224" name="Group 57"/>
            <p:cNvGrpSpPr>
              <a:grpSpLocks/>
            </p:cNvGrpSpPr>
            <p:nvPr/>
          </p:nvGrpSpPr>
          <p:grpSpPr bwMode="auto">
            <a:xfrm>
              <a:off x="2640" y="1440"/>
              <a:ext cx="875" cy="96"/>
              <a:chOff x="2245" y="1584"/>
              <a:chExt cx="875" cy="96"/>
            </a:xfrm>
          </p:grpSpPr>
          <p:sp>
            <p:nvSpPr>
              <p:cNvPr id="8229" name="Line 58"/>
              <p:cNvSpPr>
                <a:spLocks noChangeShapeType="1"/>
              </p:cNvSpPr>
              <p:nvPr/>
            </p:nvSpPr>
            <p:spPr bwMode="auto">
              <a:xfrm>
                <a:off x="2245" y="1632"/>
                <a:ext cx="87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0" name="Line 59"/>
              <p:cNvSpPr>
                <a:spLocks noChangeShapeType="1"/>
              </p:cNvSpPr>
              <p:nvPr/>
            </p:nvSpPr>
            <p:spPr bwMode="auto">
              <a:xfrm>
                <a:off x="2245" y="1584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1" name="Line 60"/>
              <p:cNvSpPr>
                <a:spLocks noChangeShapeType="1"/>
              </p:cNvSpPr>
              <p:nvPr/>
            </p:nvSpPr>
            <p:spPr bwMode="auto">
              <a:xfrm>
                <a:off x="2688" y="1584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2" name="Line 61"/>
              <p:cNvSpPr>
                <a:spLocks noChangeShapeType="1"/>
              </p:cNvSpPr>
              <p:nvPr/>
            </p:nvSpPr>
            <p:spPr bwMode="auto">
              <a:xfrm>
                <a:off x="3115" y="1584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25" name="AutoShape 62"/>
            <p:cNvSpPr>
              <a:spLocks/>
            </p:cNvSpPr>
            <p:nvPr/>
          </p:nvSpPr>
          <p:spPr bwMode="auto">
            <a:xfrm rot="-5400000">
              <a:off x="2968" y="928"/>
              <a:ext cx="192" cy="848"/>
            </a:xfrm>
            <a:prstGeom prst="rightBrace">
              <a:avLst>
                <a:gd name="adj1" fmla="val 29444"/>
                <a:gd name="adj2" fmla="val 50000"/>
              </a:avLst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600" b="1">
                <a:latin typeface="Times New Roman" pitchFamily="18" charset="0"/>
              </a:endParaRPr>
            </a:p>
          </p:txBody>
        </p:sp>
        <p:sp>
          <p:nvSpPr>
            <p:cNvPr id="8226" name="AutoShape 63"/>
            <p:cNvSpPr>
              <a:spLocks/>
            </p:cNvSpPr>
            <p:nvPr/>
          </p:nvSpPr>
          <p:spPr bwMode="auto">
            <a:xfrm rot="5400000">
              <a:off x="3196" y="1188"/>
              <a:ext cx="184" cy="1296"/>
            </a:xfrm>
            <a:prstGeom prst="rightBrace">
              <a:avLst>
                <a:gd name="adj1" fmla="val 46565"/>
                <a:gd name="adj2" fmla="val 50000"/>
              </a:avLst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600" b="1">
                <a:latin typeface="Times New Roman" pitchFamily="18" charset="0"/>
              </a:endParaRPr>
            </a:p>
          </p:txBody>
        </p:sp>
        <p:sp>
          <p:nvSpPr>
            <p:cNvPr id="8227" name="Line 64"/>
            <p:cNvSpPr>
              <a:spLocks noChangeShapeType="1"/>
            </p:cNvSpPr>
            <p:nvPr/>
          </p:nvSpPr>
          <p:spPr bwMode="auto">
            <a:xfrm>
              <a:off x="3504" y="1536"/>
              <a:ext cx="0" cy="15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8" name="AutoShape 65"/>
            <p:cNvSpPr>
              <a:spLocks/>
            </p:cNvSpPr>
            <p:nvPr/>
          </p:nvSpPr>
          <p:spPr bwMode="auto">
            <a:xfrm>
              <a:off x="3936" y="1296"/>
              <a:ext cx="144" cy="624"/>
            </a:xfrm>
            <a:prstGeom prst="rightBrace">
              <a:avLst>
                <a:gd name="adj1" fmla="val 3141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600" b="1">
                <a:latin typeface="Times New Roman" pitchFamily="18" charset="0"/>
              </a:endParaRPr>
            </a:p>
          </p:txBody>
        </p:sp>
      </p:grpSp>
      <p:sp>
        <p:nvSpPr>
          <p:cNvPr id="43" name="Text Box 36"/>
          <p:cNvSpPr txBox="1">
            <a:spLocks noChangeArrowheads="1"/>
          </p:cNvSpPr>
          <p:nvPr/>
        </p:nvSpPr>
        <p:spPr bwMode="auto">
          <a:xfrm>
            <a:off x="4648200" y="3195638"/>
            <a:ext cx="6019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 Theo sơ đồ, tổng số phần bằng nhau là:</a:t>
            </a:r>
          </a:p>
        </p:txBody>
      </p:sp>
      <p:sp>
        <p:nvSpPr>
          <p:cNvPr id="44" name="Text Box 42"/>
          <p:cNvSpPr txBox="1">
            <a:spLocks noChangeArrowheads="1"/>
          </p:cNvSpPr>
          <p:nvPr/>
        </p:nvSpPr>
        <p:spPr bwMode="auto">
          <a:xfrm>
            <a:off x="6934200" y="2895600"/>
            <a:ext cx="18288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b="1" u="sng" dirty="0" err="1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sz="22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200" b="1" u="sng" dirty="0" err="1">
                <a:solidFill>
                  <a:srgbClr val="0000FF"/>
                </a:solidFill>
                <a:latin typeface="Times New Roman" pitchFamily="18" charset="0"/>
              </a:rPr>
              <a:t>giải</a:t>
            </a:r>
            <a:endParaRPr lang="en-US" sz="2200" b="1" u="sng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6" name="Hộp_Văn_Bản 35"/>
          <p:cNvSpPr txBox="1">
            <a:spLocks noChangeArrowheads="1"/>
          </p:cNvSpPr>
          <p:nvPr/>
        </p:nvSpPr>
        <p:spPr bwMode="auto">
          <a:xfrm>
            <a:off x="6248400" y="3594101"/>
            <a:ext cx="3505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2 + 3 = 5 (phần)</a:t>
            </a:r>
            <a:endParaRPr lang="en-US" sz="2400" b="1">
              <a:latin typeface="Times New Roman" pitchFamily="18" charset="0"/>
            </a:endParaRPr>
          </a:p>
        </p:txBody>
      </p:sp>
      <p:sp>
        <p:nvSpPr>
          <p:cNvPr id="55" name="Hộp_Văn_Bản 45"/>
          <p:cNvSpPr txBox="1">
            <a:spLocks noChangeArrowheads="1"/>
          </p:cNvSpPr>
          <p:nvPr/>
        </p:nvSpPr>
        <p:spPr bwMode="auto">
          <a:xfrm>
            <a:off x="6248400" y="4381501"/>
            <a:ext cx="502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25 : 5 x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2 = 10 (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quyển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57" name="Text Box 40"/>
          <p:cNvSpPr txBox="1">
            <a:spLocks noChangeArrowheads="1"/>
          </p:cNvSpPr>
          <p:nvPr/>
        </p:nvSpPr>
        <p:spPr bwMode="auto">
          <a:xfrm>
            <a:off x="4800600" y="3957638"/>
            <a:ext cx="3429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 Số vở của Minh là:</a:t>
            </a:r>
          </a:p>
        </p:txBody>
      </p:sp>
      <p:sp>
        <p:nvSpPr>
          <p:cNvPr id="59" name="Text Box 41"/>
          <p:cNvSpPr txBox="1">
            <a:spLocks noChangeArrowheads="1"/>
          </p:cNvSpPr>
          <p:nvPr/>
        </p:nvSpPr>
        <p:spPr bwMode="auto">
          <a:xfrm>
            <a:off x="4800600" y="4795838"/>
            <a:ext cx="3352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 Số vở của Khôi là:</a:t>
            </a:r>
          </a:p>
        </p:txBody>
      </p:sp>
      <p:sp>
        <p:nvSpPr>
          <p:cNvPr id="60" name="Hộp_Văn_Bản 50"/>
          <p:cNvSpPr txBox="1">
            <a:spLocks noChangeArrowheads="1"/>
          </p:cNvSpPr>
          <p:nvPr/>
        </p:nvSpPr>
        <p:spPr bwMode="auto">
          <a:xfrm>
            <a:off x="6248400" y="5189538"/>
            <a:ext cx="4114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25 - 10 = 15 (quyển)</a:t>
            </a:r>
          </a:p>
          <a:p>
            <a:pPr eaLnBrk="1" hangingPunct="1"/>
            <a:endParaRPr lang="en-US" sz="2400" b="1">
              <a:latin typeface="Times New Roman" pitchFamily="18" charset="0"/>
            </a:endParaRPr>
          </a:p>
        </p:txBody>
      </p:sp>
      <p:sp>
        <p:nvSpPr>
          <p:cNvPr id="62" name="Text Box 38"/>
          <p:cNvSpPr txBox="1">
            <a:spLocks noChangeArrowheads="1"/>
          </p:cNvSpPr>
          <p:nvPr/>
        </p:nvSpPr>
        <p:spPr bwMode="auto">
          <a:xfrm>
            <a:off x="6858000" y="5689600"/>
            <a:ext cx="4114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</a:rPr>
              <a:t>Đáp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: Minh: 10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quyển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vở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            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Khôi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: 15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quyển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vở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cxnSp>
        <p:nvCxnSpPr>
          <p:cNvPr id="65" name="Straight Connector 64"/>
          <p:cNvCxnSpPr>
            <a:cxnSpLocks noChangeShapeType="1"/>
          </p:cNvCxnSpPr>
          <p:nvPr/>
        </p:nvCxnSpPr>
        <p:spPr bwMode="auto">
          <a:xfrm>
            <a:off x="2095500" y="642144"/>
            <a:ext cx="4419600" cy="0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</p:cxnSp>
      <p:cxnSp>
        <p:nvCxnSpPr>
          <p:cNvPr id="67" name="Straight Connector 66"/>
          <p:cNvCxnSpPr>
            <a:cxnSpLocks noChangeShapeType="1"/>
          </p:cNvCxnSpPr>
          <p:nvPr/>
        </p:nvCxnSpPr>
        <p:spPr bwMode="auto">
          <a:xfrm>
            <a:off x="10078720" y="990600"/>
            <a:ext cx="304800" cy="1588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</p:cxnSp>
      <p:cxnSp>
        <p:nvCxnSpPr>
          <p:cNvPr id="70" name="Straight Connector 69"/>
          <p:cNvCxnSpPr/>
          <p:nvPr/>
        </p:nvCxnSpPr>
        <p:spPr>
          <a:xfrm rot="16200000" flipH="1">
            <a:off x="1485900" y="4152900"/>
            <a:ext cx="5334000" cy="76200"/>
          </a:xfrm>
          <a:prstGeom prst="line">
            <a:avLst/>
          </a:prstGeom>
          <a:ln w="19050" cmpd="sng">
            <a:solidFill>
              <a:srgbClr val="00000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Text Box 44"/>
          <p:cNvSpPr txBox="1">
            <a:spLocks noChangeArrowheads="1"/>
          </p:cNvSpPr>
          <p:nvPr/>
        </p:nvSpPr>
        <p:spPr bwMode="auto">
          <a:xfrm>
            <a:off x="1524000" y="1593851"/>
            <a:ext cx="2514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Bước 1: Vẽ sơ đồ</a:t>
            </a:r>
          </a:p>
        </p:txBody>
      </p:sp>
      <p:sp>
        <p:nvSpPr>
          <p:cNvPr id="74" name="Text Box 44"/>
          <p:cNvSpPr txBox="1">
            <a:spLocks noChangeArrowheads="1"/>
          </p:cNvSpPr>
          <p:nvPr/>
        </p:nvSpPr>
        <p:spPr bwMode="auto">
          <a:xfrm>
            <a:off x="1498600" y="3124201"/>
            <a:ext cx="2692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Bước 2: Tìm tổng số phần bằng nhau</a:t>
            </a:r>
          </a:p>
        </p:txBody>
      </p:sp>
      <p:sp>
        <p:nvSpPr>
          <p:cNvPr id="75" name="Text Box 44"/>
          <p:cNvSpPr txBox="1">
            <a:spLocks noChangeArrowheads="1"/>
          </p:cNvSpPr>
          <p:nvPr/>
        </p:nvSpPr>
        <p:spPr bwMode="auto">
          <a:xfrm>
            <a:off x="1524000" y="4048761"/>
            <a:ext cx="2590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Bước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3: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bé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6" name="Text Box 44"/>
          <p:cNvSpPr txBox="1">
            <a:spLocks noChangeArrowheads="1"/>
          </p:cNvSpPr>
          <p:nvPr/>
        </p:nvSpPr>
        <p:spPr bwMode="auto">
          <a:xfrm>
            <a:off x="1498600" y="4775201"/>
            <a:ext cx="2692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Bước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4: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lớn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cxnSp>
        <p:nvCxnSpPr>
          <p:cNvPr id="7189" name="Straight Connector 79"/>
          <p:cNvCxnSpPr>
            <a:cxnSpLocks noChangeShapeType="1"/>
          </p:cNvCxnSpPr>
          <p:nvPr/>
        </p:nvCxnSpPr>
        <p:spPr bwMode="auto">
          <a:xfrm>
            <a:off x="2646085" y="1072144"/>
            <a:ext cx="4577675" cy="0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="" id="{45663AD4-9016-4A43-9286-276FCD152041}"/>
                  </a:ext>
                </a:extLst>
              </p:cNvPr>
              <p:cNvSpPr txBox="1"/>
              <p:nvPr/>
            </p:nvSpPr>
            <p:spPr>
              <a:xfrm>
                <a:off x="9992063" y="-31402"/>
                <a:ext cx="609600" cy="1015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5663AD4-9016-4A43-9286-276FCD1520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2063" y="-31402"/>
                <a:ext cx="609600" cy="101572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59878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17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7" grpId="0" animBg="1"/>
      <p:bldP spid="43" grpId="0"/>
      <p:bldP spid="44" grpId="0"/>
      <p:bldP spid="46" grpId="0"/>
      <p:bldP spid="55" grpId="0"/>
      <p:bldP spid="57" grpId="0"/>
      <p:bldP spid="59" grpId="0"/>
      <p:bldP spid="60" grpId="0"/>
      <p:bldP spid="62" grpId="0"/>
      <p:bldP spid="73" grpId="0"/>
      <p:bldP spid="74" grpId="0"/>
      <p:bldP spid="75" grpId="0"/>
      <p:bldP spid="7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068368" y="846983"/>
            <a:ext cx="10727392" cy="1200329"/>
          </a:xfrm>
          <a:prstGeom prst="rect">
            <a:avLst/>
          </a:prstGeom>
          <a:noFill/>
          <a:ln w="57150" cmpd="thinThick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  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Khi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giải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toán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Tìm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khi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biết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tổng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tỉ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đó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, ta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thể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tiến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hành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bước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sau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8" name="Text Box 88"/>
          <p:cNvSpPr txBox="1">
            <a:spLocks noChangeArrowheads="1"/>
          </p:cNvSpPr>
          <p:nvPr/>
        </p:nvSpPr>
        <p:spPr bwMode="auto">
          <a:xfrm>
            <a:off x="3613820" y="2283671"/>
            <a:ext cx="38206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&gt;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88"/>
          <p:cNvSpPr txBox="1">
            <a:spLocks noChangeArrowheads="1"/>
          </p:cNvSpPr>
          <p:nvPr/>
        </p:nvSpPr>
        <p:spPr bwMode="auto">
          <a:xfrm>
            <a:off x="3613820" y="3194604"/>
            <a:ext cx="81819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&gt;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88"/>
          <p:cNvSpPr txBox="1">
            <a:spLocks noChangeArrowheads="1"/>
          </p:cNvSpPr>
          <p:nvPr/>
        </p:nvSpPr>
        <p:spPr bwMode="auto">
          <a:xfrm>
            <a:off x="3613820" y="4097018"/>
            <a:ext cx="81819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&gt;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88"/>
          <p:cNvSpPr txBox="1">
            <a:spLocks noChangeArrowheads="1"/>
          </p:cNvSpPr>
          <p:nvPr/>
        </p:nvSpPr>
        <p:spPr bwMode="auto">
          <a:xfrm>
            <a:off x="3613821" y="5009592"/>
            <a:ext cx="81819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&gt;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88"/>
          <p:cNvSpPr txBox="1">
            <a:spLocks noChangeArrowheads="1"/>
          </p:cNvSpPr>
          <p:nvPr/>
        </p:nvSpPr>
        <p:spPr bwMode="auto">
          <a:xfrm>
            <a:off x="3431705" y="5910649"/>
            <a:ext cx="61044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068368" y="404960"/>
            <a:ext cx="10727392" cy="1200329"/>
          </a:xfrm>
          <a:prstGeom prst="rect">
            <a:avLst/>
          </a:prstGeom>
          <a:noFill/>
          <a:ln w="57150" cmpd="thinThick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   </a:t>
            </a:r>
            <a:r>
              <a:rPr lang="en-US" sz="3600" b="1" dirty="0" err="1" smtClean="0">
                <a:latin typeface="Times New Roman" pitchFamily="18" charset="0"/>
              </a:rPr>
              <a:t>Muốn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giải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bài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toán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Tìm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hai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số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khi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biết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tổng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tỉ</a:t>
            </a:r>
            <a:r>
              <a:rPr lang="en-US" sz="3600" b="1" dirty="0">
                <a:latin typeface="Times New Roman" pitchFamily="18" charset="0"/>
              </a:rPr>
              <a:t>  </a:t>
            </a:r>
            <a:r>
              <a:rPr lang="en-US" sz="3600" b="1" dirty="0" err="1">
                <a:latin typeface="Times New Roman" pitchFamily="18" charset="0"/>
              </a:rPr>
              <a:t>số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hai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số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đó</a:t>
            </a:r>
            <a:r>
              <a:rPr lang="en-US" sz="3600" b="1" dirty="0">
                <a:latin typeface="Times New Roman" pitchFamily="18" charset="0"/>
              </a:rPr>
              <a:t>, ta </a:t>
            </a:r>
            <a:r>
              <a:rPr lang="en-US" sz="3600" b="1" dirty="0" err="1">
                <a:latin typeface="Times New Roman" pitchFamily="18" charset="0"/>
              </a:rPr>
              <a:t>có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thể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làm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như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thế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nào</a:t>
            </a:r>
            <a:r>
              <a:rPr lang="en-US" sz="3600" b="1" dirty="0" smtClean="0">
                <a:latin typeface="Times New Roman" pitchFamily="18" charset="0"/>
              </a:rPr>
              <a:t>?</a:t>
            </a:r>
            <a:endParaRPr lang="en-US" sz="36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64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/>
      <p:bldP spid="12" grpId="0"/>
      <p:bldP spid="13" grpId="0" animBg="1"/>
      <p:bldP spid="1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6986" name="Rectangle 10"/>
          <p:cNvSpPr>
            <a:spLocks noChangeArrowheads="1"/>
          </p:cNvSpPr>
          <p:nvPr/>
        </p:nvSpPr>
        <p:spPr bwMode="auto">
          <a:xfrm>
            <a:off x="3540760" y="3235960"/>
            <a:ext cx="6096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r>
              <a:rPr lang="en-US" sz="2400" dirty="0">
                <a:latin typeface=".VnTime" pitchFamily="34" charset="0"/>
              </a:rPr>
              <a:t>Theo s¬ ®</a:t>
            </a:r>
            <a:r>
              <a:rPr lang="en-US" sz="2400" dirty="0" smtClean="0">
                <a:latin typeface=".VnTime" pitchFamily="34" charset="0"/>
              </a:rPr>
              <a:t>å, </a:t>
            </a:r>
            <a:r>
              <a:rPr lang="en-US" sz="2400" dirty="0" err="1">
                <a:latin typeface=".VnTime" pitchFamily="34" charset="0"/>
              </a:rPr>
              <a:t>tæng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sè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phÇn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b»ng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nhau</a:t>
            </a:r>
            <a:r>
              <a:rPr lang="en-US" sz="2400" dirty="0">
                <a:latin typeface=".VnTime" pitchFamily="34" charset="0"/>
              </a:rPr>
              <a:t> lµ:</a:t>
            </a:r>
          </a:p>
          <a:p>
            <a:pPr eaLnBrk="0" hangingPunct="0"/>
            <a:r>
              <a:rPr lang="en-US" sz="2400" dirty="0">
                <a:latin typeface=".VnTime" pitchFamily="34" charset="0"/>
              </a:rPr>
              <a:t>	2 + 7 = 9 (</a:t>
            </a:r>
            <a:r>
              <a:rPr lang="en-US" sz="2400" dirty="0" err="1">
                <a:latin typeface=".VnTime" pitchFamily="34" charset="0"/>
              </a:rPr>
              <a:t>phÇn</a:t>
            </a:r>
            <a:r>
              <a:rPr lang="en-US" sz="2400" dirty="0">
                <a:latin typeface=".VnTime" pitchFamily="34" charset="0"/>
              </a:rPr>
              <a:t>)</a:t>
            </a:r>
          </a:p>
          <a:p>
            <a:pPr eaLnBrk="0" hangingPunct="0"/>
            <a:r>
              <a:rPr lang="en-US" sz="2400" dirty="0" err="1">
                <a:latin typeface=".VnTime" pitchFamily="34" charset="0"/>
              </a:rPr>
              <a:t>Sè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bÐ</a:t>
            </a:r>
            <a:r>
              <a:rPr lang="en-US" sz="2400" dirty="0">
                <a:latin typeface=".VnTime" pitchFamily="34" charset="0"/>
              </a:rPr>
              <a:t> lµ:</a:t>
            </a:r>
          </a:p>
          <a:p>
            <a:pPr eaLnBrk="0" hangingPunct="0"/>
            <a:r>
              <a:rPr lang="en-US" sz="2400" dirty="0">
                <a:latin typeface=".VnTime" pitchFamily="34" charset="0"/>
              </a:rPr>
              <a:t>	333 : 9 x 2 = 74</a:t>
            </a:r>
          </a:p>
          <a:p>
            <a:pPr eaLnBrk="0" hangingPunct="0"/>
            <a:r>
              <a:rPr lang="en-US" sz="2400" dirty="0" err="1">
                <a:latin typeface=".VnTime" pitchFamily="34" charset="0"/>
              </a:rPr>
              <a:t>Sè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lín</a:t>
            </a:r>
            <a:r>
              <a:rPr lang="en-US" sz="2400" dirty="0">
                <a:latin typeface=".VnTime" pitchFamily="34" charset="0"/>
              </a:rPr>
              <a:t> lµ:</a:t>
            </a:r>
          </a:p>
          <a:p>
            <a:pPr eaLnBrk="0" hangingPunct="0"/>
            <a:r>
              <a:rPr lang="en-US" sz="2400" dirty="0">
                <a:latin typeface=".VnTime" pitchFamily="34" charset="0"/>
              </a:rPr>
              <a:t>	333 – 74 = 259</a:t>
            </a:r>
          </a:p>
          <a:p>
            <a:pPr eaLnBrk="0" hangingPunct="0"/>
            <a:r>
              <a:rPr lang="en-US" sz="2400" dirty="0">
                <a:latin typeface=".VnTime" pitchFamily="34" charset="0"/>
              </a:rPr>
              <a:t>		</a:t>
            </a:r>
            <a:r>
              <a:rPr lang="en-US" sz="2400" u="sng" dirty="0">
                <a:latin typeface=".VnTime" pitchFamily="34" charset="0"/>
              </a:rPr>
              <a:t>§¸p </a:t>
            </a:r>
            <a:r>
              <a:rPr lang="en-US" sz="2400" u="sng" dirty="0" err="1">
                <a:latin typeface=".VnTime" pitchFamily="34" charset="0"/>
              </a:rPr>
              <a:t>sè</a:t>
            </a:r>
            <a:r>
              <a:rPr lang="en-US" sz="2400" u="sng" dirty="0">
                <a:latin typeface=".VnTime" pitchFamily="34" charset="0"/>
              </a:rPr>
              <a:t> </a:t>
            </a:r>
            <a:r>
              <a:rPr lang="en-US" sz="2400" dirty="0">
                <a:latin typeface=".VnTime" pitchFamily="34" charset="0"/>
              </a:rPr>
              <a:t>: </a:t>
            </a:r>
            <a:r>
              <a:rPr lang="en-US" sz="2400" dirty="0" err="1">
                <a:latin typeface=".VnTime" pitchFamily="34" charset="0"/>
              </a:rPr>
              <a:t>Sè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bÐ</a:t>
            </a:r>
            <a:r>
              <a:rPr lang="en-US" sz="2400" dirty="0">
                <a:latin typeface=".VnTime" pitchFamily="34" charset="0"/>
              </a:rPr>
              <a:t>: 74</a:t>
            </a:r>
          </a:p>
          <a:p>
            <a:pPr eaLnBrk="0" hangingPunct="0"/>
            <a:r>
              <a:rPr lang="en-US" sz="2400" dirty="0">
                <a:latin typeface=".VnTime" pitchFamily="34" charset="0"/>
              </a:rPr>
              <a:t>			  </a:t>
            </a:r>
            <a:r>
              <a:rPr lang="en-US" sz="2400" dirty="0" err="1">
                <a:latin typeface=".VnTime" pitchFamily="34" charset="0"/>
              </a:rPr>
              <a:t>Sè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lín</a:t>
            </a:r>
            <a:r>
              <a:rPr lang="en-US" sz="2400" dirty="0">
                <a:latin typeface=".VnTime" pitchFamily="34" charset="0"/>
              </a:rPr>
              <a:t>: 259</a:t>
            </a:r>
          </a:p>
        </p:txBody>
      </p:sp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2438400" y="1821766"/>
            <a:ext cx="7943850" cy="1153211"/>
            <a:chOff x="432" y="1729"/>
            <a:chExt cx="5004" cy="817"/>
          </a:xfrm>
        </p:grpSpPr>
        <p:sp>
          <p:nvSpPr>
            <p:cNvPr id="10252" name="Rectangle 13"/>
            <p:cNvSpPr>
              <a:spLocks noChangeArrowheads="1"/>
            </p:cNvSpPr>
            <p:nvPr/>
          </p:nvSpPr>
          <p:spPr bwMode="auto">
            <a:xfrm>
              <a:off x="2784" y="1729"/>
              <a:ext cx="2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200" dirty="0">
                  <a:latin typeface=".VnTime" pitchFamily="34" charset="0"/>
                </a:rPr>
                <a:t>?</a:t>
              </a:r>
            </a:p>
          </p:txBody>
        </p:sp>
        <p:grpSp>
          <p:nvGrpSpPr>
            <p:cNvPr id="10253" name="Group 57"/>
            <p:cNvGrpSpPr>
              <a:grpSpLocks/>
            </p:cNvGrpSpPr>
            <p:nvPr/>
          </p:nvGrpSpPr>
          <p:grpSpPr bwMode="auto">
            <a:xfrm>
              <a:off x="432" y="1776"/>
              <a:ext cx="5004" cy="770"/>
              <a:chOff x="420" y="1776"/>
              <a:chExt cx="5004" cy="770"/>
            </a:xfrm>
          </p:grpSpPr>
          <p:sp>
            <p:nvSpPr>
              <p:cNvPr id="10254" name="AutoShape 33"/>
              <p:cNvSpPr>
                <a:spLocks/>
              </p:cNvSpPr>
              <p:nvPr/>
            </p:nvSpPr>
            <p:spPr bwMode="auto">
              <a:xfrm>
                <a:off x="4968" y="1932"/>
                <a:ext cx="144" cy="614"/>
              </a:xfrm>
              <a:prstGeom prst="rightBrace">
                <a:avLst>
                  <a:gd name="adj1" fmla="val 35532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600">
                  <a:latin typeface="Times New Roman" pitchFamily="18" charset="0"/>
                </a:endParaRPr>
              </a:p>
            </p:txBody>
          </p:sp>
          <p:sp>
            <p:nvSpPr>
              <p:cNvPr id="10255" name="Rectangle 12"/>
              <p:cNvSpPr>
                <a:spLocks noChangeArrowheads="1"/>
              </p:cNvSpPr>
              <p:nvPr/>
            </p:nvSpPr>
            <p:spPr bwMode="auto">
              <a:xfrm>
                <a:off x="1932" y="1920"/>
                <a:ext cx="720" cy="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r>
                  <a:rPr lang="en-US" sz="2200">
                    <a:latin typeface=".VnTime" pitchFamily="34" charset="0"/>
                  </a:rPr>
                  <a:t>Sè bÐ:</a:t>
                </a:r>
              </a:p>
            </p:txBody>
          </p:sp>
          <p:sp>
            <p:nvSpPr>
              <p:cNvPr id="10256" name="Rectangle 14"/>
              <p:cNvSpPr>
                <a:spLocks noChangeArrowheads="1"/>
              </p:cNvSpPr>
              <p:nvPr/>
            </p:nvSpPr>
            <p:spPr bwMode="auto">
              <a:xfrm>
                <a:off x="1944" y="2263"/>
                <a:ext cx="72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r>
                  <a:rPr lang="en-US" sz="2200">
                    <a:latin typeface=".VnTime" pitchFamily="34" charset="0"/>
                  </a:rPr>
                  <a:t>Sè lín:</a:t>
                </a:r>
              </a:p>
            </p:txBody>
          </p:sp>
          <p:sp>
            <p:nvSpPr>
              <p:cNvPr id="10257" name="Line 15"/>
              <p:cNvSpPr>
                <a:spLocks noChangeShapeType="1"/>
              </p:cNvSpPr>
              <p:nvPr/>
            </p:nvSpPr>
            <p:spPr bwMode="auto">
              <a:xfrm>
                <a:off x="2616" y="2013"/>
                <a:ext cx="0" cy="9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8" name="Line 16"/>
              <p:cNvSpPr>
                <a:spLocks noChangeShapeType="1"/>
              </p:cNvSpPr>
              <p:nvPr/>
            </p:nvSpPr>
            <p:spPr bwMode="auto">
              <a:xfrm>
                <a:off x="2932" y="2013"/>
                <a:ext cx="0" cy="9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9" name="Line 17"/>
              <p:cNvSpPr>
                <a:spLocks noChangeShapeType="1"/>
              </p:cNvSpPr>
              <p:nvPr/>
            </p:nvSpPr>
            <p:spPr bwMode="auto">
              <a:xfrm>
                <a:off x="3235" y="2013"/>
                <a:ext cx="0" cy="9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260" name="Group 18"/>
              <p:cNvGrpSpPr>
                <a:grpSpLocks/>
              </p:cNvGrpSpPr>
              <p:nvPr/>
            </p:nvGrpSpPr>
            <p:grpSpPr bwMode="auto">
              <a:xfrm>
                <a:off x="2616" y="1921"/>
                <a:ext cx="620" cy="163"/>
                <a:chOff x="5184" y="1261"/>
                <a:chExt cx="620" cy="165"/>
              </a:xfrm>
            </p:grpSpPr>
            <p:sp>
              <p:nvSpPr>
                <p:cNvPr id="10275" name="Line 19"/>
                <p:cNvSpPr>
                  <a:spLocks noChangeShapeType="1"/>
                </p:cNvSpPr>
                <p:nvPr/>
              </p:nvSpPr>
              <p:spPr bwMode="auto">
                <a:xfrm>
                  <a:off x="5184" y="1426"/>
                  <a:ext cx="61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76" name="AutoShape 20"/>
                <p:cNvSpPr>
                  <a:spLocks/>
                </p:cNvSpPr>
                <p:nvPr/>
              </p:nvSpPr>
              <p:spPr bwMode="auto">
                <a:xfrm rot="-5400000">
                  <a:off x="5414" y="1035"/>
                  <a:ext cx="163" cy="616"/>
                </a:xfrm>
                <a:prstGeom prst="rightBrace">
                  <a:avLst>
                    <a:gd name="adj1" fmla="val 31493"/>
                    <a:gd name="adj2" fmla="val 50000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600"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10261" name="Group 21"/>
              <p:cNvGrpSpPr>
                <a:grpSpLocks/>
              </p:cNvGrpSpPr>
              <p:nvPr/>
            </p:nvGrpSpPr>
            <p:grpSpPr bwMode="auto">
              <a:xfrm flipV="1">
                <a:off x="2616" y="2216"/>
                <a:ext cx="2304" cy="267"/>
                <a:chOff x="5184" y="1680"/>
                <a:chExt cx="2304" cy="272"/>
              </a:xfrm>
            </p:grpSpPr>
            <p:sp>
              <p:nvSpPr>
                <p:cNvPr id="10265" name="Line 22"/>
                <p:cNvSpPr>
                  <a:spLocks noChangeShapeType="1"/>
                </p:cNvSpPr>
                <p:nvPr/>
              </p:nvSpPr>
              <p:spPr bwMode="auto">
                <a:xfrm>
                  <a:off x="5184" y="1762"/>
                  <a:ext cx="2297" cy="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66" name="Line 23"/>
                <p:cNvSpPr>
                  <a:spLocks noChangeShapeType="1"/>
                </p:cNvSpPr>
                <p:nvPr/>
              </p:nvSpPr>
              <p:spPr bwMode="auto">
                <a:xfrm>
                  <a:off x="5184" y="169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67" name="Line 24"/>
                <p:cNvSpPr>
                  <a:spLocks noChangeShapeType="1"/>
                </p:cNvSpPr>
                <p:nvPr/>
              </p:nvSpPr>
              <p:spPr bwMode="auto">
                <a:xfrm>
                  <a:off x="5500" y="169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68" name="Line 25"/>
                <p:cNvSpPr>
                  <a:spLocks noChangeShapeType="1"/>
                </p:cNvSpPr>
                <p:nvPr/>
              </p:nvSpPr>
              <p:spPr bwMode="auto">
                <a:xfrm>
                  <a:off x="5803" y="1686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69" name="Line 26"/>
                <p:cNvSpPr>
                  <a:spLocks noChangeShapeType="1"/>
                </p:cNvSpPr>
                <p:nvPr/>
              </p:nvSpPr>
              <p:spPr bwMode="auto">
                <a:xfrm>
                  <a:off x="6129" y="169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70" name="Line 27"/>
                <p:cNvSpPr>
                  <a:spLocks noChangeShapeType="1"/>
                </p:cNvSpPr>
                <p:nvPr/>
              </p:nvSpPr>
              <p:spPr bwMode="auto">
                <a:xfrm>
                  <a:off x="6455" y="1686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71" name="Line 28"/>
                <p:cNvSpPr>
                  <a:spLocks noChangeShapeType="1"/>
                </p:cNvSpPr>
                <p:nvPr/>
              </p:nvSpPr>
              <p:spPr bwMode="auto">
                <a:xfrm>
                  <a:off x="6785" y="169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72" name="Line 29"/>
                <p:cNvSpPr>
                  <a:spLocks noChangeShapeType="1"/>
                </p:cNvSpPr>
                <p:nvPr/>
              </p:nvSpPr>
              <p:spPr bwMode="auto">
                <a:xfrm>
                  <a:off x="7139" y="168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73" name="Line 30"/>
                <p:cNvSpPr>
                  <a:spLocks noChangeShapeType="1"/>
                </p:cNvSpPr>
                <p:nvPr/>
              </p:nvSpPr>
              <p:spPr bwMode="auto">
                <a:xfrm>
                  <a:off x="7488" y="168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74" name="AutoShape 31"/>
                <p:cNvSpPr>
                  <a:spLocks/>
                </p:cNvSpPr>
                <p:nvPr/>
              </p:nvSpPr>
              <p:spPr bwMode="auto">
                <a:xfrm rot="5400000">
                  <a:off x="6248" y="727"/>
                  <a:ext cx="164" cy="2286"/>
                </a:xfrm>
                <a:prstGeom prst="rightBrace">
                  <a:avLst>
                    <a:gd name="adj1" fmla="val 116159"/>
                    <a:gd name="adj2" fmla="val 50000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600"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10262" name="Rectangle 32"/>
              <p:cNvSpPr>
                <a:spLocks noChangeArrowheads="1"/>
              </p:cNvSpPr>
              <p:nvPr/>
            </p:nvSpPr>
            <p:spPr bwMode="auto">
              <a:xfrm>
                <a:off x="3624" y="2038"/>
                <a:ext cx="288" cy="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200">
                    <a:latin typeface=".VnTime" pitchFamily="34" charset="0"/>
                  </a:rPr>
                  <a:t>?</a:t>
                </a:r>
              </a:p>
            </p:txBody>
          </p:sp>
          <p:sp>
            <p:nvSpPr>
              <p:cNvPr id="10263" name="Rectangle 34"/>
              <p:cNvSpPr>
                <a:spLocks noChangeArrowheads="1"/>
              </p:cNvSpPr>
              <p:nvPr/>
            </p:nvSpPr>
            <p:spPr bwMode="auto">
              <a:xfrm>
                <a:off x="5136" y="2145"/>
                <a:ext cx="288" cy="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200">
                    <a:latin typeface=".VnTime" pitchFamily="34" charset="0"/>
                  </a:rPr>
                  <a:t>333</a:t>
                </a:r>
              </a:p>
            </p:txBody>
          </p:sp>
          <p:sp>
            <p:nvSpPr>
              <p:cNvPr id="10264" name="Rectangle 35"/>
              <p:cNvSpPr>
                <a:spLocks noChangeArrowheads="1"/>
              </p:cNvSpPr>
              <p:nvPr/>
            </p:nvSpPr>
            <p:spPr bwMode="auto">
              <a:xfrm>
                <a:off x="420" y="1776"/>
                <a:ext cx="1500" cy="3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2800" dirty="0">
                    <a:latin typeface=".VnTime" pitchFamily="34" charset="0"/>
                  </a:rPr>
                  <a:t>Ta </a:t>
                </a:r>
                <a:r>
                  <a:rPr lang="en-US" sz="2800" dirty="0" err="1">
                    <a:latin typeface=".VnTime" pitchFamily="34" charset="0"/>
                  </a:rPr>
                  <a:t>cã</a:t>
                </a:r>
                <a:r>
                  <a:rPr lang="en-US" sz="2800" dirty="0">
                    <a:latin typeface=".VnTime" pitchFamily="34" charset="0"/>
                  </a:rPr>
                  <a:t> s¬ ®å:</a:t>
                </a:r>
              </a:p>
            </p:txBody>
          </p:sp>
        </p:grpSp>
      </p:grpSp>
      <p:sp>
        <p:nvSpPr>
          <p:cNvPr id="127013" name="Text Box 37"/>
          <p:cNvSpPr txBox="1">
            <a:spLocks noChangeArrowheads="1"/>
          </p:cNvSpPr>
          <p:nvPr/>
        </p:nvSpPr>
        <p:spPr bwMode="auto">
          <a:xfrm>
            <a:off x="741680" y="346925"/>
            <a:ext cx="10993119" cy="1274195"/>
          </a:xfrm>
          <a:prstGeom prst="rect">
            <a:avLst/>
          </a:prstGeom>
          <a:noFill/>
          <a:ln w="57150" cmpd="thinThick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(148)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333.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   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6" name="Text Box 49"/>
          <p:cNvSpPr txBox="1">
            <a:spLocks noChangeArrowheads="1"/>
          </p:cNvSpPr>
          <p:nvPr/>
        </p:nvSpPr>
        <p:spPr bwMode="auto">
          <a:xfrm>
            <a:off x="3352800" y="5181601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</p:txBody>
      </p:sp>
      <p:sp>
        <p:nvSpPr>
          <p:cNvPr id="10247" name="Text Box 4"/>
          <p:cNvSpPr txBox="1">
            <a:spLocks noChangeArrowheads="1"/>
          </p:cNvSpPr>
          <p:nvPr/>
        </p:nvSpPr>
        <p:spPr bwMode="auto">
          <a:xfrm>
            <a:off x="2209800" y="-457200"/>
            <a:ext cx="807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2800" b="1" i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0" name="Hộp_Văn_Bản 39"/>
          <p:cNvSpPr txBox="1">
            <a:spLocks noChangeArrowheads="1"/>
          </p:cNvSpPr>
          <p:nvPr/>
        </p:nvSpPr>
        <p:spPr bwMode="auto">
          <a:xfrm>
            <a:off x="5162550" y="1260476"/>
            <a:ext cx="1676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600" b="1" u="sng" dirty="0" err="1">
                <a:latin typeface="Times New Roman" pitchFamily="18" charset="0"/>
              </a:rPr>
              <a:t>Bài</a:t>
            </a:r>
            <a:r>
              <a:rPr lang="en-US" sz="2600" b="1" u="sng" dirty="0">
                <a:latin typeface="Times New Roman" pitchFamily="18" charset="0"/>
              </a:rPr>
              <a:t> </a:t>
            </a:r>
            <a:r>
              <a:rPr lang="en-US" sz="2600" b="1" u="sng" dirty="0" err="1">
                <a:latin typeface="Times New Roman" pitchFamily="18" charset="0"/>
              </a:rPr>
              <a:t>giải</a:t>
            </a:r>
            <a:endParaRPr lang="en-US" sz="2600" b="1" u="sng" dirty="0"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45663AD4-9016-4A43-9286-276FCD152041}"/>
                  </a:ext>
                </a:extLst>
              </p:cNvPr>
              <p:cNvSpPr txBox="1"/>
              <p:nvPr/>
            </p:nvSpPr>
            <p:spPr>
              <a:xfrm>
                <a:off x="10561023" y="266554"/>
                <a:ext cx="609600" cy="1015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5663AD4-9016-4A43-9286-276FCD1520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1023" y="266554"/>
                <a:ext cx="609600" cy="10157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457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6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6" grpId="0"/>
      <p:bldP spid="4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1334</TotalTime>
  <Words>1087</Words>
  <Application>Microsoft Office PowerPoint</Application>
  <PresentationFormat>Custom</PresentationFormat>
  <Paragraphs>184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giải</vt:lpstr>
      <vt:lpstr>Bài giải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</dc:title>
  <dc:creator>Trần Công Hiến</dc:creator>
  <cp:lastModifiedBy>Windows User</cp:lastModifiedBy>
  <cp:revision>79</cp:revision>
  <dcterms:created xsi:type="dcterms:W3CDTF">2021-10-02T09:55:31Z</dcterms:created>
  <dcterms:modified xsi:type="dcterms:W3CDTF">2023-03-29T03:04:56Z</dcterms:modified>
</cp:coreProperties>
</file>