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54" r:id="rId2"/>
    <p:sldId id="300" r:id="rId3"/>
    <p:sldId id="258" r:id="rId4"/>
    <p:sldId id="291" r:id="rId5"/>
    <p:sldId id="301" r:id="rId6"/>
    <p:sldId id="262" r:id="rId7"/>
    <p:sldId id="310" r:id="rId8"/>
    <p:sldId id="308" r:id="rId9"/>
    <p:sldId id="313" r:id="rId10"/>
    <p:sldId id="312" r:id="rId11"/>
    <p:sldId id="315" r:id="rId12"/>
    <p:sldId id="350" r:id="rId13"/>
    <p:sldId id="316" r:id="rId14"/>
    <p:sldId id="288" r:id="rId15"/>
    <p:sldId id="318" r:id="rId16"/>
    <p:sldId id="317" r:id="rId17"/>
    <p:sldId id="343" r:id="rId18"/>
    <p:sldId id="293" r:id="rId19"/>
    <p:sldId id="319" r:id="rId20"/>
    <p:sldId id="351" r:id="rId21"/>
    <p:sldId id="349" r:id="rId22"/>
    <p:sldId id="321" r:id="rId23"/>
    <p:sldId id="332" r:id="rId24"/>
    <p:sldId id="333" r:id="rId25"/>
    <p:sldId id="330" r:id="rId26"/>
    <p:sldId id="335" r:id="rId27"/>
    <p:sldId id="337" r:id="rId28"/>
    <p:sldId id="334" r:id="rId29"/>
    <p:sldId id="336" r:id="rId30"/>
    <p:sldId id="338" r:id="rId31"/>
    <p:sldId id="344" r:id="rId32"/>
    <p:sldId id="346" r:id="rId33"/>
    <p:sldId id="345" r:id="rId34"/>
    <p:sldId id="347" r:id="rId35"/>
    <p:sldId id="340" r:id="rId36"/>
    <p:sldId id="341" r:id="rId37"/>
    <p:sldId id="323" r:id="rId38"/>
    <p:sldId id="324" r:id="rId39"/>
    <p:sldId id="325" r:id="rId40"/>
    <p:sldId id="326" r:id="rId41"/>
    <p:sldId id="290" r:id="rId42"/>
    <p:sldId id="355" r:id="rId43"/>
    <p:sldId id="352" r:id="rId4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7" autoAdjust="0"/>
  </p:normalViewPr>
  <p:slideViewPr>
    <p:cSldViewPr>
      <p:cViewPr>
        <p:scale>
          <a:sx n="73" d="100"/>
          <a:sy n="73" d="100"/>
        </p:scale>
        <p:origin x="-188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1073B-CF5B-4CA2-B27D-02AC7536DE03}" type="datetimeFigureOut">
              <a:rPr lang="vi-VN" smtClean="0"/>
              <a:pPr/>
              <a:t>21/11/2019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7BF2A-5608-4BF1-8892-5053066EDF1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683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34C1CE-5DF8-4C0F-B42F-D0B4FEE32878}" type="slidenum">
              <a:rPr lang="en-US"/>
              <a:pPr/>
              <a:t>38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34C1CE-5DF8-4C0F-B42F-D0B4FEE32878}" type="slidenum">
              <a:rPr lang="en-US"/>
              <a:pPr/>
              <a:t>39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34C1CE-5DF8-4C0F-B42F-D0B4FEE32878}" type="slidenum">
              <a:rPr lang="en-US"/>
              <a:pPr/>
              <a:t>40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21/11/2019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368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21/11/2019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409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21/11/2019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90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21/11/2019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393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21/11/2019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038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21/11/2019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835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21/11/2019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52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21/11/2019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78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21/11/2019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510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21/11/2019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710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21/11/2019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030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F5A1-E557-492F-AFBA-4353075C6E34}" type="datetimeFigureOut">
              <a:rPr lang="vi-VN" smtClean="0"/>
              <a:pPr/>
              <a:t>21/11/2019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0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LÊ NGỌC HÂN</a:t>
            </a: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195" name="WordArt 20"/>
          <p:cNvSpPr>
            <a:spLocks noChangeArrowheads="1" noChangeShapeType="1" noTextEdit="1"/>
          </p:cNvSpPr>
          <p:nvPr/>
        </p:nvSpPr>
        <p:spPr bwMode="auto">
          <a:xfrm>
            <a:off x="1184120" y="1676400"/>
            <a:ext cx="689308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196" name="WordArt 21"/>
          <p:cNvSpPr>
            <a:spLocks noChangeArrowheads="1" noChangeShapeType="1" noTextEdit="1"/>
          </p:cNvSpPr>
          <p:nvPr/>
        </p:nvSpPr>
        <p:spPr bwMode="auto">
          <a:xfrm>
            <a:off x="457200" y="3352800"/>
            <a:ext cx="82296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21: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thể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nước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8198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201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2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3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4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4963" y="1117723"/>
            <a:ext cx="849694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69733" y="2060848"/>
            <a:ext cx="7536784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hồ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giếng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,…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69733" y="3645024"/>
            <a:ext cx="7536784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lau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nhưng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97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23649" y="2057781"/>
            <a:ext cx="7772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latin typeface="Arial" charset="0"/>
              </a:rPr>
              <a:t>1. </a:t>
            </a:r>
            <a:r>
              <a:rPr lang="en-US" sz="4000" b="1" dirty="0" err="1" smtClean="0">
                <a:latin typeface="Arial" charset="0"/>
              </a:rPr>
              <a:t>Khi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đổ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nước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nóng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vào</a:t>
            </a:r>
            <a:r>
              <a:rPr lang="en-US" sz="4000" b="1" dirty="0" smtClean="0">
                <a:latin typeface="Arial" charset="0"/>
              </a:rPr>
              <a:t> li ta </a:t>
            </a:r>
            <a:r>
              <a:rPr lang="en-US" sz="4000" b="1" dirty="0" err="1" smtClean="0">
                <a:latin typeface="Arial" charset="0"/>
              </a:rPr>
              <a:t>thấy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có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>
                <a:latin typeface="Arial" charset="0"/>
              </a:rPr>
              <a:t>hiện</a:t>
            </a:r>
            <a:r>
              <a:rPr lang="en-GB" sz="4000" b="1" dirty="0">
                <a:latin typeface="Arial" charset="0"/>
              </a:rPr>
              <a:t> </a:t>
            </a:r>
            <a:r>
              <a:rPr lang="en-GB" sz="4000" b="1" dirty="0" err="1">
                <a:latin typeface="Arial" charset="0"/>
              </a:rPr>
              <a:t>tượng</a:t>
            </a:r>
            <a:r>
              <a:rPr lang="en-GB" sz="4000" b="1" dirty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gì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>
                <a:latin typeface="Arial" charset="0"/>
              </a:rPr>
              <a:t>xảy</a:t>
            </a:r>
            <a:r>
              <a:rPr lang="en-GB" sz="4000" b="1" dirty="0">
                <a:latin typeface="Arial" charset="0"/>
              </a:rPr>
              <a:t> </a:t>
            </a:r>
            <a:r>
              <a:rPr lang="en-GB" sz="4000" b="1" dirty="0" err="1">
                <a:latin typeface="Arial" charset="0"/>
              </a:rPr>
              <a:t>ra</a:t>
            </a:r>
            <a:r>
              <a:rPr lang="en-GB" sz="4000" b="1" dirty="0" err="1" smtClean="0">
                <a:latin typeface="Arial" charset="0"/>
              </a:rPr>
              <a:t>.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Nêu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tên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hiện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tượng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đó</a:t>
            </a:r>
            <a:r>
              <a:rPr lang="en-GB" sz="4000" b="1" dirty="0" smtClean="0">
                <a:latin typeface="Arial" charset="0"/>
              </a:rPr>
              <a:t>? </a:t>
            </a:r>
            <a:endParaRPr lang="en-GB" sz="4000" b="1" dirty="0"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3649" y="4293096"/>
            <a:ext cx="7772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2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Khi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úp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đĩa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lên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miệng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li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nóng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thì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gì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xảy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ra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.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Hiện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đó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gọi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là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gì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?</a:t>
            </a:r>
            <a:endParaRPr lang="en-GB" sz="40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584" y="303455"/>
            <a:ext cx="77768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Hoạt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động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 </a:t>
            </a:r>
          </a:p>
          <a:p>
            <a:pPr algn="ctr"/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từ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chuyển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thành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ngược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lại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8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44257" y="1340768"/>
            <a:ext cx="7772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latin typeface="Arial" charset="0"/>
              </a:rPr>
              <a:t>1. </a:t>
            </a:r>
            <a:r>
              <a:rPr lang="en-US" sz="4000" b="1" dirty="0" err="1" smtClean="0">
                <a:latin typeface="Arial" charset="0"/>
              </a:rPr>
              <a:t>Khi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đổ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nước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nóng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vào</a:t>
            </a:r>
            <a:r>
              <a:rPr lang="en-US" sz="4000" b="1" dirty="0" smtClean="0">
                <a:latin typeface="Arial" charset="0"/>
              </a:rPr>
              <a:t> li ta </a:t>
            </a:r>
            <a:r>
              <a:rPr lang="en-US" sz="4000" b="1" dirty="0" err="1" smtClean="0">
                <a:latin typeface="Arial" charset="0"/>
              </a:rPr>
              <a:t>thấy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có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>
                <a:latin typeface="Arial" charset="0"/>
              </a:rPr>
              <a:t>hiện</a:t>
            </a:r>
            <a:r>
              <a:rPr lang="en-GB" sz="4000" b="1" dirty="0">
                <a:latin typeface="Arial" charset="0"/>
              </a:rPr>
              <a:t> </a:t>
            </a:r>
            <a:r>
              <a:rPr lang="en-GB" sz="4000" b="1" dirty="0" err="1">
                <a:latin typeface="Arial" charset="0"/>
              </a:rPr>
              <a:t>tượng</a:t>
            </a:r>
            <a:r>
              <a:rPr lang="en-GB" sz="4000" b="1" dirty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gì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>
                <a:latin typeface="Arial" charset="0"/>
              </a:rPr>
              <a:t>xảy</a:t>
            </a:r>
            <a:r>
              <a:rPr lang="en-GB" sz="4000" b="1" dirty="0">
                <a:latin typeface="Arial" charset="0"/>
              </a:rPr>
              <a:t> </a:t>
            </a:r>
            <a:r>
              <a:rPr lang="en-GB" sz="4000" b="1" dirty="0" err="1">
                <a:latin typeface="Arial" charset="0"/>
              </a:rPr>
              <a:t>ra</a:t>
            </a:r>
            <a:r>
              <a:rPr lang="en-GB" sz="4000" b="1" dirty="0" err="1" smtClean="0">
                <a:latin typeface="Arial" charset="0"/>
              </a:rPr>
              <a:t>.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Nêu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tên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hiện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tượng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đó</a:t>
            </a:r>
            <a:r>
              <a:rPr lang="en-GB" sz="4000" b="1" dirty="0" smtClean="0">
                <a:latin typeface="Arial" charset="0"/>
              </a:rPr>
              <a:t>? </a:t>
            </a:r>
            <a:endParaRPr lang="en-GB" sz="4000" b="1" dirty="0"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3649" y="4293096"/>
            <a:ext cx="7772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2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Khi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úp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đĩa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lên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miệng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li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nóng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thì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gì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xảy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ra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.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Hiện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đó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gọi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là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gì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?</a:t>
            </a:r>
            <a:endParaRPr lang="en-GB" sz="40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712" y="332656"/>
            <a:ext cx="45688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Thảo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luận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nhóm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4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ly nuoc boc h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88994"/>
            <a:ext cx="2664296" cy="429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11560" y="227108"/>
            <a:ext cx="7772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1.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Khi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đổ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nóng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vào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li ta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có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Arial" charset="0"/>
              </a:rPr>
              <a:t>hiện</a:t>
            </a:r>
            <a:r>
              <a:rPr lang="en-GB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GB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gì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Arial" charset="0"/>
              </a:rPr>
              <a:t>xảy</a:t>
            </a:r>
            <a:r>
              <a:rPr lang="en-GB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Arial" charset="0"/>
              </a:rPr>
              <a:t>ra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.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Nêu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tên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hiện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đó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? </a:t>
            </a:r>
            <a:endParaRPr lang="en-GB" sz="40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536" y="250002"/>
            <a:ext cx="756084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Khi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đổ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nóng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vào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li ta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có</a:t>
            </a:r>
            <a:r>
              <a:rPr lang="en-GB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Arial" charset="0"/>
              </a:rPr>
              <a:t>khói</a:t>
            </a:r>
            <a:r>
              <a:rPr lang="en-GB" sz="4000" b="1" dirty="0" smtClean="0">
                <a:solidFill>
                  <a:srgbClr val="FF0000"/>
                </a:solidFill>
                <a:latin typeface="Arial" charset="0"/>
              </a:rPr>
              <a:t> bay </a:t>
            </a:r>
            <a:r>
              <a:rPr lang="en-GB" sz="4000" b="1" dirty="0" err="1" smtClean="0">
                <a:solidFill>
                  <a:srgbClr val="FF0000"/>
                </a:solidFill>
                <a:latin typeface="Arial" charset="0"/>
              </a:rPr>
              <a:t>lên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.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Đó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là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hiện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smtClean="0">
                <a:solidFill>
                  <a:srgbClr val="FF0000"/>
                </a:solidFill>
                <a:latin typeface="Arial" charset="0"/>
              </a:rPr>
              <a:t>bay </a:t>
            </a:r>
            <a:r>
              <a:rPr lang="en-GB" sz="4000" b="1" dirty="0" err="1" smtClean="0">
                <a:solidFill>
                  <a:srgbClr val="FF0000"/>
                </a:solidFill>
                <a:latin typeface="Arial" charset="0"/>
              </a:rPr>
              <a:t>hơi</a:t>
            </a:r>
            <a:r>
              <a:rPr lang="en-GB" sz="4000" b="1" dirty="0" smtClean="0">
                <a:solidFill>
                  <a:srgbClr val="FF0000"/>
                </a:solidFill>
                <a:latin typeface="Arial" charset="0"/>
              </a:rPr>
              <a:t>. </a:t>
            </a:r>
            <a:endParaRPr lang="en-GB" sz="40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24238" y="294019"/>
            <a:ext cx="7894762" cy="1584176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+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Vậy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ở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dạng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hơi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</a:t>
            </a:r>
          </a:p>
        </p:txBody>
      </p:sp>
      <p:sp>
        <p:nvSpPr>
          <p:cNvPr id="7" name="Rectangle 6"/>
          <p:cNvSpPr txBox="1">
            <a:spLocks noRot="1" noChangeArrowheads="1"/>
          </p:cNvSpPr>
          <p:nvPr/>
        </p:nvSpPr>
        <p:spPr>
          <a:xfrm>
            <a:off x="479950" y="153991"/>
            <a:ext cx="8191500" cy="1325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Ở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dạng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hơi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4620" y="4212265"/>
            <a:ext cx="223651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lỏng</a:t>
            </a:r>
            <a:r>
              <a:rPr lang="en-GB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26561" y="3950069"/>
            <a:ext cx="1898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latin typeface="Arial" charset="0"/>
              </a:rPr>
              <a:t>Bay </a:t>
            </a:r>
            <a:r>
              <a:rPr lang="en-GB" sz="3600" b="1" dirty="0" err="1">
                <a:latin typeface="Arial" charset="0"/>
              </a:rPr>
              <a:t>hơi</a:t>
            </a:r>
            <a:endParaRPr lang="en-US" sz="3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79701" y="4677123"/>
            <a:ext cx="2551088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940152" y="4265361"/>
            <a:ext cx="180049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Arial" charset="0"/>
              </a:rPr>
              <a:t>k</a:t>
            </a:r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hí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79950" y="1700808"/>
            <a:ext cx="777240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bay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hơi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của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hơi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ở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lỏng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chuyển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sang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khí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en-GB" sz="40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1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  <p:bldP spid="10" grpId="0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1582" y="2910745"/>
            <a:ext cx="7764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err="1" smtClean="0">
                <a:latin typeface="Arial" charset="0"/>
              </a:rPr>
              <a:t>Nêu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ví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dụ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về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hiện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tượng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nước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từ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thể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lỏng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chuyển</a:t>
            </a:r>
            <a:r>
              <a:rPr lang="en-GB" sz="3600" b="1" dirty="0" smtClean="0">
                <a:latin typeface="Arial" charset="0"/>
              </a:rPr>
              <a:t> sang </a:t>
            </a:r>
            <a:r>
              <a:rPr lang="en-GB" sz="3600" b="1" dirty="0" err="1" smtClean="0">
                <a:latin typeface="Arial" charset="0"/>
              </a:rPr>
              <a:t>thể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khí</a:t>
            </a:r>
            <a:r>
              <a:rPr lang="en-GB" sz="3600" b="1" dirty="0" smtClean="0">
                <a:latin typeface="Arial" charset="0"/>
              </a:rPr>
              <a:t>.</a:t>
            </a:r>
            <a:endParaRPr lang="en-US" sz="3600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65294" y="471287"/>
            <a:ext cx="7536784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lau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nhưng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Vậy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805" y="764704"/>
            <a:ext cx="7536783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ở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mặt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bảng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biến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thành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hơi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bay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354585" y="3068960"/>
            <a:ext cx="7776864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400" b="1" dirty="0" err="1" smtClean="0">
                <a:solidFill>
                  <a:srgbClr val="FF0000"/>
                </a:solidFill>
                <a:latin typeface="Arial" charset="0"/>
              </a:rPr>
              <a:t>Nấu</a:t>
            </a:r>
            <a:r>
              <a:rPr lang="en-GB" sz="4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Arial" charset="0"/>
              </a:rPr>
              <a:t>nước</a:t>
            </a:r>
            <a:r>
              <a:rPr lang="en-GB" sz="4400" b="1" dirty="0" smtClean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GB" sz="4400" b="1" dirty="0" err="1" smtClean="0">
                <a:solidFill>
                  <a:srgbClr val="FF0000"/>
                </a:solidFill>
                <a:latin typeface="Arial" charset="0"/>
              </a:rPr>
              <a:t>nấu</a:t>
            </a:r>
            <a:r>
              <a:rPr lang="en-GB" sz="4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Arial" charset="0"/>
              </a:rPr>
              <a:t>canh</a:t>
            </a:r>
            <a:r>
              <a:rPr lang="en-GB" sz="4400" b="1" dirty="0" smtClean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GB" sz="4400" b="1" dirty="0" err="1" smtClean="0">
                <a:solidFill>
                  <a:srgbClr val="FF0000"/>
                </a:solidFill>
                <a:latin typeface="Arial" charset="0"/>
              </a:rPr>
              <a:t>sương</a:t>
            </a:r>
            <a:r>
              <a:rPr lang="en-GB" sz="4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Arial" charset="0"/>
              </a:rPr>
              <a:t>mù</a:t>
            </a:r>
            <a:r>
              <a:rPr lang="en-GB" sz="4400" b="1" dirty="0" smtClean="0">
                <a:solidFill>
                  <a:srgbClr val="FF0000"/>
                </a:solidFill>
                <a:latin typeface="Arial" charset="0"/>
              </a:rPr>
              <a:t>, ….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6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35271" y="3428999"/>
            <a:ext cx="590465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latin typeface="Arial" charset="0"/>
              </a:rPr>
              <a:t>2</a:t>
            </a:r>
            <a:r>
              <a:rPr lang="en-US" sz="4000" b="1" dirty="0" smtClean="0">
                <a:latin typeface="Arial" charset="0"/>
              </a:rPr>
              <a:t>. </a:t>
            </a:r>
            <a:r>
              <a:rPr lang="en-US" sz="4000" b="1" dirty="0" err="1" smtClean="0">
                <a:latin typeface="Arial" charset="0"/>
              </a:rPr>
              <a:t>Khi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úp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đĩa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lên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miệng</a:t>
            </a:r>
            <a:r>
              <a:rPr lang="en-US" sz="4000" b="1" dirty="0" smtClean="0">
                <a:latin typeface="Arial" charset="0"/>
              </a:rPr>
              <a:t> li </a:t>
            </a:r>
            <a:r>
              <a:rPr lang="en-US" sz="4000" b="1" dirty="0" err="1" smtClean="0">
                <a:latin typeface="Arial" charset="0"/>
              </a:rPr>
              <a:t>nước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nóng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thì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hiện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tượng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gì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xảy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ra</a:t>
            </a:r>
            <a:r>
              <a:rPr lang="en-GB" sz="4000" b="1" dirty="0" smtClean="0">
                <a:latin typeface="Arial" charset="0"/>
              </a:rPr>
              <a:t>. </a:t>
            </a:r>
            <a:r>
              <a:rPr lang="en-GB" sz="4000" b="1" dirty="0" err="1" smtClean="0">
                <a:latin typeface="Arial" charset="0"/>
              </a:rPr>
              <a:t>Hiện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tượng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đó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gọi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là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gì</a:t>
            </a:r>
            <a:r>
              <a:rPr lang="en-GB" sz="4000" b="1" dirty="0" smtClean="0">
                <a:latin typeface="Arial" charset="0"/>
              </a:rPr>
              <a:t>? </a:t>
            </a:r>
            <a:endParaRPr lang="en-GB" sz="4000" b="1" dirty="0">
              <a:latin typeface="Arial" charset="0"/>
            </a:endParaRPr>
          </a:p>
        </p:txBody>
      </p:sp>
      <p:pic>
        <p:nvPicPr>
          <p:cNvPr id="4" name="Picture 2" descr="Trang44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14523"/>
            <a:ext cx="2619072" cy="305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512" y="3429000"/>
            <a:ext cx="8424936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Khi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úp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đĩa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lên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miệng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li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nóng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ta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có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rất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nhiều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hạt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đọng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trên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mặt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đĩa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Đó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do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hơi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ngưng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tụ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lại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thành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.</a:t>
            </a:r>
            <a:endParaRPr lang="en-GB" sz="4000" b="1" dirty="0">
              <a:solidFill>
                <a:srgbClr val="0000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05920" y="260648"/>
            <a:ext cx="692914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H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iện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nào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chuyển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sang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nào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gọi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ngưng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tụ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en-GB" sz="4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1560" y="206923"/>
            <a:ext cx="692914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N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khí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sang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lỏng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đó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ngưng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tụ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en-GB" sz="4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4620" y="3284985"/>
            <a:ext cx="192873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khí</a:t>
            </a:r>
            <a:r>
              <a:rPr lang="en-GB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3848" y="2961819"/>
            <a:ext cx="2263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latin typeface="Arial" charset="0"/>
              </a:rPr>
              <a:t>Ngưng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tụ</a:t>
            </a:r>
            <a:endParaRPr lang="en-US" sz="3600" dirty="0"/>
          </a:p>
        </p:txBody>
      </p:sp>
      <p:cxnSp>
        <p:nvCxnSpPr>
          <p:cNvPr id="9" name="Straight Arrow Connector 8"/>
          <p:cNvCxnSpPr>
            <a:stCxn id="7" idx="3"/>
            <a:endCxn id="10" idx="1"/>
          </p:cNvCxnSpPr>
          <p:nvPr/>
        </p:nvCxnSpPr>
        <p:spPr>
          <a:xfrm flipV="1">
            <a:off x="2973353" y="3608150"/>
            <a:ext cx="2966799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40152" y="3284984"/>
            <a:ext cx="210826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lỏng</a:t>
            </a:r>
            <a:endParaRPr lang="en-US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0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3861" y="79637"/>
            <a:ext cx="2892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95536" y="4005064"/>
            <a:ext cx="446449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2" descr="Kết quả hình ảnh cho nuoc boc h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Kết quả hình ảnh cho nuoc boc ho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Kết quả hình ảnh cho nuoc boc ho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Nước bốc hơi ở bao nhiêu độ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Nước bốc hơi ở bao nhiêu độ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73599" y="4005064"/>
            <a:ext cx="77724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- Ở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khí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lỏng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có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hình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dạng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nhất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định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không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?</a:t>
            </a:r>
            <a:endParaRPr lang="en-GB" sz="4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2552" y="7937"/>
            <a:ext cx="3074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sz="3200" dirty="0"/>
          </a:p>
        </p:txBody>
      </p:sp>
      <p:pic>
        <p:nvPicPr>
          <p:cNvPr id="1040" name="Picture 16" descr=" Ảnh động thiên nhiên đẹp - Ảnh nước bốc hơ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82" y="769938"/>
            <a:ext cx="4089732" cy="29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Ảnh động thiên nhiên đẹ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32" y="710026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Ảnh động thiên nhiên đẹ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8" y="688482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82552" y="3929861"/>
            <a:ext cx="8191500" cy="14465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4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44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4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US" sz="4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4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4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4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4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4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dạng</a:t>
            </a:r>
            <a:r>
              <a:rPr lang="en-US" sz="4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nhất</a:t>
            </a:r>
            <a:r>
              <a:rPr lang="en-US" sz="4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định</a:t>
            </a:r>
            <a:r>
              <a:rPr lang="en-US" sz="4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6169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0991" y="1052736"/>
            <a:ext cx="8168093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-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lỏng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sang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khí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gọi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bay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hơi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-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khí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sang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lỏng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đó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ngưng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tụ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en-GB" sz="4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7585" y="4365104"/>
            <a:ext cx="81915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en-US" sz="4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4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ở </a:t>
            </a:r>
            <a:r>
              <a:rPr lang="en-US" sz="44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4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US" sz="4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4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4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4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4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dạng</a:t>
            </a:r>
            <a:r>
              <a:rPr lang="en-US" sz="4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nhất</a:t>
            </a:r>
            <a:r>
              <a:rPr lang="en-US" sz="4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định</a:t>
            </a:r>
            <a:r>
              <a:rPr lang="en-US" sz="4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5816" y="332655"/>
            <a:ext cx="2689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KẾT LUẬN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657600" y="3054350"/>
            <a:ext cx="40386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347337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7280" y="1812776"/>
            <a:ext cx="77724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000" b="1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484055" y="1944105"/>
            <a:ext cx="7972887" cy="25647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tủ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lạnh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lấy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ra.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iện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sẽ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xảy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đối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với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đó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gọi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r>
              <a:rPr lang="en-GB" b="1" dirty="0" smtClean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b="1" dirty="0" smtClean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b="1" dirty="0" smtClean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828" y="4509120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khay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đá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ngoài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tủ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lạnh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tượng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xảy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tượng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7279" y="332656"/>
            <a:ext cx="8065545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charset="0"/>
              </a:rPr>
              <a:t>Hoạt</a:t>
            </a: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charset="0"/>
              </a:rPr>
              <a:t>động</a:t>
            </a: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 3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chuyển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lỏng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sang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rắn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ngược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en-GB" sz="36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2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7279" y="332656"/>
            <a:ext cx="8065545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charset="0"/>
              </a:rPr>
              <a:t>Hoạt</a:t>
            </a: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charset="0"/>
              </a:rPr>
              <a:t>động</a:t>
            </a: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 3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chuyển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lỏng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sang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rắn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ngược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en-GB" sz="3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9792" y="2060848"/>
            <a:ext cx="2369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Arial" charset="0"/>
              </a:rPr>
              <a:t>Thí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charset="0"/>
              </a:rPr>
              <a:t>nghiệm</a:t>
            </a:r>
            <a:endParaRPr lang="en-US" sz="32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7280" y="1812776"/>
            <a:ext cx="77724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000" b="1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3488" y="654366"/>
            <a:ext cx="7772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hảo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đôi</a:t>
            </a:r>
            <a:endParaRPr lang="en-US" sz="36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496793" y="1393031"/>
            <a:ext cx="7972887" cy="25647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1.Đặt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tủ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lạnh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lấy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ra.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iện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sẽ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xảy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đối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với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đó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gọi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r>
              <a:rPr lang="en-GB" b="1" dirty="0" smtClean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b="1" dirty="0" smtClean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b="1" dirty="0" smtClean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280" y="3992710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2.Để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khay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đá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ngoài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tủ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lạnh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tượng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xảy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tượng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275395" y="3501008"/>
            <a:ext cx="8496944" cy="25922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tủ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lạnh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lấy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ra.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iện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sẽ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xảy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đối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với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  <a:endParaRPr lang="en-US" b="1" dirty="0" smtClean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8" descr="Trang45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422"/>
            <a:ext cx="330324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7383" y="3645024"/>
            <a:ext cx="8632968" cy="2800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tủ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lạnh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vài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lấy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</a:t>
            </a:r>
            <a:r>
              <a:rPr lang="en-GB" sz="44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ước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đã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thành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GB" sz="44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cục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( </a:t>
            </a:r>
            <a:r>
              <a:rPr lang="en-GB" sz="44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rắn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1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467544" y="404664"/>
            <a:ext cx="8496944" cy="18590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tủ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lạnh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vài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lấy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ra.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đã</a:t>
            </a:r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thành</a:t>
            </a:r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GB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cục</a:t>
            </a:r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 </a:t>
            </a:r>
            <a:r>
              <a:rPr lang="en-GB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rắn</a:t>
            </a:r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endParaRPr lang="en-US" sz="4000" dirty="0">
              <a:solidFill>
                <a:srgbClr val="0000CC"/>
              </a:solidFill>
            </a:endParaRPr>
          </a:p>
          <a:p>
            <a:pPr algn="l"/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5656" y="2978660"/>
            <a:ext cx="5437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GB" sz="40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40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đó</a:t>
            </a:r>
            <a:r>
              <a:rPr lang="en-GB" sz="40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gọi</a:t>
            </a:r>
            <a:r>
              <a:rPr lang="en-GB" sz="40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</a:t>
            </a:r>
            <a:r>
              <a:rPr lang="en-GB" sz="40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40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endParaRPr lang="en-US" sz="4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519" y="2967172"/>
            <a:ext cx="741682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đó</a:t>
            </a:r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gọi</a:t>
            </a:r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</a:t>
            </a:r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đông</a:t>
            </a:r>
            <a:r>
              <a:rPr lang="en-GB" sz="4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đặc</a:t>
            </a:r>
            <a:r>
              <a:rPr lang="en-GB" sz="4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83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7531" y="620688"/>
            <a:ext cx="77724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như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thế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nào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gọi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đông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đặc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?</a:t>
            </a:r>
            <a:endParaRPr lang="en-GB" sz="40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422" y="651076"/>
            <a:ext cx="8985096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chuyển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lỏng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sang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rắn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gọi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đông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đặc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.</a:t>
            </a:r>
            <a:endParaRPr lang="en-GB" sz="40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092" y="3162686"/>
            <a:ext cx="223651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lỏng</a:t>
            </a:r>
            <a:r>
              <a:rPr lang="en-GB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1337" y="2880237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latin typeface="Arial" charset="0"/>
              </a:rPr>
              <a:t>Đông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đặc</a:t>
            </a:r>
            <a:endParaRPr lang="en-US" sz="3600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2982602" y="3485852"/>
            <a:ext cx="3266547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249149" y="3068960"/>
            <a:ext cx="198002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rắn</a:t>
            </a:r>
            <a:r>
              <a:rPr lang="en-GB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7414" y="4365104"/>
            <a:ext cx="5535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đông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8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ết quả hình ảnh cho bang bac c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62008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2996952"/>
            <a:ext cx="200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ắc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Cực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Kết quả hình ảnh cho tuyet o 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3528"/>
            <a:ext cx="3630061" cy="246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19630" y="2996952"/>
            <a:ext cx="1574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Tuyết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ở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Nga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2085" y="6216623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0" name="Picture 8" descr="Kết quả hình ảnh cho tuyết ở vie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1" y="3638096"/>
            <a:ext cx="4137717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05054" y="6209847"/>
            <a:ext cx="2122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Tuyết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ở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Nam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Kết quả hình ảnh cho lau dai lam tu bang 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87" y="3630547"/>
            <a:ext cx="3868949" cy="25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4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5089" y="1854757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rắn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7644" y="1881890"/>
            <a:ext cx="7128792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rắn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định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7280" y="1812776"/>
            <a:ext cx="77724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000" b="1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394" y="198845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khay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tủ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lạnh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Trang45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3448193" cy="198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24835" y="3501008"/>
            <a:ext cx="5344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8248" y="0"/>
            <a:ext cx="1864017" cy="1988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2735" y="1988458"/>
            <a:ext cx="806489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khay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đá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ngoài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tủ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lạnh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đá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lỏng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4099" y="3501008"/>
            <a:ext cx="784887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tủ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lạnh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tan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8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7280" y="1812776"/>
            <a:ext cx="77724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000" b="1" dirty="0" smtClean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9" name="Picture 4" descr="Trang45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0"/>
            <a:ext cx="257477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13182" y="2982034"/>
            <a:ext cx="4935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201" y="150919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khay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đá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ngoài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tủ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lạnh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đá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lỏng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092" y="4818870"/>
            <a:ext cx="198002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rắn</a:t>
            </a:r>
            <a:r>
              <a:rPr lang="en-GB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11337" y="4536421"/>
            <a:ext cx="2544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latin typeface="Arial" charset="0"/>
              </a:rPr>
              <a:t>Nóng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chảy</a:t>
            </a:r>
            <a:endParaRPr lang="en-US" sz="3600" dirty="0"/>
          </a:p>
        </p:txBody>
      </p:sp>
      <p:cxnSp>
        <p:nvCxnSpPr>
          <p:cNvPr id="15" name="Straight Arrow Connector 14"/>
          <p:cNvCxnSpPr>
            <a:stCxn id="11" idx="3"/>
            <a:endCxn id="16" idx="1"/>
          </p:cNvCxnSpPr>
          <p:nvPr/>
        </p:nvCxnSpPr>
        <p:spPr>
          <a:xfrm flipV="1">
            <a:off x="2726121" y="5142035"/>
            <a:ext cx="3523028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249149" y="4818869"/>
            <a:ext cx="210826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lỏng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560" y="2982034"/>
            <a:ext cx="7251729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tượng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gọi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3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6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714500" y="547688"/>
            <a:ext cx="6057900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endParaRPr lang="vi-VN" sz="2800" b="1" i="1" kern="10" spc="35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50800" dir="5400000" algn="tl" rotWithShape="0">
                  <a:srgbClr val="000000">
                    <a:alpha val="64998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332656"/>
            <a:ext cx="604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Nước có những tính chất gì?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3121" y="1143000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- </a:t>
            </a:r>
            <a:r>
              <a:rPr lang="vi-VN" sz="3600" b="1" dirty="0" smtClean="0">
                <a:latin typeface="+mj-lt"/>
              </a:rPr>
              <a:t>Nước 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là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một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chất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lỏng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trong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suốt</a:t>
            </a:r>
            <a:r>
              <a:rPr lang="en-US" sz="3600" b="1" dirty="0" smtClean="0">
                <a:latin typeface="+mj-lt"/>
              </a:rPr>
              <a:t>, </a:t>
            </a:r>
            <a:r>
              <a:rPr lang="en-US" sz="3600" b="1" dirty="0" err="1" smtClean="0">
                <a:latin typeface="+mj-lt"/>
              </a:rPr>
              <a:t>không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màu</a:t>
            </a:r>
            <a:r>
              <a:rPr lang="en-US" sz="3600" b="1" dirty="0" smtClean="0">
                <a:latin typeface="+mj-lt"/>
              </a:rPr>
              <a:t>, </a:t>
            </a:r>
            <a:r>
              <a:rPr lang="en-US" sz="3600" b="1" dirty="0" err="1" smtClean="0">
                <a:latin typeface="+mj-lt"/>
              </a:rPr>
              <a:t>không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mùi</a:t>
            </a:r>
            <a:r>
              <a:rPr lang="en-US" sz="3600" b="1" dirty="0" smtClean="0">
                <a:latin typeface="+mj-lt"/>
              </a:rPr>
              <a:t>, </a:t>
            </a:r>
            <a:r>
              <a:rPr lang="en-US" sz="3600" b="1" dirty="0" err="1" smtClean="0">
                <a:latin typeface="+mj-lt"/>
              </a:rPr>
              <a:t>không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vị</a:t>
            </a:r>
            <a:r>
              <a:rPr lang="en-US" sz="3600" b="1" dirty="0" smtClean="0">
                <a:latin typeface="+mj-lt"/>
              </a:rPr>
              <a:t>, </a:t>
            </a:r>
            <a:r>
              <a:rPr lang="en-US" sz="3600" b="1" dirty="0" err="1" smtClean="0">
                <a:latin typeface="+mj-lt"/>
              </a:rPr>
              <a:t>không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có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hình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dạng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nhất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định</a:t>
            </a:r>
            <a:r>
              <a:rPr lang="en-US" sz="3600" b="1" dirty="0" smtClean="0">
                <a:latin typeface="+mj-lt"/>
              </a:rPr>
              <a:t>.</a:t>
            </a:r>
            <a:endParaRPr lang="vi-VN" sz="36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8171" y="306896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- </a:t>
            </a:r>
            <a:r>
              <a:rPr lang="vi-VN" sz="3600" b="1" dirty="0" smtClean="0">
                <a:latin typeface="+mj-lt"/>
              </a:rPr>
              <a:t>Nước </a:t>
            </a:r>
            <a:r>
              <a:rPr lang="en-US" sz="3600" b="1" dirty="0" err="1" smtClean="0">
                <a:latin typeface="+mj-lt"/>
              </a:rPr>
              <a:t>chảy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từ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cao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xuống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thấp</a:t>
            </a:r>
            <a:r>
              <a:rPr lang="en-US" sz="3600" b="1" dirty="0" smtClean="0">
                <a:latin typeface="+mj-lt"/>
              </a:rPr>
              <a:t>, </a:t>
            </a:r>
            <a:r>
              <a:rPr lang="en-US" sz="3600" b="1" dirty="0" err="1" smtClean="0">
                <a:latin typeface="+mj-lt"/>
              </a:rPr>
              <a:t>lan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ra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khắp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mọi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phía</a:t>
            </a:r>
            <a:r>
              <a:rPr lang="en-US" sz="3600" b="1" dirty="0" smtClean="0">
                <a:latin typeface="+mj-lt"/>
              </a:rPr>
              <a:t>.</a:t>
            </a:r>
            <a:endParaRPr lang="vi-VN" sz="36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9673" y="4365104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- </a:t>
            </a:r>
            <a:r>
              <a:rPr lang="vi-VN" sz="3600" b="1" dirty="0" smtClean="0">
                <a:latin typeface="+mj-lt"/>
              </a:rPr>
              <a:t>Nước </a:t>
            </a:r>
            <a:r>
              <a:rPr lang="en-US" sz="3600" b="1" dirty="0" err="1" smtClean="0">
                <a:latin typeface="+mj-lt"/>
              </a:rPr>
              <a:t>thấm</a:t>
            </a:r>
            <a:r>
              <a:rPr lang="en-US" sz="3600" b="1" dirty="0" smtClean="0">
                <a:latin typeface="+mj-lt"/>
              </a:rPr>
              <a:t> qua </a:t>
            </a:r>
            <a:r>
              <a:rPr lang="en-US" sz="3600" b="1" dirty="0" err="1" smtClean="0">
                <a:latin typeface="+mj-lt"/>
              </a:rPr>
              <a:t>một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số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vật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và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hòa</a:t>
            </a:r>
            <a:r>
              <a:rPr lang="en-US" sz="3600" b="1" dirty="0" smtClean="0">
                <a:latin typeface="+mj-lt"/>
              </a:rPr>
              <a:t> tan </a:t>
            </a:r>
            <a:r>
              <a:rPr lang="en-US" sz="3600" b="1" dirty="0" err="1" smtClean="0">
                <a:latin typeface="+mj-lt"/>
              </a:rPr>
              <a:t>được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một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số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chất</a:t>
            </a:r>
            <a:r>
              <a:rPr lang="en-US" sz="3600" b="1" dirty="0" smtClean="0">
                <a:latin typeface="+mj-lt"/>
              </a:rPr>
              <a:t>.</a:t>
            </a:r>
            <a:endParaRPr lang="vi-VN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00706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1235" y="260648"/>
            <a:ext cx="806554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Hoạt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động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4: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Sơ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chuyển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en-GB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56348" y="871126"/>
            <a:ext cx="806554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latin typeface="Arial" charset="0"/>
              </a:rPr>
              <a:t>Nước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tồn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tại</a:t>
            </a:r>
            <a:r>
              <a:rPr lang="en-US" sz="2800" b="1" dirty="0" smtClean="0">
                <a:latin typeface="Arial" charset="0"/>
              </a:rPr>
              <a:t> ở </a:t>
            </a:r>
            <a:r>
              <a:rPr lang="en-US" sz="2800" b="1" dirty="0" err="1" smtClean="0">
                <a:latin typeface="Arial" charset="0"/>
              </a:rPr>
              <a:t>những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thể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nào</a:t>
            </a:r>
            <a:r>
              <a:rPr lang="en-US" sz="2800" b="1" dirty="0" smtClean="0">
                <a:latin typeface="Arial" charset="0"/>
              </a:rPr>
              <a:t>?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2362670" cy="28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09813" y="4710658"/>
            <a:ext cx="18541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29688"/>
            <a:ext cx="2961401" cy="17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045483" y="4660394"/>
            <a:ext cx="18541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94398"/>
            <a:ext cx="2081362" cy="22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804248" y="4730089"/>
            <a:ext cx="18541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5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5" descr="bckgrnd0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" y="-1143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1268760"/>
            <a:ext cx="7239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 CHƠI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0" y="2852936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8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022" y="1092613"/>
            <a:ext cx="84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( 1, 2, 3, 4).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85024" y="3784569"/>
            <a:ext cx="159530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2…….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2266054" y="2964163"/>
            <a:ext cx="198002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1………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2394295" y="4697666"/>
            <a:ext cx="172354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3……..</a:t>
            </a:r>
            <a:endParaRPr lang="en-US" sz="4400" dirty="0"/>
          </a:p>
        </p:txBody>
      </p:sp>
      <p:sp>
        <p:nvSpPr>
          <p:cNvPr id="19" name="Rectangle 18"/>
          <p:cNvSpPr/>
          <p:nvPr/>
        </p:nvSpPr>
        <p:spPr>
          <a:xfrm>
            <a:off x="2394295" y="5550354"/>
            <a:ext cx="159530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4…….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1715858" y="2062920"/>
            <a:ext cx="401904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6032" y="292416"/>
            <a:ext cx="8206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506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8" grpId="0" animBg="1"/>
      <p:bldP spid="19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57" y="3501007"/>
            <a:ext cx="1111439" cy="133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97" y="1572653"/>
            <a:ext cx="1706136" cy="102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898" y="5018856"/>
            <a:ext cx="1189534" cy="127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03" y="3356992"/>
            <a:ext cx="1111439" cy="133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>
            <a:endCxn id="5" idx="1"/>
          </p:cNvCxnSpPr>
          <p:nvPr/>
        </p:nvCxnSpPr>
        <p:spPr>
          <a:xfrm flipV="1">
            <a:off x="1333765" y="2082938"/>
            <a:ext cx="2209832" cy="140419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0"/>
          </p:cNvCxnSpPr>
          <p:nvPr/>
        </p:nvCxnSpPr>
        <p:spPr>
          <a:xfrm>
            <a:off x="5249733" y="1988840"/>
            <a:ext cx="2089890" cy="13681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91432" y="4688659"/>
            <a:ext cx="2244864" cy="11839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342756" y="4793032"/>
            <a:ext cx="2459142" cy="107956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082274" y="2593222"/>
            <a:ext cx="441146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5893291" y="2239279"/>
            <a:ext cx="441146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5930414" y="4879924"/>
            <a:ext cx="441146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2351754" y="4879780"/>
            <a:ext cx="441146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531768" y="281389"/>
            <a:ext cx="8206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57" y="3501007"/>
            <a:ext cx="1111439" cy="133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97" y="1572653"/>
            <a:ext cx="1706136" cy="102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898" y="5018856"/>
            <a:ext cx="1189534" cy="127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03" y="3356992"/>
            <a:ext cx="1111439" cy="133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>
            <a:endCxn id="5" idx="1"/>
          </p:cNvCxnSpPr>
          <p:nvPr/>
        </p:nvCxnSpPr>
        <p:spPr>
          <a:xfrm flipV="1">
            <a:off x="1333765" y="2082938"/>
            <a:ext cx="2209832" cy="140419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0"/>
          </p:cNvCxnSpPr>
          <p:nvPr/>
        </p:nvCxnSpPr>
        <p:spPr>
          <a:xfrm>
            <a:off x="5249733" y="1988840"/>
            <a:ext cx="2089890" cy="13681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91432" y="4688659"/>
            <a:ext cx="2244864" cy="11839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342756" y="4793032"/>
            <a:ext cx="2459142" cy="107956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082274" y="2593222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5893291" y="2239279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5930414" y="4879924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2351754" y="4879780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531768" y="281388"/>
            <a:ext cx="8206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8720" y="2639893"/>
            <a:ext cx="18999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2438570"/>
            <a:ext cx="20882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tụ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12890" y="4901567"/>
            <a:ext cx="238245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7946" y="5064446"/>
            <a:ext cx="231317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6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ết quả hình ảnh cho nước bị ô nhiễ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8640"/>
            <a:ext cx="8534400" cy="571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5914958"/>
            <a:ext cx="5753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267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938" y="1268760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1049" y="404664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451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5" descr="bckgrnd0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" y="-1143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328880"/>
            <a:ext cx="7239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 CHƠI</a:t>
            </a: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457200" y="2448073"/>
            <a:ext cx="5949516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0000CC"/>
                </a:solidFill>
              </a:rPr>
              <a:t>1. </a:t>
            </a:r>
            <a:r>
              <a:rPr lang="en-US" sz="4000" b="1" dirty="0" err="1" smtClean="0">
                <a:solidFill>
                  <a:srgbClr val="0000CC"/>
                </a:solidFill>
              </a:rPr>
              <a:t>Ghi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vào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bảng</a:t>
            </a:r>
            <a:r>
              <a:rPr lang="en-US" sz="4000" b="1" dirty="0">
                <a:solidFill>
                  <a:srgbClr val="0000CC"/>
                </a:solidFill>
              </a:rPr>
              <a:t> con </a:t>
            </a:r>
          </a:p>
          <a:p>
            <a:pPr algn="ctr" eaLnBrk="1" hangingPunct="1"/>
            <a:r>
              <a:rPr lang="en-US" sz="4000" b="1" dirty="0" err="1">
                <a:solidFill>
                  <a:srgbClr val="0000CC"/>
                </a:solidFill>
              </a:rPr>
              <a:t>đáp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án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đúng</a:t>
            </a:r>
            <a:endParaRPr lang="en-US" sz="4000" b="1" dirty="0">
              <a:solidFill>
                <a:srgbClr val="0000CC"/>
              </a:solidFill>
            </a:endParaRPr>
          </a:p>
          <a:p>
            <a:pPr marL="742950" indent="-742950" algn="ctr" eaLnBrk="1" hangingPunct="1">
              <a:buAutoNum type="alphaUcPeriod"/>
            </a:pPr>
            <a:r>
              <a:rPr lang="en-US" sz="4000" b="1" dirty="0" smtClean="0">
                <a:solidFill>
                  <a:srgbClr val="0000CC"/>
                </a:solidFill>
              </a:rPr>
              <a:t>   B,  C hay D</a:t>
            </a:r>
            <a:endParaRPr lang="en-US" sz="40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1505909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52314" y="4558410"/>
            <a:ext cx="6411973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</a:rPr>
              <a:t>Sai</a:t>
            </a:r>
            <a:r>
              <a:rPr lang="en-US" sz="4000" b="1" dirty="0" smtClean="0">
                <a:solidFill>
                  <a:srgbClr val="FF0000"/>
                </a:solidFill>
              </a:rPr>
              <a:t> ở </a:t>
            </a:r>
            <a:r>
              <a:rPr lang="en-US" sz="4000" b="1" dirty="0" err="1" smtClean="0">
                <a:solidFill>
                  <a:srgbClr val="FF0000"/>
                </a:solidFill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thì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dừng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cuộc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chơi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ở </a:t>
            </a:r>
            <a:r>
              <a:rPr lang="en-US" sz="4000" b="1" dirty="0" err="1" smtClean="0">
                <a:solidFill>
                  <a:srgbClr val="FF0000"/>
                </a:solidFill>
              </a:rPr>
              <a:t>đó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7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7" grpId="0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648098" y="908719"/>
            <a:ext cx="7161008" cy="1692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1: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tồn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tại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6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1295400" y="3665041"/>
            <a:ext cx="5029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</a:rPr>
              <a:t>B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khí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1219200" y="2895600"/>
            <a:ext cx="7315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660066"/>
                </a:solidFill>
                <a:latin typeface="Times New Roman" pitchFamily="18" charset="0"/>
              </a:rPr>
              <a:t>A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rắn</a:t>
            </a:r>
            <a:endParaRPr lang="en-US" sz="193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1317955" y="5265479"/>
            <a:ext cx="7086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rgbClr val="660066"/>
                </a:solidFill>
                <a:latin typeface=".VnCentury Schoolbook" pitchFamily="34" charset="0"/>
              </a:rPr>
              <a:t>D</a:t>
            </a:r>
            <a:r>
              <a:rPr lang="en-US" sz="2400" b="1" dirty="0" smtClean="0">
                <a:solidFill>
                  <a:srgbClr val="0000CC"/>
                </a:solidFill>
              </a:rPr>
              <a:t>  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C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ả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3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đáp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án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A, B, C.</a:t>
            </a:r>
            <a:endParaRPr lang="en-US" sz="8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7833055" y="45901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0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7833055" y="45901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1</a:t>
            </a:r>
          </a:p>
        </p:txBody>
      </p:sp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7855530" y="153194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 dirty="0">
                <a:solidFill>
                  <a:srgbClr val="FF0000"/>
                </a:solidFill>
                <a:latin typeface=".VnBahamasBH" pitchFamily="34" charset="0"/>
              </a:rPr>
              <a:t>2</a:t>
            </a:r>
          </a:p>
        </p:txBody>
      </p:sp>
      <p:sp>
        <p:nvSpPr>
          <p:cNvPr id="264201" name="Text Box 9"/>
          <p:cNvSpPr txBox="1">
            <a:spLocks noChangeArrowheads="1"/>
          </p:cNvSpPr>
          <p:nvPr/>
        </p:nvSpPr>
        <p:spPr bwMode="auto">
          <a:xfrm>
            <a:off x="7855530" y="153194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3</a:t>
            </a:r>
          </a:p>
        </p:txBody>
      </p:sp>
      <p:sp>
        <p:nvSpPr>
          <p:cNvPr id="264202" name="Text Box 10"/>
          <p:cNvSpPr txBox="1">
            <a:spLocks noChangeArrowheads="1"/>
          </p:cNvSpPr>
          <p:nvPr/>
        </p:nvSpPr>
        <p:spPr bwMode="auto">
          <a:xfrm>
            <a:off x="7855530" y="45901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4</a:t>
            </a:r>
          </a:p>
        </p:txBody>
      </p:sp>
      <p:sp>
        <p:nvSpPr>
          <p:cNvPr id="264203" name="Text Box 11"/>
          <p:cNvSpPr txBox="1">
            <a:spLocks noChangeArrowheads="1"/>
          </p:cNvSpPr>
          <p:nvPr/>
        </p:nvSpPr>
        <p:spPr bwMode="auto">
          <a:xfrm>
            <a:off x="7855530" y="145188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5</a:t>
            </a:r>
          </a:p>
        </p:txBody>
      </p:sp>
      <p:sp>
        <p:nvSpPr>
          <p:cNvPr id="264209" name="Text Box 17"/>
          <p:cNvSpPr txBox="1">
            <a:spLocks noChangeArrowheads="1"/>
          </p:cNvSpPr>
          <p:nvPr/>
        </p:nvSpPr>
        <p:spPr bwMode="auto">
          <a:xfrm>
            <a:off x="5904106" y="250441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 i="1">
                <a:solidFill>
                  <a:srgbClr val="FFFF66"/>
                </a:solidFill>
                <a:latin typeface=".VnBahamasBH" pitchFamily="34" charset="0"/>
              </a:rPr>
              <a:t>B¾t ®Çu</a:t>
            </a:r>
          </a:p>
        </p:txBody>
      </p:sp>
      <p:sp>
        <p:nvSpPr>
          <p:cNvPr id="264210" name="Text Box 18"/>
          <p:cNvSpPr txBox="1">
            <a:spLocks noChangeArrowheads="1"/>
          </p:cNvSpPr>
          <p:nvPr/>
        </p:nvSpPr>
        <p:spPr bwMode="auto">
          <a:xfrm>
            <a:off x="5927433" y="256564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800" b="1" i="1">
                <a:solidFill>
                  <a:srgbClr val="FFFF66"/>
                </a:solidFill>
                <a:latin typeface=".VnBahamasBH" pitchFamily="34" charset="0"/>
              </a:rPr>
              <a:t>HÕt giê</a:t>
            </a:r>
          </a:p>
        </p:txBody>
      </p:sp>
      <p:sp>
        <p:nvSpPr>
          <p:cNvPr id="264211" name="Text Box 19"/>
          <p:cNvSpPr txBox="1">
            <a:spLocks noChangeArrowheads="1"/>
          </p:cNvSpPr>
          <p:nvPr/>
        </p:nvSpPr>
        <p:spPr bwMode="auto">
          <a:xfrm>
            <a:off x="5904106" y="244317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800" b="1" i="1">
                <a:solidFill>
                  <a:srgbClr val="FFFF66"/>
                </a:solidFill>
                <a:latin typeface=".VnBahamasBH" pitchFamily="34" charset="0"/>
              </a:rPr>
              <a:t>§¸p ¸n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349686" y="4434481"/>
            <a:ext cx="502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660066"/>
                </a:solidFill>
                <a:latin typeface="Times New Roman" pitchFamily="18" charset="0"/>
              </a:rPr>
              <a:t>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lỏng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38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6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6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8" grpId="0" animBg="1"/>
      <p:bldP spid="264198" grpId="1" animBg="1"/>
      <p:bldP spid="264199" grpId="0" animBg="1"/>
      <p:bldP spid="264199" grpId="1" animBg="1"/>
      <p:bldP spid="264200" grpId="0" animBg="1"/>
      <p:bldP spid="264200" grpId="1" animBg="1"/>
      <p:bldP spid="264201" grpId="0" animBg="1"/>
      <p:bldP spid="264201" grpId="1" animBg="1"/>
      <p:bldP spid="264202" grpId="0" animBg="1"/>
      <p:bldP spid="264202" grpId="1" animBg="1"/>
      <p:bldP spid="264203" grpId="0" animBg="1"/>
      <p:bldP spid="264203" grpId="1" animBg="1"/>
      <p:bldP spid="264209" grpId="0" animBg="1"/>
      <p:bldP spid="264210" grpId="0" animBg="1"/>
      <p:bldP spid="2642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195374" y="61041"/>
            <a:ext cx="5718379" cy="1538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2: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chung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3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202626" y="2803575"/>
            <a:ext cx="843566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</a:rPr>
              <a:t>B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mùi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vị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195374" y="1783941"/>
            <a:ext cx="78938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660066"/>
                </a:solidFill>
                <a:latin typeface="Times New Roman" pitchFamily="18" charset="0"/>
              </a:rPr>
              <a:t>A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màu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mùi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193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253675" y="3861048"/>
            <a:ext cx="91359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rgbClr val="660066"/>
                </a:solidFill>
                <a:latin typeface=".VnCentury Schoolbook" pitchFamily="34" charset="0"/>
              </a:rPr>
              <a:t>C</a:t>
            </a:r>
            <a:r>
              <a:rPr lang="en-US" sz="2400" b="1" dirty="0" smtClean="0">
                <a:solidFill>
                  <a:srgbClr val="0000CC"/>
                </a:solidFill>
              </a:rPr>
              <a:t>  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màu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mùi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vị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8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7884368" y="32839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0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7909967" y="32839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1</a:t>
            </a:r>
          </a:p>
        </p:txBody>
      </p:sp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7909967" y="32839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 dirty="0">
                <a:solidFill>
                  <a:srgbClr val="FF0000"/>
                </a:solidFill>
                <a:latin typeface=".VnBahamasBH" pitchFamily="34" charset="0"/>
              </a:rPr>
              <a:t>2</a:t>
            </a:r>
          </a:p>
        </p:txBody>
      </p:sp>
      <p:sp>
        <p:nvSpPr>
          <p:cNvPr id="264201" name="Text Box 9"/>
          <p:cNvSpPr txBox="1">
            <a:spLocks noChangeArrowheads="1"/>
          </p:cNvSpPr>
          <p:nvPr/>
        </p:nvSpPr>
        <p:spPr bwMode="auto">
          <a:xfrm>
            <a:off x="7909967" y="36938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3</a:t>
            </a:r>
          </a:p>
        </p:txBody>
      </p:sp>
      <p:sp>
        <p:nvSpPr>
          <p:cNvPr id="264202" name="Text Box 10"/>
          <p:cNvSpPr txBox="1">
            <a:spLocks noChangeArrowheads="1"/>
          </p:cNvSpPr>
          <p:nvPr/>
        </p:nvSpPr>
        <p:spPr bwMode="auto">
          <a:xfrm>
            <a:off x="7944085" y="46622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 dirty="0">
                <a:solidFill>
                  <a:srgbClr val="FF0000"/>
                </a:solidFill>
                <a:latin typeface=".VnBahamasBH" pitchFamily="34" charset="0"/>
              </a:rPr>
              <a:t>4</a:t>
            </a:r>
          </a:p>
        </p:txBody>
      </p:sp>
      <p:sp>
        <p:nvSpPr>
          <p:cNvPr id="264203" name="Text Box 11"/>
          <p:cNvSpPr txBox="1">
            <a:spLocks noChangeArrowheads="1"/>
          </p:cNvSpPr>
          <p:nvPr/>
        </p:nvSpPr>
        <p:spPr bwMode="auto">
          <a:xfrm>
            <a:off x="7911103" y="43192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5</a:t>
            </a:r>
          </a:p>
        </p:txBody>
      </p:sp>
      <p:sp>
        <p:nvSpPr>
          <p:cNvPr id="264209" name="Text Box 17"/>
          <p:cNvSpPr txBox="1">
            <a:spLocks noChangeArrowheads="1"/>
          </p:cNvSpPr>
          <p:nvPr/>
        </p:nvSpPr>
        <p:spPr bwMode="auto">
          <a:xfrm>
            <a:off x="5940152" y="61041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 i="1">
                <a:solidFill>
                  <a:srgbClr val="FFFF66"/>
                </a:solidFill>
                <a:latin typeface=".VnBahamasBH" pitchFamily="34" charset="0"/>
              </a:rPr>
              <a:t>B¾t ®Çu</a:t>
            </a:r>
          </a:p>
        </p:txBody>
      </p:sp>
      <p:sp>
        <p:nvSpPr>
          <p:cNvPr id="264210" name="Text Box 18"/>
          <p:cNvSpPr txBox="1">
            <a:spLocks noChangeArrowheads="1"/>
          </p:cNvSpPr>
          <p:nvPr/>
        </p:nvSpPr>
        <p:spPr bwMode="auto">
          <a:xfrm>
            <a:off x="5940152" y="32839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800" b="1" i="1">
                <a:solidFill>
                  <a:srgbClr val="FFFF66"/>
                </a:solidFill>
                <a:latin typeface=".VnBahamasBH" pitchFamily="34" charset="0"/>
              </a:rPr>
              <a:t>HÕt giê</a:t>
            </a:r>
          </a:p>
        </p:txBody>
      </p:sp>
      <p:sp>
        <p:nvSpPr>
          <p:cNvPr id="264211" name="Text Box 19"/>
          <p:cNvSpPr txBox="1">
            <a:spLocks noChangeArrowheads="1"/>
          </p:cNvSpPr>
          <p:nvPr/>
        </p:nvSpPr>
        <p:spPr bwMode="auto">
          <a:xfrm>
            <a:off x="5940152" y="46622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800" b="1" i="1" dirty="0">
                <a:solidFill>
                  <a:srgbClr val="FFFF66"/>
                </a:solidFill>
                <a:latin typeface=".VnBahamasBH" pitchFamily="34" charset="0"/>
              </a:rPr>
              <a:t>§¸p ¸n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02626" y="5195728"/>
            <a:ext cx="72547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4400" b="1" dirty="0" smtClean="0">
                <a:solidFill>
                  <a:srgbClr val="660066"/>
                </a:solidFill>
                <a:latin typeface="Times New Roman" pitchFamily="18" charset="0"/>
              </a:rPr>
              <a:t>D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màu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vị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6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83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6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6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8" grpId="0" animBg="1"/>
      <p:bldP spid="264198" grpId="1" animBg="1"/>
      <p:bldP spid="264199" grpId="0" animBg="1"/>
      <p:bldP spid="264199" grpId="1" animBg="1"/>
      <p:bldP spid="264200" grpId="0" animBg="1"/>
      <p:bldP spid="264200" grpId="1" animBg="1"/>
      <p:bldP spid="264201" grpId="0" animBg="1"/>
      <p:bldP spid="264201" grpId="1" animBg="1"/>
      <p:bldP spid="264202" grpId="0" animBg="1"/>
      <p:bldP spid="264202" grpId="1" animBg="1"/>
      <p:bldP spid="264203" grpId="0" animBg="1"/>
      <p:bldP spid="264203" grpId="1" animBg="1"/>
      <p:bldP spid="264209" grpId="0" animBg="1"/>
      <p:bldP spid="264210" grpId="0" animBg="1"/>
      <p:bldP spid="2642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714500" y="547688"/>
            <a:ext cx="6057900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endParaRPr lang="vi-VN" sz="2800" b="1" i="1" kern="10" spc="35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50800" dir="5400000" algn="tl" rotWithShape="0">
                  <a:srgbClr val="000000">
                    <a:alpha val="64998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6" name="Picture 2" descr="Kết quả hình ảnh cho nu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" y="-21866"/>
            <a:ext cx="9056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9602" y="2391471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+mj-lt"/>
              </a:rPr>
              <a:t>Bài</a:t>
            </a:r>
            <a:r>
              <a:rPr lang="en-US" sz="6000" dirty="0" smtClean="0">
                <a:solidFill>
                  <a:srgbClr val="FFFF00"/>
                </a:solidFill>
                <a:latin typeface="+mj-lt"/>
              </a:rPr>
              <a:t> 21: </a:t>
            </a:r>
            <a:r>
              <a:rPr lang="vi-VN" sz="6000" dirty="0" smtClean="0">
                <a:solidFill>
                  <a:srgbClr val="FFFF00"/>
                </a:solidFill>
                <a:latin typeface="+mj-lt"/>
              </a:rPr>
              <a:t>Ba </a:t>
            </a:r>
            <a:r>
              <a:rPr lang="vi-VN" sz="6000" dirty="0">
                <a:solidFill>
                  <a:srgbClr val="FFFF00"/>
                </a:solidFill>
                <a:latin typeface="+mj-lt"/>
              </a:rPr>
              <a:t>thể của nước</a:t>
            </a:r>
            <a:endParaRPr lang="vi-VN" sz="72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313022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201379" y="721519"/>
            <a:ext cx="6656621" cy="1538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3: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riêng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từng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304528" y="4028871"/>
            <a:ext cx="80838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C</a:t>
            </a:r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rắn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dạng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nhất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. 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114075" y="2335808"/>
            <a:ext cx="9029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A.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dạng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nhất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13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181825" y="3140968"/>
            <a:ext cx="86902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660066"/>
                </a:solidFill>
                <a:latin typeface=".VnCentury Schoolbook" pitchFamily="34" charset="0"/>
              </a:rPr>
              <a:t>B.</a:t>
            </a:r>
            <a:r>
              <a:rPr lang="en-US" b="1" dirty="0" smtClean="0">
                <a:solidFill>
                  <a:srgbClr val="0000CC"/>
                </a:solidFill>
              </a:rPr>
              <a:t>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rắn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dạng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nhất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66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69342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0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69342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1</a:t>
            </a:r>
          </a:p>
        </p:txBody>
      </p:sp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68580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2</a:t>
            </a:r>
          </a:p>
        </p:txBody>
      </p:sp>
      <p:sp>
        <p:nvSpPr>
          <p:cNvPr id="264201" name="Text Box 9"/>
          <p:cNvSpPr txBox="1">
            <a:spLocks noChangeArrowheads="1"/>
          </p:cNvSpPr>
          <p:nvPr/>
        </p:nvSpPr>
        <p:spPr bwMode="auto">
          <a:xfrm>
            <a:off x="69342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3</a:t>
            </a:r>
          </a:p>
        </p:txBody>
      </p:sp>
      <p:sp>
        <p:nvSpPr>
          <p:cNvPr id="264202" name="Text Box 10"/>
          <p:cNvSpPr txBox="1">
            <a:spLocks noChangeArrowheads="1"/>
          </p:cNvSpPr>
          <p:nvPr/>
        </p:nvSpPr>
        <p:spPr bwMode="auto">
          <a:xfrm>
            <a:off x="69342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4</a:t>
            </a:r>
          </a:p>
        </p:txBody>
      </p:sp>
      <p:sp>
        <p:nvSpPr>
          <p:cNvPr id="264203" name="Text Box 11"/>
          <p:cNvSpPr txBox="1">
            <a:spLocks noChangeArrowheads="1"/>
          </p:cNvSpPr>
          <p:nvPr/>
        </p:nvSpPr>
        <p:spPr bwMode="auto">
          <a:xfrm>
            <a:off x="68580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5</a:t>
            </a:r>
          </a:p>
        </p:txBody>
      </p:sp>
      <p:sp>
        <p:nvSpPr>
          <p:cNvPr id="264209" name="Text Box 17"/>
          <p:cNvSpPr txBox="1">
            <a:spLocks noChangeArrowheads="1"/>
          </p:cNvSpPr>
          <p:nvPr/>
        </p:nvSpPr>
        <p:spPr bwMode="auto">
          <a:xfrm>
            <a:off x="4196334" y="192881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 i="1">
                <a:solidFill>
                  <a:srgbClr val="FFFF66"/>
                </a:solidFill>
                <a:latin typeface=".VnBahamasBH" pitchFamily="34" charset="0"/>
              </a:rPr>
              <a:t>B¾t ®Çu</a:t>
            </a:r>
          </a:p>
        </p:txBody>
      </p:sp>
      <p:sp>
        <p:nvSpPr>
          <p:cNvPr id="264210" name="Text Box 18"/>
          <p:cNvSpPr txBox="1">
            <a:spLocks noChangeArrowheads="1"/>
          </p:cNvSpPr>
          <p:nvPr/>
        </p:nvSpPr>
        <p:spPr bwMode="auto">
          <a:xfrm>
            <a:off x="4283968" y="192881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800" b="1" i="1" dirty="0" err="1">
                <a:solidFill>
                  <a:srgbClr val="FFFF66"/>
                </a:solidFill>
                <a:latin typeface=".VnBahamasBH" pitchFamily="34" charset="0"/>
              </a:rPr>
              <a:t>HÕt</a:t>
            </a:r>
            <a:r>
              <a:rPr lang="en-US" sz="2800" b="1" i="1" dirty="0">
                <a:solidFill>
                  <a:srgbClr val="FFFF66"/>
                </a:solidFill>
                <a:latin typeface=".VnBahamasBH" pitchFamily="34" charset="0"/>
              </a:rPr>
              <a:t> </a:t>
            </a:r>
            <a:r>
              <a:rPr lang="en-US" sz="2800" b="1" i="1" dirty="0" err="1">
                <a:solidFill>
                  <a:srgbClr val="FFFF66"/>
                </a:solidFill>
                <a:latin typeface=".VnBahamasBH" pitchFamily="34" charset="0"/>
              </a:rPr>
              <a:t>giê</a:t>
            </a:r>
            <a:endParaRPr lang="en-US" sz="2800" b="1" i="1" dirty="0">
              <a:solidFill>
                <a:srgbClr val="FFFF66"/>
              </a:solidFill>
              <a:latin typeface=".VnBahamasBH" pitchFamily="34" charset="0"/>
            </a:endParaRPr>
          </a:p>
        </p:txBody>
      </p:sp>
      <p:sp>
        <p:nvSpPr>
          <p:cNvPr id="264211" name="Text Box 19"/>
          <p:cNvSpPr txBox="1">
            <a:spLocks noChangeArrowheads="1"/>
          </p:cNvSpPr>
          <p:nvPr/>
        </p:nvSpPr>
        <p:spPr bwMode="auto">
          <a:xfrm>
            <a:off x="4283968" y="186552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800" b="1" i="1" dirty="0">
                <a:solidFill>
                  <a:srgbClr val="FFFF66"/>
                </a:solidFill>
                <a:latin typeface=".VnBahamasBH" pitchFamily="34" charset="0"/>
              </a:rPr>
              <a:t>§¸p ¸n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32520" y="5229200"/>
            <a:ext cx="82279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D.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rắn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lỏng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dạng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nhất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83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6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6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8" grpId="0" animBg="1"/>
      <p:bldP spid="264198" grpId="1" animBg="1"/>
      <p:bldP spid="264199" grpId="0" animBg="1"/>
      <p:bldP spid="264199" grpId="1" animBg="1"/>
      <p:bldP spid="264200" grpId="0" animBg="1"/>
      <p:bldP spid="264200" grpId="1" animBg="1"/>
      <p:bldP spid="264201" grpId="0" animBg="1"/>
      <p:bldP spid="264201" grpId="1" animBg="1"/>
      <p:bldP spid="264202" grpId="0" animBg="1"/>
      <p:bldP spid="264202" grpId="1" animBg="1"/>
      <p:bldP spid="264203" grpId="0" animBg="1"/>
      <p:bldP spid="264203" grpId="1" animBg="1"/>
      <p:bldP spid="264209" grpId="0" animBg="1"/>
      <p:bldP spid="264210" grpId="0" animBg="1"/>
      <p:bldP spid="2642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37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u="sng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Ho</a:t>
            </a:r>
            <a:r>
              <a:rPr lang="en-GB" sz="3200" b="1" u="sng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ạt</a:t>
            </a:r>
            <a:r>
              <a:rPr lang="en-GB" sz="3200" b="1" u="sng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u="sng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động</a:t>
            </a:r>
            <a:r>
              <a:rPr lang="en-GB" sz="3200" b="1" u="sng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4</a:t>
            </a:r>
            <a:r>
              <a:rPr lang="en-GB" sz="32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</a:t>
            </a:r>
            <a:endParaRPr lang="en-GB" sz="3200" b="1" u="sng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3972" y="584775"/>
            <a:ext cx="658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80" name="Straight Arrow Connector 7179"/>
          <p:cNvCxnSpPr/>
          <p:nvPr/>
        </p:nvCxnSpPr>
        <p:spPr>
          <a:xfrm flipV="1">
            <a:off x="2691813" y="2600908"/>
            <a:ext cx="1462900" cy="90877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84" name="Straight Arrow Connector 7183"/>
          <p:cNvCxnSpPr/>
          <p:nvPr/>
        </p:nvCxnSpPr>
        <p:spPr>
          <a:xfrm>
            <a:off x="5934636" y="2600907"/>
            <a:ext cx="901026" cy="1019937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86" name="Straight Arrow Connector 7185"/>
          <p:cNvCxnSpPr/>
          <p:nvPr/>
        </p:nvCxnSpPr>
        <p:spPr>
          <a:xfrm flipH="1">
            <a:off x="5769474" y="4258514"/>
            <a:ext cx="1231350" cy="11266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88" name="Straight Arrow Connector 7187"/>
          <p:cNvCxnSpPr/>
          <p:nvPr/>
        </p:nvCxnSpPr>
        <p:spPr>
          <a:xfrm flipH="1" flipV="1">
            <a:off x="2843807" y="4439867"/>
            <a:ext cx="1224136" cy="107912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91" name="Rounded Rectangle 7190"/>
          <p:cNvSpPr/>
          <p:nvPr/>
        </p:nvSpPr>
        <p:spPr>
          <a:xfrm>
            <a:off x="4239354" y="2204864"/>
            <a:ext cx="1623787" cy="7920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khí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2" name="Rounded Rectangle 7191"/>
          <p:cNvSpPr/>
          <p:nvPr/>
        </p:nvSpPr>
        <p:spPr>
          <a:xfrm>
            <a:off x="6134565" y="3662098"/>
            <a:ext cx="1958662" cy="8319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lỏng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645884" y="3593937"/>
            <a:ext cx="1958662" cy="8319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lỏng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071916" y="5385202"/>
            <a:ext cx="1958662" cy="8319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rắn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9423" y="131055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8256" y="2793685"/>
            <a:ext cx="14161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0520" y="4560248"/>
            <a:ext cx="18541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46984" y="2849265"/>
            <a:ext cx="196596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1523" y="4717817"/>
            <a:ext cx="180579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1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 animBg="1"/>
      <p:bldP spid="7192" grpId="0" animBg="1"/>
      <p:bldP spid="58" grpId="0" animBg="1"/>
      <p:bldP spid="59" grpId="0" animBg="1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5" descr="bckgrnd0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" y="-1143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684844"/>
            <a:ext cx="7239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Dặn</a:t>
            </a:r>
            <a:r>
              <a:rPr lang="en-US" sz="8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dò</a:t>
            </a:r>
            <a:endParaRPr lang="en-US" sz="80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41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2700"/>
            <a:ext cx="91821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1709678"/>
            <a:ext cx="64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0000CC"/>
                </a:solidFill>
                <a:latin typeface="+mj-lt"/>
              </a:rPr>
              <a:t>Chúc</a:t>
            </a:r>
            <a:r>
              <a:rPr lang="en-US" sz="60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+mj-lt"/>
              </a:rPr>
              <a:t>các</a:t>
            </a:r>
            <a:r>
              <a:rPr lang="en-US" sz="60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+mj-lt"/>
              </a:rPr>
              <a:t>em</a:t>
            </a:r>
            <a:r>
              <a:rPr lang="en-US" sz="6000" b="1" dirty="0" smtClean="0">
                <a:solidFill>
                  <a:srgbClr val="0000CC"/>
                </a:solidFill>
                <a:latin typeface="+mj-lt"/>
              </a:rPr>
              <a:t> </a:t>
            </a:r>
          </a:p>
          <a:p>
            <a:r>
              <a:rPr lang="en-US" sz="6000" b="1" dirty="0" smtClean="0">
                <a:solidFill>
                  <a:srgbClr val="0000CC"/>
                </a:solidFill>
                <a:latin typeface="+mj-lt"/>
              </a:rPr>
              <a:t>     </a:t>
            </a:r>
            <a:r>
              <a:rPr lang="en-US" sz="6000" b="1" dirty="0" err="1" smtClean="0">
                <a:solidFill>
                  <a:srgbClr val="0000CC"/>
                </a:solidFill>
                <a:latin typeface="+mj-lt"/>
              </a:rPr>
              <a:t>chăm</a:t>
            </a:r>
            <a:r>
              <a:rPr lang="en-US" sz="60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+mj-lt"/>
              </a:rPr>
              <a:t>ngoan</a:t>
            </a:r>
            <a:r>
              <a:rPr lang="en-US" sz="6000" b="1" dirty="0" smtClean="0">
                <a:solidFill>
                  <a:srgbClr val="0000CC"/>
                </a:solidFill>
                <a:latin typeface="+mj-lt"/>
              </a:rPr>
              <a:t>,</a:t>
            </a:r>
          </a:p>
          <a:p>
            <a:r>
              <a:rPr lang="en-US" sz="6000" b="1" smtClean="0">
                <a:solidFill>
                  <a:srgbClr val="0000CC"/>
                </a:solidFill>
                <a:latin typeface="+mj-lt"/>
              </a:rPr>
              <a:t>                    học</a:t>
            </a:r>
            <a:r>
              <a:rPr lang="en-US" sz="60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+mj-lt"/>
              </a:rPr>
              <a:t>tốt</a:t>
            </a:r>
            <a:r>
              <a:rPr lang="en-US" sz="6000" b="1" dirty="0" smtClean="0">
                <a:solidFill>
                  <a:srgbClr val="0000CC"/>
                </a:solidFill>
                <a:latin typeface="+mj-lt"/>
              </a:rPr>
              <a:t>!</a:t>
            </a:r>
            <a:endParaRPr lang="vi-VN" sz="7200" b="1" dirty="0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667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9592" y="2564904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</a:t>
            </a:r>
          </a:p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lỏng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01702" y="1330474"/>
            <a:ext cx="777686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Hãy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quan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sát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1, 2 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mô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tả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nhìn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qua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ảnh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6314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g44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8640"/>
            <a:ext cx="632459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477000" y="1600200"/>
            <a:ext cx="256963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nhìn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553200" y="1600200"/>
            <a:ext cx="2465808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xuống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30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75741" y="-249240"/>
            <a:ext cx="4365945" cy="534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99592" y="4941168"/>
            <a:ext cx="67687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ô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nhìn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qua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2?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55576" y="4725724"/>
            <a:ext cx="7272808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Trời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đang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mưa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ta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nhìn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giọt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mưa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bạn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nhỏ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hứng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được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mưa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6778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g44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4" y="548680"/>
            <a:ext cx="3624376" cy="43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31775" y="278903"/>
            <a:ext cx="3593764" cy="440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5536" y="5085184"/>
            <a:ext cx="8496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32387" y="5102693"/>
            <a:ext cx="849694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35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1614</Words>
  <Application>Microsoft Office PowerPoint</Application>
  <PresentationFormat>On-screen Show (4:3)</PresentationFormat>
  <Paragraphs>192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+ Vậy theo em, ở dạng hơi, nước có thể gì?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215</cp:revision>
  <dcterms:created xsi:type="dcterms:W3CDTF">2016-10-29T06:12:45Z</dcterms:created>
  <dcterms:modified xsi:type="dcterms:W3CDTF">2019-11-21T07:00:33Z</dcterms:modified>
</cp:coreProperties>
</file>