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9"/>
  </p:notesMasterIdLst>
  <p:sldIdLst>
    <p:sldId id="269" r:id="rId3"/>
    <p:sldId id="271" r:id="rId4"/>
    <p:sldId id="278" r:id="rId5"/>
    <p:sldId id="272" r:id="rId6"/>
    <p:sldId id="275" r:id="rId7"/>
    <p:sldId id="27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FF00"/>
    <a:srgbClr val="89FF89"/>
    <a:srgbClr val="FFFFA3"/>
    <a:srgbClr val="FF99FF"/>
    <a:srgbClr val="FF0000"/>
    <a:srgbClr val="CCCC00"/>
    <a:srgbClr val="99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17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623D2AA-E121-4714-8575-14034D341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15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16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D79B9-2D9D-4E31-8217-9770BE474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111A9-6CCC-467B-BD31-98BE0C5BF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DA1FA-E25D-47C3-A6C3-E695BF691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5025" y="1598613"/>
            <a:ext cx="4037013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5025" y="3922713"/>
            <a:ext cx="4037013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59CBF-EB69-4C3D-93E4-EFD275D1D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C12E7-69F2-46B9-8F5E-5483A9FB0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1F088-B937-4537-BE28-6F63FE80C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494C4-3CE8-4951-96CF-38D4A618F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4B1D5-7BBA-4036-8967-560131143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7BDC7-2820-413F-AF28-450850356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7E6F3-10D0-4709-BB50-57FC5F699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47EEA-0B15-464C-9D76-1711C20A4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A534B-0CBC-47F9-B7C7-4302C3462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AF1AD-A64A-42D2-9126-7E0F31FB4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FF921-94AE-4B00-98CA-9FCF60BDC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9A021-5D8D-4841-8ABA-A26D19EB3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1A1E2-D389-4AA2-96B0-E42305150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CA5F9-2227-4E2F-BDF5-14D4329B3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5810F-F3C6-4FDC-8C7C-7C5DCB857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C5290-F33F-46BA-9BBA-0E55A7BB9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A596B-7A81-457C-A479-59BCB4A3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407F2-10BB-4428-B233-16E8C1706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72067-ACA9-4F9E-A4E3-A13B6E52A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4CE2D-4A7C-4F6D-8B62-299A0AAA9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1027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1029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0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1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2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4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5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6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7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0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2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3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4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9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0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1055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6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7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8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2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6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1074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5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6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7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8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9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0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1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2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083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7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9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E161FFD-B5D4-47BD-AE9F-4551BA43C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95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378F513B-1FCB-42FB-BC1D-E59E5F5E1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13" Type="http://schemas.openxmlformats.org/officeDocument/2006/relationships/image" Target="../media/image15.gif"/><Relationship Id="rId3" Type="http://schemas.openxmlformats.org/officeDocument/2006/relationships/image" Target="../media/image5.gif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8.gif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gif"/><Relationship Id="rId4" Type="http://schemas.openxmlformats.org/officeDocument/2006/relationships/image" Target="../media/image6.gif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457200" y="2133600"/>
            <a:ext cx="4343400" cy="3886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4800600" y="32766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5257800" y="3505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5181600" y="28956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4102" name="Text Box 43"/>
          <p:cNvSpPr txBox="1">
            <a:spLocks noChangeArrowheads="1"/>
          </p:cNvSpPr>
          <p:nvPr/>
        </p:nvSpPr>
        <p:spPr bwMode="auto">
          <a:xfrm>
            <a:off x="53340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8" name="Line 44"/>
          <p:cNvSpPr>
            <a:spLocks noChangeShapeType="1"/>
          </p:cNvSpPr>
          <p:nvPr/>
        </p:nvSpPr>
        <p:spPr bwMode="auto">
          <a:xfrm>
            <a:off x="5181600" y="41910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5334000" y="4267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5095875" y="4267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1524000" y="9144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Tiết 35: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 26 + 5</a:t>
            </a:r>
          </a:p>
        </p:txBody>
      </p:sp>
      <p:sp>
        <p:nvSpPr>
          <p:cNvPr id="6192" name="Rectangle 48"/>
          <p:cNvSpPr>
            <a:spLocks noChangeArrowheads="1"/>
          </p:cNvSpPr>
          <p:nvPr/>
        </p:nvSpPr>
        <p:spPr bwMode="auto">
          <a:xfrm>
            <a:off x="533400" y="1524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08" name="Text Box 54"/>
          <p:cNvSpPr txBox="1">
            <a:spLocks noChangeArrowheads="1"/>
          </p:cNvSpPr>
          <p:nvPr/>
        </p:nvSpPr>
        <p:spPr bwMode="auto">
          <a:xfrm>
            <a:off x="1676400" y="16764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6019800" y="31242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 cộng 5 bằng 11 viết 1 nhớ 1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6019800" y="3962400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 thêm một bằng 3 viết 3</a:t>
            </a: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524000" y="6081713"/>
            <a:ext cx="2209800" cy="547687"/>
            <a:chOff x="960" y="3831"/>
            <a:chExt cx="1392" cy="345"/>
          </a:xfrm>
        </p:grpSpPr>
        <p:sp>
          <p:nvSpPr>
            <p:cNvPr id="4134" name="Text Box 63"/>
            <p:cNvSpPr txBox="1">
              <a:spLocks noChangeArrowheads="1"/>
            </p:cNvSpPr>
            <p:nvPr/>
          </p:nvSpPr>
          <p:spPr bwMode="auto">
            <a:xfrm>
              <a:off x="1152" y="387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35" name="Text Box 64"/>
            <p:cNvSpPr txBox="1">
              <a:spLocks noChangeArrowheads="1"/>
            </p:cNvSpPr>
            <p:nvPr/>
          </p:nvSpPr>
          <p:spPr bwMode="auto">
            <a:xfrm>
              <a:off x="960" y="3831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26</a:t>
              </a:r>
            </a:p>
          </p:txBody>
        </p:sp>
        <p:sp>
          <p:nvSpPr>
            <p:cNvPr id="4136" name="Text Box 65"/>
            <p:cNvSpPr txBox="1">
              <a:spLocks noChangeArrowheads="1"/>
            </p:cNvSpPr>
            <p:nvPr/>
          </p:nvSpPr>
          <p:spPr bwMode="auto">
            <a:xfrm>
              <a:off x="1278" y="3849"/>
              <a:ext cx="40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4137" name="Text Box 66"/>
            <p:cNvSpPr txBox="1">
              <a:spLocks noChangeArrowheads="1"/>
            </p:cNvSpPr>
            <p:nvPr/>
          </p:nvSpPr>
          <p:spPr bwMode="auto">
            <a:xfrm>
              <a:off x="1485" y="3846"/>
              <a:ext cx="43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4138" name="Text Box 67"/>
            <p:cNvSpPr txBox="1">
              <a:spLocks noChangeArrowheads="1"/>
            </p:cNvSpPr>
            <p:nvPr/>
          </p:nvSpPr>
          <p:spPr bwMode="auto">
            <a:xfrm>
              <a:off x="1728" y="3831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  <p:sp>
          <p:nvSpPr>
            <p:cNvPr id="4139" name="Text Box 68"/>
            <p:cNvSpPr txBox="1">
              <a:spLocks noChangeArrowheads="1"/>
            </p:cNvSpPr>
            <p:nvPr/>
          </p:nvSpPr>
          <p:spPr bwMode="auto">
            <a:xfrm>
              <a:off x="1968" y="3831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31</a:t>
              </a:r>
            </a:p>
          </p:txBody>
        </p:sp>
      </p:grpSp>
      <p:pic>
        <p:nvPicPr>
          <p:cNvPr id="6213" name="Picture 69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514600"/>
            <a:ext cx="609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4" name="Picture 70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343400"/>
            <a:ext cx="609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5" name="Picture 71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514600"/>
            <a:ext cx="609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6" name="Picture 72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2540000"/>
            <a:ext cx="1524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7" name="Picture 73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540000"/>
            <a:ext cx="1524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8" name="Picture 74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544763"/>
            <a:ext cx="1524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9" name="Picture 75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570163"/>
            <a:ext cx="1524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0" name="Picture 76" descr="scan0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25527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1" name="Picture 77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540000"/>
            <a:ext cx="1524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2" name="Picture 78" descr="scan0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82900" y="4386263"/>
            <a:ext cx="1778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3" name="Picture 79" descr="scan0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4196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4" name="Picture 80" descr="scan0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79800" y="4373563"/>
            <a:ext cx="1778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5" name="Picture 81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59200" y="4373563"/>
            <a:ext cx="1524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6" name="Picture 82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4343400"/>
            <a:ext cx="1524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27" name="Line 83"/>
          <p:cNvSpPr>
            <a:spLocks noChangeShapeType="1"/>
          </p:cNvSpPr>
          <p:nvPr/>
        </p:nvSpPr>
        <p:spPr bwMode="auto">
          <a:xfrm>
            <a:off x="2514600" y="2438400"/>
            <a:ext cx="1828800" cy="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28" name="Line 84"/>
          <p:cNvSpPr>
            <a:spLocks noChangeShapeType="1"/>
          </p:cNvSpPr>
          <p:nvPr/>
        </p:nvSpPr>
        <p:spPr bwMode="auto">
          <a:xfrm>
            <a:off x="4343400" y="2438400"/>
            <a:ext cx="0" cy="350520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29" name="Line 85"/>
          <p:cNvSpPr>
            <a:spLocks noChangeShapeType="1"/>
          </p:cNvSpPr>
          <p:nvPr/>
        </p:nvSpPr>
        <p:spPr bwMode="auto">
          <a:xfrm>
            <a:off x="2514600" y="2438400"/>
            <a:ext cx="0" cy="175260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32" name="Line 88"/>
          <p:cNvSpPr>
            <a:spLocks noChangeShapeType="1"/>
          </p:cNvSpPr>
          <p:nvPr/>
        </p:nvSpPr>
        <p:spPr bwMode="auto">
          <a:xfrm>
            <a:off x="2514600" y="4191000"/>
            <a:ext cx="609600" cy="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33" name="Line 89"/>
          <p:cNvSpPr>
            <a:spLocks noChangeShapeType="1"/>
          </p:cNvSpPr>
          <p:nvPr/>
        </p:nvSpPr>
        <p:spPr bwMode="auto">
          <a:xfrm>
            <a:off x="3124200" y="4191000"/>
            <a:ext cx="0" cy="175260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34" name="Line 90"/>
          <p:cNvSpPr>
            <a:spLocks noChangeShapeType="1"/>
          </p:cNvSpPr>
          <p:nvPr/>
        </p:nvSpPr>
        <p:spPr bwMode="auto">
          <a:xfrm>
            <a:off x="3124200" y="5943600"/>
            <a:ext cx="1219200" cy="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36" name="Text Box 92"/>
          <p:cNvSpPr txBox="1">
            <a:spLocks noChangeArrowheads="1"/>
          </p:cNvSpPr>
          <p:nvPr/>
        </p:nvSpPr>
        <p:spPr bwMode="auto">
          <a:xfrm>
            <a:off x="1524000" y="13716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26 + 5 = ?</a:t>
            </a:r>
          </a:p>
        </p:txBody>
      </p:sp>
      <p:sp>
        <p:nvSpPr>
          <p:cNvPr id="6237" name="Line 93"/>
          <p:cNvSpPr>
            <a:spLocks noChangeShapeType="1"/>
          </p:cNvSpPr>
          <p:nvPr/>
        </p:nvSpPr>
        <p:spPr bwMode="auto">
          <a:xfrm flipH="1">
            <a:off x="1676400" y="4267200"/>
            <a:ext cx="1066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7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6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1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2" dur="80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3" dur="80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80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4" dur="80"/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5" dur="80"/>
                                        <p:tgtEl>
                                          <p:spTgt spid="6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80"/>
                                        <p:tgtEl>
                                          <p:spTgt spid="6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1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84" grpId="0"/>
      <p:bldP spid="6185" grpId="0"/>
      <p:bldP spid="6186" grpId="0"/>
      <p:bldP spid="6188" grpId="0" animBg="1"/>
      <p:bldP spid="6189" grpId="0"/>
      <p:bldP spid="6190" grpId="0"/>
      <p:bldP spid="6191" grpId="0"/>
      <p:bldP spid="6204" grpId="0"/>
      <p:bldP spid="6205" grpId="0"/>
      <p:bldP spid="6227" grpId="0" animBg="1"/>
      <p:bldP spid="6228" grpId="0" animBg="1"/>
      <p:bldP spid="6229" grpId="0" animBg="1"/>
      <p:bldP spid="6232" grpId="0" animBg="1"/>
      <p:bldP spid="6233" grpId="0" animBg="1"/>
      <p:bldP spid="6234" grpId="0" animBg="1"/>
      <p:bldP spid="6236" grpId="0"/>
      <p:bldP spid="62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3400" y="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-457200" y="20574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>
              <a:solidFill>
                <a:srgbClr val="CCCC00"/>
              </a:solidFill>
              <a:latin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81000" y="35052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 Luyện tập: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7200" y="3962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Bài 1 :</a:t>
            </a:r>
            <a:r>
              <a:rPr lang="en-US" sz="2400">
                <a:latin typeface="Arial" charset="0"/>
              </a:rPr>
              <a:t> Tính</a:t>
            </a:r>
            <a:r>
              <a:rPr lang="en-US" sz="2400">
                <a:solidFill>
                  <a:srgbClr val="990000"/>
                </a:solidFill>
                <a:latin typeface="Arial" charset="0"/>
              </a:rPr>
              <a:t>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914400" y="5715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32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09600" y="4419600"/>
            <a:ext cx="2667000" cy="1249363"/>
            <a:chOff x="528" y="1968"/>
            <a:chExt cx="1680" cy="835"/>
          </a:xfrm>
        </p:grpSpPr>
        <p:sp>
          <p:nvSpPr>
            <p:cNvPr id="5166" name="Text Box 9"/>
            <p:cNvSpPr txBox="1">
              <a:spLocks noChangeArrowheads="1"/>
            </p:cNvSpPr>
            <p:nvPr/>
          </p:nvSpPr>
          <p:spPr bwMode="auto">
            <a:xfrm>
              <a:off x="528" y="2227"/>
              <a:ext cx="480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+</a:t>
              </a:r>
            </a:p>
          </p:txBody>
        </p:sp>
        <p:sp>
          <p:nvSpPr>
            <p:cNvPr id="5167" name="Text Box 10"/>
            <p:cNvSpPr txBox="1">
              <a:spLocks noChangeArrowheads="1"/>
            </p:cNvSpPr>
            <p:nvPr/>
          </p:nvSpPr>
          <p:spPr bwMode="auto">
            <a:xfrm>
              <a:off x="816" y="2371"/>
              <a:ext cx="480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6</a:t>
              </a:r>
            </a:p>
          </p:txBody>
        </p:sp>
        <p:sp>
          <p:nvSpPr>
            <p:cNvPr id="5168" name="Text Box 11"/>
            <p:cNvSpPr txBox="1">
              <a:spLocks noChangeArrowheads="1"/>
            </p:cNvSpPr>
            <p:nvPr/>
          </p:nvSpPr>
          <p:spPr bwMode="auto">
            <a:xfrm>
              <a:off x="768" y="1987"/>
              <a:ext cx="480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26</a:t>
              </a:r>
            </a:p>
          </p:txBody>
        </p:sp>
        <p:sp>
          <p:nvSpPr>
            <p:cNvPr id="5169" name="Line 12"/>
            <p:cNvSpPr>
              <a:spLocks noChangeShapeType="1"/>
            </p:cNvSpPr>
            <p:nvPr/>
          </p:nvSpPr>
          <p:spPr bwMode="auto">
            <a:xfrm>
              <a:off x="768" y="2803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Text Box 13"/>
            <p:cNvSpPr txBox="1">
              <a:spLocks noChangeArrowheads="1"/>
            </p:cNvSpPr>
            <p:nvPr/>
          </p:nvSpPr>
          <p:spPr bwMode="auto">
            <a:xfrm>
              <a:off x="1440" y="2208"/>
              <a:ext cx="480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+</a:t>
              </a:r>
            </a:p>
          </p:txBody>
        </p:sp>
        <p:sp>
          <p:nvSpPr>
            <p:cNvPr id="5171" name="Text Box 14"/>
            <p:cNvSpPr txBox="1">
              <a:spLocks noChangeArrowheads="1"/>
            </p:cNvSpPr>
            <p:nvPr/>
          </p:nvSpPr>
          <p:spPr bwMode="auto">
            <a:xfrm>
              <a:off x="1728" y="2352"/>
              <a:ext cx="480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5</a:t>
              </a:r>
            </a:p>
          </p:txBody>
        </p:sp>
        <p:sp>
          <p:nvSpPr>
            <p:cNvPr id="5172" name="Text Box 15"/>
            <p:cNvSpPr txBox="1">
              <a:spLocks noChangeArrowheads="1"/>
            </p:cNvSpPr>
            <p:nvPr/>
          </p:nvSpPr>
          <p:spPr bwMode="auto">
            <a:xfrm>
              <a:off x="1680" y="1968"/>
              <a:ext cx="480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16</a:t>
              </a:r>
            </a:p>
          </p:txBody>
        </p:sp>
        <p:sp>
          <p:nvSpPr>
            <p:cNvPr id="5173" name="Line 16"/>
            <p:cNvSpPr>
              <a:spLocks noChangeShapeType="1"/>
            </p:cNvSpPr>
            <p:nvPr/>
          </p:nvSpPr>
          <p:spPr bwMode="auto">
            <a:xfrm>
              <a:off x="1680" y="2784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2362200" y="6042025"/>
            <a:ext cx="857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>
              <a:latin typeface="Arial" charset="0"/>
            </a:endParaRP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2362200" y="563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21</a:t>
            </a:r>
          </a:p>
        </p:txBody>
      </p:sp>
      <p:sp>
        <p:nvSpPr>
          <p:cNvPr id="5130" name="Text Box 19"/>
          <p:cNvSpPr txBox="1">
            <a:spLocks noChangeArrowheads="1"/>
          </p:cNvSpPr>
          <p:nvPr/>
        </p:nvSpPr>
        <p:spPr bwMode="auto">
          <a:xfrm>
            <a:off x="1558925" y="639763"/>
            <a:ext cx="5527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                        26 + 5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3886200" y="6042025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>
              <a:latin typeface="Arial" charset="0"/>
            </a:endParaRP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4038600" y="5715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 40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733800" y="4343400"/>
            <a:ext cx="2667000" cy="1325563"/>
            <a:chOff x="528" y="1968"/>
            <a:chExt cx="1680" cy="835"/>
          </a:xfrm>
        </p:grpSpPr>
        <p:sp>
          <p:nvSpPr>
            <p:cNvPr id="5158" name="Text Box 23"/>
            <p:cNvSpPr txBox="1">
              <a:spLocks noChangeArrowheads="1"/>
            </p:cNvSpPr>
            <p:nvPr/>
          </p:nvSpPr>
          <p:spPr bwMode="auto">
            <a:xfrm>
              <a:off x="528" y="2227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+</a:t>
              </a:r>
            </a:p>
          </p:txBody>
        </p:sp>
        <p:sp>
          <p:nvSpPr>
            <p:cNvPr id="5159" name="Text Box 24"/>
            <p:cNvSpPr txBox="1">
              <a:spLocks noChangeArrowheads="1"/>
            </p:cNvSpPr>
            <p:nvPr/>
          </p:nvSpPr>
          <p:spPr bwMode="auto">
            <a:xfrm>
              <a:off x="816" y="2371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4</a:t>
              </a:r>
            </a:p>
          </p:txBody>
        </p:sp>
        <p:sp>
          <p:nvSpPr>
            <p:cNvPr id="5160" name="Text Box 25"/>
            <p:cNvSpPr txBox="1">
              <a:spLocks noChangeArrowheads="1"/>
            </p:cNvSpPr>
            <p:nvPr/>
          </p:nvSpPr>
          <p:spPr bwMode="auto">
            <a:xfrm>
              <a:off x="768" y="1987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36</a:t>
              </a:r>
            </a:p>
          </p:txBody>
        </p:sp>
        <p:sp>
          <p:nvSpPr>
            <p:cNvPr id="5161" name="Line 26"/>
            <p:cNvSpPr>
              <a:spLocks noChangeShapeType="1"/>
            </p:cNvSpPr>
            <p:nvPr/>
          </p:nvSpPr>
          <p:spPr bwMode="auto">
            <a:xfrm>
              <a:off x="768" y="2803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Text Box 27"/>
            <p:cNvSpPr txBox="1">
              <a:spLocks noChangeArrowheads="1"/>
            </p:cNvSpPr>
            <p:nvPr/>
          </p:nvSpPr>
          <p:spPr bwMode="auto">
            <a:xfrm>
              <a:off x="1440" y="220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+</a:t>
              </a:r>
            </a:p>
          </p:txBody>
        </p:sp>
        <p:sp>
          <p:nvSpPr>
            <p:cNvPr id="5163" name="Text Box 28"/>
            <p:cNvSpPr txBox="1">
              <a:spLocks noChangeArrowheads="1"/>
            </p:cNvSpPr>
            <p:nvPr/>
          </p:nvSpPr>
          <p:spPr bwMode="auto">
            <a:xfrm>
              <a:off x="1728" y="2352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7</a:t>
              </a:r>
            </a:p>
          </p:txBody>
        </p:sp>
        <p:sp>
          <p:nvSpPr>
            <p:cNvPr id="5164" name="Text Box 29"/>
            <p:cNvSpPr txBox="1">
              <a:spLocks noChangeArrowheads="1"/>
            </p:cNvSpPr>
            <p:nvPr/>
          </p:nvSpPr>
          <p:spPr bwMode="auto">
            <a:xfrm>
              <a:off x="1680" y="196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46</a:t>
              </a:r>
            </a:p>
          </p:txBody>
        </p:sp>
        <p:sp>
          <p:nvSpPr>
            <p:cNvPr id="5165" name="Line 30"/>
            <p:cNvSpPr>
              <a:spLocks noChangeShapeType="1"/>
            </p:cNvSpPr>
            <p:nvPr/>
          </p:nvSpPr>
          <p:spPr bwMode="auto">
            <a:xfrm>
              <a:off x="1680" y="2784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638800" y="6019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 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5486400" y="563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53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7010400" y="5715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>
              <a:latin typeface="Arial" charset="0"/>
            </a:endParaRP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6705600" y="4343400"/>
            <a:ext cx="1219200" cy="1295400"/>
            <a:chOff x="4032" y="1987"/>
            <a:chExt cx="768" cy="816"/>
          </a:xfrm>
        </p:grpSpPr>
        <p:sp>
          <p:nvSpPr>
            <p:cNvPr id="5154" name="Text Box 35"/>
            <p:cNvSpPr txBox="1">
              <a:spLocks noChangeArrowheads="1"/>
            </p:cNvSpPr>
            <p:nvPr/>
          </p:nvSpPr>
          <p:spPr bwMode="auto">
            <a:xfrm>
              <a:off x="4032" y="2227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+</a:t>
              </a:r>
            </a:p>
          </p:txBody>
        </p:sp>
        <p:sp>
          <p:nvSpPr>
            <p:cNvPr id="5155" name="Text Box 36"/>
            <p:cNvSpPr txBox="1">
              <a:spLocks noChangeArrowheads="1"/>
            </p:cNvSpPr>
            <p:nvPr/>
          </p:nvSpPr>
          <p:spPr bwMode="auto">
            <a:xfrm>
              <a:off x="4320" y="2371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8</a:t>
              </a:r>
            </a:p>
          </p:txBody>
        </p:sp>
        <p:sp>
          <p:nvSpPr>
            <p:cNvPr id="5156" name="Text Box 37"/>
            <p:cNvSpPr txBox="1">
              <a:spLocks noChangeArrowheads="1"/>
            </p:cNvSpPr>
            <p:nvPr/>
          </p:nvSpPr>
          <p:spPr bwMode="auto">
            <a:xfrm>
              <a:off x="4272" y="1987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56</a:t>
              </a:r>
            </a:p>
          </p:txBody>
        </p:sp>
        <p:sp>
          <p:nvSpPr>
            <p:cNvPr id="5157" name="Line 38"/>
            <p:cNvSpPr>
              <a:spLocks noChangeShapeType="1"/>
            </p:cNvSpPr>
            <p:nvPr/>
          </p:nvSpPr>
          <p:spPr bwMode="auto">
            <a:xfrm>
              <a:off x="4272" y="2803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7010400" y="5638800"/>
            <a:ext cx="93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Arial" charset="0"/>
              </a:rPr>
              <a:t>64</a:t>
            </a:r>
          </a:p>
        </p:txBody>
      </p:sp>
      <p:sp>
        <p:nvSpPr>
          <p:cNvPr id="5139" name="AutoShape 40"/>
          <p:cNvSpPr>
            <a:spLocks noChangeArrowheads="1"/>
          </p:cNvSpPr>
          <p:nvPr/>
        </p:nvSpPr>
        <p:spPr bwMode="auto">
          <a:xfrm>
            <a:off x="533400" y="1371600"/>
            <a:ext cx="3124200" cy="1981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40" name="Text Box 41"/>
          <p:cNvSpPr txBox="1">
            <a:spLocks noChangeArrowheads="1"/>
          </p:cNvSpPr>
          <p:nvPr/>
        </p:nvSpPr>
        <p:spPr bwMode="auto">
          <a:xfrm>
            <a:off x="3962400" y="1752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+</a:t>
            </a:r>
          </a:p>
        </p:txBody>
      </p:sp>
      <p:sp>
        <p:nvSpPr>
          <p:cNvPr id="5141" name="Text Box 42"/>
          <p:cNvSpPr txBox="1">
            <a:spLocks noChangeArrowheads="1"/>
          </p:cNvSpPr>
          <p:nvPr/>
        </p:nvSpPr>
        <p:spPr bwMode="auto">
          <a:xfrm>
            <a:off x="4191000" y="198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5</a:t>
            </a:r>
          </a:p>
        </p:txBody>
      </p:sp>
      <p:sp>
        <p:nvSpPr>
          <p:cNvPr id="5142" name="Text Box 43"/>
          <p:cNvSpPr txBox="1">
            <a:spLocks noChangeArrowheads="1"/>
          </p:cNvSpPr>
          <p:nvPr/>
        </p:nvSpPr>
        <p:spPr bwMode="auto">
          <a:xfrm>
            <a:off x="4152900" y="1447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26</a:t>
            </a:r>
          </a:p>
        </p:txBody>
      </p:sp>
      <p:sp>
        <p:nvSpPr>
          <p:cNvPr id="5143" name="Text Box 44"/>
          <p:cNvSpPr txBox="1">
            <a:spLocks noChangeArrowheads="1"/>
          </p:cNvSpPr>
          <p:nvPr/>
        </p:nvSpPr>
        <p:spPr bwMode="auto">
          <a:xfrm>
            <a:off x="4914900" y="33670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5144" name="Line 45"/>
          <p:cNvSpPr>
            <a:spLocks noChangeShapeType="1"/>
          </p:cNvSpPr>
          <p:nvPr/>
        </p:nvSpPr>
        <p:spPr bwMode="auto">
          <a:xfrm>
            <a:off x="4038600" y="24384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5" name="Text Box 46"/>
          <p:cNvSpPr txBox="1">
            <a:spLocks noChangeArrowheads="1"/>
          </p:cNvSpPr>
          <p:nvPr/>
        </p:nvSpPr>
        <p:spPr bwMode="auto">
          <a:xfrm>
            <a:off x="4267200" y="2438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1</a:t>
            </a:r>
          </a:p>
        </p:txBody>
      </p:sp>
      <p:sp>
        <p:nvSpPr>
          <p:cNvPr id="5146" name="Text Box 47"/>
          <p:cNvSpPr txBox="1">
            <a:spLocks noChangeArrowheads="1"/>
          </p:cNvSpPr>
          <p:nvPr/>
        </p:nvSpPr>
        <p:spPr bwMode="auto">
          <a:xfrm>
            <a:off x="4114800" y="2438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3</a:t>
            </a:r>
          </a:p>
        </p:txBody>
      </p:sp>
      <p:sp>
        <p:nvSpPr>
          <p:cNvPr id="5147" name="Text Box 48"/>
          <p:cNvSpPr txBox="1">
            <a:spLocks noChangeArrowheads="1"/>
          </p:cNvSpPr>
          <p:nvPr/>
        </p:nvSpPr>
        <p:spPr bwMode="auto">
          <a:xfrm>
            <a:off x="4991100" y="1462088"/>
            <a:ext cx="3238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Arial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Arial" charset="0"/>
              </a:rPr>
              <a:t>6 cộng 5 bằng 11 viết 1 nhớ 1</a:t>
            </a:r>
          </a:p>
        </p:txBody>
      </p:sp>
      <p:sp>
        <p:nvSpPr>
          <p:cNvPr id="5148" name="Text Box 49"/>
          <p:cNvSpPr txBox="1">
            <a:spLocks noChangeArrowheads="1"/>
          </p:cNvSpPr>
          <p:nvPr/>
        </p:nvSpPr>
        <p:spPr bwMode="auto">
          <a:xfrm>
            <a:off x="5029200" y="2286000"/>
            <a:ext cx="33528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Arial" charset="0"/>
              </a:rPr>
              <a:t> </a:t>
            </a:r>
            <a:r>
              <a:rPr lang="en-US">
                <a:latin typeface="Arial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Arial" charset="0"/>
              </a:rPr>
              <a:t>2 thêm một bằng 3 viết 3</a:t>
            </a:r>
          </a:p>
        </p:txBody>
      </p:sp>
      <p:sp>
        <p:nvSpPr>
          <p:cNvPr id="5149" name="Text Box 81"/>
          <p:cNvSpPr txBox="1">
            <a:spLocks noChangeArrowheads="1"/>
          </p:cNvSpPr>
          <p:nvPr/>
        </p:nvSpPr>
        <p:spPr bwMode="auto">
          <a:xfrm>
            <a:off x="990600" y="990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26 + 5 = 31</a:t>
            </a:r>
          </a:p>
        </p:txBody>
      </p:sp>
      <p:pic>
        <p:nvPicPr>
          <p:cNvPr id="5150" name="Picture 82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764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1" name="Picture 83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6764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2" name="Picture 84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6764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3" name="Picture 85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1706563"/>
            <a:ext cx="1778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85" grpId="0"/>
      <p:bldP spid="7186" grpId="0"/>
      <p:bldP spid="7188" grpId="0"/>
      <p:bldP spid="7189" grpId="0"/>
      <p:bldP spid="7199" grpId="0"/>
      <p:bldP spid="7200" grpId="0"/>
      <p:bldP spid="7201" grpId="0"/>
      <p:bldP spid="720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3581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I.Luyện tập thực hành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" y="4038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Bài 1 :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Tính</a:t>
            </a:r>
            <a:r>
              <a:rPr lang="en-US" sz="24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524000" y="715963"/>
            <a:ext cx="5527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                 26 + 5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838200" y="1676400"/>
            <a:ext cx="3352800" cy="1752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572000" y="2209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838700" y="2376488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762500" y="1905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914900" y="33670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4762500" y="28336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838700" y="28336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648200" y="28336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600700" y="1919288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 cộng 5 bằng 11 viết 1 nhớ 1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600700" y="2757488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 thêm một bằng 3 viết 3</a:t>
            </a:r>
          </a:p>
        </p:txBody>
      </p:sp>
      <p:sp>
        <p:nvSpPr>
          <p:cNvPr id="6159" name="Text Box 46"/>
          <p:cNvSpPr txBox="1">
            <a:spLocks noChangeArrowheads="1"/>
          </p:cNvSpPr>
          <p:nvPr/>
        </p:nvSpPr>
        <p:spPr bwMode="auto">
          <a:xfrm>
            <a:off x="990600" y="1143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 + 5 = 31</a:t>
            </a:r>
          </a:p>
        </p:txBody>
      </p:sp>
      <p:sp>
        <p:nvSpPr>
          <p:cNvPr id="8239" name="Rectangle 47"/>
          <p:cNvSpPr>
            <a:spLocks noChangeArrowheads="1"/>
          </p:cNvSpPr>
          <p:nvPr/>
        </p:nvSpPr>
        <p:spPr bwMode="auto">
          <a:xfrm>
            <a:off x="533400" y="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240" name="Text Box 48"/>
          <p:cNvSpPr txBox="1">
            <a:spLocks noChangeArrowheads="1"/>
          </p:cNvSpPr>
          <p:nvPr/>
        </p:nvSpPr>
        <p:spPr bwMode="auto">
          <a:xfrm>
            <a:off x="381000" y="44196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3: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62" name="Picture 55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7526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56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7526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4" name="Picture 57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7526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58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18288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371600" y="9144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26 + 5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533400" y="1524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36576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I.Luyện tập thực hành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573213" y="4419600"/>
            <a:ext cx="9733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 u="sng">
                <a:solidFill>
                  <a:srgbClr val="FFFFA3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4114800" y="4724400"/>
            <a:ext cx="0" cy="243840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172200" y="4419600"/>
            <a:ext cx="9763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800" b="1" u="sng">
                <a:solidFill>
                  <a:srgbClr val="FFFFA3"/>
                </a:solidFill>
                <a:latin typeface="Times New Roman" pitchFamily="18" charset="0"/>
                <a:cs typeface="Times New Roman" pitchFamily="18" charset="0"/>
              </a:rPr>
              <a:t>Bài giải 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4724400"/>
            <a:ext cx="41544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  l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ợn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:  	               :16   kg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Tháng sau tăng thêm         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:  8   kg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Tháng sau con lợn nặng   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 :   …kg ?                       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340225" y="4724400"/>
            <a:ext cx="48037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áng sau con lợn cân nặng số ki-lụ-gam là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16 + 8 = 24 (kg)	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172200" y="571500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Đáp số :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381000" y="1752600"/>
            <a:ext cx="3352800" cy="1828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419600" y="2438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686300" y="2605088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610100" y="2133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762500" y="35956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4610100" y="30622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686300" y="30622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495800" y="30622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5448300" y="2147888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 cộng 5 bằng 11 viết 1 nhớ 1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5448300" y="2986088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 thêm một bằng 3 viết 3</a:t>
            </a:r>
          </a:p>
        </p:txBody>
      </p:sp>
      <p:sp>
        <p:nvSpPr>
          <p:cNvPr id="7189" name="Text Box 52"/>
          <p:cNvSpPr txBox="1">
            <a:spLocks noChangeArrowheads="1"/>
          </p:cNvSpPr>
          <p:nvPr/>
        </p:nvSpPr>
        <p:spPr bwMode="auto">
          <a:xfrm>
            <a:off x="838200" y="1371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 + 5 = 31</a:t>
            </a:r>
          </a:p>
        </p:txBody>
      </p:sp>
      <p:sp>
        <p:nvSpPr>
          <p:cNvPr id="7190" name="Text Box 53"/>
          <p:cNvSpPr txBox="1">
            <a:spLocks noChangeArrowheads="1"/>
          </p:cNvSpPr>
          <p:nvPr/>
        </p:nvSpPr>
        <p:spPr bwMode="auto">
          <a:xfrm>
            <a:off x="228600" y="40386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cs typeface="Times New Roman" pitchFamily="18" charset="0"/>
              </a:rPr>
              <a:t>Bài 1 :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 Tính</a:t>
            </a:r>
            <a:r>
              <a:rPr lang="en-US" sz="18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91" name="Text Box 54"/>
          <p:cNvSpPr txBox="1">
            <a:spLocks noChangeArrowheads="1"/>
          </p:cNvSpPr>
          <p:nvPr/>
        </p:nvSpPr>
        <p:spPr bwMode="auto">
          <a:xfrm>
            <a:off x="228600" y="43434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cs typeface="Times New Roman" pitchFamily="18" charset="0"/>
              </a:rPr>
              <a:t>Bài 3 :</a:t>
            </a:r>
            <a:r>
              <a:rPr lang="en-US" sz="18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7192" name="Picture 55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9050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3" name="Picture 56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9050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4" name="Picture 57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9050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5" name="Picture 58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19050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 animBg="1"/>
      <p:bldP spid="9223" grpId="0"/>
      <p:bldP spid="9225" grpId="0"/>
      <p:bldP spid="92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371600" y="9144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26 + 5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33400" y="1524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-457200" y="20574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>
              <a:solidFill>
                <a:srgbClr val="CC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3200400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I.Luyện tập thực hành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52400" y="4114800"/>
            <a:ext cx="701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latin typeface="Times New Roman" pitchFamily="18" charset="0"/>
                <a:cs typeface="Times New Roman" pitchFamily="18" charset="0"/>
              </a:rPr>
              <a:t> Bài 4</a:t>
            </a:r>
            <a:r>
              <a:rPr lang="en-US" b="1" u="sng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   Đo rồi viết số thích hợp vào chỗ chấm: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295400" y="4876800"/>
            <a:ext cx="6251575" cy="501650"/>
            <a:chOff x="816" y="2102"/>
            <a:chExt cx="3938" cy="316"/>
          </a:xfrm>
        </p:grpSpPr>
        <p:grpSp>
          <p:nvGrpSpPr>
            <p:cNvPr id="8233" name="Group 8"/>
            <p:cNvGrpSpPr>
              <a:grpSpLocks/>
            </p:cNvGrpSpPr>
            <p:nvPr/>
          </p:nvGrpSpPr>
          <p:grpSpPr bwMode="auto">
            <a:xfrm>
              <a:off x="960" y="2370"/>
              <a:ext cx="3648" cy="48"/>
              <a:chOff x="960" y="2370"/>
              <a:chExt cx="3648" cy="48"/>
            </a:xfrm>
          </p:grpSpPr>
          <p:sp>
            <p:nvSpPr>
              <p:cNvPr id="8237" name="Line 9"/>
              <p:cNvSpPr>
                <a:spLocks noChangeShapeType="1"/>
              </p:cNvSpPr>
              <p:nvPr/>
            </p:nvSpPr>
            <p:spPr bwMode="auto">
              <a:xfrm>
                <a:off x="960" y="2400"/>
                <a:ext cx="3648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38" name="Line 10"/>
              <p:cNvSpPr>
                <a:spLocks noChangeShapeType="1"/>
              </p:cNvSpPr>
              <p:nvPr/>
            </p:nvSpPr>
            <p:spPr bwMode="auto">
              <a:xfrm>
                <a:off x="3216" y="2370"/>
                <a:ext cx="0" cy="48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234" name="Text Box 11"/>
            <p:cNvSpPr txBox="1">
              <a:spLocks noChangeArrowheads="1"/>
            </p:cNvSpPr>
            <p:nvPr/>
          </p:nvSpPr>
          <p:spPr bwMode="auto">
            <a:xfrm>
              <a:off x="816" y="2102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8235" name="Text Box 12"/>
            <p:cNvSpPr txBox="1">
              <a:spLocks noChangeArrowheads="1"/>
            </p:cNvSpPr>
            <p:nvPr/>
          </p:nvSpPr>
          <p:spPr bwMode="auto">
            <a:xfrm>
              <a:off x="3120" y="2150"/>
              <a:ext cx="2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8236" name="Text Box 13"/>
            <p:cNvSpPr txBox="1">
              <a:spLocks noChangeArrowheads="1"/>
            </p:cNvSpPr>
            <p:nvPr/>
          </p:nvSpPr>
          <p:spPr bwMode="auto">
            <a:xfrm>
              <a:off x="4521" y="2128"/>
              <a:ext cx="23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1524000" y="4495800"/>
            <a:ext cx="3581400" cy="838200"/>
            <a:chOff x="1104" y="1872"/>
            <a:chExt cx="2016" cy="432"/>
          </a:xfrm>
        </p:grpSpPr>
        <p:sp>
          <p:nvSpPr>
            <p:cNvPr id="8231" name="AutoShape 15"/>
            <p:cNvSpPr>
              <a:spLocks/>
            </p:cNvSpPr>
            <p:nvPr/>
          </p:nvSpPr>
          <p:spPr bwMode="auto">
            <a:xfrm rot="-5400000">
              <a:off x="1992" y="1176"/>
              <a:ext cx="240" cy="2016"/>
            </a:xfrm>
            <a:prstGeom prst="rightBrace">
              <a:avLst>
                <a:gd name="adj1" fmla="val 70000"/>
                <a:gd name="adj2" fmla="val 52204"/>
              </a:avLst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2" name="Text Box 16"/>
            <p:cNvSpPr txBox="1">
              <a:spLocks noChangeArrowheads="1"/>
            </p:cNvSpPr>
            <p:nvPr/>
          </p:nvSpPr>
          <p:spPr bwMode="auto">
            <a:xfrm>
              <a:off x="1726" y="1872"/>
              <a:ext cx="104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5105400" y="4800600"/>
            <a:ext cx="2209800" cy="457200"/>
            <a:chOff x="3360" y="1920"/>
            <a:chExt cx="1056" cy="336"/>
          </a:xfrm>
        </p:grpSpPr>
        <p:sp>
          <p:nvSpPr>
            <p:cNvPr id="8229" name="AutoShape 18"/>
            <p:cNvSpPr>
              <a:spLocks/>
            </p:cNvSpPr>
            <p:nvPr/>
          </p:nvSpPr>
          <p:spPr bwMode="auto">
            <a:xfrm rot="-5400000">
              <a:off x="3816" y="1656"/>
              <a:ext cx="144" cy="1056"/>
            </a:xfrm>
            <a:prstGeom prst="rightBrace">
              <a:avLst>
                <a:gd name="adj1" fmla="val 61111"/>
                <a:gd name="adj2" fmla="val 52204"/>
              </a:avLst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0" name="Text Box 19"/>
            <p:cNvSpPr txBox="1">
              <a:spLocks noChangeArrowheads="1"/>
            </p:cNvSpPr>
            <p:nvPr/>
          </p:nvSpPr>
          <p:spPr bwMode="auto">
            <a:xfrm>
              <a:off x="3504" y="1920"/>
              <a:ext cx="88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1524000" y="5334000"/>
            <a:ext cx="5791200" cy="654050"/>
            <a:chOff x="1032" y="2448"/>
            <a:chExt cx="3384" cy="367"/>
          </a:xfrm>
        </p:grpSpPr>
        <p:sp>
          <p:nvSpPr>
            <p:cNvPr id="8227" name="AutoShape 21"/>
            <p:cNvSpPr>
              <a:spLocks/>
            </p:cNvSpPr>
            <p:nvPr/>
          </p:nvSpPr>
          <p:spPr bwMode="auto">
            <a:xfrm rot="5400000" flipV="1">
              <a:off x="2628" y="852"/>
              <a:ext cx="192" cy="3384"/>
            </a:xfrm>
            <a:prstGeom prst="rightBrace">
              <a:avLst>
                <a:gd name="adj1" fmla="val 146875"/>
                <a:gd name="adj2" fmla="val 53917"/>
              </a:avLst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8" name="Text Box 22"/>
            <p:cNvSpPr txBox="1">
              <a:spLocks noChangeArrowheads="1"/>
            </p:cNvSpPr>
            <p:nvPr/>
          </p:nvSpPr>
          <p:spPr bwMode="auto">
            <a:xfrm>
              <a:off x="2256" y="2592"/>
              <a:ext cx="912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990600" y="6019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6cm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676400" y="6019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+ 5 cm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2971800" y="60198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= 11cm</a:t>
            </a:r>
          </a:p>
        </p:txBody>
      </p:sp>
      <p:sp>
        <p:nvSpPr>
          <p:cNvPr id="8206" name="AutoShape 26">
            <a:hlinkClick r:id="" action="ppaction://hlinkshowjump?jump=lastslide"/>
          </p:cNvPr>
          <p:cNvSpPr>
            <a:spLocks noChangeArrowheads="1"/>
          </p:cNvSpPr>
          <p:nvPr/>
        </p:nvSpPr>
        <p:spPr bwMode="auto">
          <a:xfrm>
            <a:off x="685800" y="1524000"/>
            <a:ext cx="3048000" cy="1752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7" name="Text Box 27"/>
          <p:cNvSpPr txBox="1">
            <a:spLocks noChangeArrowheads="1"/>
          </p:cNvSpPr>
          <p:nvPr/>
        </p:nvSpPr>
        <p:spPr bwMode="auto">
          <a:xfrm>
            <a:off x="4419600" y="2362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8208" name="Text Box 28"/>
          <p:cNvSpPr txBox="1">
            <a:spLocks noChangeArrowheads="1"/>
          </p:cNvSpPr>
          <p:nvPr/>
        </p:nvSpPr>
        <p:spPr bwMode="auto">
          <a:xfrm>
            <a:off x="4686300" y="2528888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8209" name="Text Box 29"/>
          <p:cNvSpPr txBox="1">
            <a:spLocks noChangeArrowheads="1"/>
          </p:cNvSpPr>
          <p:nvPr/>
        </p:nvSpPr>
        <p:spPr bwMode="auto">
          <a:xfrm>
            <a:off x="4610100" y="2057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8210" name="Text Box 30"/>
          <p:cNvSpPr txBox="1">
            <a:spLocks noChangeArrowheads="1"/>
          </p:cNvSpPr>
          <p:nvPr/>
        </p:nvSpPr>
        <p:spPr bwMode="auto">
          <a:xfrm>
            <a:off x="4762500" y="35194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1" name="Line 31"/>
          <p:cNvSpPr>
            <a:spLocks noChangeShapeType="1"/>
          </p:cNvSpPr>
          <p:nvPr/>
        </p:nvSpPr>
        <p:spPr bwMode="auto">
          <a:xfrm>
            <a:off x="4610100" y="29860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2" name="Text Box 32"/>
          <p:cNvSpPr txBox="1">
            <a:spLocks noChangeArrowheads="1"/>
          </p:cNvSpPr>
          <p:nvPr/>
        </p:nvSpPr>
        <p:spPr bwMode="auto">
          <a:xfrm>
            <a:off x="4686300" y="29860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13" name="Text Box 33"/>
          <p:cNvSpPr txBox="1">
            <a:spLocks noChangeArrowheads="1"/>
          </p:cNvSpPr>
          <p:nvPr/>
        </p:nvSpPr>
        <p:spPr bwMode="auto">
          <a:xfrm>
            <a:off x="4495800" y="29860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8214" name="Text Box 34"/>
          <p:cNvSpPr txBox="1">
            <a:spLocks noChangeArrowheads="1"/>
          </p:cNvSpPr>
          <p:nvPr/>
        </p:nvSpPr>
        <p:spPr bwMode="auto">
          <a:xfrm>
            <a:off x="5448300" y="2071688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 cộng 5 bằng 11 viết 1 nhớ 1</a:t>
            </a:r>
          </a:p>
        </p:txBody>
      </p:sp>
      <p:sp>
        <p:nvSpPr>
          <p:cNvPr id="8215" name="Text Box 35"/>
          <p:cNvSpPr txBox="1">
            <a:spLocks noChangeArrowheads="1"/>
          </p:cNvSpPr>
          <p:nvPr/>
        </p:nvSpPr>
        <p:spPr bwMode="auto">
          <a:xfrm>
            <a:off x="5448300" y="2909888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 thêm một bằng 3 viết 3</a:t>
            </a:r>
          </a:p>
        </p:txBody>
      </p:sp>
      <p:sp>
        <p:nvSpPr>
          <p:cNvPr id="8216" name="Text Box 67"/>
          <p:cNvSpPr txBox="1">
            <a:spLocks noChangeArrowheads="1"/>
          </p:cNvSpPr>
          <p:nvPr/>
        </p:nvSpPr>
        <p:spPr bwMode="auto">
          <a:xfrm>
            <a:off x="1219200" y="1143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 + 5 = 31</a:t>
            </a:r>
          </a:p>
        </p:txBody>
      </p:sp>
      <p:sp>
        <p:nvSpPr>
          <p:cNvPr id="8217" name="Text Box 68"/>
          <p:cNvSpPr txBox="1">
            <a:spLocks noChangeArrowheads="1"/>
          </p:cNvSpPr>
          <p:nvPr/>
        </p:nvSpPr>
        <p:spPr bwMode="auto">
          <a:xfrm>
            <a:off x="228600" y="38100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cs typeface="Times New Roman" pitchFamily="18" charset="0"/>
              </a:rPr>
              <a:t>Bài 3 :</a:t>
            </a:r>
            <a:r>
              <a:rPr lang="en-US" sz="18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218" name="Text Box 69"/>
          <p:cNvSpPr txBox="1">
            <a:spLocks noChangeArrowheads="1"/>
          </p:cNvSpPr>
          <p:nvPr/>
        </p:nvSpPr>
        <p:spPr bwMode="auto">
          <a:xfrm>
            <a:off x="228600" y="35052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cs typeface="Times New Roman" pitchFamily="18" charset="0"/>
              </a:rPr>
              <a:t>Bài 1 :</a:t>
            </a:r>
            <a:r>
              <a:rPr lang="en-US" sz="18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219" name="Text Box 70"/>
          <p:cNvSpPr txBox="1">
            <a:spLocks noChangeArrowheads="1"/>
          </p:cNvSpPr>
          <p:nvPr/>
        </p:nvSpPr>
        <p:spPr bwMode="auto">
          <a:xfrm>
            <a:off x="2743200" y="48006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3124200" y="44958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6cm</a:t>
            </a:r>
          </a:p>
        </p:txBody>
      </p:sp>
      <p:sp>
        <p:nvSpPr>
          <p:cNvPr id="10312" name="Text Box 72"/>
          <p:cNvSpPr txBox="1">
            <a:spLocks noChangeArrowheads="1"/>
          </p:cNvSpPr>
          <p:nvPr/>
        </p:nvSpPr>
        <p:spPr bwMode="auto">
          <a:xfrm>
            <a:off x="5867400" y="4419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5cm</a:t>
            </a:r>
          </a:p>
        </p:txBody>
      </p:sp>
      <p:sp>
        <p:nvSpPr>
          <p:cNvPr id="10313" name="Text Box 73"/>
          <p:cNvSpPr txBox="1">
            <a:spLocks noChangeArrowheads="1"/>
          </p:cNvSpPr>
          <p:nvPr/>
        </p:nvSpPr>
        <p:spPr bwMode="auto">
          <a:xfrm>
            <a:off x="4191000" y="5638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11cm</a:t>
            </a:r>
          </a:p>
        </p:txBody>
      </p:sp>
      <p:pic>
        <p:nvPicPr>
          <p:cNvPr id="8223" name="Picture 74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6002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4" name="Picture 75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6002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5" name="Picture 76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6002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6" name="Picture 77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16764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0263" grpId="0"/>
      <p:bldP spid="10264" grpId="0"/>
      <p:bldP spid="10265" grpId="0"/>
      <p:bldP spid="10311" grpId="0"/>
      <p:bldP spid="10312" grpId="0"/>
      <p:bldP spid="103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3657600" y="48768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Đ</a:t>
            </a:r>
          </a:p>
        </p:txBody>
      </p:sp>
      <p:pic>
        <p:nvPicPr>
          <p:cNvPr id="14339" name="Picture 3" descr="kitt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572000"/>
            <a:ext cx="144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3733800" y="21336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S</a:t>
            </a: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914400" y="22098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Đ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04800" y="1550988"/>
            <a:ext cx="2286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26 + 5 = 31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048000" y="1524000"/>
            <a:ext cx="2574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  <a:latin typeface="Arial" charset="0"/>
              </a:rPr>
              <a:t> 36 + 6 = 52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324600" y="1524000"/>
            <a:ext cx="2179638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A50021"/>
                </a:solidFill>
                <a:latin typeface="Arial" charset="0"/>
              </a:rPr>
              <a:t>32 + 6 = 40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4191000"/>
            <a:ext cx="297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Arial" charset="0"/>
              </a:rPr>
              <a:t>46 + 8 = 54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172200" y="4144963"/>
            <a:ext cx="297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A5206"/>
                </a:solidFill>
                <a:latin typeface="Arial" charset="0"/>
              </a:rPr>
              <a:t> 31 + 5 = 46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124200" y="4144963"/>
            <a:ext cx="297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charset="0"/>
              </a:rPr>
              <a:t>56 + 4 = 60</a:t>
            </a:r>
          </a:p>
        </p:txBody>
      </p:sp>
      <p:sp>
        <p:nvSpPr>
          <p:cNvPr id="9228" name="WordArt 12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2095500" cy="647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Trò chơi </a:t>
            </a:r>
            <a:endParaRPr lang="en-US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14349" name="Picture 13" descr="40166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2209800"/>
            <a:ext cx="91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4" descr="donald-duck-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838200"/>
            <a:ext cx="2743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Picture 15" descr="roedblomst01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2057400"/>
            <a:ext cx="121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2" name="Oval 16"/>
          <p:cNvSpPr>
            <a:spLocks noChangeArrowheads="1"/>
          </p:cNvSpPr>
          <p:nvPr/>
        </p:nvSpPr>
        <p:spPr bwMode="auto">
          <a:xfrm>
            <a:off x="533400" y="49530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40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Đ</a:t>
            </a:r>
          </a:p>
        </p:txBody>
      </p:sp>
      <p:sp>
        <p:nvSpPr>
          <p:cNvPr id="14353" name="Oval 17"/>
          <p:cNvSpPr>
            <a:spLocks noChangeArrowheads="1"/>
          </p:cNvSpPr>
          <p:nvPr/>
        </p:nvSpPr>
        <p:spPr bwMode="auto">
          <a:xfrm>
            <a:off x="6781800" y="22098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S</a:t>
            </a:r>
          </a:p>
        </p:txBody>
      </p:sp>
      <p:sp>
        <p:nvSpPr>
          <p:cNvPr id="14354" name="Oval 18"/>
          <p:cNvSpPr>
            <a:spLocks noChangeArrowheads="1"/>
          </p:cNvSpPr>
          <p:nvPr/>
        </p:nvSpPr>
        <p:spPr bwMode="auto">
          <a:xfrm>
            <a:off x="6858000" y="47244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S</a:t>
            </a:r>
          </a:p>
        </p:txBody>
      </p:sp>
      <p:pic>
        <p:nvPicPr>
          <p:cNvPr id="14355" name="Picture 19" descr="h55727284700er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95600" y="3810000"/>
            <a:ext cx="3124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" name="Picture 20" descr="tommy[1]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77000" y="20574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7" name="Picture 21" descr="12)-TJ1431-Tom-Cat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96000" y="76200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8" name="Picture 22" descr="happyface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1000" y="4800600"/>
            <a:ext cx="1371600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9" name="Picture 23" descr="quyennlMickey-Mouse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3810000"/>
            <a:ext cx="2819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0" name="Picture 24" descr="disney-tigger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971800" y="762000"/>
            <a:ext cx="289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1" name="Picture 25" descr="Picture6"/>
          <p:cNvPicPr>
            <a:picLocks noChangeAspect="1" noChangeArrowheads="1" noCrop="1"/>
          </p:cNvPicPr>
          <p:nvPr/>
        </p:nvPicPr>
        <p:blipFill>
          <a:blip r:embed="rId13">
            <a:lum contrast="18000"/>
          </a:blip>
          <a:srcRect/>
          <a:stretch>
            <a:fillRect/>
          </a:stretch>
        </p:blipFill>
        <p:spPr bwMode="auto">
          <a:xfrm>
            <a:off x="6324600" y="4572000"/>
            <a:ext cx="19812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2" name="Picture 26" descr="262_330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172200" y="3886200"/>
            <a:ext cx="2971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1"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3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" decel="10000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" accel="100000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3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1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decel="10000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decel="10000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43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1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4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3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3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4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39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43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9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1" dur="1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2" dur="4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413</TotalTime>
  <Words>324</Words>
  <Application>Microsoft Office PowerPoint</Application>
  <PresentationFormat>On-screen Show (4:3)</PresentationFormat>
  <Paragraphs>118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Fading Grid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lóp 2_Bài 7 cộng với một số 7 + 5</dc:title>
  <dc:subject>DS1</dc:subject>
  <dc:creator>Trường Sơn</dc:creator>
  <cp:lastModifiedBy>Nhulam</cp:lastModifiedBy>
  <cp:revision>127</cp:revision>
  <dcterms:created xsi:type="dcterms:W3CDTF">2010-09-24T14:44:18Z</dcterms:created>
  <dcterms:modified xsi:type="dcterms:W3CDTF">2020-10-22T00:37:48Z</dcterms:modified>
</cp:coreProperties>
</file>