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3" r:id="rId2"/>
    <p:sldId id="272" r:id="rId3"/>
    <p:sldId id="259" r:id="rId4"/>
    <p:sldId id="262" r:id="rId5"/>
    <p:sldId id="274" r:id="rId6"/>
    <p:sldId id="263" r:id="rId7"/>
    <p:sldId id="269" r:id="rId8"/>
    <p:sldId id="275" r:id="rId9"/>
    <p:sldId id="266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B7DBFF"/>
    <a:srgbClr val="C5E2FF"/>
    <a:srgbClr val="CC00FF"/>
    <a:srgbClr val="FF0066"/>
    <a:srgbClr val="99CCFF"/>
    <a:srgbClr val="99FFCC"/>
    <a:srgbClr val="CCFFFF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9548" autoAdjust="0"/>
    <p:restoredTop sz="94660"/>
  </p:normalViewPr>
  <p:slideViewPr>
    <p:cSldViewPr>
      <p:cViewPr>
        <p:scale>
          <a:sx n="66" d="100"/>
          <a:sy n="66" d="100"/>
        </p:scale>
        <p:origin x="-51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DB39023-385F-4C19-A854-304022CFBB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E6C7B-092B-4E7A-AC38-7894801550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372646-6C0F-4A5F-A5F1-62C6FFB301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8F5D4-EB29-4FBF-849B-95AFAD0747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0AE44-D90F-436B-9CC8-9299B2525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B40DD-66EE-4A46-87B7-5792BCFBDE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65D87-002B-4620-8408-9F1884E40D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64E7BB-44E9-4449-AFB9-0D75FDB8CC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AF2A5-F5BF-4356-94D7-E231F8CAA8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D4004-19BF-4D51-9927-10FBF417A5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49934B-B37D-4071-92C9-C1B6778CF0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0556E-C3D6-42E9-BBCF-540F43E30B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15642-EC22-4A64-AF89-6CC2E13F3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48CCB0F7-80AC-44BC-BD29-2004995927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4"/>
          <p:cNvGrpSpPr>
            <a:grpSpLocks/>
          </p:cNvGrpSpPr>
          <p:nvPr/>
        </p:nvGrpSpPr>
        <p:grpSpPr bwMode="auto">
          <a:xfrm>
            <a:off x="0" y="5257800"/>
            <a:ext cx="3957638" cy="1600200"/>
            <a:chOff x="9" y="3408"/>
            <a:chExt cx="2493" cy="858"/>
          </a:xfrm>
        </p:grpSpPr>
        <p:sp>
          <p:nvSpPr>
            <p:cNvPr id="2060" name="Rectangle 5"/>
            <p:cNvSpPr>
              <a:spLocks noChangeArrowheads="1"/>
            </p:cNvSpPr>
            <p:nvPr/>
          </p:nvSpPr>
          <p:spPr bwMode="auto">
            <a:xfrm>
              <a:off x="306" y="3888"/>
              <a:ext cx="2160" cy="4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1" name="Rectangle 6"/>
            <p:cNvSpPr>
              <a:spLocks noChangeArrowheads="1"/>
            </p:cNvSpPr>
            <p:nvPr/>
          </p:nvSpPr>
          <p:spPr bwMode="auto">
            <a:xfrm>
              <a:off x="342" y="3408"/>
              <a:ext cx="2160" cy="492"/>
            </a:xfrm>
            <a:prstGeom prst="rect">
              <a:avLst/>
            </a:prstGeom>
            <a:solidFill>
              <a:srgbClr val="CCEC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2" name="Rectangle 7"/>
            <p:cNvSpPr>
              <a:spLocks noChangeArrowheads="1"/>
            </p:cNvSpPr>
            <p:nvPr/>
          </p:nvSpPr>
          <p:spPr bwMode="auto">
            <a:xfrm>
              <a:off x="9" y="3936"/>
              <a:ext cx="2256" cy="330"/>
            </a:xfrm>
            <a:prstGeom prst="rect">
              <a:avLst/>
            </a:prstGeom>
            <a:solidFill>
              <a:srgbClr val="B7DB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8691" name="Text Box 19"/>
          <p:cNvSpPr txBox="1">
            <a:spLocks noChangeArrowheads="1"/>
          </p:cNvSpPr>
          <p:nvPr/>
        </p:nvSpPr>
        <p:spPr bwMode="auto">
          <a:xfrm>
            <a:off x="762000" y="1752600"/>
            <a:ext cx="7848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* Bài toán: Có 7 que tính, thêm 5 que tính nữa. Hỏi có tất cả bao nhiêu que tính?</a:t>
            </a:r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2114550" y="962025"/>
            <a:ext cx="5286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7 cộng với một số: 7 + 5</a:t>
            </a:r>
          </a:p>
        </p:txBody>
      </p:sp>
      <p:sp>
        <p:nvSpPr>
          <p:cNvPr id="2053" name="Text Box 29"/>
          <p:cNvSpPr txBox="1">
            <a:spLocks noChangeArrowheads="1"/>
          </p:cNvSpPr>
          <p:nvPr/>
        </p:nvSpPr>
        <p:spPr bwMode="auto">
          <a:xfrm>
            <a:off x="1285875" y="947738"/>
            <a:ext cx="152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Toán:</a:t>
            </a:r>
          </a:p>
        </p:txBody>
      </p:sp>
      <p:sp>
        <p:nvSpPr>
          <p:cNvPr id="28695" name="Text Box 23"/>
          <p:cNvSpPr txBox="1">
            <a:spLocks noChangeArrowheads="1"/>
          </p:cNvSpPr>
          <p:nvPr/>
        </p:nvSpPr>
        <p:spPr bwMode="auto">
          <a:xfrm>
            <a:off x="2057400" y="3724275"/>
            <a:ext cx="518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Bài toán hỏi gì?</a:t>
            </a:r>
          </a:p>
        </p:txBody>
      </p:sp>
      <p:sp>
        <p:nvSpPr>
          <p:cNvPr id="28698" name="Text Box 26"/>
          <p:cNvSpPr txBox="1">
            <a:spLocks noChangeArrowheads="1"/>
          </p:cNvSpPr>
          <p:nvPr/>
        </p:nvSpPr>
        <p:spPr bwMode="auto">
          <a:xfrm>
            <a:off x="1981200" y="2743200"/>
            <a:ext cx="518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 Bài toán cho biết gì?</a:t>
            </a:r>
          </a:p>
        </p:txBody>
      </p:sp>
      <p:sp>
        <p:nvSpPr>
          <p:cNvPr id="28702" name="Text Box 30"/>
          <p:cNvSpPr txBox="1">
            <a:spLocks noChangeArrowheads="1"/>
          </p:cNvSpPr>
          <p:nvPr/>
        </p:nvSpPr>
        <p:spPr bwMode="auto">
          <a:xfrm>
            <a:off x="1981200" y="2743200"/>
            <a:ext cx="6324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+  Bài toán cho biết có 7 que tính thêm 5 que tính nữa.</a:t>
            </a:r>
          </a:p>
        </p:txBody>
      </p:sp>
      <p:sp>
        <p:nvSpPr>
          <p:cNvPr id="28703" name="Text Box 31"/>
          <p:cNvSpPr txBox="1">
            <a:spLocks noChangeArrowheads="1"/>
          </p:cNvSpPr>
          <p:nvPr/>
        </p:nvSpPr>
        <p:spPr bwMode="auto">
          <a:xfrm>
            <a:off x="2057400" y="3719513"/>
            <a:ext cx="67468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+ Bài toán hỏi có tất cả bao nhiêu que tính?</a:t>
            </a:r>
          </a:p>
        </p:txBody>
      </p:sp>
      <p:sp>
        <p:nvSpPr>
          <p:cNvPr id="28704" name="Text Box 32"/>
          <p:cNvSpPr txBox="1">
            <a:spLocks noChangeArrowheads="1"/>
          </p:cNvSpPr>
          <p:nvPr/>
        </p:nvSpPr>
        <p:spPr bwMode="auto">
          <a:xfrm>
            <a:off x="2057400" y="4724400"/>
            <a:ext cx="6096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Muốn biết có tất cả bao nhiêu que tính ta làm thế nào?</a:t>
            </a:r>
          </a:p>
        </p:txBody>
      </p:sp>
      <p:sp>
        <p:nvSpPr>
          <p:cNvPr id="28705" name="Text Box 33"/>
          <p:cNvSpPr txBox="1">
            <a:spLocks noChangeArrowheads="1"/>
          </p:cNvSpPr>
          <p:nvPr/>
        </p:nvSpPr>
        <p:spPr bwMode="auto">
          <a:xfrm>
            <a:off x="1981200" y="4724400"/>
            <a:ext cx="67468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+ Muốn biết có tất cả bao nhiêu que tính ta lấy 7 cộng với 5.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10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8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10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8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8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1000"/>
                                        <p:tgtEl>
                                          <p:spTgt spid="287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28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91" grpId="0"/>
      <p:bldP spid="2077" grpId="0"/>
      <p:bldP spid="28695" grpId="0"/>
      <p:bldP spid="28695" grpId="1"/>
      <p:bldP spid="28698" grpId="0"/>
      <p:bldP spid="28698" grpId="1"/>
      <p:bldP spid="28702" grpId="0"/>
      <p:bldP spid="28703" grpId="0"/>
      <p:bldP spid="28704" grpId="0"/>
      <p:bldP spid="28704" grpId="1"/>
      <p:bldP spid="2870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" name="AutoShape 30"/>
          <p:cNvSpPr>
            <a:spLocks noChangeArrowheads="1"/>
          </p:cNvSpPr>
          <p:nvPr/>
        </p:nvSpPr>
        <p:spPr bwMode="auto">
          <a:xfrm>
            <a:off x="457200" y="1295400"/>
            <a:ext cx="3733800" cy="3657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83" name="AutoShape 35"/>
          <p:cNvSpPr>
            <a:spLocks noChangeArrowheads="1"/>
          </p:cNvSpPr>
          <p:nvPr/>
        </p:nvSpPr>
        <p:spPr bwMode="auto">
          <a:xfrm>
            <a:off x="457200" y="5286375"/>
            <a:ext cx="3886200" cy="1371600"/>
          </a:xfrm>
          <a:prstGeom prst="roundRect">
            <a:avLst>
              <a:gd name="adj" fmla="val 16667"/>
            </a:avLst>
          </a:prstGeom>
          <a:solidFill>
            <a:srgbClr val="5DC9FF"/>
          </a:solidFill>
          <a:ln w="9525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752475" y="2209800"/>
            <a:ext cx="3124200" cy="2514600"/>
          </a:xfrm>
          <a:prstGeom prst="rect">
            <a:avLst/>
          </a:prstGeom>
          <a:solidFill>
            <a:srgbClr val="5DC9FF"/>
          </a:solidFill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81" name="Freeform 33"/>
          <p:cNvSpPr>
            <a:spLocks/>
          </p:cNvSpPr>
          <p:nvPr/>
        </p:nvSpPr>
        <p:spPr bwMode="auto">
          <a:xfrm>
            <a:off x="752475" y="2209800"/>
            <a:ext cx="3124200" cy="2514600"/>
          </a:xfrm>
          <a:custGeom>
            <a:avLst/>
            <a:gdLst>
              <a:gd name="T0" fmla="*/ 0 w 2016"/>
              <a:gd name="T1" fmla="*/ 0 h 1584"/>
              <a:gd name="T2" fmla="*/ 2147483647 w 2016"/>
              <a:gd name="T3" fmla="*/ 0 h 1584"/>
              <a:gd name="T4" fmla="*/ 2147483647 w 2016"/>
              <a:gd name="T5" fmla="*/ 2147483647 h 1584"/>
              <a:gd name="T6" fmla="*/ 2147483647 w 2016"/>
              <a:gd name="T7" fmla="*/ 2147483647 h 1584"/>
              <a:gd name="T8" fmla="*/ 2147483647 w 2016"/>
              <a:gd name="T9" fmla="*/ 2147483647 h 1584"/>
              <a:gd name="T10" fmla="*/ 0 w 2016"/>
              <a:gd name="T11" fmla="*/ 2147483647 h 1584"/>
              <a:gd name="T12" fmla="*/ 0 w 2016"/>
              <a:gd name="T13" fmla="*/ 0 h 158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016"/>
              <a:gd name="T22" fmla="*/ 0 h 1584"/>
              <a:gd name="T23" fmla="*/ 2016 w 2016"/>
              <a:gd name="T24" fmla="*/ 1584 h 158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016" h="1584">
                <a:moveTo>
                  <a:pt x="0" y="0"/>
                </a:moveTo>
                <a:lnTo>
                  <a:pt x="2016" y="0"/>
                </a:lnTo>
                <a:lnTo>
                  <a:pt x="2016" y="864"/>
                </a:lnTo>
                <a:lnTo>
                  <a:pt x="1248" y="864"/>
                </a:lnTo>
                <a:lnTo>
                  <a:pt x="1248" y="1584"/>
                </a:lnTo>
                <a:lnTo>
                  <a:pt x="0" y="1584"/>
                </a:lnTo>
                <a:lnTo>
                  <a:pt x="0" y="0"/>
                </a:lnTo>
                <a:close/>
              </a:path>
            </a:pathLst>
          </a:custGeom>
          <a:solidFill>
            <a:srgbClr val="5DC9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 rot="1252827">
            <a:off x="1133475" y="2362200"/>
            <a:ext cx="76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 rot="1252827">
            <a:off x="1514475" y="2362200"/>
            <a:ext cx="76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 rot="1252827">
            <a:off x="1895475" y="2362200"/>
            <a:ext cx="76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 rot="1252827">
            <a:off x="2276475" y="2362200"/>
            <a:ext cx="76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 rot="1252827">
            <a:off x="2657475" y="2362200"/>
            <a:ext cx="76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 rot="1252827">
            <a:off x="3038475" y="2362200"/>
            <a:ext cx="76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 rot="1252827">
            <a:off x="3419475" y="2362200"/>
            <a:ext cx="76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 rot="1252827">
            <a:off x="1438275" y="3663950"/>
            <a:ext cx="74613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 rot="1252827">
            <a:off x="1895475" y="3663950"/>
            <a:ext cx="76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 rot="1252827">
            <a:off x="2352675" y="3663950"/>
            <a:ext cx="74613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 rot="1252827" flipH="1">
            <a:off x="2989263" y="3662363"/>
            <a:ext cx="76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 rot="1252827">
            <a:off x="3419475" y="3663950"/>
            <a:ext cx="76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9" name="Group 73"/>
          <p:cNvGrpSpPr>
            <a:grpSpLocks/>
          </p:cNvGrpSpPr>
          <p:nvPr/>
        </p:nvGrpSpPr>
        <p:grpSpPr bwMode="auto">
          <a:xfrm>
            <a:off x="4348163" y="1509713"/>
            <a:ext cx="2895600" cy="2819400"/>
            <a:chOff x="2784" y="1392"/>
            <a:chExt cx="1632" cy="1632"/>
          </a:xfrm>
        </p:grpSpPr>
        <p:sp>
          <p:nvSpPr>
            <p:cNvPr id="3129" name="Rectangle 22"/>
            <p:cNvSpPr>
              <a:spLocks noChangeArrowheads="1"/>
            </p:cNvSpPr>
            <p:nvPr/>
          </p:nvSpPr>
          <p:spPr bwMode="auto">
            <a:xfrm>
              <a:off x="2784" y="1392"/>
              <a:ext cx="816" cy="408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8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Chục</a:t>
              </a:r>
            </a:p>
          </p:txBody>
        </p:sp>
        <p:sp>
          <p:nvSpPr>
            <p:cNvPr id="3130" name="Rectangle 23"/>
            <p:cNvSpPr>
              <a:spLocks noChangeArrowheads="1"/>
            </p:cNvSpPr>
            <p:nvPr/>
          </p:nvSpPr>
          <p:spPr bwMode="auto">
            <a:xfrm>
              <a:off x="3600" y="1392"/>
              <a:ext cx="816" cy="408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28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Đơn vị</a:t>
              </a:r>
            </a:p>
          </p:txBody>
        </p:sp>
        <p:sp>
          <p:nvSpPr>
            <p:cNvPr id="3131" name="Rectangle 24"/>
            <p:cNvSpPr>
              <a:spLocks noChangeArrowheads="1"/>
            </p:cNvSpPr>
            <p:nvPr/>
          </p:nvSpPr>
          <p:spPr bwMode="auto">
            <a:xfrm>
              <a:off x="2784" y="1800"/>
              <a:ext cx="816" cy="408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32" name="Rectangle 25"/>
            <p:cNvSpPr>
              <a:spLocks noChangeArrowheads="1"/>
            </p:cNvSpPr>
            <p:nvPr/>
          </p:nvSpPr>
          <p:spPr bwMode="auto">
            <a:xfrm>
              <a:off x="3600" y="1800"/>
              <a:ext cx="816" cy="408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33" name="Rectangle 26"/>
            <p:cNvSpPr>
              <a:spLocks noChangeArrowheads="1"/>
            </p:cNvSpPr>
            <p:nvPr/>
          </p:nvSpPr>
          <p:spPr bwMode="auto">
            <a:xfrm>
              <a:off x="2784" y="2208"/>
              <a:ext cx="816" cy="408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34" name="Rectangle 27"/>
            <p:cNvSpPr>
              <a:spLocks noChangeArrowheads="1"/>
            </p:cNvSpPr>
            <p:nvPr/>
          </p:nvSpPr>
          <p:spPr bwMode="auto">
            <a:xfrm>
              <a:off x="3600" y="2208"/>
              <a:ext cx="816" cy="408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35" name="Rectangle 28"/>
            <p:cNvSpPr>
              <a:spLocks noChangeArrowheads="1"/>
            </p:cNvSpPr>
            <p:nvPr/>
          </p:nvSpPr>
          <p:spPr bwMode="auto">
            <a:xfrm>
              <a:off x="2784" y="2616"/>
              <a:ext cx="816" cy="408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endParaRPr lang="en-US" sz="28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36" name="Rectangle 29"/>
            <p:cNvSpPr>
              <a:spLocks noChangeArrowheads="1"/>
            </p:cNvSpPr>
            <p:nvPr/>
          </p:nvSpPr>
          <p:spPr bwMode="auto">
            <a:xfrm>
              <a:off x="3600" y="2616"/>
              <a:ext cx="816" cy="408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endParaRPr lang="en-US" sz="28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37" name="Line 30"/>
            <p:cNvSpPr>
              <a:spLocks noChangeShapeType="1"/>
            </p:cNvSpPr>
            <p:nvPr/>
          </p:nvSpPr>
          <p:spPr bwMode="auto">
            <a:xfrm>
              <a:off x="3600" y="1392"/>
              <a:ext cx="0" cy="1632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38" name="Line 31"/>
            <p:cNvSpPr>
              <a:spLocks noChangeShapeType="1"/>
            </p:cNvSpPr>
            <p:nvPr/>
          </p:nvSpPr>
          <p:spPr bwMode="auto">
            <a:xfrm>
              <a:off x="2784" y="1800"/>
              <a:ext cx="1632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39" name="Line 32"/>
            <p:cNvSpPr>
              <a:spLocks noChangeShapeType="1"/>
            </p:cNvSpPr>
            <p:nvPr/>
          </p:nvSpPr>
          <p:spPr bwMode="auto">
            <a:xfrm>
              <a:off x="2784" y="2208"/>
              <a:ext cx="1632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40" name="Line 33"/>
            <p:cNvSpPr>
              <a:spLocks noChangeShapeType="1"/>
            </p:cNvSpPr>
            <p:nvPr/>
          </p:nvSpPr>
          <p:spPr bwMode="auto">
            <a:xfrm>
              <a:off x="2784" y="2616"/>
              <a:ext cx="1632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41" name="Line 34"/>
            <p:cNvSpPr>
              <a:spLocks noChangeShapeType="1"/>
            </p:cNvSpPr>
            <p:nvPr/>
          </p:nvSpPr>
          <p:spPr bwMode="auto">
            <a:xfrm>
              <a:off x="2784" y="1392"/>
              <a:ext cx="0" cy="1632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42" name="Line 35"/>
            <p:cNvSpPr>
              <a:spLocks noChangeShapeType="1"/>
            </p:cNvSpPr>
            <p:nvPr/>
          </p:nvSpPr>
          <p:spPr bwMode="auto">
            <a:xfrm>
              <a:off x="4416" y="1392"/>
              <a:ext cx="0" cy="1632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43" name="Line 36"/>
            <p:cNvSpPr>
              <a:spLocks noChangeShapeType="1"/>
            </p:cNvSpPr>
            <p:nvPr/>
          </p:nvSpPr>
          <p:spPr bwMode="auto">
            <a:xfrm>
              <a:off x="2784" y="1392"/>
              <a:ext cx="1632" cy="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44" name="Line 37"/>
            <p:cNvSpPr>
              <a:spLocks noChangeShapeType="1"/>
            </p:cNvSpPr>
            <p:nvPr/>
          </p:nvSpPr>
          <p:spPr bwMode="auto">
            <a:xfrm>
              <a:off x="2784" y="3024"/>
              <a:ext cx="1632" cy="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169" name="Text Box 121"/>
          <p:cNvSpPr txBox="1">
            <a:spLocks noChangeArrowheads="1"/>
          </p:cNvSpPr>
          <p:nvPr/>
        </p:nvSpPr>
        <p:spPr bwMode="auto">
          <a:xfrm>
            <a:off x="5943600" y="23241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2170" name="Text Box 122"/>
          <p:cNvSpPr txBox="1">
            <a:spLocks noChangeArrowheads="1"/>
          </p:cNvSpPr>
          <p:nvPr/>
        </p:nvSpPr>
        <p:spPr bwMode="auto">
          <a:xfrm>
            <a:off x="5943600" y="30099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171" name="Text Box 123"/>
          <p:cNvSpPr txBox="1">
            <a:spLocks noChangeArrowheads="1"/>
          </p:cNvSpPr>
          <p:nvPr/>
        </p:nvSpPr>
        <p:spPr bwMode="auto">
          <a:xfrm>
            <a:off x="5943600" y="36195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172" name="Text Box 124"/>
          <p:cNvSpPr txBox="1">
            <a:spLocks noChangeArrowheads="1"/>
          </p:cNvSpPr>
          <p:nvPr/>
        </p:nvSpPr>
        <p:spPr bwMode="auto">
          <a:xfrm>
            <a:off x="4648200" y="36195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173" name="Text Box 125"/>
          <p:cNvSpPr txBox="1">
            <a:spLocks noChangeArrowheads="1"/>
          </p:cNvSpPr>
          <p:nvPr/>
        </p:nvSpPr>
        <p:spPr bwMode="auto">
          <a:xfrm>
            <a:off x="7977188" y="2181225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2174" name="Text Box 126"/>
          <p:cNvSpPr txBox="1">
            <a:spLocks noChangeArrowheads="1"/>
          </p:cNvSpPr>
          <p:nvPr/>
        </p:nvSpPr>
        <p:spPr bwMode="auto">
          <a:xfrm>
            <a:off x="7977188" y="2867025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175" name="Text Box 127"/>
          <p:cNvSpPr txBox="1">
            <a:spLocks noChangeArrowheads="1"/>
          </p:cNvSpPr>
          <p:nvPr/>
        </p:nvSpPr>
        <p:spPr bwMode="auto">
          <a:xfrm>
            <a:off x="7677150" y="2562225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2176" name="Text Box 128"/>
          <p:cNvSpPr txBox="1">
            <a:spLocks noChangeArrowheads="1"/>
          </p:cNvSpPr>
          <p:nvPr/>
        </p:nvSpPr>
        <p:spPr bwMode="auto">
          <a:xfrm>
            <a:off x="7977188" y="3476625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178" name="Text Box 130"/>
          <p:cNvSpPr txBox="1">
            <a:spLocks noChangeArrowheads="1"/>
          </p:cNvSpPr>
          <p:nvPr/>
        </p:nvSpPr>
        <p:spPr bwMode="auto">
          <a:xfrm>
            <a:off x="7910513" y="3476625"/>
            <a:ext cx="4238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185" name="Line 137"/>
          <p:cNvSpPr>
            <a:spLocks noChangeShapeType="1"/>
          </p:cNvSpPr>
          <p:nvPr/>
        </p:nvSpPr>
        <p:spPr bwMode="auto">
          <a:xfrm>
            <a:off x="7924800" y="3429000"/>
            <a:ext cx="6096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87" name="Rectangle 139"/>
          <p:cNvSpPr>
            <a:spLocks noChangeArrowheads="1"/>
          </p:cNvSpPr>
          <p:nvPr/>
        </p:nvSpPr>
        <p:spPr bwMode="auto">
          <a:xfrm rot="1252827">
            <a:off x="1133475" y="2362200"/>
            <a:ext cx="76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88" name="Rectangle 140"/>
          <p:cNvSpPr>
            <a:spLocks noChangeArrowheads="1"/>
          </p:cNvSpPr>
          <p:nvPr/>
        </p:nvSpPr>
        <p:spPr bwMode="auto">
          <a:xfrm rot="1252827">
            <a:off x="1514475" y="2362200"/>
            <a:ext cx="76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89" name="Rectangle 141"/>
          <p:cNvSpPr>
            <a:spLocks noChangeArrowheads="1"/>
          </p:cNvSpPr>
          <p:nvPr/>
        </p:nvSpPr>
        <p:spPr bwMode="auto">
          <a:xfrm rot="1252827">
            <a:off x="1895475" y="2362200"/>
            <a:ext cx="76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90" name="Rectangle 142"/>
          <p:cNvSpPr>
            <a:spLocks noChangeArrowheads="1"/>
          </p:cNvSpPr>
          <p:nvPr/>
        </p:nvSpPr>
        <p:spPr bwMode="auto">
          <a:xfrm rot="1252827">
            <a:off x="2276475" y="2362200"/>
            <a:ext cx="76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91" name="Rectangle 143"/>
          <p:cNvSpPr>
            <a:spLocks noChangeArrowheads="1"/>
          </p:cNvSpPr>
          <p:nvPr/>
        </p:nvSpPr>
        <p:spPr bwMode="auto">
          <a:xfrm rot="1252827">
            <a:off x="2657475" y="2362200"/>
            <a:ext cx="76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92" name="Rectangle 144"/>
          <p:cNvSpPr>
            <a:spLocks noChangeArrowheads="1"/>
          </p:cNvSpPr>
          <p:nvPr/>
        </p:nvSpPr>
        <p:spPr bwMode="auto">
          <a:xfrm rot="1252827">
            <a:off x="3038475" y="2362200"/>
            <a:ext cx="76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93" name="Rectangle 145"/>
          <p:cNvSpPr>
            <a:spLocks noChangeArrowheads="1"/>
          </p:cNvSpPr>
          <p:nvPr/>
        </p:nvSpPr>
        <p:spPr bwMode="auto">
          <a:xfrm rot="1252827">
            <a:off x="3419475" y="2362200"/>
            <a:ext cx="76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94" name="Rectangle 146"/>
          <p:cNvSpPr>
            <a:spLocks noChangeArrowheads="1"/>
          </p:cNvSpPr>
          <p:nvPr/>
        </p:nvSpPr>
        <p:spPr bwMode="auto">
          <a:xfrm rot="1252827">
            <a:off x="1438275" y="3659188"/>
            <a:ext cx="74613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95" name="Rectangle 147"/>
          <p:cNvSpPr>
            <a:spLocks noChangeArrowheads="1"/>
          </p:cNvSpPr>
          <p:nvPr/>
        </p:nvSpPr>
        <p:spPr bwMode="auto">
          <a:xfrm rot="1252827">
            <a:off x="1895475" y="3659188"/>
            <a:ext cx="76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96" name="Rectangle 148"/>
          <p:cNvSpPr>
            <a:spLocks noChangeArrowheads="1"/>
          </p:cNvSpPr>
          <p:nvPr/>
        </p:nvSpPr>
        <p:spPr bwMode="auto">
          <a:xfrm rot="1252827">
            <a:off x="2352675" y="3659188"/>
            <a:ext cx="74613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97" name="Rectangle 149"/>
          <p:cNvSpPr>
            <a:spLocks noChangeArrowheads="1"/>
          </p:cNvSpPr>
          <p:nvPr/>
        </p:nvSpPr>
        <p:spPr bwMode="auto">
          <a:xfrm rot="1252827" flipH="1">
            <a:off x="2989263" y="3657600"/>
            <a:ext cx="76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98" name="Rectangle 150"/>
          <p:cNvSpPr>
            <a:spLocks noChangeArrowheads="1"/>
          </p:cNvSpPr>
          <p:nvPr/>
        </p:nvSpPr>
        <p:spPr bwMode="auto">
          <a:xfrm rot="1252827">
            <a:off x="3419475" y="3659188"/>
            <a:ext cx="76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99" name="Text Box 151"/>
          <p:cNvSpPr txBox="1">
            <a:spLocks noChangeArrowheads="1"/>
          </p:cNvSpPr>
          <p:nvPr/>
        </p:nvSpPr>
        <p:spPr bwMode="auto">
          <a:xfrm>
            <a:off x="4867275" y="50292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2200" name="Text Box 152"/>
          <p:cNvSpPr txBox="1">
            <a:spLocks noChangeArrowheads="1"/>
          </p:cNvSpPr>
          <p:nvPr/>
        </p:nvSpPr>
        <p:spPr bwMode="auto">
          <a:xfrm>
            <a:off x="5334000" y="5070475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2201" name="Text Box 153"/>
          <p:cNvSpPr txBox="1">
            <a:spLocks noChangeArrowheads="1"/>
          </p:cNvSpPr>
          <p:nvPr/>
        </p:nvSpPr>
        <p:spPr bwMode="auto">
          <a:xfrm>
            <a:off x="5791200" y="50292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202" name="Text Box 154"/>
          <p:cNvSpPr txBox="1">
            <a:spLocks noChangeArrowheads="1"/>
          </p:cNvSpPr>
          <p:nvPr/>
        </p:nvSpPr>
        <p:spPr bwMode="auto">
          <a:xfrm>
            <a:off x="6400800" y="50292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2203" name="Text Box 155"/>
          <p:cNvSpPr txBox="1">
            <a:spLocks noChangeArrowheads="1"/>
          </p:cNvSpPr>
          <p:nvPr/>
        </p:nvSpPr>
        <p:spPr bwMode="auto">
          <a:xfrm>
            <a:off x="6934200" y="50292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2204" name="Text Box 156"/>
          <p:cNvSpPr txBox="1">
            <a:spLocks noChangeArrowheads="1"/>
          </p:cNvSpPr>
          <p:nvPr/>
        </p:nvSpPr>
        <p:spPr bwMode="auto">
          <a:xfrm>
            <a:off x="4867275" y="5024438"/>
            <a:ext cx="762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2205" name="Text Box 157"/>
          <p:cNvSpPr txBox="1">
            <a:spLocks noChangeArrowheads="1"/>
          </p:cNvSpPr>
          <p:nvPr/>
        </p:nvSpPr>
        <p:spPr bwMode="auto">
          <a:xfrm>
            <a:off x="5334000" y="5680075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2206" name="Text Box 158"/>
          <p:cNvSpPr txBox="1">
            <a:spLocks noChangeArrowheads="1"/>
          </p:cNvSpPr>
          <p:nvPr/>
        </p:nvSpPr>
        <p:spPr bwMode="auto">
          <a:xfrm>
            <a:off x="5791200" y="5019675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207" name="Text Box 159"/>
          <p:cNvSpPr txBox="1">
            <a:spLocks noChangeArrowheads="1"/>
          </p:cNvSpPr>
          <p:nvPr/>
        </p:nvSpPr>
        <p:spPr bwMode="auto">
          <a:xfrm>
            <a:off x="6400800" y="56388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2208" name="Text Box 160"/>
          <p:cNvSpPr txBox="1">
            <a:spLocks noChangeArrowheads="1"/>
          </p:cNvSpPr>
          <p:nvPr/>
        </p:nvSpPr>
        <p:spPr bwMode="auto">
          <a:xfrm>
            <a:off x="6934200" y="56388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...</a:t>
            </a:r>
          </a:p>
        </p:txBody>
      </p:sp>
      <p:sp>
        <p:nvSpPr>
          <p:cNvPr id="2209" name="Text Box 161"/>
          <p:cNvSpPr txBox="1">
            <a:spLocks noChangeArrowheads="1"/>
          </p:cNvSpPr>
          <p:nvPr/>
        </p:nvSpPr>
        <p:spPr bwMode="auto">
          <a:xfrm>
            <a:off x="6929438" y="5019675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27722" name="Freeform 74"/>
          <p:cNvSpPr>
            <a:spLocks/>
          </p:cNvSpPr>
          <p:nvPr/>
        </p:nvSpPr>
        <p:spPr bwMode="auto">
          <a:xfrm>
            <a:off x="1228725" y="5943600"/>
            <a:ext cx="247650" cy="152400"/>
          </a:xfrm>
          <a:custGeom>
            <a:avLst/>
            <a:gdLst>
              <a:gd name="T0" fmla="*/ 35379 w 168"/>
              <a:gd name="T1" fmla="*/ 0 h 144"/>
              <a:gd name="T2" fmla="*/ 35379 w 168"/>
              <a:gd name="T3" fmla="*/ 101600 h 144"/>
              <a:gd name="T4" fmla="*/ 247650 w 168"/>
              <a:gd name="T5" fmla="*/ 152400 h 144"/>
              <a:gd name="T6" fmla="*/ 0 60000 65536"/>
              <a:gd name="T7" fmla="*/ 0 60000 65536"/>
              <a:gd name="T8" fmla="*/ 0 60000 65536"/>
              <a:gd name="T9" fmla="*/ 0 w 168"/>
              <a:gd name="T10" fmla="*/ 0 h 144"/>
              <a:gd name="T11" fmla="*/ 168 w 168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8" h="144">
                <a:moveTo>
                  <a:pt x="24" y="0"/>
                </a:moveTo>
                <a:cubicBezTo>
                  <a:pt x="12" y="36"/>
                  <a:pt x="0" y="72"/>
                  <a:pt x="24" y="96"/>
                </a:cubicBezTo>
                <a:cubicBezTo>
                  <a:pt x="48" y="120"/>
                  <a:pt x="144" y="144"/>
                  <a:pt x="168" y="144"/>
                </a:cubicBezTo>
              </a:path>
            </a:pathLst>
          </a:cu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25" name="Text Box 29"/>
          <p:cNvSpPr txBox="1">
            <a:spLocks noChangeArrowheads="1"/>
          </p:cNvSpPr>
          <p:nvPr/>
        </p:nvSpPr>
        <p:spPr bwMode="auto">
          <a:xfrm>
            <a:off x="1785938" y="600075"/>
            <a:ext cx="624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7 cộng với một số: 7 + 5</a:t>
            </a:r>
          </a:p>
        </p:txBody>
      </p:sp>
      <p:sp>
        <p:nvSpPr>
          <p:cNvPr id="3126" name="Text Box 29"/>
          <p:cNvSpPr txBox="1">
            <a:spLocks noChangeArrowheads="1"/>
          </p:cNvSpPr>
          <p:nvPr/>
        </p:nvSpPr>
        <p:spPr bwMode="auto">
          <a:xfrm>
            <a:off x="1524000" y="6096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Toán:</a:t>
            </a:r>
          </a:p>
        </p:txBody>
      </p:sp>
      <p:sp>
        <p:nvSpPr>
          <p:cNvPr id="27727" name="Text Box 79"/>
          <p:cNvSpPr txBox="1">
            <a:spLocks noChangeArrowheads="1"/>
          </p:cNvSpPr>
          <p:nvPr/>
        </p:nvSpPr>
        <p:spPr bwMode="auto">
          <a:xfrm>
            <a:off x="1590675" y="1524000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 + 5 = ?</a:t>
            </a:r>
          </a:p>
        </p:txBody>
      </p:sp>
      <p:sp>
        <p:nvSpPr>
          <p:cNvPr id="27731" name="AutoShape 83"/>
          <p:cNvSpPr>
            <a:spLocks noChangeArrowheads="1"/>
          </p:cNvSpPr>
          <p:nvPr/>
        </p:nvSpPr>
        <p:spPr bwMode="auto">
          <a:xfrm>
            <a:off x="2114550" y="4953000"/>
            <a:ext cx="3810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" dur="10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27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2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8" dur="20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2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2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2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2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1000"/>
                                        <p:tgtEl>
                                          <p:spTgt spid="27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9711E-6 L 0.01355 0.46058 " pathEditMode="relative" rAng="0" ptsTypes="AA">
                                      <p:cBhvr>
                                        <p:cTn id="145" dur="2000" fill="hold"/>
                                        <p:tgtEl>
                                          <p:spTgt spid="21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" y="230"/>
                                    </p:animMotion>
                                  </p:childTnLst>
                                </p:cTn>
                              </p:par>
                              <p:par>
                                <p:cTn id="14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0.00416 L -0.01979 0.46752 " pathEditMode="relative" rAng="0" ptsTypes="AA">
                                      <p:cBhvr>
                                        <p:cTn id="147" dur="2000" fill="hold"/>
                                        <p:tgtEl>
                                          <p:spTgt spid="21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" y="236"/>
                                    </p:animMotion>
                                  </p:childTnLst>
                                </p:cTn>
                              </p:par>
                              <p:par>
                                <p:cTn id="14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.00417 L -0.06979 0.46474 " pathEditMode="relative" rAng="0" ptsTypes="AA">
                                      <p:cBhvr>
                                        <p:cTn id="149" dur="2000" fill="hold"/>
                                        <p:tgtEl>
                                          <p:spTgt spid="21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230"/>
                                    </p:animMotion>
                                  </p:childTnLst>
                                </p:cTn>
                              </p:par>
                              <p:par>
                                <p:cTn id="15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9711E-6 L -0.10313 0.47168 " pathEditMode="relative" rAng="0" ptsTypes="AA">
                                      <p:cBhvr>
                                        <p:cTn id="151" dur="2000" fill="hold"/>
                                        <p:tgtEl>
                                          <p:spTgt spid="21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236"/>
                                    </p:animMotion>
                                  </p:childTnLst>
                                </p:cTn>
                              </p:par>
                              <p:par>
                                <p:cTn id="15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9711E-6 L -0.13646 0.47168 " pathEditMode="relative" rAng="0" ptsTypes="AA">
                                      <p:cBhvr>
                                        <p:cTn id="153" dur="2000" fill="hold"/>
                                        <p:tgtEl>
                                          <p:spTgt spid="21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" y="236"/>
                                    </p:animMotion>
                                  </p:childTnLst>
                                </p:cTn>
                              </p:par>
                              <p:par>
                                <p:cTn id="15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9711E-6 L -0.18646 0.47168 " pathEditMode="relative" rAng="0" ptsTypes="AA">
                                      <p:cBhvr>
                                        <p:cTn id="155" dur="2000" fill="hold"/>
                                        <p:tgtEl>
                                          <p:spTgt spid="21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" y="236"/>
                                    </p:animMotion>
                                  </p:childTnLst>
                                </p:cTn>
                              </p:par>
                              <p:par>
                                <p:cTn id="15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9711E-6 L -0.22813 0.47168 " pathEditMode="relative" rAng="0" ptsTypes="AA">
                                      <p:cBhvr>
                                        <p:cTn id="157" dur="2000" fill="hold"/>
                                        <p:tgtEl>
                                          <p:spTgt spid="21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" y="236"/>
                                    </p:animMotion>
                                  </p:childTnLst>
                                </p:cTn>
                              </p:par>
                              <p:par>
                                <p:cTn id="15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0.00417 L -0.01128 0.27861 " pathEditMode="relative" rAng="0" ptsTypes="AA">
                                      <p:cBhvr>
                                        <p:cTn id="159" dur="2000" fill="hold"/>
                                        <p:tgtEl>
                                          <p:spTgt spid="2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141"/>
                                    </p:animMotion>
                                  </p:childTnLst>
                                </p:cTn>
                              </p:par>
                              <p:par>
                                <p:cTn id="16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2948E-6 L -0.06146 0.28277 " pathEditMode="relative" rAng="0" ptsTypes="AA">
                                      <p:cBhvr>
                                        <p:cTn id="161" dur="2000" fill="hold"/>
                                        <p:tgtEl>
                                          <p:spTgt spid="2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" y="141"/>
                                    </p:animMotion>
                                  </p:childTnLst>
                                </p:cTn>
                              </p:par>
                              <p:par>
                                <p:cTn id="16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2948E-6 L -0.11961 0.28277 " pathEditMode="relative" rAng="0" ptsTypes="AA">
                                      <p:cBhvr>
                                        <p:cTn id="163" dur="2000" fill="hold"/>
                                        <p:tgtEl>
                                          <p:spTgt spid="21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" y="1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1000"/>
                                        <p:tgtEl>
                                          <p:spTgt spid="27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1000"/>
                                        <p:tgtEl>
                                          <p:spTgt spid="2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50867E-6 L -0.01441 0.2719 " pathEditMode="relative" rAng="0" ptsTypes="AA">
                                      <p:cBhvr>
                                        <p:cTn id="177" dur="2000" fill="hold"/>
                                        <p:tgtEl>
                                          <p:spTgt spid="2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" y="136"/>
                                    </p:animMotion>
                                  </p:childTnLst>
                                </p:cTn>
                              </p:par>
                              <p:par>
                                <p:cTn id="17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2948E-6 L -0.01145 0.27167 " pathEditMode="relative" rAng="0" ptsTypes="AA">
                                      <p:cBhvr>
                                        <p:cTn id="179" dur="2000" fill="hold"/>
                                        <p:tgtEl>
                                          <p:spTgt spid="21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1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1000"/>
                                        <p:tgtEl>
                                          <p:spTgt spid="2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1000"/>
                                        <p:tgtEl>
                                          <p:spTgt spid="2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4" dur="1000"/>
                                        <p:tgtEl>
                                          <p:spTgt spid="2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1000"/>
                                        <p:tgtEl>
                                          <p:spTgt spid="2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2000"/>
                                        <p:tgtEl>
                                          <p:spTgt spid="2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9" dur="1000"/>
                                        <p:tgtEl>
                                          <p:spTgt spid="2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4" dur="1000"/>
                                        <p:tgtEl>
                                          <p:spTgt spid="2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9" dur="1000"/>
                                        <p:tgtEl>
                                          <p:spTgt spid="2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2" dur="500"/>
                                        <p:tgtEl>
                                          <p:spTgt spid="2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2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2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2" dur="1000"/>
                                        <p:tgtEl>
                                          <p:spTgt spid="2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7" dur="1000"/>
                                        <p:tgtEl>
                                          <p:spTgt spid="2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0" dur="1000"/>
                                        <p:tgtEl>
                                          <p:spTgt spid="2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2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8" dur="500"/>
                                        <p:tgtEl>
                                          <p:spTgt spid="2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1" dur="500"/>
                                        <p:tgtEl>
                                          <p:spTgt spid="2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4" dur="500"/>
                                        <p:tgtEl>
                                          <p:spTgt spid="2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7" dur="500"/>
                                        <p:tgtEl>
                                          <p:spTgt spid="2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8.09249E-7 L -0.1 0.08879 " pathEditMode="relative" rAng="0" ptsTypes="AA">
                                      <p:cBhvr>
                                        <p:cTn id="261" dur="2000" fill="hold"/>
                                        <p:tgtEl>
                                          <p:spTgt spid="22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44"/>
                                    </p:animMotion>
                                  </p:childTnLst>
                                </p:cTn>
                              </p:par>
                              <p:par>
                                <p:cTn id="262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38728E-6 L 0.10104 0.08878 " pathEditMode="relative" rAng="0" ptsTypes="AA">
                                      <p:cBhvr>
                                        <p:cTn id="263" dur="2000" fill="hold"/>
                                        <p:tgtEl>
                                          <p:spTgt spid="22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" y="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 nodeType="clickPar">
                      <p:stCondLst>
                        <p:cond delay="indefinite"/>
                      </p:stCondLst>
                      <p:childTnLst>
                        <p:par>
                          <p:cTn id="2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6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65896E-6 L 0.00052 0.08555 " pathEditMode="relative" rAng="0" ptsTypes="AA">
                                      <p:cBhvr>
                                        <p:cTn id="267" dur="2000" fill="hold"/>
                                        <p:tgtEl>
                                          <p:spTgt spid="22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3"/>
                                    </p:animMotion>
                                  </p:childTnLst>
                                </p:cTn>
                              </p:par>
                              <p:par>
                                <p:cTn id="26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9" dur="500"/>
                                        <p:tgtEl>
                                          <p:spTgt spid="2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" grpId="0" animBg="1"/>
      <p:bldP spid="2083" grpId="0" animBg="1"/>
      <p:bldP spid="2075" grpId="0" animBg="1"/>
      <p:bldP spid="2081" grpId="0" animBg="1"/>
      <p:bldP spid="2061" grpId="0" animBg="1"/>
      <p:bldP spid="2064" grpId="0" animBg="1"/>
      <p:bldP spid="2065" grpId="0" animBg="1"/>
      <p:bldP spid="2066" grpId="0" animBg="1"/>
      <p:bldP spid="2067" grpId="0" animBg="1"/>
      <p:bldP spid="2068" grpId="0" animBg="1"/>
      <p:bldP spid="2069" grpId="0" animBg="1"/>
      <p:bldP spid="2070" grpId="0" animBg="1"/>
      <p:bldP spid="2071" grpId="0" animBg="1"/>
      <p:bldP spid="2072" grpId="0" animBg="1"/>
      <p:bldP spid="2073" grpId="0" animBg="1"/>
      <p:bldP spid="2074" grpId="0" animBg="1"/>
      <p:bldP spid="2169" grpId="0"/>
      <p:bldP spid="2170" grpId="0"/>
      <p:bldP spid="2171" grpId="0"/>
      <p:bldP spid="2172" grpId="0"/>
      <p:bldP spid="2173" grpId="0"/>
      <p:bldP spid="2174" grpId="0"/>
      <p:bldP spid="2175" grpId="0"/>
      <p:bldP spid="2176" grpId="0"/>
      <p:bldP spid="2178" grpId="0"/>
      <p:bldP spid="2185" grpId="0" animBg="1"/>
      <p:bldP spid="2187" grpId="0" animBg="1"/>
      <p:bldP spid="2187" grpId="1" animBg="1"/>
      <p:bldP spid="2188" grpId="0" animBg="1"/>
      <p:bldP spid="2188" grpId="1" animBg="1"/>
      <p:bldP spid="2189" grpId="0" animBg="1"/>
      <p:bldP spid="2189" grpId="1" animBg="1"/>
      <p:bldP spid="2190" grpId="0" animBg="1"/>
      <p:bldP spid="2190" grpId="1" animBg="1"/>
      <p:bldP spid="2191" grpId="0" animBg="1"/>
      <p:bldP spid="2191" grpId="1" animBg="1"/>
      <p:bldP spid="2192" grpId="0" animBg="1"/>
      <p:bldP spid="2192" grpId="1" animBg="1"/>
      <p:bldP spid="2193" grpId="0" animBg="1"/>
      <p:bldP spid="2193" grpId="1" animBg="1"/>
      <p:bldP spid="2194" grpId="0" animBg="1"/>
      <p:bldP spid="2194" grpId="1" animBg="1"/>
      <p:bldP spid="2195" grpId="0" animBg="1"/>
      <p:bldP spid="2195" grpId="1" animBg="1"/>
      <p:bldP spid="2196" grpId="0" animBg="1"/>
      <p:bldP spid="2196" grpId="1" animBg="1"/>
      <p:bldP spid="2197" grpId="0" animBg="1"/>
      <p:bldP spid="2197" grpId="1" animBg="1"/>
      <p:bldP spid="2198" grpId="0" animBg="1"/>
      <p:bldP spid="2198" grpId="1" animBg="1"/>
      <p:bldP spid="2199" grpId="0"/>
      <p:bldP spid="2200" grpId="0"/>
      <p:bldP spid="2201" grpId="0"/>
      <p:bldP spid="2202" grpId="0"/>
      <p:bldP spid="2203" grpId="0"/>
      <p:bldP spid="2204" grpId="0"/>
      <p:bldP spid="2204" grpId="1"/>
      <p:bldP spid="2206" grpId="0"/>
      <p:bldP spid="2208" grpId="0"/>
      <p:bldP spid="2209" grpId="0"/>
      <p:bldP spid="27722" grpId="0" animBg="1"/>
      <p:bldP spid="27727" grpId="0"/>
      <p:bldP spid="277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9"/>
          <p:cNvSpPr txBox="1">
            <a:spLocks noChangeArrowheads="1"/>
          </p:cNvSpPr>
          <p:nvPr/>
        </p:nvSpPr>
        <p:spPr bwMode="auto">
          <a:xfrm>
            <a:off x="1524000" y="976313"/>
            <a:ext cx="6248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Toán:</a:t>
            </a:r>
            <a:r>
              <a:rPr lang="en-US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7 cộng với một số 7 + 5</a:t>
            </a:r>
          </a:p>
        </p:txBody>
      </p:sp>
      <p:sp>
        <p:nvSpPr>
          <p:cNvPr id="4099" name="AutoShape 2"/>
          <p:cNvSpPr>
            <a:spLocks noChangeArrowheads="1"/>
          </p:cNvSpPr>
          <p:nvPr/>
        </p:nvSpPr>
        <p:spPr bwMode="auto">
          <a:xfrm>
            <a:off x="485775" y="1447800"/>
            <a:ext cx="2743200" cy="25082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31825" y="1874838"/>
            <a:ext cx="2339975" cy="1854200"/>
          </a:xfrm>
          <a:prstGeom prst="rect">
            <a:avLst/>
          </a:prstGeom>
          <a:solidFill>
            <a:srgbClr val="5DC9FF"/>
          </a:solidFill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 rot="1252827">
            <a:off x="874713" y="2044700"/>
            <a:ext cx="49212" cy="730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2" name="Rectangle 7"/>
          <p:cNvSpPr>
            <a:spLocks noChangeArrowheads="1"/>
          </p:cNvSpPr>
          <p:nvPr/>
        </p:nvSpPr>
        <p:spPr bwMode="auto">
          <a:xfrm rot="1252827">
            <a:off x="1117600" y="2044700"/>
            <a:ext cx="49213" cy="730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3" name="Rectangle 8"/>
          <p:cNvSpPr>
            <a:spLocks noChangeArrowheads="1"/>
          </p:cNvSpPr>
          <p:nvPr/>
        </p:nvSpPr>
        <p:spPr bwMode="auto">
          <a:xfrm rot="1252827">
            <a:off x="1360488" y="2044700"/>
            <a:ext cx="49212" cy="730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4" name="Rectangle 9"/>
          <p:cNvSpPr>
            <a:spLocks noChangeArrowheads="1"/>
          </p:cNvSpPr>
          <p:nvPr/>
        </p:nvSpPr>
        <p:spPr bwMode="auto">
          <a:xfrm rot="1252827">
            <a:off x="1604963" y="2044700"/>
            <a:ext cx="47625" cy="730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5" name="Rectangle 10"/>
          <p:cNvSpPr>
            <a:spLocks noChangeArrowheads="1"/>
          </p:cNvSpPr>
          <p:nvPr/>
        </p:nvSpPr>
        <p:spPr bwMode="auto">
          <a:xfrm rot="1252827">
            <a:off x="1847850" y="2044700"/>
            <a:ext cx="49213" cy="730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6" name="Rectangle 11"/>
          <p:cNvSpPr>
            <a:spLocks noChangeArrowheads="1"/>
          </p:cNvSpPr>
          <p:nvPr/>
        </p:nvSpPr>
        <p:spPr bwMode="auto">
          <a:xfrm rot="1252827">
            <a:off x="2090738" y="2044700"/>
            <a:ext cx="49212" cy="730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7" name="Rectangle 12"/>
          <p:cNvSpPr>
            <a:spLocks noChangeArrowheads="1"/>
          </p:cNvSpPr>
          <p:nvPr/>
        </p:nvSpPr>
        <p:spPr bwMode="auto">
          <a:xfrm rot="1252827">
            <a:off x="2333625" y="2044700"/>
            <a:ext cx="49213" cy="730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8" name="Rectangle 13"/>
          <p:cNvSpPr>
            <a:spLocks noChangeArrowheads="1"/>
          </p:cNvSpPr>
          <p:nvPr/>
        </p:nvSpPr>
        <p:spPr bwMode="auto">
          <a:xfrm rot="1252827">
            <a:off x="1146175" y="3005138"/>
            <a:ext cx="47625" cy="730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9" name="Rectangle 14"/>
          <p:cNvSpPr>
            <a:spLocks noChangeArrowheads="1"/>
          </p:cNvSpPr>
          <p:nvPr/>
        </p:nvSpPr>
        <p:spPr bwMode="auto">
          <a:xfrm rot="1252827">
            <a:off x="1360488" y="3005138"/>
            <a:ext cx="49212" cy="730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0" name="Rectangle 15"/>
          <p:cNvSpPr>
            <a:spLocks noChangeArrowheads="1"/>
          </p:cNvSpPr>
          <p:nvPr/>
        </p:nvSpPr>
        <p:spPr bwMode="auto">
          <a:xfrm rot="1252827">
            <a:off x="1576388" y="3005138"/>
            <a:ext cx="47625" cy="730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1" name="Rectangle 21"/>
          <p:cNvSpPr>
            <a:spLocks noChangeArrowheads="1"/>
          </p:cNvSpPr>
          <p:nvPr/>
        </p:nvSpPr>
        <p:spPr bwMode="auto">
          <a:xfrm rot="1252827">
            <a:off x="874713" y="2044700"/>
            <a:ext cx="49212" cy="730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2" name="Rectangle 22"/>
          <p:cNvSpPr>
            <a:spLocks noChangeArrowheads="1"/>
          </p:cNvSpPr>
          <p:nvPr/>
        </p:nvSpPr>
        <p:spPr bwMode="auto">
          <a:xfrm rot="1252827">
            <a:off x="1117600" y="2044700"/>
            <a:ext cx="49213" cy="730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3" name="Rectangle 23"/>
          <p:cNvSpPr>
            <a:spLocks noChangeArrowheads="1"/>
          </p:cNvSpPr>
          <p:nvPr/>
        </p:nvSpPr>
        <p:spPr bwMode="auto">
          <a:xfrm rot="1252827">
            <a:off x="1360488" y="2044700"/>
            <a:ext cx="49212" cy="730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4" name="Rectangle 24"/>
          <p:cNvSpPr>
            <a:spLocks noChangeArrowheads="1"/>
          </p:cNvSpPr>
          <p:nvPr/>
        </p:nvSpPr>
        <p:spPr bwMode="auto">
          <a:xfrm rot="1252827">
            <a:off x="1604963" y="2044700"/>
            <a:ext cx="47625" cy="730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5" name="Rectangle 25"/>
          <p:cNvSpPr>
            <a:spLocks noChangeArrowheads="1"/>
          </p:cNvSpPr>
          <p:nvPr/>
        </p:nvSpPr>
        <p:spPr bwMode="auto">
          <a:xfrm rot="1252827">
            <a:off x="1847850" y="2044700"/>
            <a:ext cx="49213" cy="730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6" name="Rectangle 26"/>
          <p:cNvSpPr>
            <a:spLocks noChangeArrowheads="1"/>
          </p:cNvSpPr>
          <p:nvPr/>
        </p:nvSpPr>
        <p:spPr bwMode="auto">
          <a:xfrm rot="1252827">
            <a:off x="2090738" y="2044700"/>
            <a:ext cx="49212" cy="730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7" name="Rectangle 27"/>
          <p:cNvSpPr>
            <a:spLocks noChangeArrowheads="1"/>
          </p:cNvSpPr>
          <p:nvPr/>
        </p:nvSpPr>
        <p:spPr bwMode="auto">
          <a:xfrm rot="1252827">
            <a:off x="2333625" y="2044700"/>
            <a:ext cx="49213" cy="730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8" name="Rectangle 31"/>
          <p:cNvSpPr>
            <a:spLocks noChangeArrowheads="1"/>
          </p:cNvSpPr>
          <p:nvPr/>
        </p:nvSpPr>
        <p:spPr bwMode="auto">
          <a:xfrm rot="1252827" flipH="1">
            <a:off x="2390775" y="2976563"/>
            <a:ext cx="49213" cy="730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9" name="Rectangle 32"/>
          <p:cNvSpPr>
            <a:spLocks noChangeArrowheads="1"/>
          </p:cNvSpPr>
          <p:nvPr/>
        </p:nvSpPr>
        <p:spPr bwMode="auto">
          <a:xfrm rot="1252827">
            <a:off x="2590800" y="2962275"/>
            <a:ext cx="47625" cy="7318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20" name="Rectangle 33"/>
          <p:cNvSpPr>
            <a:spLocks noChangeArrowheads="1"/>
          </p:cNvSpPr>
          <p:nvPr/>
        </p:nvSpPr>
        <p:spPr bwMode="auto">
          <a:xfrm rot="1252827">
            <a:off x="874713" y="2044700"/>
            <a:ext cx="49212" cy="730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21" name="Text Box 82"/>
          <p:cNvSpPr txBox="1">
            <a:spLocks noChangeArrowheads="1"/>
          </p:cNvSpPr>
          <p:nvPr/>
        </p:nvSpPr>
        <p:spPr bwMode="auto">
          <a:xfrm>
            <a:off x="3200400" y="3533775"/>
            <a:ext cx="120738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 + 5 =</a:t>
            </a:r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122" name="Text Box 83"/>
          <p:cNvSpPr txBox="1">
            <a:spLocks noChangeArrowheads="1"/>
          </p:cNvSpPr>
          <p:nvPr/>
        </p:nvSpPr>
        <p:spPr bwMode="auto">
          <a:xfrm>
            <a:off x="3200400" y="4327525"/>
            <a:ext cx="120738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 + 7 =</a:t>
            </a:r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123" name="Text Box 84"/>
          <p:cNvSpPr txBox="1">
            <a:spLocks noChangeArrowheads="1"/>
          </p:cNvSpPr>
          <p:nvPr/>
        </p:nvSpPr>
        <p:spPr bwMode="auto">
          <a:xfrm>
            <a:off x="4283075" y="3533775"/>
            <a:ext cx="51809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4124" name="Text Box 85"/>
          <p:cNvSpPr txBox="1">
            <a:spLocks noChangeArrowheads="1"/>
          </p:cNvSpPr>
          <p:nvPr/>
        </p:nvSpPr>
        <p:spPr bwMode="auto">
          <a:xfrm>
            <a:off x="4283075" y="4295775"/>
            <a:ext cx="51809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4125" name="Text Box 86"/>
          <p:cNvSpPr txBox="1">
            <a:spLocks noChangeArrowheads="1"/>
          </p:cNvSpPr>
          <p:nvPr/>
        </p:nvSpPr>
        <p:spPr bwMode="auto">
          <a:xfrm>
            <a:off x="3917950" y="1673225"/>
            <a:ext cx="35137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4126" name="Text Box 87"/>
          <p:cNvSpPr txBox="1">
            <a:spLocks noChangeArrowheads="1"/>
          </p:cNvSpPr>
          <p:nvPr/>
        </p:nvSpPr>
        <p:spPr bwMode="auto">
          <a:xfrm>
            <a:off x="3505200" y="1825625"/>
            <a:ext cx="3762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4127" name="Text Box 88"/>
          <p:cNvSpPr txBox="1">
            <a:spLocks noChangeArrowheads="1"/>
          </p:cNvSpPr>
          <p:nvPr/>
        </p:nvSpPr>
        <p:spPr bwMode="auto">
          <a:xfrm>
            <a:off x="3660775" y="2282825"/>
            <a:ext cx="82586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_____</a:t>
            </a:r>
          </a:p>
        </p:txBody>
      </p:sp>
      <p:sp>
        <p:nvSpPr>
          <p:cNvPr id="4128" name="Text Box 89"/>
          <p:cNvSpPr txBox="1">
            <a:spLocks noChangeArrowheads="1"/>
          </p:cNvSpPr>
          <p:nvPr/>
        </p:nvSpPr>
        <p:spPr bwMode="auto">
          <a:xfrm>
            <a:off x="3908425" y="2708275"/>
            <a:ext cx="35137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4129" name="Text Box 90"/>
          <p:cNvSpPr txBox="1">
            <a:spLocks noChangeArrowheads="1"/>
          </p:cNvSpPr>
          <p:nvPr/>
        </p:nvSpPr>
        <p:spPr bwMode="auto">
          <a:xfrm>
            <a:off x="3714750" y="2708275"/>
            <a:ext cx="584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130" name="Text Box 91"/>
          <p:cNvSpPr txBox="1">
            <a:spLocks noChangeArrowheads="1"/>
          </p:cNvSpPr>
          <p:nvPr/>
        </p:nvSpPr>
        <p:spPr bwMode="auto">
          <a:xfrm>
            <a:off x="3917950" y="2130425"/>
            <a:ext cx="5492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7504" name="Text Box 96"/>
          <p:cNvSpPr txBox="1">
            <a:spLocks noChangeArrowheads="1"/>
          </p:cNvSpPr>
          <p:nvPr/>
        </p:nvSpPr>
        <p:spPr bwMode="auto">
          <a:xfrm>
            <a:off x="5734050" y="1573213"/>
            <a:ext cx="1752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 + 4 =</a:t>
            </a:r>
          </a:p>
        </p:txBody>
      </p:sp>
      <p:sp>
        <p:nvSpPr>
          <p:cNvPr id="17505" name="Text Box 97"/>
          <p:cNvSpPr txBox="1">
            <a:spLocks noChangeArrowheads="1"/>
          </p:cNvSpPr>
          <p:nvPr/>
        </p:nvSpPr>
        <p:spPr bwMode="auto">
          <a:xfrm>
            <a:off x="7169150" y="1565275"/>
            <a:ext cx="966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11 </a:t>
            </a:r>
          </a:p>
        </p:txBody>
      </p:sp>
      <p:sp>
        <p:nvSpPr>
          <p:cNvPr id="17506" name="Text Box 98"/>
          <p:cNvSpPr txBox="1">
            <a:spLocks noChangeArrowheads="1"/>
          </p:cNvSpPr>
          <p:nvPr/>
        </p:nvSpPr>
        <p:spPr bwMode="auto">
          <a:xfrm>
            <a:off x="5715000" y="2181225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 + 5 =</a:t>
            </a:r>
          </a:p>
        </p:txBody>
      </p:sp>
      <p:sp>
        <p:nvSpPr>
          <p:cNvPr id="17507" name="Text Box 99"/>
          <p:cNvSpPr txBox="1">
            <a:spLocks noChangeArrowheads="1"/>
          </p:cNvSpPr>
          <p:nvPr/>
        </p:nvSpPr>
        <p:spPr bwMode="auto">
          <a:xfrm>
            <a:off x="7165975" y="2152650"/>
            <a:ext cx="9921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12</a:t>
            </a:r>
          </a:p>
        </p:txBody>
      </p:sp>
      <p:sp>
        <p:nvSpPr>
          <p:cNvPr id="17508" name="Text Box 100"/>
          <p:cNvSpPr txBox="1">
            <a:spLocks noChangeArrowheads="1"/>
          </p:cNvSpPr>
          <p:nvPr/>
        </p:nvSpPr>
        <p:spPr bwMode="auto">
          <a:xfrm>
            <a:off x="5724525" y="2714625"/>
            <a:ext cx="1676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 + 6 =</a:t>
            </a:r>
          </a:p>
        </p:txBody>
      </p:sp>
      <p:sp>
        <p:nvSpPr>
          <p:cNvPr id="17509" name="Text Box 101"/>
          <p:cNvSpPr txBox="1">
            <a:spLocks noChangeArrowheads="1"/>
          </p:cNvSpPr>
          <p:nvPr/>
        </p:nvSpPr>
        <p:spPr bwMode="auto">
          <a:xfrm>
            <a:off x="7151688" y="2716213"/>
            <a:ext cx="10556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13 </a:t>
            </a:r>
          </a:p>
        </p:txBody>
      </p:sp>
      <p:sp>
        <p:nvSpPr>
          <p:cNvPr id="17510" name="Text Box 102"/>
          <p:cNvSpPr txBox="1">
            <a:spLocks noChangeArrowheads="1"/>
          </p:cNvSpPr>
          <p:nvPr/>
        </p:nvSpPr>
        <p:spPr bwMode="auto">
          <a:xfrm>
            <a:off x="5743575" y="3248025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 + 7 =</a:t>
            </a:r>
          </a:p>
        </p:txBody>
      </p:sp>
      <p:sp>
        <p:nvSpPr>
          <p:cNvPr id="17511" name="Text Box 103"/>
          <p:cNvSpPr txBox="1">
            <a:spLocks noChangeArrowheads="1"/>
          </p:cNvSpPr>
          <p:nvPr/>
        </p:nvSpPr>
        <p:spPr bwMode="auto">
          <a:xfrm>
            <a:off x="7069138" y="3249613"/>
            <a:ext cx="1143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 14</a:t>
            </a:r>
          </a:p>
        </p:txBody>
      </p:sp>
      <p:sp>
        <p:nvSpPr>
          <p:cNvPr id="17512" name="Text Box 104"/>
          <p:cNvSpPr txBox="1">
            <a:spLocks noChangeArrowheads="1"/>
          </p:cNvSpPr>
          <p:nvPr/>
        </p:nvSpPr>
        <p:spPr bwMode="auto">
          <a:xfrm>
            <a:off x="5738813" y="3783013"/>
            <a:ext cx="1905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 + 8 =</a:t>
            </a:r>
          </a:p>
        </p:txBody>
      </p:sp>
      <p:sp>
        <p:nvSpPr>
          <p:cNvPr id="17513" name="Text Box 105"/>
          <p:cNvSpPr txBox="1">
            <a:spLocks noChangeArrowheads="1"/>
          </p:cNvSpPr>
          <p:nvPr/>
        </p:nvSpPr>
        <p:spPr bwMode="auto">
          <a:xfrm>
            <a:off x="7069138" y="3775075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 15</a:t>
            </a:r>
          </a:p>
        </p:txBody>
      </p:sp>
      <p:sp>
        <p:nvSpPr>
          <p:cNvPr id="17514" name="Text Box 106"/>
          <p:cNvSpPr txBox="1">
            <a:spLocks noChangeArrowheads="1"/>
          </p:cNvSpPr>
          <p:nvPr/>
        </p:nvSpPr>
        <p:spPr bwMode="auto">
          <a:xfrm>
            <a:off x="5710238" y="4392613"/>
            <a:ext cx="1905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 + 9  =</a:t>
            </a:r>
          </a:p>
        </p:txBody>
      </p:sp>
      <p:sp>
        <p:nvSpPr>
          <p:cNvPr id="17515" name="Text Box 107"/>
          <p:cNvSpPr txBox="1">
            <a:spLocks noChangeArrowheads="1"/>
          </p:cNvSpPr>
          <p:nvPr/>
        </p:nvSpPr>
        <p:spPr bwMode="auto">
          <a:xfrm>
            <a:off x="7069138" y="4364038"/>
            <a:ext cx="1143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 16</a:t>
            </a:r>
          </a:p>
        </p:txBody>
      </p:sp>
      <p:sp>
        <p:nvSpPr>
          <p:cNvPr id="17521" name="Oval 113"/>
          <p:cNvSpPr>
            <a:spLocks noChangeArrowheads="1"/>
          </p:cNvSpPr>
          <p:nvPr/>
        </p:nvSpPr>
        <p:spPr bwMode="auto">
          <a:xfrm>
            <a:off x="838200" y="2809875"/>
            <a:ext cx="1014413" cy="100965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144" name="Group 87"/>
          <p:cNvGrpSpPr>
            <a:grpSpLocks/>
          </p:cNvGrpSpPr>
          <p:nvPr/>
        </p:nvGrpSpPr>
        <p:grpSpPr bwMode="auto">
          <a:xfrm>
            <a:off x="0" y="5257800"/>
            <a:ext cx="3957638" cy="1600200"/>
            <a:chOff x="9" y="3408"/>
            <a:chExt cx="2493" cy="858"/>
          </a:xfrm>
        </p:grpSpPr>
        <p:sp>
          <p:nvSpPr>
            <p:cNvPr id="4168" name="Rectangle 84"/>
            <p:cNvSpPr>
              <a:spLocks noChangeArrowheads="1"/>
            </p:cNvSpPr>
            <p:nvPr/>
          </p:nvSpPr>
          <p:spPr bwMode="auto">
            <a:xfrm>
              <a:off x="306" y="3888"/>
              <a:ext cx="2160" cy="4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69" name="Rectangle 85"/>
            <p:cNvSpPr>
              <a:spLocks noChangeArrowheads="1"/>
            </p:cNvSpPr>
            <p:nvPr/>
          </p:nvSpPr>
          <p:spPr bwMode="auto">
            <a:xfrm>
              <a:off x="342" y="3408"/>
              <a:ext cx="2160" cy="492"/>
            </a:xfrm>
            <a:prstGeom prst="rect">
              <a:avLst/>
            </a:prstGeom>
            <a:solidFill>
              <a:srgbClr val="CCEC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70" name="Rectangle 86"/>
            <p:cNvSpPr>
              <a:spLocks noChangeArrowheads="1"/>
            </p:cNvSpPr>
            <p:nvPr/>
          </p:nvSpPr>
          <p:spPr bwMode="auto">
            <a:xfrm>
              <a:off x="9" y="3936"/>
              <a:ext cx="2256" cy="330"/>
            </a:xfrm>
            <a:prstGeom prst="rect">
              <a:avLst/>
            </a:prstGeom>
            <a:solidFill>
              <a:srgbClr val="B7DB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7518" name="Text Box 110"/>
          <p:cNvSpPr txBox="1">
            <a:spLocks noChangeArrowheads="1"/>
          </p:cNvSpPr>
          <p:nvPr/>
        </p:nvSpPr>
        <p:spPr bwMode="auto">
          <a:xfrm>
            <a:off x="1295400" y="5334000"/>
            <a:ext cx="70038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- B</a:t>
            </a:r>
            <a:r>
              <a:rPr lang="vi-VN" sz="2800" b="1" i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800" b="1" i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ớc 1: Tách 3 ở số thứ hai </a:t>
            </a:r>
            <a:r>
              <a:rPr lang="vi-VN" sz="2800" b="1" i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i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ể có 7 + 3 = 10</a:t>
            </a:r>
          </a:p>
        </p:txBody>
      </p:sp>
      <p:sp>
        <p:nvSpPr>
          <p:cNvPr id="17523" name="Text Box 115"/>
          <p:cNvSpPr txBox="1">
            <a:spLocks noChangeArrowheads="1"/>
          </p:cNvSpPr>
          <p:nvPr/>
        </p:nvSpPr>
        <p:spPr bwMode="auto">
          <a:xfrm>
            <a:off x="1295400" y="5791200"/>
            <a:ext cx="749275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- B</a:t>
            </a:r>
            <a:r>
              <a:rPr lang="vi-VN" sz="2800" b="1" i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800" b="1" i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ớc 2: Lấy 10 cộng với số còn lại ở số thứ hai.</a:t>
            </a:r>
          </a:p>
        </p:txBody>
      </p:sp>
      <p:sp>
        <p:nvSpPr>
          <p:cNvPr id="5219" name="AutoShape 99"/>
          <p:cNvSpPr>
            <a:spLocks noChangeArrowheads="1"/>
          </p:cNvSpPr>
          <p:nvPr/>
        </p:nvSpPr>
        <p:spPr bwMode="auto">
          <a:xfrm>
            <a:off x="1676400" y="3962400"/>
            <a:ext cx="304800" cy="361950"/>
          </a:xfrm>
          <a:prstGeom prst="downArrow">
            <a:avLst>
              <a:gd name="adj1" fmla="val 50000"/>
              <a:gd name="adj2" fmla="val 29688"/>
            </a:avLst>
          </a:prstGeom>
          <a:solidFill>
            <a:srgbClr val="FF00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81" name="Freeform 33"/>
          <p:cNvSpPr>
            <a:spLocks/>
          </p:cNvSpPr>
          <p:nvPr/>
        </p:nvSpPr>
        <p:spPr bwMode="auto">
          <a:xfrm>
            <a:off x="609600" y="1895475"/>
            <a:ext cx="2362200" cy="1971675"/>
          </a:xfrm>
          <a:custGeom>
            <a:avLst/>
            <a:gdLst>
              <a:gd name="T0" fmla="*/ 0 w 2016"/>
              <a:gd name="T1" fmla="*/ 0 h 1584"/>
              <a:gd name="T2" fmla="*/ 2147483647 w 2016"/>
              <a:gd name="T3" fmla="*/ 0 h 1584"/>
              <a:gd name="T4" fmla="*/ 2147483647 w 2016"/>
              <a:gd name="T5" fmla="*/ 2147483647 h 1584"/>
              <a:gd name="T6" fmla="*/ 2147483647 w 2016"/>
              <a:gd name="T7" fmla="*/ 2147483647 h 1584"/>
              <a:gd name="T8" fmla="*/ 2147483647 w 2016"/>
              <a:gd name="T9" fmla="*/ 2147483647 h 1584"/>
              <a:gd name="T10" fmla="*/ 0 w 2016"/>
              <a:gd name="T11" fmla="*/ 2147483647 h 1584"/>
              <a:gd name="T12" fmla="*/ 0 w 2016"/>
              <a:gd name="T13" fmla="*/ 0 h 158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016"/>
              <a:gd name="T22" fmla="*/ 0 h 1584"/>
              <a:gd name="T23" fmla="*/ 2016 w 2016"/>
              <a:gd name="T24" fmla="*/ 1584 h 158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016" h="1584">
                <a:moveTo>
                  <a:pt x="0" y="0"/>
                </a:moveTo>
                <a:lnTo>
                  <a:pt x="2016" y="0"/>
                </a:lnTo>
                <a:lnTo>
                  <a:pt x="2016" y="864"/>
                </a:lnTo>
                <a:lnTo>
                  <a:pt x="1248" y="864"/>
                </a:lnTo>
                <a:lnTo>
                  <a:pt x="1248" y="1584"/>
                </a:lnTo>
                <a:lnTo>
                  <a:pt x="0" y="1584"/>
                </a:lnTo>
                <a:lnTo>
                  <a:pt x="0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22" name="Rectangle 102"/>
          <p:cNvSpPr>
            <a:spLocks noChangeArrowheads="1"/>
          </p:cNvSpPr>
          <p:nvPr/>
        </p:nvSpPr>
        <p:spPr bwMode="auto">
          <a:xfrm>
            <a:off x="5256213" y="1455738"/>
            <a:ext cx="3200400" cy="38100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50" name="Text Box 103"/>
          <p:cNvSpPr txBox="1">
            <a:spLocks noChangeArrowheads="1"/>
          </p:cNvSpPr>
          <p:nvPr/>
        </p:nvSpPr>
        <p:spPr bwMode="auto">
          <a:xfrm>
            <a:off x="1143000" y="1447800"/>
            <a:ext cx="1652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 + 5 = ?</a:t>
            </a:r>
          </a:p>
        </p:txBody>
      </p:sp>
      <p:sp>
        <p:nvSpPr>
          <p:cNvPr id="4151" name="AutoShape 3"/>
          <p:cNvSpPr>
            <a:spLocks noChangeArrowheads="1"/>
          </p:cNvSpPr>
          <p:nvPr/>
        </p:nvSpPr>
        <p:spPr bwMode="auto">
          <a:xfrm>
            <a:off x="819150" y="4291013"/>
            <a:ext cx="1993900" cy="1011237"/>
          </a:xfrm>
          <a:prstGeom prst="roundRect">
            <a:avLst>
              <a:gd name="adj" fmla="val 16667"/>
            </a:avLst>
          </a:prstGeom>
          <a:solidFill>
            <a:srgbClr val="5DC9FF"/>
          </a:solidFill>
          <a:ln w="9525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40" name="Rectangle 77"/>
          <p:cNvSpPr>
            <a:spLocks noChangeArrowheads="1"/>
          </p:cNvSpPr>
          <p:nvPr/>
        </p:nvSpPr>
        <p:spPr bwMode="auto">
          <a:xfrm rot="1252827" flipH="1">
            <a:off x="2028825" y="4381500"/>
            <a:ext cx="49213" cy="7318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41" name="Rectangle 78"/>
          <p:cNvSpPr>
            <a:spLocks noChangeArrowheads="1"/>
          </p:cNvSpPr>
          <p:nvPr/>
        </p:nvSpPr>
        <p:spPr bwMode="auto">
          <a:xfrm rot="1252827" flipH="1">
            <a:off x="2320925" y="4381500"/>
            <a:ext cx="47625" cy="7318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123"/>
          <p:cNvGrpSpPr>
            <a:grpSpLocks/>
          </p:cNvGrpSpPr>
          <p:nvPr/>
        </p:nvGrpSpPr>
        <p:grpSpPr bwMode="auto">
          <a:xfrm>
            <a:off x="1295400" y="4343400"/>
            <a:ext cx="242888" cy="731838"/>
            <a:chOff x="816" y="2688"/>
            <a:chExt cx="153" cy="461"/>
          </a:xfrm>
        </p:grpSpPr>
        <p:sp>
          <p:nvSpPr>
            <p:cNvPr id="4157" name="Rectangle 66"/>
            <p:cNvSpPr>
              <a:spLocks noChangeArrowheads="1"/>
            </p:cNvSpPr>
            <p:nvPr/>
          </p:nvSpPr>
          <p:spPr bwMode="auto">
            <a:xfrm rot="1252827">
              <a:off x="816" y="2688"/>
              <a:ext cx="30" cy="46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58" name="Rectangle 67"/>
            <p:cNvSpPr>
              <a:spLocks noChangeArrowheads="1"/>
            </p:cNvSpPr>
            <p:nvPr/>
          </p:nvSpPr>
          <p:spPr bwMode="auto">
            <a:xfrm rot="1252827">
              <a:off x="847" y="2688"/>
              <a:ext cx="30" cy="46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59" name="Rectangle 68"/>
            <p:cNvSpPr>
              <a:spLocks noChangeArrowheads="1"/>
            </p:cNvSpPr>
            <p:nvPr/>
          </p:nvSpPr>
          <p:spPr bwMode="auto">
            <a:xfrm rot="1252827">
              <a:off x="878" y="2688"/>
              <a:ext cx="30" cy="46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60" name="Rectangle 69"/>
            <p:cNvSpPr>
              <a:spLocks noChangeArrowheads="1"/>
            </p:cNvSpPr>
            <p:nvPr/>
          </p:nvSpPr>
          <p:spPr bwMode="auto">
            <a:xfrm rot="1252827">
              <a:off x="908" y="2688"/>
              <a:ext cx="30" cy="46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61" name="Rectangle 70"/>
            <p:cNvSpPr>
              <a:spLocks noChangeArrowheads="1"/>
            </p:cNvSpPr>
            <p:nvPr/>
          </p:nvSpPr>
          <p:spPr bwMode="auto">
            <a:xfrm rot="1252827">
              <a:off x="939" y="2688"/>
              <a:ext cx="30" cy="46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62" name="Rectangle 71"/>
            <p:cNvSpPr>
              <a:spLocks noChangeArrowheads="1"/>
            </p:cNvSpPr>
            <p:nvPr/>
          </p:nvSpPr>
          <p:spPr bwMode="auto">
            <a:xfrm rot="1252827">
              <a:off x="847" y="2688"/>
              <a:ext cx="30" cy="46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63" name="Rectangle 72"/>
            <p:cNvSpPr>
              <a:spLocks noChangeArrowheads="1"/>
            </p:cNvSpPr>
            <p:nvPr/>
          </p:nvSpPr>
          <p:spPr bwMode="auto">
            <a:xfrm rot="1252827">
              <a:off x="878" y="2688"/>
              <a:ext cx="30" cy="46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64" name="Rectangle 73"/>
            <p:cNvSpPr>
              <a:spLocks noChangeArrowheads="1"/>
            </p:cNvSpPr>
            <p:nvPr/>
          </p:nvSpPr>
          <p:spPr bwMode="auto">
            <a:xfrm rot="1252827">
              <a:off x="908" y="2688"/>
              <a:ext cx="30" cy="46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65" name="Rectangle 74"/>
            <p:cNvSpPr>
              <a:spLocks noChangeArrowheads="1"/>
            </p:cNvSpPr>
            <p:nvPr/>
          </p:nvSpPr>
          <p:spPr bwMode="auto">
            <a:xfrm rot="1252827">
              <a:off x="878" y="2688"/>
              <a:ext cx="30" cy="46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66" name="Rectangle 75"/>
            <p:cNvSpPr>
              <a:spLocks noChangeArrowheads="1"/>
            </p:cNvSpPr>
            <p:nvPr/>
          </p:nvSpPr>
          <p:spPr bwMode="auto">
            <a:xfrm rot="1252827">
              <a:off x="908" y="2688"/>
              <a:ext cx="30" cy="46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67" name="Freeform 134"/>
            <p:cNvSpPr>
              <a:spLocks/>
            </p:cNvSpPr>
            <p:nvPr/>
          </p:nvSpPr>
          <p:spPr bwMode="auto">
            <a:xfrm>
              <a:off x="820" y="2880"/>
              <a:ext cx="144" cy="48"/>
            </a:xfrm>
            <a:custGeom>
              <a:avLst/>
              <a:gdLst>
                <a:gd name="T0" fmla="*/ 21 w 168"/>
                <a:gd name="T1" fmla="*/ 0 h 144"/>
                <a:gd name="T2" fmla="*/ 21 w 168"/>
                <a:gd name="T3" fmla="*/ 32 h 144"/>
                <a:gd name="T4" fmla="*/ 144 w 168"/>
                <a:gd name="T5" fmla="*/ 48 h 144"/>
                <a:gd name="T6" fmla="*/ 0 60000 65536"/>
                <a:gd name="T7" fmla="*/ 0 60000 65536"/>
                <a:gd name="T8" fmla="*/ 0 60000 65536"/>
                <a:gd name="T9" fmla="*/ 0 w 168"/>
                <a:gd name="T10" fmla="*/ 0 h 144"/>
                <a:gd name="T11" fmla="*/ 168 w 168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8" h="144">
                  <a:moveTo>
                    <a:pt x="24" y="0"/>
                  </a:moveTo>
                  <a:cubicBezTo>
                    <a:pt x="12" y="36"/>
                    <a:pt x="0" y="72"/>
                    <a:pt x="24" y="96"/>
                  </a:cubicBezTo>
                  <a:cubicBezTo>
                    <a:pt x="48" y="120"/>
                    <a:pt x="144" y="144"/>
                    <a:pt x="168" y="144"/>
                  </a:cubicBezTo>
                </a:path>
              </a:pathLst>
            </a:custGeom>
            <a:noFill/>
            <a:ln w="38100">
              <a:solidFill>
                <a:srgbClr val="FF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255" name="AutoShape 135"/>
          <p:cNvSpPr>
            <a:spLocks/>
          </p:cNvSpPr>
          <p:nvPr/>
        </p:nvSpPr>
        <p:spPr bwMode="auto">
          <a:xfrm rot="-5400000">
            <a:off x="1673225" y="4564063"/>
            <a:ext cx="215900" cy="1187450"/>
          </a:xfrm>
          <a:prstGeom prst="leftBrace">
            <a:avLst>
              <a:gd name="adj1" fmla="val 45833"/>
              <a:gd name="adj2" fmla="val 50000"/>
            </a:avLst>
          </a:prstGeom>
          <a:noFill/>
          <a:ln w="28575">
            <a:solidFill>
              <a:srgbClr val="CC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56" name="Title 7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7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10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5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7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0" dur="1000"/>
                                        <p:tgtEl>
                                          <p:spTgt spid="5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1000"/>
                                        <p:tgtEl>
                                          <p:spTgt spid="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8" dur="1000"/>
                                        <p:tgtEl>
                                          <p:spTgt spid="5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1000"/>
                                        <p:tgtEl>
                                          <p:spTgt spid="175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1000"/>
                                        <p:tgtEl>
                                          <p:spTgt spid="175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1" dur="1000"/>
                                        <p:tgtEl>
                                          <p:spTgt spid="17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6" dur="1000"/>
                                        <p:tgtEl>
                                          <p:spTgt spid="17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1" dur="1000"/>
                                        <p:tgtEl>
                                          <p:spTgt spid="17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6" dur="1000"/>
                                        <p:tgtEl>
                                          <p:spTgt spid="17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1" dur="1000"/>
                                        <p:tgtEl>
                                          <p:spTgt spid="17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6" dur="1000"/>
                                        <p:tgtEl>
                                          <p:spTgt spid="17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1" dur="1000"/>
                                        <p:tgtEl>
                                          <p:spTgt spid="17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6" dur="1000"/>
                                        <p:tgtEl>
                                          <p:spTgt spid="17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1" dur="1000"/>
                                        <p:tgtEl>
                                          <p:spTgt spid="17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6" dur="1000"/>
                                        <p:tgtEl>
                                          <p:spTgt spid="17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1" dur="1000"/>
                                        <p:tgtEl>
                                          <p:spTgt spid="17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6" dur="1000"/>
                                        <p:tgtEl>
                                          <p:spTgt spid="17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1" dur="1000"/>
                                        <p:tgtEl>
                                          <p:spTgt spid="5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04" grpId="0"/>
      <p:bldP spid="17505" grpId="0"/>
      <p:bldP spid="17506" grpId="0"/>
      <p:bldP spid="17507" grpId="0"/>
      <p:bldP spid="17508" grpId="0"/>
      <p:bldP spid="17509" grpId="0"/>
      <p:bldP spid="17510" grpId="0"/>
      <p:bldP spid="17511" grpId="0"/>
      <p:bldP spid="17512" grpId="0"/>
      <p:bldP spid="17513" grpId="0"/>
      <p:bldP spid="17514" grpId="0"/>
      <p:bldP spid="17515" grpId="0"/>
      <p:bldP spid="17521" grpId="0" animBg="1"/>
      <p:bldP spid="17518" grpId="0"/>
      <p:bldP spid="17518" grpId="1"/>
      <p:bldP spid="17523" grpId="0"/>
      <p:bldP spid="17523" grpId="1"/>
      <p:bldP spid="5219" grpId="0" animBg="1"/>
      <p:bldP spid="2081" grpId="0" animBg="1"/>
      <p:bldP spid="5222" grpId="0" animBg="1"/>
      <p:bldP spid="5240" grpId="0" animBg="1"/>
      <p:bldP spid="5241" grpId="0" animBg="1"/>
      <p:bldP spid="525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881063"/>
            <a:ext cx="533400" cy="304800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marL="533400" indent="-533400" eaLnBrk="1" hangingPunct="1">
              <a:buFontTx/>
              <a:buNone/>
            </a:pPr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marL="533400" indent="-533400" eaLnBrk="1" hangingPunct="1">
              <a:buFontTx/>
              <a:buNone/>
            </a:pPr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marL="533400" indent="-533400" eaLnBrk="1" hangingPunct="1">
              <a:buFontTx/>
              <a:buNone/>
            </a:pPr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marL="533400" indent="-533400" eaLnBrk="1" hangingPunct="1">
              <a:buFontTx/>
              <a:buNone/>
            </a:pPr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marL="533400" indent="-533400" eaLnBrk="1" hangingPunct="1">
              <a:buFontTx/>
              <a:buNone/>
            </a:pPr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2438400" y="881063"/>
            <a:ext cx="838200" cy="3200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200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11         </a:t>
            </a:r>
          </a:p>
          <a:p>
            <a:pPr eaLnBrk="1" hangingPunct="1">
              <a:buFontTx/>
              <a:buNone/>
            </a:pPr>
            <a:r>
              <a:rPr lang="en-US" sz="3200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eaLnBrk="1" hangingPunct="1">
              <a:buFontTx/>
              <a:buNone/>
            </a:pPr>
            <a:r>
              <a:rPr lang="en-US" sz="3200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13</a:t>
            </a:r>
          </a:p>
          <a:p>
            <a:pPr eaLnBrk="1" hangingPunct="1">
              <a:buFontTx/>
              <a:buNone/>
            </a:pPr>
            <a:r>
              <a:rPr lang="en-US" sz="3200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eaLnBrk="1" hangingPunct="1">
              <a:buFontTx/>
              <a:buNone/>
            </a:pPr>
            <a:r>
              <a:rPr lang="en-US" sz="3200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eaLnBrk="1" hangingPunct="1">
              <a:buFontTx/>
              <a:buNone/>
            </a:pPr>
            <a:r>
              <a:rPr lang="en-US" sz="3200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</p:txBody>
      </p:sp>
      <p:sp>
        <p:nvSpPr>
          <p:cNvPr id="5124" name="AutoShape 16"/>
          <p:cNvSpPr>
            <a:spLocks noChangeArrowheads="1"/>
          </p:cNvSpPr>
          <p:nvPr/>
        </p:nvSpPr>
        <p:spPr bwMode="auto">
          <a:xfrm rot="10800000">
            <a:off x="4356100" y="1052513"/>
            <a:ext cx="3962400" cy="2903537"/>
          </a:xfrm>
          <a:prstGeom prst="triangle">
            <a:avLst>
              <a:gd name="adj" fmla="val 50000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có </a:t>
            </a:r>
          </a:p>
          <a:p>
            <a:pPr algn="ctr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 xét gì </a:t>
            </a:r>
          </a:p>
          <a:p>
            <a:pPr algn="ctr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về:</a:t>
            </a:r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5617" name="Rectangle 17"/>
          <p:cNvSpPr>
            <a:spLocks noChangeArrowheads="1"/>
          </p:cNvSpPr>
          <p:nvPr/>
        </p:nvSpPr>
        <p:spPr bwMode="auto">
          <a:xfrm>
            <a:off x="1524000" y="881063"/>
            <a:ext cx="609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spcBef>
                <a:spcPct val="20000"/>
              </a:spcBef>
            </a:pPr>
            <a:r>
              <a:rPr lang="en-US" sz="3200" b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marL="533400" indent="-533400">
              <a:spcBef>
                <a:spcPct val="20000"/>
              </a:spcBef>
            </a:pPr>
            <a:r>
              <a:rPr lang="en-US" sz="3200" b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marL="533400" indent="-533400">
              <a:spcBef>
                <a:spcPct val="20000"/>
              </a:spcBef>
            </a:pPr>
            <a:r>
              <a:rPr lang="en-US" sz="3200" b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marL="533400" indent="-533400">
              <a:spcBef>
                <a:spcPct val="20000"/>
              </a:spcBef>
            </a:pPr>
            <a:r>
              <a:rPr lang="en-US" sz="3200" b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marL="533400" indent="-533400">
              <a:spcBef>
                <a:spcPct val="20000"/>
              </a:spcBef>
            </a:pPr>
            <a:r>
              <a:rPr lang="en-US" sz="3200" b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marL="533400" indent="-533400">
              <a:spcBef>
                <a:spcPct val="20000"/>
              </a:spcBef>
            </a:pPr>
            <a:r>
              <a:rPr lang="en-US" sz="3200" b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25619" name="Oval 19"/>
          <p:cNvSpPr>
            <a:spLocks noChangeArrowheads="1"/>
          </p:cNvSpPr>
          <p:nvPr/>
        </p:nvSpPr>
        <p:spPr bwMode="auto">
          <a:xfrm>
            <a:off x="3429000" y="401638"/>
            <a:ext cx="2133600" cy="665162"/>
          </a:xfrm>
          <a:prstGeom prst="ellipse">
            <a:avLst/>
          </a:prstGeom>
          <a:solidFill>
            <a:srgbClr val="3333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hạng</a:t>
            </a:r>
          </a:p>
          <a:p>
            <a:pPr algn="ctr"/>
            <a:r>
              <a:rPr lang="en-US" sz="2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thứ nhất?</a:t>
            </a:r>
          </a:p>
        </p:txBody>
      </p:sp>
      <p:sp>
        <p:nvSpPr>
          <p:cNvPr id="25620" name="Oval 20"/>
          <p:cNvSpPr>
            <a:spLocks noChangeArrowheads="1"/>
          </p:cNvSpPr>
          <p:nvPr/>
        </p:nvSpPr>
        <p:spPr bwMode="auto">
          <a:xfrm>
            <a:off x="6934200" y="401638"/>
            <a:ext cx="2133600" cy="665162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hạng</a:t>
            </a:r>
          </a:p>
          <a:p>
            <a:pPr algn="ctr"/>
            <a:r>
              <a:rPr lang="en-US" sz="2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thứ hai?</a:t>
            </a:r>
          </a:p>
        </p:txBody>
      </p:sp>
      <p:sp>
        <p:nvSpPr>
          <p:cNvPr id="25621" name="Oval 21"/>
          <p:cNvSpPr>
            <a:spLocks noChangeArrowheads="1"/>
          </p:cNvSpPr>
          <p:nvPr/>
        </p:nvSpPr>
        <p:spPr bwMode="auto">
          <a:xfrm>
            <a:off x="5257800" y="3962400"/>
            <a:ext cx="2133600" cy="665163"/>
          </a:xfrm>
          <a:prstGeom prst="ellipse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</a:p>
        </p:txBody>
      </p:sp>
      <p:sp>
        <p:nvSpPr>
          <p:cNvPr id="5129" name="Rectangle 22"/>
          <p:cNvSpPr>
            <a:spLocks noChangeArrowheads="1"/>
          </p:cNvSpPr>
          <p:nvPr/>
        </p:nvSpPr>
        <p:spPr bwMode="auto">
          <a:xfrm>
            <a:off x="1143000" y="881063"/>
            <a:ext cx="609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spcBef>
                <a:spcPct val="2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+</a:t>
            </a:r>
          </a:p>
          <a:p>
            <a:pPr marL="533400" indent="-533400">
              <a:spcBef>
                <a:spcPct val="2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+</a:t>
            </a:r>
          </a:p>
          <a:p>
            <a:pPr marL="533400" indent="-533400">
              <a:spcBef>
                <a:spcPct val="2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+</a:t>
            </a:r>
          </a:p>
          <a:p>
            <a:pPr marL="533400" indent="-533400">
              <a:spcBef>
                <a:spcPct val="2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+</a:t>
            </a:r>
          </a:p>
          <a:p>
            <a:pPr marL="533400" indent="-533400">
              <a:spcBef>
                <a:spcPct val="2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+</a:t>
            </a:r>
          </a:p>
          <a:p>
            <a:pPr marL="533400" indent="-533400">
              <a:spcBef>
                <a:spcPct val="2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5130" name="Rectangle 23"/>
          <p:cNvSpPr>
            <a:spLocks noChangeArrowheads="1"/>
          </p:cNvSpPr>
          <p:nvPr/>
        </p:nvSpPr>
        <p:spPr bwMode="auto">
          <a:xfrm>
            <a:off x="1981200" y="881063"/>
            <a:ext cx="4572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spcBef>
                <a:spcPct val="2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marL="533400" indent="-533400">
              <a:spcBef>
                <a:spcPct val="2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marL="533400" indent="-533400">
              <a:spcBef>
                <a:spcPct val="2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marL="533400" indent="-533400">
              <a:spcBef>
                <a:spcPct val="2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marL="533400" indent="-533400">
              <a:spcBef>
                <a:spcPct val="2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marL="533400" indent="-533400">
              <a:spcBef>
                <a:spcPct val="2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704850" y="4605338"/>
            <a:ext cx="5562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Số hạng thứ nhất đều bằng 7</a:t>
            </a:r>
            <a:r>
              <a:rPr lang="en-US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pSp>
        <p:nvGrpSpPr>
          <p:cNvPr id="5132" name="Group 17"/>
          <p:cNvGrpSpPr>
            <a:grpSpLocks/>
          </p:cNvGrpSpPr>
          <p:nvPr/>
        </p:nvGrpSpPr>
        <p:grpSpPr bwMode="auto">
          <a:xfrm>
            <a:off x="0" y="5257800"/>
            <a:ext cx="3957638" cy="1600200"/>
            <a:chOff x="9" y="3408"/>
            <a:chExt cx="2493" cy="858"/>
          </a:xfrm>
        </p:grpSpPr>
        <p:sp>
          <p:nvSpPr>
            <p:cNvPr id="5136" name="Rectangle 18"/>
            <p:cNvSpPr>
              <a:spLocks noChangeArrowheads="1"/>
            </p:cNvSpPr>
            <p:nvPr/>
          </p:nvSpPr>
          <p:spPr bwMode="auto">
            <a:xfrm>
              <a:off x="306" y="3888"/>
              <a:ext cx="2160" cy="4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37" name="Rectangle 19"/>
            <p:cNvSpPr>
              <a:spLocks noChangeArrowheads="1"/>
            </p:cNvSpPr>
            <p:nvPr/>
          </p:nvSpPr>
          <p:spPr bwMode="auto">
            <a:xfrm>
              <a:off x="342" y="3408"/>
              <a:ext cx="2160" cy="492"/>
            </a:xfrm>
            <a:prstGeom prst="rect">
              <a:avLst/>
            </a:prstGeom>
            <a:solidFill>
              <a:srgbClr val="CCEC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38" name="Rectangle 20"/>
            <p:cNvSpPr>
              <a:spLocks noChangeArrowheads="1"/>
            </p:cNvSpPr>
            <p:nvPr/>
          </p:nvSpPr>
          <p:spPr bwMode="auto">
            <a:xfrm>
              <a:off x="9" y="3936"/>
              <a:ext cx="2256" cy="330"/>
            </a:xfrm>
            <a:prstGeom prst="rect">
              <a:avLst/>
            </a:prstGeom>
            <a:solidFill>
              <a:srgbClr val="B7DB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609600" y="5715000"/>
            <a:ext cx="762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- Tổng là các số liên tiếp từ 11 đến 16</a:t>
            </a:r>
            <a:r>
              <a:rPr lang="en-US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685800" y="5129213"/>
            <a:ext cx="822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- Số hạng thứ hai là các số liên tiếp từ 4 đến 9</a:t>
            </a:r>
            <a:r>
              <a:rPr lang="en-US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135" name="Rectangle 23"/>
          <p:cNvSpPr>
            <a:spLocks noChangeArrowheads="1"/>
          </p:cNvSpPr>
          <p:nvPr/>
        </p:nvSpPr>
        <p:spPr bwMode="auto">
          <a:xfrm>
            <a:off x="582613" y="765175"/>
            <a:ext cx="2714625" cy="37338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10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" dur="10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1" dur="10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1000" fill="hold"/>
                                        <p:tgtEl>
                                          <p:spTgt spid="256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256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9" dur="1000" fill="hold"/>
                                        <p:tgtEl>
                                          <p:spTgt spid="256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256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3" dur="1000" fill="hold"/>
                                        <p:tgtEl>
                                          <p:spTgt spid="256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5" dur="1000" fill="hold"/>
                                        <p:tgtEl>
                                          <p:spTgt spid="256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25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55" dur="10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0" dur="1000" fill="hold"/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2" dur="1000" fill="hold"/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4" dur="1000" fill="hold"/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6" dur="1000" fill="hold"/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8" dur="1000" fill="hold"/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9" grpId="0" animBg="1"/>
      <p:bldP spid="25620" grpId="0" animBg="1"/>
      <p:bldP spid="25621" grpId="0" animBg="1"/>
      <p:bldP spid="25624" grpId="0"/>
      <p:bldP spid="25626" grpId="0"/>
      <p:bldP spid="256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9"/>
          <p:cNvSpPr txBox="1">
            <a:spLocks noChangeArrowheads="1"/>
          </p:cNvSpPr>
          <p:nvPr/>
        </p:nvSpPr>
        <p:spPr bwMode="auto">
          <a:xfrm>
            <a:off x="1524000" y="990600"/>
            <a:ext cx="624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Toán:</a:t>
            </a:r>
            <a:r>
              <a:rPr lang="en-US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7 cộng với một số 7 + 5</a:t>
            </a:r>
          </a:p>
        </p:txBody>
      </p:sp>
      <p:grpSp>
        <p:nvGrpSpPr>
          <p:cNvPr id="6147" name="Group 65"/>
          <p:cNvGrpSpPr>
            <a:grpSpLocks/>
          </p:cNvGrpSpPr>
          <p:nvPr/>
        </p:nvGrpSpPr>
        <p:grpSpPr bwMode="auto">
          <a:xfrm>
            <a:off x="0" y="5257800"/>
            <a:ext cx="3957638" cy="1600200"/>
            <a:chOff x="9" y="3408"/>
            <a:chExt cx="2493" cy="858"/>
          </a:xfrm>
        </p:grpSpPr>
        <p:sp>
          <p:nvSpPr>
            <p:cNvPr id="6162" name="Rectangle 66"/>
            <p:cNvSpPr>
              <a:spLocks noChangeArrowheads="1"/>
            </p:cNvSpPr>
            <p:nvPr/>
          </p:nvSpPr>
          <p:spPr bwMode="auto">
            <a:xfrm>
              <a:off x="306" y="3888"/>
              <a:ext cx="2160" cy="4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63" name="Rectangle 67"/>
            <p:cNvSpPr>
              <a:spLocks noChangeArrowheads="1"/>
            </p:cNvSpPr>
            <p:nvPr/>
          </p:nvSpPr>
          <p:spPr bwMode="auto">
            <a:xfrm>
              <a:off x="342" y="3408"/>
              <a:ext cx="2160" cy="492"/>
            </a:xfrm>
            <a:prstGeom prst="rect">
              <a:avLst/>
            </a:prstGeom>
            <a:solidFill>
              <a:srgbClr val="CCEC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64" name="Rectangle 68"/>
            <p:cNvSpPr>
              <a:spLocks noChangeArrowheads="1"/>
            </p:cNvSpPr>
            <p:nvPr/>
          </p:nvSpPr>
          <p:spPr bwMode="auto">
            <a:xfrm>
              <a:off x="9" y="3936"/>
              <a:ext cx="2256" cy="330"/>
            </a:xfrm>
            <a:prstGeom prst="rect">
              <a:avLst/>
            </a:prstGeom>
            <a:solidFill>
              <a:srgbClr val="B7DB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148" name="Text Box 96"/>
          <p:cNvSpPr txBox="1">
            <a:spLocks noChangeArrowheads="1"/>
          </p:cNvSpPr>
          <p:nvPr/>
        </p:nvSpPr>
        <p:spPr bwMode="auto">
          <a:xfrm>
            <a:off x="3200400" y="2466975"/>
            <a:ext cx="1752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 + 4 =</a:t>
            </a:r>
          </a:p>
        </p:txBody>
      </p:sp>
      <p:sp>
        <p:nvSpPr>
          <p:cNvPr id="17505" name="Text Box 97"/>
          <p:cNvSpPr txBox="1">
            <a:spLocks noChangeArrowheads="1"/>
          </p:cNvSpPr>
          <p:nvPr/>
        </p:nvSpPr>
        <p:spPr bwMode="auto">
          <a:xfrm>
            <a:off x="4635500" y="2459038"/>
            <a:ext cx="9667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11 </a:t>
            </a:r>
          </a:p>
        </p:txBody>
      </p:sp>
      <p:sp>
        <p:nvSpPr>
          <p:cNvPr id="6150" name="Text Box 98"/>
          <p:cNvSpPr txBox="1">
            <a:spLocks noChangeArrowheads="1"/>
          </p:cNvSpPr>
          <p:nvPr/>
        </p:nvSpPr>
        <p:spPr bwMode="auto">
          <a:xfrm>
            <a:off x="3200400" y="3124200"/>
            <a:ext cx="1828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 + 5 =</a:t>
            </a:r>
          </a:p>
        </p:txBody>
      </p:sp>
      <p:sp>
        <p:nvSpPr>
          <p:cNvPr id="17507" name="Text Box 99"/>
          <p:cNvSpPr txBox="1">
            <a:spLocks noChangeArrowheads="1"/>
          </p:cNvSpPr>
          <p:nvPr/>
        </p:nvSpPr>
        <p:spPr bwMode="auto">
          <a:xfrm>
            <a:off x="4648200" y="3124200"/>
            <a:ext cx="9921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12</a:t>
            </a:r>
          </a:p>
        </p:txBody>
      </p:sp>
      <p:sp>
        <p:nvSpPr>
          <p:cNvPr id="6152" name="Text Box 100"/>
          <p:cNvSpPr txBox="1">
            <a:spLocks noChangeArrowheads="1"/>
          </p:cNvSpPr>
          <p:nvPr/>
        </p:nvSpPr>
        <p:spPr bwMode="auto">
          <a:xfrm>
            <a:off x="3221038" y="3660775"/>
            <a:ext cx="1676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 + 6 =</a:t>
            </a:r>
          </a:p>
        </p:txBody>
      </p:sp>
      <p:sp>
        <p:nvSpPr>
          <p:cNvPr id="17509" name="Text Box 101"/>
          <p:cNvSpPr txBox="1">
            <a:spLocks noChangeArrowheads="1"/>
          </p:cNvSpPr>
          <p:nvPr/>
        </p:nvSpPr>
        <p:spPr bwMode="auto">
          <a:xfrm>
            <a:off x="4648200" y="3662363"/>
            <a:ext cx="10556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13 </a:t>
            </a:r>
          </a:p>
        </p:txBody>
      </p:sp>
      <p:sp>
        <p:nvSpPr>
          <p:cNvPr id="6154" name="Text Box 102"/>
          <p:cNvSpPr txBox="1">
            <a:spLocks noChangeArrowheads="1"/>
          </p:cNvSpPr>
          <p:nvPr/>
        </p:nvSpPr>
        <p:spPr bwMode="auto">
          <a:xfrm>
            <a:off x="3240088" y="4194175"/>
            <a:ext cx="1828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 + 7 =</a:t>
            </a:r>
          </a:p>
        </p:txBody>
      </p:sp>
      <p:sp>
        <p:nvSpPr>
          <p:cNvPr id="17511" name="Text Box 103"/>
          <p:cNvSpPr txBox="1">
            <a:spLocks noChangeArrowheads="1"/>
          </p:cNvSpPr>
          <p:nvPr/>
        </p:nvSpPr>
        <p:spPr bwMode="auto">
          <a:xfrm>
            <a:off x="4565650" y="4195763"/>
            <a:ext cx="114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 14</a:t>
            </a:r>
          </a:p>
        </p:txBody>
      </p:sp>
      <p:sp>
        <p:nvSpPr>
          <p:cNvPr id="6156" name="Text Box 104"/>
          <p:cNvSpPr txBox="1">
            <a:spLocks noChangeArrowheads="1"/>
          </p:cNvSpPr>
          <p:nvPr/>
        </p:nvSpPr>
        <p:spPr bwMode="auto">
          <a:xfrm>
            <a:off x="3235325" y="4729163"/>
            <a:ext cx="1905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 + 8 =</a:t>
            </a:r>
          </a:p>
        </p:txBody>
      </p:sp>
      <p:sp>
        <p:nvSpPr>
          <p:cNvPr id="17513" name="Text Box 105"/>
          <p:cNvSpPr txBox="1">
            <a:spLocks noChangeArrowheads="1"/>
          </p:cNvSpPr>
          <p:nvPr/>
        </p:nvSpPr>
        <p:spPr bwMode="auto">
          <a:xfrm>
            <a:off x="4551363" y="4721225"/>
            <a:ext cx="114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 15</a:t>
            </a:r>
          </a:p>
        </p:txBody>
      </p:sp>
      <p:sp>
        <p:nvSpPr>
          <p:cNvPr id="6158" name="Text Box 106"/>
          <p:cNvSpPr txBox="1">
            <a:spLocks noChangeArrowheads="1"/>
          </p:cNvSpPr>
          <p:nvPr/>
        </p:nvSpPr>
        <p:spPr bwMode="auto">
          <a:xfrm>
            <a:off x="3221038" y="5367338"/>
            <a:ext cx="1905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 + 9 =</a:t>
            </a:r>
          </a:p>
        </p:txBody>
      </p:sp>
      <p:sp>
        <p:nvSpPr>
          <p:cNvPr id="17515" name="Text Box 107"/>
          <p:cNvSpPr txBox="1">
            <a:spLocks noChangeArrowheads="1"/>
          </p:cNvSpPr>
          <p:nvPr/>
        </p:nvSpPr>
        <p:spPr bwMode="auto">
          <a:xfrm>
            <a:off x="4551363" y="5338763"/>
            <a:ext cx="114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 16</a:t>
            </a:r>
          </a:p>
        </p:txBody>
      </p:sp>
      <p:sp>
        <p:nvSpPr>
          <p:cNvPr id="6160" name="WordArt 87"/>
          <p:cNvSpPr>
            <a:spLocks noChangeArrowheads="1" noChangeShapeType="1" noTextEdit="1"/>
          </p:cNvSpPr>
          <p:nvPr/>
        </p:nvSpPr>
        <p:spPr bwMode="auto">
          <a:xfrm>
            <a:off x="2971800" y="1528763"/>
            <a:ext cx="2762250" cy="7080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Học thuộc lòng</a:t>
            </a:r>
            <a:endParaRPr lang="en-US" sz="36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66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1" name="Rectangle 88"/>
          <p:cNvSpPr>
            <a:spLocks noChangeArrowheads="1"/>
          </p:cNvSpPr>
          <p:nvPr/>
        </p:nvSpPr>
        <p:spPr bwMode="auto">
          <a:xfrm>
            <a:off x="2916238" y="2349500"/>
            <a:ext cx="2895600" cy="37338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1000"/>
                                        <p:tgtEl>
                                          <p:spTgt spid="175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1000"/>
                                        <p:tgtEl>
                                          <p:spTgt spid="175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1000"/>
                                        <p:tgtEl>
                                          <p:spTgt spid="175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1000"/>
                                        <p:tgtEl>
                                          <p:spTgt spid="175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1000"/>
                                        <p:tgtEl>
                                          <p:spTgt spid="175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" dur="1000"/>
                                        <p:tgtEl>
                                          <p:spTgt spid="175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05" grpId="0"/>
      <p:bldP spid="17507" grpId="0"/>
      <p:bldP spid="17509" grpId="0"/>
      <p:bldP spid="17511" grpId="0"/>
      <p:bldP spid="17513" grpId="0"/>
      <p:bldP spid="175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24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Toán: 7 cộng với một số 7 + 5</a:t>
            </a:r>
          </a:p>
        </p:txBody>
      </p:sp>
      <p:sp>
        <p:nvSpPr>
          <p:cNvPr id="7171" name="Text Box 22"/>
          <p:cNvSpPr txBox="1">
            <a:spLocks noChangeArrowheads="1"/>
          </p:cNvSpPr>
          <p:nvPr/>
        </p:nvSpPr>
        <p:spPr bwMode="auto">
          <a:xfrm>
            <a:off x="457200" y="1524000"/>
            <a:ext cx="342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Tính nhẩm</a:t>
            </a:r>
          </a:p>
        </p:txBody>
      </p:sp>
      <p:sp>
        <p:nvSpPr>
          <p:cNvPr id="7173" name="Text Box 23"/>
          <p:cNvSpPr txBox="1">
            <a:spLocks noChangeArrowheads="1"/>
          </p:cNvSpPr>
          <p:nvPr/>
        </p:nvSpPr>
        <p:spPr bwMode="auto">
          <a:xfrm>
            <a:off x="457200" y="2005013"/>
            <a:ext cx="1752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 + 4 =</a:t>
            </a:r>
          </a:p>
        </p:txBody>
      </p:sp>
      <p:sp>
        <p:nvSpPr>
          <p:cNvPr id="7174" name="Text Box 24"/>
          <p:cNvSpPr txBox="1">
            <a:spLocks noChangeArrowheads="1"/>
          </p:cNvSpPr>
          <p:nvPr/>
        </p:nvSpPr>
        <p:spPr bwMode="auto">
          <a:xfrm>
            <a:off x="2590800" y="2005013"/>
            <a:ext cx="1752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 + 6 =</a:t>
            </a:r>
          </a:p>
        </p:txBody>
      </p:sp>
      <p:sp>
        <p:nvSpPr>
          <p:cNvPr id="7175" name="Text Box 25"/>
          <p:cNvSpPr txBox="1">
            <a:spLocks noChangeArrowheads="1"/>
          </p:cNvSpPr>
          <p:nvPr/>
        </p:nvSpPr>
        <p:spPr bwMode="auto">
          <a:xfrm>
            <a:off x="4724400" y="2005013"/>
            <a:ext cx="1752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 + 8 =</a:t>
            </a:r>
          </a:p>
        </p:txBody>
      </p:sp>
      <p:sp>
        <p:nvSpPr>
          <p:cNvPr id="7176" name="Text Box 26"/>
          <p:cNvSpPr txBox="1">
            <a:spLocks noChangeArrowheads="1"/>
          </p:cNvSpPr>
          <p:nvPr/>
        </p:nvSpPr>
        <p:spPr bwMode="auto">
          <a:xfrm>
            <a:off x="6781800" y="2005013"/>
            <a:ext cx="1752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 + 9 =</a:t>
            </a:r>
          </a:p>
        </p:txBody>
      </p:sp>
      <p:sp>
        <p:nvSpPr>
          <p:cNvPr id="7177" name="Text Box 27"/>
          <p:cNvSpPr txBox="1">
            <a:spLocks noChangeArrowheads="1"/>
          </p:cNvSpPr>
          <p:nvPr/>
        </p:nvSpPr>
        <p:spPr bwMode="auto">
          <a:xfrm>
            <a:off x="457200" y="2614613"/>
            <a:ext cx="1752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+ 7 =</a:t>
            </a:r>
          </a:p>
        </p:txBody>
      </p:sp>
      <p:sp>
        <p:nvSpPr>
          <p:cNvPr id="7178" name="Text Box 28"/>
          <p:cNvSpPr txBox="1">
            <a:spLocks noChangeArrowheads="1"/>
          </p:cNvSpPr>
          <p:nvPr/>
        </p:nvSpPr>
        <p:spPr bwMode="auto">
          <a:xfrm>
            <a:off x="2590800" y="2614613"/>
            <a:ext cx="1752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+ 7 =</a:t>
            </a:r>
          </a:p>
        </p:txBody>
      </p:sp>
      <p:sp>
        <p:nvSpPr>
          <p:cNvPr id="7179" name="Text Box 29"/>
          <p:cNvSpPr txBox="1">
            <a:spLocks noChangeArrowheads="1"/>
          </p:cNvSpPr>
          <p:nvPr/>
        </p:nvSpPr>
        <p:spPr bwMode="auto">
          <a:xfrm>
            <a:off x="4724400" y="2614613"/>
            <a:ext cx="1752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 + 7 =</a:t>
            </a:r>
          </a:p>
        </p:txBody>
      </p:sp>
      <p:sp>
        <p:nvSpPr>
          <p:cNvPr id="7180" name="Text Box 30"/>
          <p:cNvSpPr txBox="1">
            <a:spLocks noChangeArrowheads="1"/>
          </p:cNvSpPr>
          <p:nvPr/>
        </p:nvSpPr>
        <p:spPr bwMode="auto">
          <a:xfrm>
            <a:off x="6781800" y="2614613"/>
            <a:ext cx="1752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 + 7 =</a:t>
            </a:r>
          </a:p>
        </p:txBody>
      </p:sp>
      <p:sp>
        <p:nvSpPr>
          <p:cNvPr id="27679" name="Text Box 31"/>
          <p:cNvSpPr txBox="1">
            <a:spLocks noChangeArrowheads="1"/>
          </p:cNvSpPr>
          <p:nvPr/>
        </p:nvSpPr>
        <p:spPr bwMode="auto">
          <a:xfrm>
            <a:off x="1676400" y="20193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11</a:t>
            </a:r>
          </a:p>
        </p:txBody>
      </p:sp>
      <p:sp>
        <p:nvSpPr>
          <p:cNvPr id="27680" name="Text Box 32"/>
          <p:cNvSpPr txBox="1">
            <a:spLocks noChangeArrowheads="1"/>
          </p:cNvSpPr>
          <p:nvPr/>
        </p:nvSpPr>
        <p:spPr bwMode="auto">
          <a:xfrm>
            <a:off x="1676400" y="26289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11</a:t>
            </a:r>
          </a:p>
        </p:txBody>
      </p:sp>
      <p:sp>
        <p:nvSpPr>
          <p:cNvPr id="27681" name="Text Box 33"/>
          <p:cNvSpPr txBox="1">
            <a:spLocks noChangeArrowheads="1"/>
          </p:cNvSpPr>
          <p:nvPr/>
        </p:nvSpPr>
        <p:spPr bwMode="auto">
          <a:xfrm>
            <a:off x="3733800" y="2005013"/>
            <a:ext cx="762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13</a:t>
            </a:r>
          </a:p>
        </p:txBody>
      </p:sp>
      <p:sp>
        <p:nvSpPr>
          <p:cNvPr id="27682" name="Text Box 34"/>
          <p:cNvSpPr txBox="1">
            <a:spLocks noChangeArrowheads="1"/>
          </p:cNvSpPr>
          <p:nvPr/>
        </p:nvSpPr>
        <p:spPr bwMode="auto">
          <a:xfrm>
            <a:off x="3733800" y="2614613"/>
            <a:ext cx="762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13</a:t>
            </a:r>
          </a:p>
        </p:txBody>
      </p:sp>
      <p:sp>
        <p:nvSpPr>
          <p:cNvPr id="27683" name="Text Box 35"/>
          <p:cNvSpPr txBox="1">
            <a:spLocks noChangeArrowheads="1"/>
          </p:cNvSpPr>
          <p:nvPr/>
        </p:nvSpPr>
        <p:spPr bwMode="auto">
          <a:xfrm>
            <a:off x="5867400" y="19812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</p:txBody>
      </p:sp>
      <p:sp>
        <p:nvSpPr>
          <p:cNvPr id="27684" name="Text Box 36"/>
          <p:cNvSpPr txBox="1">
            <a:spLocks noChangeArrowheads="1"/>
          </p:cNvSpPr>
          <p:nvPr/>
        </p:nvSpPr>
        <p:spPr bwMode="auto">
          <a:xfrm>
            <a:off x="5867400" y="2614613"/>
            <a:ext cx="762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</p:txBody>
      </p:sp>
      <p:sp>
        <p:nvSpPr>
          <p:cNvPr id="27685" name="Text Box 37"/>
          <p:cNvSpPr txBox="1">
            <a:spLocks noChangeArrowheads="1"/>
          </p:cNvSpPr>
          <p:nvPr/>
        </p:nvSpPr>
        <p:spPr bwMode="auto">
          <a:xfrm>
            <a:off x="7924800" y="2005013"/>
            <a:ext cx="762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</p:txBody>
      </p:sp>
      <p:sp>
        <p:nvSpPr>
          <p:cNvPr id="27686" name="Text Box 38"/>
          <p:cNvSpPr txBox="1">
            <a:spLocks noChangeArrowheads="1"/>
          </p:cNvSpPr>
          <p:nvPr/>
        </p:nvSpPr>
        <p:spPr bwMode="auto">
          <a:xfrm>
            <a:off x="7924800" y="2614613"/>
            <a:ext cx="762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</p:txBody>
      </p:sp>
      <p:sp>
        <p:nvSpPr>
          <p:cNvPr id="27688" name="Text Box 40"/>
          <p:cNvSpPr txBox="1">
            <a:spLocks noChangeArrowheads="1"/>
          </p:cNvSpPr>
          <p:nvPr/>
        </p:nvSpPr>
        <p:spPr bwMode="auto">
          <a:xfrm>
            <a:off x="2733675" y="3409950"/>
            <a:ext cx="457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tổng không thay đổi</a:t>
            </a:r>
            <a:endParaRPr lang="en-US" sz="280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722" name="Text Box 74"/>
          <p:cNvSpPr txBox="1">
            <a:spLocks noChangeArrowheads="1"/>
          </p:cNvSpPr>
          <p:nvPr/>
        </p:nvSpPr>
        <p:spPr bwMode="auto">
          <a:xfrm>
            <a:off x="2484438" y="3429000"/>
            <a:ext cx="457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......................................</a:t>
            </a:r>
            <a:endParaRPr lang="en-US" sz="280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190" name="Group 56"/>
          <p:cNvGrpSpPr>
            <a:grpSpLocks/>
          </p:cNvGrpSpPr>
          <p:nvPr/>
        </p:nvGrpSpPr>
        <p:grpSpPr bwMode="auto">
          <a:xfrm>
            <a:off x="0" y="5257800"/>
            <a:ext cx="3957638" cy="1600200"/>
            <a:chOff x="9" y="3408"/>
            <a:chExt cx="2493" cy="858"/>
          </a:xfrm>
        </p:grpSpPr>
        <p:sp>
          <p:nvSpPr>
            <p:cNvPr id="7230" name="Rectangle 57"/>
            <p:cNvSpPr>
              <a:spLocks noChangeArrowheads="1"/>
            </p:cNvSpPr>
            <p:nvPr/>
          </p:nvSpPr>
          <p:spPr bwMode="auto">
            <a:xfrm>
              <a:off x="306" y="3888"/>
              <a:ext cx="2160" cy="4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31" name="Rectangle 58"/>
            <p:cNvSpPr>
              <a:spLocks noChangeArrowheads="1"/>
            </p:cNvSpPr>
            <p:nvPr/>
          </p:nvSpPr>
          <p:spPr bwMode="auto">
            <a:xfrm>
              <a:off x="342" y="3408"/>
              <a:ext cx="2160" cy="492"/>
            </a:xfrm>
            <a:prstGeom prst="rect">
              <a:avLst/>
            </a:prstGeom>
            <a:solidFill>
              <a:srgbClr val="CCEC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32" name="Rectangle 59"/>
            <p:cNvSpPr>
              <a:spLocks noChangeArrowheads="1"/>
            </p:cNvSpPr>
            <p:nvPr/>
          </p:nvSpPr>
          <p:spPr bwMode="auto">
            <a:xfrm>
              <a:off x="9" y="3936"/>
              <a:ext cx="2256" cy="330"/>
            </a:xfrm>
            <a:prstGeom prst="rect">
              <a:avLst/>
            </a:prstGeom>
            <a:solidFill>
              <a:srgbClr val="B7DB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7690" name="Text Box 42"/>
          <p:cNvSpPr txBox="1">
            <a:spLocks noChangeArrowheads="1"/>
          </p:cNvSpPr>
          <p:nvPr/>
        </p:nvSpPr>
        <p:spPr bwMode="auto">
          <a:xfrm>
            <a:off x="457200" y="3390900"/>
            <a:ext cx="312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Tính</a:t>
            </a:r>
          </a:p>
        </p:txBody>
      </p:sp>
      <p:sp>
        <p:nvSpPr>
          <p:cNvPr id="27687" name="Text Box 39"/>
          <p:cNvSpPr txBox="1">
            <a:spLocks noChangeArrowheads="1"/>
          </p:cNvSpPr>
          <p:nvPr/>
        </p:nvSpPr>
        <p:spPr bwMode="auto">
          <a:xfrm>
            <a:off x="1201738" y="2990850"/>
            <a:ext cx="80137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Trong phép cộng, khi đổi chỗ các số hạng thì</a:t>
            </a:r>
            <a:endParaRPr lang="en-US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94" name="Text Box 46"/>
          <p:cNvSpPr txBox="1">
            <a:spLocks noChangeArrowheads="1"/>
          </p:cNvSpPr>
          <p:nvPr/>
        </p:nvSpPr>
        <p:spPr bwMode="auto">
          <a:xfrm>
            <a:off x="838200" y="51054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</p:txBody>
      </p:sp>
      <p:grpSp>
        <p:nvGrpSpPr>
          <p:cNvPr id="23" name="Group 79"/>
          <p:cNvGrpSpPr>
            <a:grpSpLocks/>
          </p:cNvGrpSpPr>
          <p:nvPr/>
        </p:nvGrpSpPr>
        <p:grpSpPr bwMode="auto">
          <a:xfrm>
            <a:off x="765175" y="4105275"/>
            <a:ext cx="841375" cy="938213"/>
            <a:chOff x="440" y="2472"/>
            <a:chExt cx="530" cy="591"/>
          </a:xfrm>
        </p:grpSpPr>
        <p:sp>
          <p:nvSpPr>
            <p:cNvPr id="7226" name="Text Box 43"/>
            <p:cNvSpPr txBox="1">
              <a:spLocks noChangeArrowheads="1"/>
            </p:cNvSpPr>
            <p:nvPr/>
          </p:nvSpPr>
          <p:spPr bwMode="auto">
            <a:xfrm>
              <a:off x="614" y="2472"/>
              <a:ext cx="22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7</a:t>
              </a:r>
            </a:p>
          </p:txBody>
        </p:sp>
        <p:sp>
          <p:nvSpPr>
            <p:cNvPr id="7227" name="Text Box 44"/>
            <p:cNvSpPr txBox="1">
              <a:spLocks noChangeArrowheads="1"/>
            </p:cNvSpPr>
            <p:nvPr/>
          </p:nvSpPr>
          <p:spPr bwMode="auto">
            <a:xfrm>
              <a:off x="440" y="2596"/>
              <a:ext cx="24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</a:p>
          </p:txBody>
        </p:sp>
        <p:sp>
          <p:nvSpPr>
            <p:cNvPr id="7228" name="Text Box 48"/>
            <p:cNvSpPr txBox="1">
              <a:spLocks noChangeArrowheads="1"/>
            </p:cNvSpPr>
            <p:nvPr/>
          </p:nvSpPr>
          <p:spPr bwMode="auto">
            <a:xfrm>
              <a:off x="624" y="2736"/>
              <a:ext cx="34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/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9</a:t>
              </a:r>
            </a:p>
          </p:txBody>
        </p:sp>
        <p:sp>
          <p:nvSpPr>
            <p:cNvPr id="7229" name="Line 83"/>
            <p:cNvSpPr>
              <a:spLocks noChangeShapeType="1"/>
            </p:cNvSpPr>
            <p:nvPr/>
          </p:nvSpPr>
          <p:spPr bwMode="auto">
            <a:xfrm>
              <a:off x="528" y="3051"/>
              <a:ext cx="384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" name="Text Box 46"/>
          <p:cNvSpPr txBox="1">
            <a:spLocks noChangeArrowheads="1"/>
          </p:cNvSpPr>
          <p:nvPr/>
        </p:nvSpPr>
        <p:spPr bwMode="auto">
          <a:xfrm>
            <a:off x="2195513" y="5091113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</p:txBody>
      </p:sp>
      <p:grpSp>
        <p:nvGrpSpPr>
          <p:cNvPr id="24" name="Group 85"/>
          <p:cNvGrpSpPr>
            <a:grpSpLocks/>
          </p:cNvGrpSpPr>
          <p:nvPr/>
        </p:nvGrpSpPr>
        <p:grpSpPr bwMode="auto">
          <a:xfrm>
            <a:off x="2079625" y="4090988"/>
            <a:ext cx="841375" cy="938212"/>
            <a:chOff x="440" y="2472"/>
            <a:chExt cx="530" cy="591"/>
          </a:xfrm>
        </p:grpSpPr>
        <p:sp>
          <p:nvSpPr>
            <p:cNvPr id="7222" name="Text Box 43"/>
            <p:cNvSpPr txBox="1">
              <a:spLocks noChangeArrowheads="1"/>
            </p:cNvSpPr>
            <p:nvPr/>
          </p:nvSpPr>
          <p:spPr bwMode="auto">
            <a:xfrm>
              <a:off x="614" y="2472"/>
              <a:ext cx="22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7</a:t>
              </a:r>
            </a:p>
          </p:txBody>
        </p:sp>
        <p:sp>
          <p:nvSpPr>
            <p:cNvPr id="7223" name="Text Box 44"/>
            <p:cNvSpPr txBox="1">
              <a:spLocks noChangeArrowheads="1"/>
            </p:cNvSpPr>
            <p:nvPr/>
          </p:nvSpPr>
          <p:spPr bwMode="auto">
            <a:xfrm>
              <a:off x="440" y="2596"/>
              <a:ext cx="24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</a:p>
          </p:txBody>
        </p:sp>
        <p:sp>
          <p:nvSpPr>
            <p:cNvPr id="7224" name="Text Box 48"/>
            <p:cNvSpPr txBox="1">
              <a:spLocks noChangeArrowheads="1"/>
            </p:cNvSpPr>
            <p:nvPr/>
          </p:nvSpPr>
          <p:spPr bwMode="auto">
            <a:xfrm>
              <a:off x="624" y="2736"/>
              <a:ext cx="34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/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8</a:t>
              </a:r>
            </a:p>
          </p:txBody>
        </p:sp>
        <p:sp>
          <p:nvSpPr>
            <p:cNvPr id="7225" name="Line 89"/>
            <p:cNvSpPr>
              <a:spLocks noChangeShapeType="1"/>
            </p:cNvSpPr>
            <p:nvPr/>
          </p:nvSpPr>
          <p:spPr bwMode="auto">
            <a:xfrm>
              <a:off x="528" y="3051"/>
              <a:ext cx="384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Text Box 46"/>
          <p:cNvSpPr txBox="1">
            <a:spLocks noChangeArrowheads="1"/>
          </p:cNvSpPr>
          <p:nvPr/>
        </p:nvSpPr>
        <p:spPr bwMode="auto">
          <a:xfrm>
            <a:off x="3571875" y="5076825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</p:txBody>
      </p:sp>
      <p:grpSp>
        <p:nvGrpSpPr>
          <p:cNvPr id="25" name="Group 91"/>
          <p:cNvGrpSpPr>
            <a:grpSpLocks/>
          </p:cNvGrpSpPr>
          <p:nvPr/>
        </p:nvGrpSpPr>
        <p:grpSpPr bwMode="auto">
          <a:xfrm>
            <a:off x="3455988" y="4076700"/>
            <a:ext cx="841375" cy="938213"/>
            <a:chOff x="440" y="2472"/>
            <a:chExt cx="530" cy="591"/>
          </a:xfrm>
        </p:grpSpPr>
        <p:sp>
          <p:nvSpPr>
            <p:cNvPr id="7218" name="Text Box 43"/>
            <p:cNvSpPr txBox="1">
              <a:spLocks noChangeArrowheads="1"/>
            </p:cNvSpPr>
            <p:nvPr/>
          </p:nvSpPr>
          <p:spPr bwMode="auto">
            <a:xfrm>
              <a:off x="614" y="2472"/>
              <a:ext cx="22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7</a:t>
              </a:r>
            </a:p>
          </p:txBody>
        </p:sp>
        <p:sp>
          <p:nvSpPr>
            <p:cNvPr id="7219" name="Text Box 44"/>
            <p:cNvSpPr txBox="1">
              <a:spLocks noChangeArrowheads="1"/>
            </p:cNvSpPr>
            <p:nvPr/>
          </p:nvSpPr>
          <p:spPr bwMode="auto">
            <a:xfrm>
              <a:off x="440" y="2596"/>
              <a:ext cx="24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</a:p>
          </p:txBody>
        </p:sp>
        <p:sp>
          <p:nvSpPr>
            <p:cNvPr id="7220" name="Text Box 48"/>
            <p:cNvSpPr txBox="1">
              <a:spLocks noChangeArrowheads="1"/>
            </p:cNvSpPr>
            <p:nvPr/>
          </p:nvSpPr>
          <p:spPr bwMode="auto">
            <a:xfrm>
              <a:off x="624" y="2736"/>
              <a:ext cx="34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/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7</a:t>
              </a:r>
            </a:p>
          </p:txBody>
        </p:sp>
        <p:sp>
          <p:nvSpPr>
            <p:cNvPr id="7221" name="Line 95"/>
            <p:cNvSpPr>
              <a:spLocks noChangeShapeType="1"/>
            </p:cNvSpPr>
            <p:nvPr/>
          </p:nvSpPr>
          <p:spPr bwMode="auto">
            <a:xfrm>
              <a:off x="528" y="3051"/>
              <a:ext cx="384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3" name="Text Box 46"/>
          <p:cNvSpPr txBox="1">
            <a:spLocks noChangeArrowheads="1"/>
          </p:cNvSpPr>
          <p:nvPr/>
        </p:nvSpPr>
        <p:spPr bwMode="auto">
          <a:xfrm>
            <a:off x="4929188" y="504825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13</a:t>
            </a:r>
          </a:p>
        </p:txBody>
      </p:sp>
      <p:grpSp>
        <p:nvGrpSpPr>
          <p:cNvPr id="26" name="Group 97"/>
          <p:cNvGrpSpPr>
            <a:grpSpLocks/>
          </p:cNvGrpSpPr>
          <p:nvPr/>
        </p:nvGrpSpPr>
        <p:grpSpPr bwMode="auto">
          <a:xfrm>
            <a:off x="4813300" y="4048125"/>
            <a:ext cx="841375" cy="938213"/>
            <a:chOff x="440" y="2472"/>
            <a:chExt cx="530" cy="591"/>
          </a:xfrm>
        </p:grpSpPr>
        <p:sp>
          <p:nvSpPr>
            <p:cNvPr id="7214" name="Text Box 43"/>
            <p:cNvSpPr txBox="1">
              <a:spLocks noChangeArrowheads="1"/>
            </p:cNvSpPr>
            <p:nvPr/>
          </p:nvSpPr>
          <p:spPr bwMode="auto">
            <a:xfrm>
              <a:off x="614" y="2472"/>
              <a:ext cx="22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7</a:t>
              </a:r>
            </a:p>
          </p:txBody>
        </p:sp>
        <p:sp>
          <p:nvSpPr>
            <p:cNvPr id="7215" name="Text Box 44"/>
            <p:cNvSpPr txBox="1">
              <a:spLocks noChangeArrowheads="1"/>
            </p:cNvSpPr>
            <p:nvPr/>
          </p:nvSpPr>
          <p:spPr bwMode="auto">
            <a:xfrm>
              <a:off x="440" y="2596"/>
              <a:ext cx="24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</a:p>
          </p:txBody>
        </p:sp>
        <p:sp>
          <p:nvSpPr>
            <p:cNvPr id="7216" name="Text Box 48"/>
            <p:cNvSpPr txBox="1">
              <a:spLocks noChangeArrowheads="1"/>
            </p:cNvSpPr>
            <p:nvPr/>
          </p:nvSpPr>
          <p:spPr bwMode="auto">
            <a:xfrm>
              <a:off x="624" y="2736"/>
              <a:ext cx="34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/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</a:p>
          </p:txBody>
        </p:sp>
        <p:sp>
          <p:nvSpPr>
            <p:cNvPr id="7217" name="Line 101"/>
            <p:cNvSpPr>
              <a:spLocks noChangeShapeType="1"/>
            </p:cNvSpPr>
            <p:nvPr/>
          </p:nvSpPr>
          <p:spPr bwMode="auto">
            <a:xfrm>
              <a:off x="528" y="3051"/>
              <a:ext cx="384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7" name="Text Box 46"/>
          <p:cNvSpPr txBox="1">
            <a:spLocks noChangeArrowheads="1"/>
          </p:cNvSpPr>
          <p:nvPr/>
        </p:nvSpPr>
        <p:spPr bwMode="auto">
          <a:xfrm>
            <a:off x="6296025" y="5033963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11</a:t>
            </a:r>
          </a:p>
        </p:txBody>
      </p:sp>
      <p:grpSp>
        <p:nvGrpSpPr>
          <p:cNvPr id="27" name="Group 103"/>
          <p:cNvGrpSpPr>
            <a:grpSpLocks/>
          </p:cNvGrpSpPr>
          <p:nvPr/>
        </p:nvGrpSpPr>
        <p:grpSpPr bwMode="auto">
          <a:xfrm>
            <a:off x="6180138" y="4033838"/>
            <a:ext cx="841375" cy="938212"/>
            <a:chOff x="440" y="2472"/>
            <a:chExt cx="530" cy="591"/>
          </a:xfrm>
        </p:grpSpPr>
        <p:sp>
          <p:nvSpPr>
            <p:cNvPr id="7210" name="Text Box 43"/>
            <p:cNvSpPr txBox="1">
              <a:spLocks noChangeArrowheads="1"/>
            </p:cNvSpPr>
            <p:nvPr/>
          </p:nvSpPr>
          <p:spPr bwMode="auto">
            <a:xfrm>
              <a:off x="614" y="2472"/>
              <a:ext cx="22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7</a:t>
              </a:r>
            </a:p>
          </p:txBody>
        </p:sp>
        <p:sp>
          <p:nvSpPr>
            <p:cNvPr id="7211" name="Text Box 44"/>
            <p:cNvSpPr txBox="1">
              <a:spLocks noChangeArrowheads="1"/>
            </p:cNvSpPr>
            <p:nvPr/>
          </p:nvSpPr>
          <p:spPr bwMode="auto">
            <a:xfrm>
              <a:off x="440" y="2596"/>
              <a:ext cx="24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</a:p>
          </p:txBody>
        </p:sp>
        <p:sp>
          <p:nvSpPr>
            <p:cNvPr id="7212" name="Text Box 48"/>
            <p:cNvSpPr txBox="1">
              <a:spLocks noChangeArrowheads="1"/>
            </p:cNvSpPr>
            <p:nvPr/>
          </p:nvSpPr>
          <p:spPr bwMode="auto">
            <a:xfrm>
              <a:off x="624" y="2736"/>
              <a:ext cx="34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/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sp>
          <p:nvSpPr>
            <p:cNvPr id="7213" name="Line 107"/>
            <p:cNvSpPr>
              <a:spLocks noChangeShapeType="1"/>
            </p:cNvSpPr>
            <p:nvPr/>
          </p:nvSpPr>
          <p:spPr bwMode="auto">
            <a:xfrm>
              <a:off x="528" y="3051"/>
              <a:ext cx="384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1" name="Text Box 46"/>
          <p:cNvSpPr txBox="1">
            <a:spLocks noChangeArrowheads="1"/>
          </p:cNvSpPr>
          <p:nvPr/>
        </p:nvSpPr>
        <p:spPr bwMode="auto">
          <a:xfrm>
            <a:off x="7621588" y="504825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grpSp>
        <p:nvGrpSpPr>
          <p:cNvPr id="28" name="Group 109"/>
          <p:cNvGrpSpPr>
            <a:grpSpLocks/>
          </p:cNvGrpSpPr>
          <p:nvPr/>
        </p:nvGrpSpPr>
        <p:grpSpPr bwMode="auto">
          <a:xfrm>
            <a:off x="7505700" y="4048125"/>
            <a:ext cx="841375" cy="938213"/>
            <a:chOff x="440" y="2472"/>
            <a:chExt cx="530" cy="591"/>
          </a:xfrm>
        </p:grpSpPr>
        <p:sp>
          <p:nvSpPr>
            <p:cNvPr id="7206" name="Text Box 43"/>
            <p:cNvSpPr txBox="1">
              <a:spLocks noChangeArrowheads="1"/>
            </p:cNvSpPr>
            <p:nvPr/>
          </p:nvSpPr>
          <p:spPr bwMode="auto">
            <a:xfrm>
              <a:off x="614" y="2472"/>
              <a:ext cx="22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7</a:t>
              </a:r>
            </a:p>
          </p:txBody>
        </p:sp>
        <p:sp>
          <p:nvSpPr>
            <p:cNvPr id="7207" name="Text Box 44"/>
            <p:cNvSpPr txBox="1">
              <a:spLocks noChangeArrowheads="1"/>
            </p:cNvSpPr>
            <p:nvPr/>
          </p:nvSpPr>
          <p:spPr bwMode="auto">
            <a:xfrm>
              <a:off x="440" y="2596"/>
              <a:ext cx="24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</a:p>
          </p:txBody>
        </p:sp>
        <p:sp>
          <p:nvSpPr>
            <p:cNvPr id="7208" name="Text Box 48"/>
            <p:cNvSpPr txBox="1">
              <a:spLocks noChangeArrowheads="1"/>
            </p:cNvSpPr>
            <p:nvPr/>
          </p:nvSpPr>
          <p:spPr bwMode="auto">
            <a:xfrm>
              <a:off x="624" y="2736"/>
              <a:ext cx="34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/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7209" name="Line 113"/>
            <p:cNvSpPr>
              <a:spLocks noChangeShapeType="1"/>
            </p:cNvSpPr>
            <p:nvPr/>
          </p:nvSpPr>
          <p:spPr bwMode="auto">
            <a:xfrm>
              <a:off x="528" y="3051"/>
              <a:ext cx="384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205" name="Title 6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27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27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7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27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27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27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27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27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27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27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76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76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76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76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 tmFilter="0,0; .5, 1; 1, 1"/>
                                        <p:tgtEl>
                                          <p:spTgt spid="276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91" dur="1000"/>
                                        <p:tgtEl>
                                          <p:spTgt spid="276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94" dur="1000"/>
                                        <p:tgtEl>
                                          <p:spTgt spid="27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97" dur="1000"/>
                                        <p:tgtEl>
                                          <p:spTgt spid="27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3" dur="1000"/>
                                        <p:tgtEl>
                                          <p:spTgt spid="27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1000"/>
                                        <p:tgtEl>
                                          <p:spTgt spid="27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4" grpId="0"/>
      <p:bldP spid="7175" grpId="0"/>
      <p:bldP spid="7176" grpId="0"/>
      <p:bldP spid="7177" grpId="0"/>
      <p:bldP spid="7178" grpId="0"/>
      <p:bldP spid="7179" grpId="0"/>
      <p:bldP spid="7180" grpId="0"/>
      <p:bldP spid="27679" grpId="0"/>
      <p:bldP spid="27680" grpId="0"/>
      <p:bldP spid="27681" grpId="0"/>
      <p:bldP spid="27682" grpId="0"/>
      <p:bldP spid="27683" grpId="0"/>
      <p:bldP spid="27684" grpId="0"/>
      <p:bldP spid="27685" grpId="0"/>
      <p:bldP spid="27686" grpId="0"/>
      <p:bldP spid="27688" grpId="0" build="allAtOnce"/>
      <p:bldP spid="27722" grpId="0" build="allAtOnce"/>
      <p:bldP spid="27722" grpId="1" build="allAtOnce"/>
      <p:bldP spid="27690" grpId="0"/>
      <p:bldP spid="27687" grpId="0" build="allAtOnce"/>
      <p:bldP spid="27687" grpId="1" build="allAtOnce"/>
      <p:bldP spid="27694" grpId="0"/>
      <p:bldP spid="5" grpId="0"/>
      <p:bldP spid="9" grpId="0"/>
      <p:bldP spid="13" grpId="0"/>
      <p:bldP spid="17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1905000" y="971550"/>
            <a:ext cx="624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Toán: 7 cộng với một số 7 + 5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5724525" y="2852738"/>
            <a:ext cx="1600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</p:txBody>
      </p:sp>
      <p:sp>
        <p:nvSpPr>
          <p:cNvPr id="29767" name="Text Box 71"/>
          <p:cNvSpPr txBox="1">
            <a:spLocks noChangeArrowheads="1"/>
          </p:cNvSpPr>
          <p:nvPr/>
        </p:nvSpPr>
        <p:spPr bwMode="auto">
          <a:xfrm>
            <a:off x="4267200" y="3529013"/>
            <a:ext cx="449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tuổi của anh là:</a:t>
            </a:r>
            <a:endParaRPr lang="en-US" sz="32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68" name="Text Box 72"/>
          <p:cNvSpPr txBox="1">
            <a:spLocks noChangeArrowheads="1"/>
          </p:cNvSpPr>
          <p:nvPr/>
        </p:nvSpPr>
        <p:spPr bwMode="auto">
          <a:xfrm>
            <a:off x="4191000" y="4138613"/>
            <a:ext cx="449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7 + 5 = 12 (tuổi)</a:t>
            </a:r>
            <a:endParaRPr lang="en-US" sz="32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69" name="Text Box 73"/>
          <p:cNvSpPr txBox="1">
            <a:spLocks noChangeArrowheads="1"/>
          </p:cNvSpPr>
          <p:nvPr/>
        </p:nvSpPr>
        <p:spPr bwMode="auto">
          <a:xfrm>
            <a:off x="4572000" y="47244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Đáp số : 12 tuổi</a:t>
            </a:r>
            <a:endParaRPr lang="en-US" sz="32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838200" y="1752600"/>
            <a:ext cx="8305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4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Em 7 tuổi,  Anh hơn em 5 tuổi. Hỏi anh bao nhiêu tuổi ?</a:t>
            </a:r>
          </a:p>
        </p:txBody>
      </p:sp>
      <p:grpSp>
        <p:nvGrpSpPr>
          <p:cNvPr id="8200" name="Group 40"/>
          <p:cNvGrpSpPr>
            <a:grpSpLocks/>
          </p:cNvGrpSpPr>
          <p:nvPr/>
        </p:nvGrpSpPr>
        <p:grpSpPr bwMode="auto">
          <a:xfrm>
            <a:off x="0" y="5257800"/>
            <a:ext cx="3957638" cy="1600200"/>
            <a:chOff x="9" y="3408"/>
            <a:chExt cx="2493" cy="858"/>
          </a:xfrm>
        </p:grpSpPr>
        <p:sp>
          <p:nvSpPr>
            <p:cNvPr id="8232" name="Rectangle 41"/>
            <p:cNvSpPr>
              <a:spLocks noChangeArrowheads="1"/>
            </p:cNvSpPr>
            <p:nvPr/>
          </p:nvSpPr>
          <p:spPr bwMode="auto">
            <a:xfrm>
              <a:off x="306" y="3888"/>
              <a:ext cx="2160" cy="4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33" name="Rectangle 42"/>
            <p:cNvSpPr>
              <a:spLocks noChangeArrowheads="1"/>
            </p:cNvSpPr>
            <p:nvPr/>
          </p:nvSpPr>
          <p:spPr bwMode="auto">
            <a:xfrm>
              <a:off x="342" y="3408"/>
              <a:ext cx="2160" cy="492"/>
            </a:xfrm>
            <a:prstGeom prst="rect">
              <a:avLst/>
            </a:prstGeom>
            <a:solidFill>
              <a:srgbClr val="CCEC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34" name="Rectangle 43"/>
            <p:cNvSpPr>
              <a:spLocks noChangeArrowheads="1"/>
            </p:cNvSpPr>
            <p:nvPr/>
          </p:nvSpPr>
          <p:spPr bwMode="auto">
            <a:xfrm>
              <a:off x="9" y="3936"/>
              <a:ext cx="2256" cy="330"/>
            </a:xfrm>
            <a:prstGeom prst="rect">
              <a:avLst/>
            </a:prstGeom>
            <a:solidFill>
              <a:srgbClr val="B7DB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" name="Group 93"/>
          <p:cNvGrpSpPr>
            <a:grpSpLocks/>
          </p:cNvGrpSpPr>
          <p:nvPr/>
        </p:nvGrpSpPr>
        <p:grpSpPr bwMode="auto">
          <a:xfrm>
            <a:off x="457200" y="4572000"/>
            <a:ext cx="3929063" cy="595313"/>
            <a:chOff x="309" y="2886"/>
            <a:chExt cx="2475" cy="375"/>
          </a:xfrm>
        </p:grpSpPr>
        <p:sp>
          <p:nvSpPr>
            <p:cNvPr id="8220" name="Text Box 41"/>
            <p:cNvSpPr txBox="1">
              <a:spLocks noChangeArrowheads="1"/>
            </p:cNvSpPr>
            <p:nvPr/>
          </p:nvSpPr>
          <p:spPr bwMode="auto">
            <a:xfrm>
              <a:off x="309" y="2934"/>
              <a:ext cx="100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Anh</a:t>
              </a:r>
            </a:p>
          </p:txBody>
        </p:sp>
        <p:sp>
          <p:nvSpPr>
            <p:cNvPr id="8221" name="Rectangle 52"/>
            <p:cNvSpPr>
              <a:spLocks noChangeArrowheads="1"/>
            </p:cNvSpPr>
            <p:nvPr/>
          </p:nvSpPr>
          <p:spPr bwMode="auto">
            <a:xfrm>
              <a:off x="2064" y="3088"/>
              <a:ext cx="7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22" name="Rectangle 50"/>
            <p:cNvSpPr>
              <a:spLocks noChangeArrowheads="1"/>
            </p:cNvSpPr>
            <p:nvPr/>
          </p:nvSpPr>
          <p:spPr bwMode="auto">
            <a:xfrm>
              <a:off x="2064" y="2982"/>
              <a:ext cx="72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23" name="Rectangle 43"/>
            <p:cNvSpPr>
              <a:spLocks noChangeArrowheads="1"/>
            </p:cNvSpPr>
            <p:nvPr/>
          </p:nvSpPr>
          <p:spPr bwMode="auto">
            <a:xfrm>
              <a:off x="864" y="3088"/>
              <a:ext cx="120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24" name="Rectangle 44"/>
            <p:cNvSpPr>
              <a:spLocks noChangeArrowheads="1"/>
            </p:cNvSpPr>
            <p:nvPr/>
          </p:nvSpPr>
          <p:spPr bwMode="auto">
            <a:xfrm>
              <a:off x="864" y="2982"/>
              <a:ext cx="120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25" name="Line 45"/>
            <p:cNvSpPr>
              <a:spLocks noChangeShapeType="1"/>
            </p:cNvSpPr>
            <p:nvPr/>
          </p:nvSpPr>
          <p:spPr bwMode="auto">
            <a:xfrm>
              <a:off x="864" y="2982"/>
              <a:ext cx="1920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26" name="Line 46"/>
            <p:cNvSpPr>
              <a:spLocks noChangeShapeType="1"/>
            </p:cNvSpPr>
            <p:nvPr/>
          </p:nvSpPr>
          <p:spPr bwMode="auto">
            <a:xfrm>
              <a:off x="864" y="3174"/>
              <a:ext cx="1920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27" name="Line 47"/>
            <p:cNvSpPr>
              <a:spLocks noChangeShapeType="1"/>
            </p:cNvSpPr>
            <p:nvPr/>
          </p:nvSpPr>
          <p:spPr bwMode="auto">
            <a:xfrm>
              <a:off x="864" y="2982"/>
              <a:ext cx="0" cy="192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28" name="Line 48"/>
            <p:cNvSpPr>
              <a:spLocks noChangeShapeType="1"/>
            </p:cNvSpPr>
            <p:nvPr/>
          </p:nvSpPr>
          <p:spPr bwMode="auto">
            <a:xfrm>
              <a:off x="2784" y="2982"/>
              <a:ext cx="0" cy="192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29" name="Line 49"/>
            <p:cNvSpPr>
              <a:spLocks noChangeShapeType="1"/>
            </p:cNvSpPr>
            <p:nvPr/>
          </p:nvSpPr>
          <p:spPr bwMode="auto">
            <a:xfrm>
              <a:off x="846" y="3088"/>
              <a:ext cx="1920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30" name="Line 51"/>
            <p:cNvSpPr>
              <a:spLocks noChangeShapeType="1"/>
            </p:cNvSpPr>
            <p:nvPr/>
          </p:nvSpPr>
          <p:spPr bwMode="auto">
            <a:xfrm>
              <a:off x="2064" y="2982"/>
              <a:ext cx="0" cy="192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31" name="Freeform 64"/>
            <p:cNvSpPr>
              <a:spLocks/>
            </p:cNvSpPr>
            <p:nvPr/>
          </p:nvSpPr>
          <p:spPr bwMode="auto">
            <a:xfrm>
              <a:off x="2064" y="2886"/>
              <a:ext cx="720" cy="192"/>
            </a:xfrm>
            <a:custGeom>
              <a:avLst/>
              <a:gdLst>
                <a:gd name="T0" fmla="*/ 0 w 1152"/>
                <a:gd name="T1" fmla="*/ 192 h 192"/>
                <a:gd name="T2" fmla="*/ 55 w 1152"/>
                <a:gd name="T3" fmla="*/ 0 h 192"/>
                <a:gd name="T4" fmla="*/ 110 w 1152"/>
                <a:gd name="T5" fmla="*/ 192 h 192"/>
                <a:gd name="T6" fmla="*/ 0 60000 65536"/>
                <a:gd name="T7" fmla="*/ 0 60000 65536"/>
                <a:gd name="T8" fmla="*/ 0 60000 65536"/>
                <a:gd name="T9" fmla="*/ 0 w 1152"/>
                <a:gd name="T10" fmla="*/ 0 h 192"/>
                <a:gd name="T11" fmla="*/ 1152 w 1152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52" h="192">
                  <a:moveTo>
                    <a:pt x="0" y="192"/>
                  </a:moveTo>
                  <a:cubicBezTo>
                    <a:pt x="192" y="96"/>
                    <a:pt x="384" y="0"/>
                    <a:pt x="576" y="0"/>
                  </a:cubicBezTo>
                  <a:cubicBezTo>
                    <a:pt x="768" y="0"/>
                    <a:pt x="1056" y="160"/>
                    <a:pt x="1152" y="192"/>
                  </a:cubicBezTo>
                </a:path>
              </a:pathLst>
            </a:custGeom>
            <a:noFill/>
            <a:ln w="6350">
              <a:solidFill>
                <a:srgbClr val="0000FF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92"/>
          <p:cNvGrpSpPr>
            <a:grpSpLocks/>
          </p:cNvGrpSpPr>
          <p:nvPr/>
        </p:nvGrpSpPr>
        <p:grpSpPr bwMode="auto">
          <a:xfrm>
            <a:off x="1371600" y="4953000"/>
            <a:ext cx="2971800" cy="977900"/>
            <a:chOff x="3264" y="3648"/>
            <a:chExt cx="1920" cy="568"/>
          </a:xfrm>
        </p:grpSpPr>
        <p:sp>
          <p:nvSpPr>
            <p:cNvPr id="8218" name="Freeform 69"/>
            <p:cNvSpPr>
              <a:spLocks/>
            </p:cNvSpPr>
            <p:nvPr/>
          </p:nvSpPr>
          <p:spPr bwMode="auto">
            <a:xfrm>
              <a:off x="3264" y="3648"/>
              <a:ext cx="1920" cy="288"/>
            </a:xfrm>
            <a:custGeom>
              <a:avLst/>
              <a:gdLst>
                <a:gd name="T0" fmla="*/ 0 w 1920"/>
                <a:gd name="T1" fmla="*/ 0 h 240"/>
                <a:gd name="T2" fmla="*/ 2147482590 w 1920"/>
                <a:gd name="T3" fmla="*/ 2147483647 h 240"/>
                <a:gd name="T4" fmla="*/ 2147482590 w 1920"/>
                <a:gd name="T5" fmla="*/ 0 h 240"/>
                <a:gd name="T6" fmla="*/ 0 60000 65536"/>
                <a:gd name="T7" fmla="*/ 0 60000 65536"/>
                <a:gd name="T8" fmla="*/ 0 60000 65536"/>
                <a:gd name="T9" fmla="*/ 0 w 1920"/>
                <a:gd name="T10" fmla="*/ 0 h 240"/>
                <a:gd name="T11" fmla="*/ 1920 w 1920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0" h="240">
                  <a:moveTo>
                    <a:pt x="0" y="0"/>
                  </a:moveTo>
                  <a:cubicBezTo>
                    <a:pt x="344" y="120"/>
                    <a:pt x="688" y="240"/>
                    <a:pt x="1008" y="240"/>
                  </a:cubicBezTo>
                  <a:cubicBezTo>
                    <a:pt x="1328" y="240"/>
                    <a:pt x="1768" y="40"/>
                    <a:pt x="1920" y="0"/>
                  </a:cubicBezTo>
                </a:path>
              </a:pathLst>
            </a:custGeom>
            <a:noFill/>
            <a:ln w="9525">
              <a:solidFill>
                <a:srgbClr val="0000FF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8219" name="Picture 70" descr="cauhoi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28" y="3936"/>
              <a:ext cx="240" cy="2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" name="Group 74"/>
          <p:cNvGrpSpPr>
            <a:grpSpLocks/>
          </p:cNvGrpSpPr>
          <p:nvPr/>
        </p:nvGrpSpPr>
        <p:grpSpPr bwMode="auto">
          <a:xfrm>
            <a:off x="414338" y="3371850"/>
            <a:ext cx="2819400" cy="1057275"/>
            <a:chOff x="288" y="2115"/>
            <a:chExt cx="1776" cy="666"/>
          </a:xfrm>
        </p:grpSpPr>
        <p:sp>
          <p:nvSpPr>
            <p:cNvPr id="8209" name="Text Box 11"/>
            <p:cNvSpPr txBox="1">
              <a:spLocks noChangeArrowheads="1"/>
            </p:cNvSpPr>
            <p:nvPr/>
          </p:nvSpPr>
          <p:spPr bwMode="auto">
            <a:xfrm>
              <a:off x="288" y="2454"/>
              <a:ext cx="100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Em </a:t>
              </a:r>
            </a:p>
          </p:txBody>
        </p:sp>
        <p:sp>
          <p:nvSpPr>
            <p:cNvPr id="8210" name="Rectangle 34"/>
            <p:cNvSpPr>
              <a:spLocks noChangeArrowheads="1"/>
            </p:cNvSpPr>
            <p:nvPr/>
          </p:nvSpPr>
          <p:spPr bwMode="auto">
            <a:xfrm>
              <a:off x="864" y="2656"/>
              <a:ext cx="120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11" name="Rectangle 13"/>
            <p:cNvSpPr>
              <a:spLocks noChangeArrowheads="1"/>
            </p:cNvSpPr>
            <p:nvPr/>
          </p:nvSpPr>
          <p:spPr bwMode="auto">
            <a:xfrm>
              <a:off x="864" y="2550"/>
              <a:ext cx="120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12" name="Line 14"/>
            <p:cNvSpPr>
              <a:spLocks noChangeShapeType="1"/>
            </p:cNvSpPr>
            <p:nvPr/>
          </p:nvSpPr>
          <p:spPr bwMode="auto">
            <a:xfrm>
              <a:off x="864" y="2550"/>
              <a:ext cx="1200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13" name="Line 16"/>
            <p:cNvSpPr>
              <a:spLocks noChangeShapeType="1"/>
            </p:cNvSpPr>
            <p:nvPr/>
          </p:nvSpPr>
          <p:spPr bwMode="auto">
            <a:xfrm>
              <a:off x="864" y="2550"/>
              <a:ext cx="0" cy="192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14" name="Line 17"/>
            <p:cNvSpPr>
              <a:spLocks noChangeShapeType="1"/>
            </p:cNvSpPr>
            <p:nvPr/>
          </p:nvSpPr>
          <p:spPr bwMode="auto">
            <a:xfrm>
              <a:off x="2064" y="2550"/>
              <a:ext cx="0" cy="192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15" name="Line 35"/>
            <p:cNvSpPr>
              <a:spLocks noChangeShapeType="1"/>
            </p:cNvSpPr>
            <p:nvPr/>
          </p:nvSpPr>
          <p:spPr bwMode="auto">
            <a:xfrm>
              <a:off x="864" y="2656"/>
              <a:ext cx="1200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16" name="Freeform 63"/>
            <p:cNvSpPr>
              <a:spLocks/>
            </p:cNvSpPr>
            <p:nvPr/>
          </p:nvSpPr>
          <p:spPr bwMode="auto">
            <a:xfrm>
              <a:off x="864" y="2382"/>
              <a:ext cx="1200" cy="192"/>
            </a:xfrm>
            <a:custGeom>
              <a:avLst/>
              <a:gdLst>
                <a:gd name="T0" fmla="*/ 0 w 1152"/>
                <a:gd name="T1" fmla="*/ 192 h 192"/>
                <a:gd name="T2" fmla="*/ 706 w 1152"/>
                <a:gd name="T3" fmla="*/ 0 h 192"/>
                <a:gd name="T4" fmla="*/ 1413 w 1152"/>
                <a:gd name="T5" fmla="*/ 192 h 192"/>
                <a:gd name="T6" fmla="*/ 0 60000 65536"/>
                <a:gd name="T7" fmla="*/ 0 60000 65536"/>
                <a:gd name="T8" fmla="*/ 0 60000 65536"/>
                <a:gd name="T9" fmla="*/ 0 w 1152"/>
                <a:gd name="T10" fmla="*/ 0 h 192"/>
                <a:gd name="T11" fmla="*/ 1152 w 1152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52" h="192">
                  <a:moveTo>
                    <a:pt x="0" y="192"/>
                  </a:moveTo>
                  <a:cubicBezTo>
                    <a:pt x="192" y="96"/>
                    <a:pt x="384" y="0"/>
                    <a:pt x="576" y="0"/>
                  </a:cubicBezTo>
                  <a:cubicBezTo>
                    <a:pt x="768" y="0"/>
                    <a:pt x="1056" y="160"/>
                    <a:pt x="1152" y="192"/>
                  </a:cubicBezTo>
                </a:path>
              </a:pathLst>
            </a:custGeom>
            <a:noFill/>
            <a:ln w="6350">
              <a:solidFill>
                <a:srgbClr val="0000FF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17" name="Text Box 69"/>
            <p:cNvSpPr txBox="1">
              <a:spLocks noChangeArrowheads="1"/>
            </p:cNvSpPr>
            <p:nvPr/>
          </p:nvSpPr>
          <p:spPr bwMode="auto">
            <a:xfrm>
              <a:off x="1110" y="2115"/>
              <a:ext cx="86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7 tuổi</a:t>
              </a:r>
            </a:p>
          </p:txBody>
        </p:sp>
      </p:grpSp>
      <p:sp>
        <p:nvSpPr>
          <p:cNvPr id="8262" name="Text Box 70"/>
          <p:cNvSpPr txBox="1">
            <a:spLocks noChangeArrowheads="1"/>
          </p:cNvSpPr>
          <p:nvPr/>
        </p:nvSpPr>
        <p:spPr bwMode="auto">
          <a:xfrm>
            <a:off x="3257550" y="4181475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 tuổi</a:t>
            </a:r>
          </a:p>
        </p:txBody>
      </p:sp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1524000" y="2809875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Tóm tắt</a:t>
            </a:r>
          </a:p>
        </p:txBody>
      </p:sp>
      <p:sp>
        <p:nvSpPr>
          <p:cNvPr id="8265" name="Text Box 73"/>
          <p:cNvSpPr txBox="1">
            <a:spLocks noChangeArrowheads="1"/>
          </p:cNvSpPr>
          <p:nvPr/>
        </p:nvSpPr>
        <p:spPr bwMode="auto">
          <a:xfrm>
            <a:off x="914400" y="5467350"/>
            <a:ext cx="426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Bài toán cho biết gì?</a:t>
            </a:r>
          </a:p>
        </p:txBody>
      </p:sp>
      <p:sp>
        <p:nvSpPr>
          <p:cNvPr id="8283" name="Text Box 91"/>
          <p:cNvSpPr txBox="1">
            <a:spLocks noChangeArrowheads="1"/>
          </p:cNvSpPr>
          <p:nvPr/>
        </p:nvSpPr>
        <p:spPr bwMode="auto">
          <a:xfrm>
            <a:off x="914400" y="5491163"/>
            <a:ext cx="6629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Bài toán hỏi gì?</a:t>
            </a:r>
          </a:p>
        </p:txBody>
      </p:sp>
      <p:sp>
        <p:nvSpPr>
          <p:cNvPr id="8208" name="Title 4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8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1000"/>
                                        <p:tgtEl>
                                          <p:spTgt spid="82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1000"/>
                                        <p:tgtEl>
                                          <p:spTgt spid="8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8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1000"/>
                                        <p:tgtEl>
                                          <p:spTgt spid="82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29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9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29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6" grpId="0"/>
      <p:bldP spid="29767" grpId="0"/>
      <p:bldP spid="29768" grpId="0"/>
      <p:bldP spid="29769" grpId="0"/>
      <p:bldP spid="29705" grpId="0"/>
      <p:bldP spid="8262" grpId="0"/>
      <p:bldP spid="2" grpId="0"/>
      <p:bldP spid="8265" grpId="0"/>
      <p:bldP spid="8265" grpId="1"/>
      <p:bldP spid="8283" grpId="0"/>
      <p:bldP spid="828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1524000" y="990600"/>
            <a:ext cx="624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Toán:</a:t>
            </a:r>
            <a:r>
              <a:rPr lang="en-US" sz="2800" b="1">
                <a:solidFill>
                  <a:srgbClr val="FF3300"/>
                </a:solidFill>
              </a:rPr>
              <a:t> 7 cộng với một số 7 + 5</a:t>
            </a:r>
          </a:p>
        </p:txBody>
      </p:sp>
      <p:grpSp>
        <p:nvGrpSpPr>
          <p:cNvPr id="9219" name="Group 4"/>
          <p:cNvGrpSpPr>
            <a:grpSpLocks/>
          </p:cNvGrpSpPr>
          <p:nvPr/>
        </p:nvGrpSpPr>
        <p:grpSpPr bwMode="auto">
          <a:xfrm>
            <a:off x="0" y="5257800"/>
            <a:ext cx="3957638" cy="1600200"/>
            <a:chOff x="9" y="3408"/>
            <a:chExt cx="2493" cy="858"/>
          </a:xfrm>
        </p:grpSpPr>
        <p:sp>
          <p:nvSpPr>
            <p:cNvPr id="9233" name="Rectangle 5"/>
            <p:cNvSpPr>
              <a:spLocks noChangeArrowheads="1"/>
            </p:cNvSpPr>
            <p:nvPr/>
          </p:nvSpPr>
          <p:spPr bwMode="auto">
            <a:xfrm>
              <a:off x="306" y="3888"/>
              <a:ext cx="2160" cy="4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4" name="Rectangle 6"/>
            <p:cNvSpPr>
              <a:spLocks noChangeArrowheads="1"/>
            </p:cNvSpPr>
            <p:nvPr/>
          </p:nvSpPr>
          <p:spPr bwMode="auto">
            <a:xfrm>
              <a:off x="342" y="3408"/>
              <a:ext cx="2160" cy="492"/>
            </a:xfrm>
            <a:prstGeom prst="rect">
              <a:avLst/>
            </a:prstGeom>
            <a:solidFill>
              <a:srgbClr val="CCEC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5" name="Rectangle 7"/>
            <p:cNvSpPr>
              <a:spLocks noChangeArrowheads="1"/>
            </p:cNvSpPr>
            <p:nvPr/>
          </p:nvSpPr>
          <p:spPr bwMode="auto">
            <a:xfrm>
              <a:off x="9" y="3936"/>
              <a:ext cx="2256" cy="330"/>
            </a:xfrm>
            <a:prstGeom prst="rect">
              <a:avLst/>
            </a:prstGeom>
            <a:solidFill>
              <a:srgbClr val="B7DB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20" name="Text Box 96"/>
          <p:cNvSpPr txBox="1">
            <a:spLocks noChangeArrowheads="1"/>
          </p:cNvSpPr>
          <p:nvPr/>
        </p:nvSpPr>
        <p:spPr bwMode="auto">
          <a:xfrm>
            <a:off x="3417888" y="1878013"/>
            <a:ext cx="1752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0000FF"/>
                </a:solidFill>
              </a:rPr>
              <a:t>7 + 4 =</a:t>
            </a:r>
          </a:p>
        </p:txBody>
      </p:sp>
      <p:sp>
        <p:nvSpPr>
          <p:cNvPr id="17505" name="Text Box 97"/>
          <p:cNvSpPr txBox="1">
            <a:spLocks noChangeArrowheads="1"/>
          </p:cNvSpPr>
          <p:nvPr/>
        </p:nvSpPr>
        <p:spPr bwMode="auto">
          <a:xfrm>
            <a:off x="4852988" y="1870075"/>
            <a:ext cx="9667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3300"/>
                </a:solidFill>
              </a:rPr>
              <a:t>  11 </a:t>
            </a:r>
          </a:p>
        </p:txBody>
      </p:sp>
      <p:sp>
        <p:nvSpPr>
          <p:cNvPr id="9222" name="Text Box 98"/>
          <p:cNvSpPr txBox="1">
            <a:spLocks noChangeArrowheads="1"/>
          </p:cNvSpPr>
          <p:nvPr/>
        </p:nvSpPr>
        <p:spPr bwMode="auto">
          <a:xfrm>
            <a:off x="3417888" y="2535238"/>
            <a:ext cx="1828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0000FF"/>
                </a:solidFill>
              </a:rPr>
              <a:t>7 + 5 =</a:t>
            </a:r>
          </a:p>
        </p:txBody>
      </p:sp>
      <p:sp>
        <p:nvSpPr>
          <p:cNvPr id="17507" name="Text Box 99"/>
          <p:cNvSpPr txBox="1">
            <a:spLocks noChangeArrowheads="1"/>
          </p:cNvSpPr>
          <p:nvPr/>
        </p:nvSpPr>
        <p:spPr bwMode="auto">
          <a:xfrm>
            <a:off x="4865688" y="2535238"/>
            <a:ext cx="9921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3300"/>
                </a:solidFill>
              </a:rPr>
              <a:t>  12</a:t>
            </a:r>
          </a:p>
        </p:txBody>
      </p:sp>
      <p:sp>
        <p:nvSpPr>
          <p:cNvPr id="9224" name="Text Box 100"/>
          <p:cNvSpPr txBox="1">
            <a:spLocks noChangeArrowheads="1"/>
          </p:cNvSpPr>
          <p:nvPr/>
        </p:nvSpPr>
        <p:spPr bwMode="auto">
          <a:xfrm>
            <a:off x="3438525" y="3071813"/>
            <a:ext cx="1676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0000FF"/>
                </a:solidFill>
              </a:rPr>
              <a:t>7 + 6 =</a:t>
            </a:r>
          </a:p>
        </p:txBody>
      </p:sp>
      <p:sp>
        <p:nvSpPr>
          <p:cNvPr id="17509" name="Text Box 101"/>
          <p:cNvSpPr txBox="1">
            <a:spLocks noChangeArrowheads="1"/>
          </p:cNvSpPr>
          <p:nvPr/>
        </p:nvSpPr>
        <p:spPr bwMode="auto">
          <a:xfrm>
            <a:off x="4865688" y="3073400"/>
            <a:ext cx="10556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3300"/>
                </a:solidFill>
              </a:rPr>
              <a:t>  13 </a:t>
            </a:r>
          </a:p>
        </p:txBody>
      </p:sp>
      <p:sp>
        <p:nvSpPr>
          <p:cNvPr id="9226" name="Text Box 102"/>
          <p:cNvSpPr txBox="1">
            <a:spLocks noChangeArrowheads="1"/>
          </p:cNvSpPr>
          <p:nvPr/>
        </p:nvSpPr>
        <p:spPr bwMode="auto">
          <a:xfrm>
            <a:off x="3457575" y="3605213"/>
            <a:ext cx="1828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0000FF"/>
                </a:solidFill>
              </a:rPr>
              <a:t>7 + 7 =</a:t>
            </a:r>
          </a:p>
        </p:txBody>
      </p:sp>
      <p:sp>
        <p:nvSpPr>
          <p:cNvPr id="17511" name="Text Box 103"/>
          <p:cNvSpPr txBox="1">
            <a:spLocks noChangeArrowheads="1"/>
          </p:cNvSpPr>
          <p:nvPr/>
        </p:nvSpPr>
        <p:spPr bwMode="auto">
          <a:xfrm>
            <a:off x="4783138" y="3606800"/>
            <a:ext cx="114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3300"/>
                </a:solidFill>
              </a:rPr>
              <a:t>   14</a:t>
            </a:r>
          </a:p>
        </p:txBody>
      </p:sp>
      <p:sp>
        <p:nvSpPr>
          <p:cNvPr id="9228" name="Text Box 104"/>
          <p:cNvSpPr txBox="1">
            <a:spLocks noChangeArrowheads="1"/>
          </p:cNvSpPr>
          <p:nvPr/>
        </p:nvSpPr>
        <p:spPr bwMode="auto">
          <a:xfrm>
            <a:off x="3452813" y="4140200"/>
            <a:ext cx="1905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0000FF"/>
                </a:solidFill>
              </a:rPr>
              <a:t>7 + 8 =</a:t>
            </a:r>
          </a:p>
        </p:txBody>
      </p:sp>
      <p:sp>
        <p:nvSpPr>
          <p:cNvPr id="17513" name="Text Box 105"/>
          <p:cNvSpPr txBox="1">
            <a:spLocks noChangeArrowheads="1"/>
          </p:cNvSpPr>
          <p:nvPr/>
        </p:nvSpPr>
        <p:spPr bwMode="auto">
          <a:xfrm>
            <a:off x="4768850" y="4132263"/>
            <a:ext cx="114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3300"/>
                </a:solidFill>
              </a:rPr>
              <a:t>   15</a:t>
            </a:r>
          </a:p>
        </p:txBody>
      </p:sp>
      <p:sp>
        <p:nvSpPr>
          <p:cNvPr id="9230" name="Text Box 106"/>
          <p:cNvSpPr txBox="1">
            <a:spLocks noChangeArrowheads="1"/>
          </p:cNvSpPr>
          <p:nvPr/>
        </p:nvSpPr>
        <p:spPr bwMode="auto">
          <a:xfrm>
            <a:off x="3438525" y="4778375"/>
            <a:ext cx="1905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0000FF"/>
                </a:solidFill>
              </a:rPr>
              <a:t>7 + 9 =</a:t>
            </a:r>
          </a:p>
        </p:txBody>
      </p:sp>
      <p:sp>
        <p:nvSpPr>
          <p:cNvPr id="17515" name="Text Box 107"/>
          <p:cNvSpPr txBox="1">
            <a:spLocks noChangeArrowheads="1"/>
          </p:cNvSpPr>
          <p:nvPr/>
        </p:nvSpPr>
        <p:spPr bwMode="auto">
          <a:xfrm>
            <a:off x="4768850" y="4749800"/>
            <a:ext cx="114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3300"/>
                </a:solidFill>
              </a:rPr>
              <a:t>   16</a:t>
            </a:r>
          </a:p>
        </p:txBody>
      </p:sp>
      <p:sp>
        <p:nvSpPr>
          <p:cNvPr id="9232" name="Rectangle 21"/>
          <p:cNvSpPr>
            <a:spLocks noChangeArrowheads="1"/>
          </p:cNvSpPr>
          <p:nvPr/>
        </p:nvSpPr>
        <p:spPr bwMode="auto">
          <a:xfrm>
            <a:off x="3132138" y="1773238"/>
            <a:ext cx="2895600" cy="37338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7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7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7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7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7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05" grpId="0"/>
      <p:bldP spid="17507" grpId="0"/>
      <p:bldP spid="17509" grpId="0"/>
      <p:bldP spid="17511" grpId="0"/>
      <p:bldP spid="17513" grpId="0"/>
      <p:bldP spid="175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73" name="Rectangle 29"/>
          <p:cNvSpPr>
            <a:spLocks noChangeArrowheads="1"/>
          </p:cNvSpPr>
          <p:nvPr/>
        </p:nvSpPr>
        <p:spPr bwMode="auto">
          <a:xfrm>
            <a:off x="2209800" y="3733800"/>
            <a:ext cx="5715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Học thuộc bảng cộng 7</a:t>
            </a:r>
          </a:p>
        </p:txBody>
      </p:sp>
      <p:sp>
        <p:nvSpPr>
          <p:cNvPr id="10243" name="Text Box 19"/>
          <p:cNvSpPr txBox="1">
            <a:spLocks noChangeArrowheads="1"/>
          </p:cNvSpPr>
          <p:nvPr/>
        </p:nvSpPr>
        <p:spPr bwMode="auto">
          <a:xfrm>
            <a:off x="1524000" y="1119188"/>
            <a:ext cx="6248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Toán:</a:t>
            </a:r>
            <a:r>
              <a:rPr lang="en-US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7 cộng với một số 7 + 5</a:t>
            </a:r>
          </a:p>
        </p:txBody>
      </p:sp>
      <p:sp>
        <p:nvSpPr>
          <p:cNvPr id="10252" name="AutoShape 12"/>
          <p:cNvSpPr>
            <a:spLocks noChangeArrowheads="1"/>
          </p:cNvSpPr>
          <p:nvPr/>
        </p:nvSpPr>
        <p:spPr bwMode="auto">
          <a:xfrm>
            <a:off x="2133600" y="1981200"/>
            <a:ext cx="5181600" cy="1676400"/>
          </a:xfrm>
          <a:prstGeom prst="star16">
            <a:avLst>
              <a:gd name="adj" fmla="val 375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CÔ DẶN</a:t>
            </a:r>
          </a:p>
        </p:txBody>
      </p:sp>
      <p:sp>
        <p:nvSpPr>
          <p:cNvPr id="2" name="Rectangle 29"/>
          <p:cNvSpPr>
            <a:spLocks noChangeArrowheads="1"/>
          </p:cNvSpPr>
          <p:nvPr/>
        </p:nvSpPr>
        <p:spPr bwMode="auto">
          <a:xfrm>
            <a:off x="2209800" y="4343400"/>
            <a:ext cx="5715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Chuẩn bị bài tiết sau.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1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73" grpId="0"/>
      <p:bldP spid="10252" grpId="0" animBg="1"/>
      <p:bldP spid="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1403</TotalTime>
  <Words>615</Words>
  <Application>Microsoft Office PowerPoint</Application>
  <PresentationFormat>On-screen Show (4:3)</PresentationFormat>
  <Paragraphs>191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 lóp 2_Bài 7 cộng với một số 7 + 5</dc:title>
  <dc:subject>DS1</dc:subject>
  <dc:creator>Trường Sơn</dc:creator>
  <cp:lastModifiedBy>Nhulam</cp:lastModifiedBy>
  <cp:revision>183</cp:revision>
  <dcterms:created xsi:type="dcterms:W3CDTF">2008-09-18T06:21:45Z</dcterms:created>
  <dcterms:modified xsi:type="dcterms:W3CDTF">2020-10-09T04:36:38Z</dcterms:modified>
</cp:coreProperties>
</file>