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82" r:id="rId2"/>
    <p:sldId id="291" r:id="rId3"/>
    <p:sldId id="292" r:id="rId4"/>
    <p:sldId id="286" r:id="rId5"/>
    <p:sldId id="287" r:id="rId6"/>
    <p:sldId id="289" r:id="rId7"/>
    <p:sldId id="290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99"/>
    <a:srgbClr val="FFFF00"/>
    <a:srgbClr val="FF0000"/>
    <a:srgbClr val="000099"/>
    <a:srgbClr val="FFCCCC"/>
    <a:srgbClr val="00FFFF"/>
    <a:srgbClr val="000066"/>
    <a:srgbClr val="00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000" autoAdjust="0"/>
    <p:restoredTop sz="92970" autoAdjust="0"/>
  </p:normalViewPr>
  <p:slideViewPr>
    <p:cSldViewPr>
      <p:cViewPr>
        <p:scale>
          <a:sx n="75" d="100"/>
          <a:sy n="75" d="100"/>
        </p:scale>
        <p:origin x="-234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088C99E-060E-41D4-8A0D-C812671136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D7A8F7-6FED-44B4-B7F5-120668A37C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CD5A8-2477-4EFA-B46D-03CB2481F0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5A071-C34F-4331-A14A-C959C11FB8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9D64FF-05F3-4BCC-B6EE-CE94053645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C6C69A-29D4-4520-9E14-D3861C159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B0D8F2-B655-4BC0-8817-0E8969D540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F4E68-DE33-4541-BC1B-611D8E3D31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C36FCC-2CA4-4A28-A608-EA1DC0B0B7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FC75F-F88E-499B-AAE9-C2E8DC85EF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B7C7DB-57EA-495D-AF97-C795317EC5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C1F38-3846-482D-B15D-2C57EB3C71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279B1B8-A726-44AA-B6AC-1078DD13D5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685800" y="152400"/>
            <a:ext cx="84582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u="sng">
                <a:latin typeface="+mj-lt"/>
              </a:rPr>
              <a:t>Toán</a:t>
            </a:r>
            <a:r>
              <a:rPr lang="en-US" sz="3600">
                <a:latin typeface="+mj-lt"/>
              </a:rPr>
              <a:t> :</a:t>
            </a:r>
          </a:p>
          <a:p>
            <a:pPr algn="ctr">
              <a:spcBef>
                <a:spcPct val="50000"/>
              </a:spcBef>
            </a:pPr>
            <a:r>
              <a:rPr lang="en-US" sz="3600">
                <a:latin typeface="+mj-lt"/>
              </a:rPr>
              <a:t>Ki-lô-gam </a:t>
            </a:r>
          </a:p>
        </p:txBody>
      </p:sp>
      <p:pic>
        <p:nvPicPr>
          <p:cNvPr id="2051" name="Picture 8" descr="0036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28600"/>
            <a:ext cx="9763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8" descr="hinh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2514600"/>
            <a:ext cx="5105400" cy="249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47" name="Text Box 19"/>
          <p:cNvSpPr txBox="1">
            <a:spLocks noChangeArrowheads="1"/>
          </p:cNvSpPr>
          <p:nvPr/>
        </p:nvSpPr>
        <p:spPr bwMode="auto">
          <a:xfrm>
            <a:off x="4114800" y="4953000"/>
            <a:ext cx="533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+mj-lt"/>
              </a:rPr>
              <a:t>Gói kẹo </a:t>
            </a:r>
            <a:r>
              <a:rPr lang="en-US" sz="2000" b="1" i="1">
                <a:solidFill>
                  <a:srgbClr val="FF0000"/>
                </a:solidFill>
                <a:latin typeface="+mj-lt"/>
              </a:rPr>
              <a:t>nặng hơn</a:t>
            </a:r>
            <a:r>
              <a:rPr lang="en-US" sz="2000" b="1">
                <a:latin typeface="+mj-lt"/>
              </a:rPr>
              <a:t> gói bánh</a:t>
            </a:r>
            <a:r>
              <a:rPr lang="en-US" sz="2000">
                <a:latin typeface="+mj-lt"/>
              </a:rPr>
              <a:t>.</a:t>
            </a:r>
          </a:p>
        </p:txBody>
      </p:sp>
      <p:sp>
        <p:nvSpPr>
          <p:cNvPr id="48148" name="Rectangle 20"/>
          <p:cNvSpPr>
            <a:spLocks noChangeArrowheads="1"/>
          </p:cNvSpPr>
          <p:nvPr/>
        </p:nvSpPr>
        <p:spPr bwMode="auto">
          <a:xfrm>
            <a:off x="4038600" y="5334000"/>
            <a:ext cx="3352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+mj-lt"/>
              </a:rPr>
              <a:t> Gói bánh </a:t>
            </a:r>
            <a:r>
              <a:rPr lang="en-US" sz="2000" b="1" i="1">
                <a:solidFill>
                  <a:srgbClr val="FF0000"/>
                </a:solidFill>
                <a:latin typeface="+mj-lt"/>
              </a:rPr>
              <a:t>nhẹ hơn</a:t>
            </a:r>
            <a:r>
              <a:rPr lang="en-US" sz="2000" b="1">
                <a:latin typeface="+mj-lt"/>
              </a:rPr>
              <a:t> gói kẹo</a:t>
            </a:r>
            <a:r>
              <a:rPr lang="en-US" sz="2000">
                <a:latin typeface="+mj-lt"/>
              </a:rPr>
              <a:t> .</a:t>
            </a:r>
            <a:endParaRPr lang="en-US" sz="2000" b="1" i="1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8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2" name="Picture 4" descr="hinh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4197350"/>
            <a:ext cx="3200400" cy="266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5" descr="hinh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7000" y="4191000"/>
            <a:ext cx="2114550" cy="103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685800" y="152400"/>
            <a:ext cx="84582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u="sng">
                <a:latin typeface="+mj-lt"/>
              </a:rPr>
              <a:t>Toán</a:t>
            </a:r>
            <a:r>
              <a:rPr lang="en-US" sz="3600">
                <a:latin typeface="+mj-lt"/>
              </a:rPr>
              <a:t> :</a:t>
            </a:r>
          </a:p>
          <a:p>
            <a:pPr algn="ctr">
              <a:spcBef>
                <a:spcPct val="50000"/>
              </a:spcBef>
            </a:pPr>
            <a:r>
              <a:rPr lang="en-US" sz="3600">
                <a:latin typeface="+mj-lt"/>
              </a:rPr>
              <a:t>Ki-lô-gam </a:t>
            </a:r>
          </a:p>
        </p:txBody>
      </p:sp>
      <p:sp>
        <p:nvSpPr>
          <p:cNvPr id="3077" name="Text Box 7"/>
          <p:cNvSpPr txBox="1">
            <a:spLocks noChangeArrowheads="1"/>
          </p:cNvSpPr>
          <p:nvPr/>
        </p:nvSpPr>
        <p:spPr bwMode="auto">
          <a:xfrm>
            <a:off x="152400" y="2209800"/>
            <a:ext cx="792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+mj-lt"/>
              </a:rPr>
              <a:t>I. Giới thiệu:Ki-lô- gam</a:t>
            </a:r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457200" y="2667000"/>
            <a:ext cx="7924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+mj-lt"/>
              </a:rPr>
              <a:t>       </a:t>
            </a:r>
            <a:r>
              <a:rPr lang="en-US" sz="2400" b="1">
                <a:solidFill>
                  <a:srgbClr val="FF0000"/>
                </a:solidFill>
                <a:latin typeface="+mj-lt"/>
              </a:rPr>
              <a:t>Ki-lô- gam 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+mj-lt"/>
              </a:rPr>
              <a:t>        Ki-lô- gam viết tắt là kg</a:t>
            </a: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1752600" y="3733800"/>
            <a:ext cx="2514600" cy="466725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99"/>
                </a:solidFill>
                <a:latin typeface="+mj-lt"/>
              </a:rPr>
              <a:t>  Ki-lô-gam : kg</a:t>
            </a:r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1524000" y="6461125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+mj-lt"/>
              </a:rPr>
              <a:t>Qủa cân 1  ki-lô-gam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83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6" grpId="0"/>
      <p:bldP spid="5837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0"/>
          <p:cNvSpPr txBox="1">
            <a:spLocks noChangeArrowheads="1"/>
          </p:cNvSpPr>
          <p:nvPr/>
        </p:nvSpPr>
        <p:spPr bwMode="auto">
          <a:xfrm>
            <a:off x="304800" y="0"/>
            <a:ext cx="8458200" cy="123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>
                <a:latin typeface="+mj-lt"/>
              </a:rPr>
              <a:t>Toán</a:t>
            </a:r>
            <a:r>
              <a:rPr lang="en-US" sz="2000" b="1">
                <a:latin typeface="+mj-lt"/>
              </a:rPr>
              <a:t> </a:t>
            </a:r>
          </a:p>
          <a:p>
            <a:pPr algn="ctr">
              <a:spcBef>
                <a:spcPct val="50000"/>
              </a:spcBef>
            </a:pPr>
            <a:endParaRPr lang="en-US" sz="3600">
              <a:latin typeface="+mj-lt"/>
            </a:endParaRPr>
          </a:p>
        </p:txBody>
      </p:sp>
      <p:sp>
        <p:nvSpPr>
          <p:cNvPr id="4099" name="Text Box 12"/>
          <p:cNvSpPr txBox="1">
            <a:spLocks noChangeArrowheads="1"/>
          </p:cNvSpPr>
          <p:nvPr/>
        </p:nvSpPr>
        <p:spPr bwMode="auto">
          <a:xfrm>
            <a:off x="3810000" y="838200"/>
            <a:ext cx="3200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+mj-lt"/>
              </a:rPr>
              <a:t>Ki-lô-gam</a:t>
            </a:r>
          </a:p>
        </p:txBody>
      </p:sp>
      <p:sp>
        <p:nvSpPr>
          <p:cNvPr id="4100" name="Text Box 13"/>
          <p:cNvSpPr txBox="1">
            <a:spLocks noChangeArrowheads="1"/>
          </p:cNvSpPr>
          <p:nvPr/>
        </p:nvSpPr>
        <p:spPr bwMode="auto">
          <a:xfrm>
            <a:off x="0" y="1371600"/>
            <a:ext cx="792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+mj-lt"/>
              </a:rPr>
              <a:t>I. Giới thiệu:Ki-lô- gam</a:t>
            </a:r>
          </a:p>
        </p:txBody>
      </p:sp>
      <p:sp>
        <p:nvSpPr>
          <p:cNvPr id="4101" name="Text Box 15"/>
          <p:cNvSpPr txBox="1">
            <a:spLocks noChangeArrowheads="1"/>
          </p:cNvSpPr>
          <p:nvPr/>
        </p:nvSpPr>
        <p:spPr bwMode="auto">
          <a:xfrm>
            <a:off x="1524000" y="1981200"/>
            <a:ext cx="2514600" cy="466725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99"/>
                </a:solidFill>
                <a:latin typeface="+mj-lt"/>
              </a:rPr>
              <a:t>  </a:t>
            </a:r>
            <a:r>
              <a:rPr lang="en-US" sz="2400" b="1">
                <a:solidFill>
                  <a:srgbClr val="000099"/>
                </a:solidFill>
                <a:latin typeface="+mj-lt"/>
              </a:rPr>
              <a:t>Ki-lô-gam : kg</a:t>
            </a:r>
          </a:p>
        </p:txBody>
      </p:sp>
      <p:pic>
        <p:nvPicPr>
          <p:cNvPr id="59408" name="Picture 16" descr="hinh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2514600"/>
            <a:ext cx="6248400" cy="306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409" name="Rectangle 17"/>
          <p:cNvSpPr>
            <a:spLocks noChangeArrowheads="1"/>
          </p:cNvSpPr>
          <p:nvPr/>
        </p:nvSpPr>
        <p:spPr bwMode="auto">
          <a:xfrm>
            <a:off x="4038600" y="5562600"/>
            <a:ext cx="4800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+mj-lt"/>
              </a:rPr>
              <a:t>Gói kẹo cân nặng 1kg.</a:t>
            </a:r>
          </a:p>
          <a:p>
            <a:endParaRPr lang="en-US" sz="2000" b="1">
              <a:latin typeface="+mj-lt"/>
            </a:endParaRPr>
          </a:p>
        </p:txBody>
      </p:sp>
      <p:pic>
        <p:nvPicPr>
          <p:cNvPr id="4104" name="Picture 18" descr="hinh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124200"/>
            <a:ext cx="3200400" cy="266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5" name="Text Box 19"/>
          <p:cNvSpPr txBox="1">
            <a:spLocks noChangeArrowheads="1"/>
          </p:cNvSpPr>
          <p:nvPr/>
        </p:nvSpPr>
        <p:spPr bwMode="auto">
          <a:xfrm>
            <a:off x="304800" y="5562600"/>
            <a:ext cx="3124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+mj-lt"/>
              </a:rPr>
              <a:t>Qủa cân 1  ki-lô-gam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59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685800" y="152400"/>
            <a:ext cx="8458200" cy="141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u="sng">
                <a:latin typeface="+mj-lt"/>
              </a:rPr>
              <a:t>Toán</a:t>
            </a:r>
            <a:r>
              <a:rPr lang="en-US" sz="3200">
                <a:latin typeface="+mj-lt"/>
              </a:rPr>
              <a:t> :</a:t>
            </a:r>
          </a:p>
          <a:p>
            <a:pPr algn="ctr">
              <a:spcBef>
                <a:spcPct val="50000"/>
              </a:spcBef>
            </a:pPr>
            <a:r>
              <a:rPr lang="en-US" sz="3200">
                <a:latin typeface="+mj-lt"/>
              </a:rPr>
              <a:t>Ki-lô-gam</a:t>
            </a:r>
            <a:r>
              <a:rPr lang="en-US" sz="3600">
                <a:latin typeface="+mj-lt"/>
              </a:rPr>
              <a:t> </a:t>
            </a: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533400" y="35814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+mj-lt"/>
              </a:rPr>
              <a:t>        </a:t>
            </a:r>
            <a:r>
              <a:rPr lang="en-US" sz="2800">
                <a:solidFill>
                  <a:srgbClr val="000099"/>
                </a:solidFill>
                <a:latin typeface="+mj-lt"/>
              </a:rPr>
              <a:t>1. Đọc, viết ( theo mẫu )</a:t>
            </a:r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609600" y="23622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+mj-lt"/>
              </a:rPr>
              <a:t> I .Giới thiệu ki-lô- gam : kg</a:t>
            </a:r>
          </a:p>
        </p:txBody>
      </p:sp>
      <p:sp>
        <p:nvSpPr>
          <p:cNvPr id="5125" name="Text Box 7"/>
          <p:cNvSpPr txBox="1">
            <a:spLocks noChangeArrowheads="1"/>
          </p:cNvSpPr>
          <p:nvPr/>
        </p:nvSpPr>
        <p:spPr bwMode="auto">
          <a:xfrm>
            <a:off x="685800" y="29718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+mj-lt"/>
              </a:rPr>
              <a:t>II. Luyện tập - thực hành</a:t>
            </a:r>
          </a:p>
        </p:txBody>
      </p:sp>
      <p:sp>
        <p:nvSpPr>
          <p:cNvPr id="5126" name="Text Box 13"/>
          <p:cNvSpPr txBox="1">
            <a:spLocks noChangeArrowheads="1"/>
          </p:cNvSpPr>
          <p:nvPr/>
        </p:nvSpPr>
        <p:spPr bwMode="auto">
          <a:xfrm>
            <a:off x="3657600" y="62484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rgbClr val="FF0000"/>
                </a:solidFill>
                <a:latin typeface="+mj-lt"/>
              </a:rPr>
              <a:t>5kg</a:t>
            </a:r>
          </a:p>
        </p:txBody>
      </p:sp>
      <p:pic>
        <p:nvPicPr>
          <p:cNvPr id="5127" name="Picture 15" descr="hinh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114800"/>
            <a:ext cx="9144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41" name="Text Box 17"/>
          <p:cNvSpPr txBox="1">
            <a:spLocks noChangeArrowheads="1"/>
          </p:cNvSpPr>
          <p:nvPr/>
        </p:nvSpPr>
        <p:spPr bwMode="auto">
          <a:xfrm>
            <a:off x="3429000" y="632460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+mj-lt"/>
              </a:rPr>
              <a:t>5kg</a:t>
            </a:r>
          </a:p>
        </p:txBody>
      </p:sp>
      <p:sp>
        <p:nvSpPr>
          <p:cNvPr id="52242" name="Text Box 18"/>
          <p:cNvSpPr txBox="1">
            <a:spLocks noChangeArrowheads="1"/>
          </p:cNvSpPr>
          <p:nvPr/>
        </p:nvSpPr>
        <p:spPr bwMode="auto">
          <a:xfrm>
            <a:off x="5943600" y="5943600"/>
            <a:ext cx="3200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+mj-lt"/>
              </a:rPr>
              <a:t>Ba ki-lô-gam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2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2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685800" y="152400"/>
            <a:ext cx="8458200" cy="141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u="sng">
                <a:latin typeface="+mj-lt"/>
              </a:rPr>
              <a:t>Toán</a:t>
            </a:r>
            <a:r>
              <a:rPr lang="en-US" sz="3200">
                <a:latin typeface="+mj-lt"/>
              </a:rPr>
              <a:t> :</a:t>
            </a:r>
          </a:p>
          <a:p>
            <a:pPr algn="ctr">
              <a:spcBef>
                <a:spcPct val="50000"/>
              </a:spcBef>
            </a:pPr>
            <a:r>
              <a:rPr lang="en-US" sz="3200">
                <a:latin typeface="+mj-lt"/>
              </a:rPr>
              <a:t>Ki-lô-gam</a:t>
            </a:r>
            <a:r>
              <a:rPr lang="en-US" sz="3600">
                <a:latin typeface="+mj-lt"/>
              </a:rPr>
              <a:t> </a:t>
            </a:r>
          </a:p>
        </p:txBody>
      </p:sp>
      <p:sp>
        <p:nvSpPr>
          <p:cNvPr id="6147" name="Text Box 7"/>
          <p:cNvSpPr txBox="1">
            <a:spLocks noChangeArrowheads="1"/>
          </p:cNvSpPr>
          <p:nvPr/>
        </p:nvSpPr>
        <p:spPr bwMode="auto">
          <a:xfrm>
            <a:off x="609600" y="24384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+mj-lt"/>
              </a:rPr>
              <a:t> I .Giới thiệu ki-lô- gam : kg</a:t>
            </a:r>
          </a:p>
        </p:txBody>
      </p:sp>
      <p:sp>
        <p:nvSpPr>
          <p:cNvPr id="6148" name="Text Box 8"/>
          <p:cNvSpPr txBox="1">
            <a:spLocks noChangeArrowheads="1"/>
          </p:cNvSpPr>
          <p:nvPr/>
        </p:nvSpPr>
        <p:spPr bwMode="auto">
          <a:xfrm>
            <a:off x="838200" y="29718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+mj-lt"/>
              </a:rPr>
              <a:t>II. Luyện tập - thực hành</a:t>
            </a:r>
          </a:p>
        </p:txBody>
      </p:sp>
      <p:sp>
        <p:nvSpPr>
          <p:cNvPr id="6149" name="Rectangle 9"/>
          <p:cNvSpPr>
            <a:spLocks noChangeArrowheads="1"/>
          </p:cNvSpPr>
          <p:nvPr/>
        </p:nvSpPr>
        <p:spPr bwMode="auto">
          <a:xfrm>
            <a:off x="1066800" y="3505200"/>
            <a:ext cx="3435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99"/>
                </a:solidFill>
                <a:latin typeface="+mj-lt"/>
              </a:rPr>
              <a:t>1. Đọc, viết ( theo mẫu )</a:t>
            </a:r>
          </a:p>
        </p:txBody>
      </p:sp>
      <p:sp>
        <p:nvSpPr>
          <p:cNvPr id="6150" name="Text Box 11"/>
          <p:cNvSpPr txBox="1">
            <a:spLocks noChangeArrowheads="1"/>
          </p:cNvSpPr>
          <p:nvPr/>
        </p:nvSpPr>
        <p:spPr bwMode="auto">
          <a:xfrm>
            <a:off x="609600" y="3886200"/>
            <a:ext cx="419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+mj-lt"/>
              </a:rPr>
              <a:t>     </a:t>
            </a:r>
            <a:r>
              <a:rPr lang="en-US" sz="2800">
                <a:solidFill>
                  <a:srgbClr val="000099"/>
                </a:solidFill>
                <a:latin typeface="+mj-lt"/>
              </a:rPr>
              <a:t>2.Tính (theo mẫu )</a:t>
            </a:r>
          </a:p>
        </p:txBody>
      </p:sp>
      <p:sp>
        <p:nvSpPr>
          <p:cNvPr id="54294" name="Text Box 22"/>
          <p:cNvSpPr txBox="1">
            <a:spLocks noChangeArrowheads="1"/>
          </p:cNvSpPr>
          <p:nvPr/>
        </p:nvSpPr>
        <p:spPr bwMode="auto">
          <a:xfrm>
            <a:off x="4876800" y="4343400"/>
            <a:ext cx="211307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+mj-lt"/>
              </a:rPr>
              <a:t>10kg - 5kg     =</a:t>
            </a:r>
          </a:p>
        </p:txBody>
      </p:sp>
      <p:sp>
        <p:nvSpPr>
          <p:cNvPr id="54304" name="Rectangle 32"/>
          <p:cNvSpPr>
            <a:spLocks noChangeArrowheads="1"/>
          </p:cNvSpPr>
          <p:nvPr/>
        </p:nvSpPr>
        <p:spPr bwMode="auto">
          <a:xfrm>
            <a:off x="4876800" y="5562600"/>
            <a:ext cx="211307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+mj-lt"/>
              </a:rPr>
              <a:t>35kg - 25kg   =</a:t>
            </a:r>
          </a:p>
        </p:txBody>
      </p:sp>
      <p:sp>
        <p:nvSpPr>
          <p:cNvPr id="54305" name="Rectangle 33"/>
          <p:cNvSpPr>
            <a:spLocks noChangeArrowheads="1"/>
          </p:cNvSpPr>
          <p:nvPr/>
        </p:nvSpPr>
        <p:spPr bwMode="auto">
          <a:xfrm>
            <a:off x="4876800" y="4954588"/>
            <a:ext cx="211307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+mj-lt"/>
              </a:rPr>
              <a:t>24kg - 13kg   =</a:t>
            </a:r>
          </a:p>
        </p:txBody>
      </p:sp>
      <p:sp>
        <p:nvSpPr>
          <p:cNvPr id="54306" name="Rectangle 34"/>
          <p:cNvSpPr>
            <a:spLocks noChangeArrowheads="1"/>
          </p:cNvSpPr>
          <p:nvPr/>
        </p:nvSpPr>
        <p:spPr bwMode="auto">
          <a:xfrm>
            <a:off x="1371600" y="4954588"/>
            <a:ext cx="21852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+mj-lt"/>
              </a:rPr>
              <a:t>6kg + 20kg     =</a:t>
            </a:r>
          </a:p>
        </p:txBody>
      </p:sp>
      <p:sp>
        <p:nvSpPr>
          <p:cNvPr id="54314" name="Rectangle 42"/>
          <p:cNvSpPr>
            <a:spLocks noChangeArrowheads="1"/>
          </p:cNvSpPr>
          <p:nvPr/>
        </p:nvSpPr>
        <p:spPr bwMode="auto">
          <a:xfrm>
            <a:off x="1371600" y="5486400"/>
            <a:ext cx="21852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+mj-lt"/>
              </a:rPr>
              <a:t>47kg + 12kg   =</a:t>
            </a:r>
          </a:p>
        </p:txBody>
      </p:sp>
      <p:sp>
        <p:nvSpPr>
          <p:cNvPr id="54319" name="Text Box 47"/>
          <p:cNvSpPr txBox="1">
            <a:spLocks noChangeArrowheads="1"/>
          </p:cNvSpPr>
          <p:nvPr/>
        </p:nvSpPr>
        <p:spPr bwMode="auto">
          <a:xfrm>
            <a:off x="7010400" y="49530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+mj-lt"/>
              </a:rPr>
              <a:t>11kg</a:t>
            </a:r>
          </a:p>
        </p:txBody>
      </p:sp>
      <p:sp>
        <p:nvSpPr>
          <p:cNvPr id="54320" name="Text Box 48"/>
          <p:cNvSpPr txBox="1">
            <a:spLocks noChangeArrowheads="1"/>
          </p:cNvSpPr>
          <p:nvPr/>
        </p:nvSpPr>
        <p:spPr bwMode="auto">
          <a:xfrm>
            <a:off x="7010400" y="43434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+mj-lt"/>
              </a:rPr>
              <a:t>5kg</a:t>
            </a:r>
          </a:p>
        </p:txBody>
      </p:sp>
      <p:sp>
        <p:nvSpPr>
          <p:cNvPr id="54321" name="Text Box 49"/>
          <p:cNvSpPr txBox="1">
            <a:spLocks noChangeArrowheads="1"/>
          </p:cNvSpPr>
          <p:nvPr/>
        </p:nvSpPr>
        <p:spPr bwMode="auto">
          <a:xfrm>
            <a:off x="7010400" y="55626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+mj-lt"/>
              </a:rPr>
              <a:t>10kg</a:t>
            </a:r>
          </a:p>
        </p:txBody>
      </p:sp>
      <p:sp>
        <p:nvSpPr>
          <p:cNvPr id="54322" name="Text Box 50"/>
          <p:cNvSpPr txBox="1">
            <a:spLocks noChangeArrowheads="1"/>
          </p:cNvSpPr>
          <p:nvPr/>
        </p:nvSpPr>
        <p:spPr bwMode="auto">
          <a:xfrm>
            <a:off x="7010400" y="49530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+mj-lt"/>
              </a:rPr>
              <a:t>11kg</a:t>
            </a:r>
          </a:p>
        </p:txBody>
      </p:sp>
      <p:sp>
        <p:nvSpPr>
          <p:cNvPr id="54323" name="Text Box 51"/>
          <p:cNvSpPr txBox="1">
            <a:spLocks noChangeArrowheads="1"/>
          </p:cNvSpPr>
          <p:nvPr/>
        </p:nvSpPr>
        <p:spPr bwMode="auto">
          <a:xfrm>
            <a:off x="7010400" y="55626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+mj-lt"/>
              </a:rPr>
              <a:t>10kg</a:t>
            </a:r>
          </a:p>
        </p:txBody>
      </p:sp>
      <p:sp>
        <p:nvSpPr>
          <p:cNvPr id="54338" name="Text Box 66"/>
          <p:cNvSpPr txBox="1">
            <a:spLocks noChangeArrowheads="1"/>
          </p:cNvSpPr>
          <p:nvPr/>
        </p:nvSpPr>
        <p:spPr bwMode="auto">
          <a:xfrm>
            <a:off x="1371600" y="4419600"/>
            <a:ext cx="3352800" cy="461665"/>
          </a:xfrm>
          <a:prstGeom prst="rect">
            <a:avLst/>
          </a:prstGeom>
          <a:solidFill>
            <a:srgbClr val="99CCFF">
              <a:alpha val="85881"/>
            </a:srgbClr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+mj-lt"/>
              </a:rPr>
              <a:t>1kg + 2kg       =   3kg</a:t>
            </a:r>
          </a:p>
        </p:txBody>
      </p:sp>
      <p:sp>
        <p:nvSpPr>
          <p:cNvPr id="54369" name="Text Box 97"/>
          <p:cNvSpPr txBox="1">
            <a:spLocks noChangeArrowheads="1"/>
          </p:cNvSpPr>
          <p:nvPr/>
        </p:nvSpPr>
        <p:spPr bwMode="auto">
          <a:xfrm>
            <a:off x="3581400" y="49530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+mj-lt"/>
              </a:rPr>
              <a:t>26kg</a:t>
            </a:r>
          </a:p>
        </p:txBody>
      </p:sp>
      <p:sp>
        <p:nvSpPr>
          <p:cNvPr id="54370" name="Text Box 98"/>
          <p:cNvSpPr txBox="1">
            <a:spLocks noChangeArrowheads="1"/>
          </p:cNvSpPr>
          <p:nvPr/>
        </p:nvSpPr>
        <p:spPr bwMode="auto">
          <a:xfrm>
            <a:off x="3581400" y="54864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+mj-lt"/>
              </a:rPr>
              <a:t>49kg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4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4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4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4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4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4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4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4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54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54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4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4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94" grpId="0"/>
      <p:bldP spid="54304" grpId="0"/>
      <p:bldP spid="54305" grpId="0"/>
      <p:bldP spid="54306" grpId="0"/>
      <p:bldP spid="54314" grpId="0"/>
      <p:bldP spid="54319" grpId="0"/>
      <p:bldP spid="54320" grpId="0"/>
      <p:bldP spid="54321" grpId="0"/>
      <p:bldP spid="54322" grpId="0"/>
      <p:bldP spid="54323" grpId="0"/>
      <p:bldP spid="54338" grpId="0" animBg="1"/>
      <p:bldP spid="54369" grpId="0"/>
      <p:bldP spid="5437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1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008927">
            <a:off x="-130175" y="511175"/>
            <a:ext cx="4292600" cy="205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5" descr="1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760517">
            <a:off x="4620418" y="865982"/>
            <a:ext cx="4170363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31" name="WordArt 11"/>
          <p:cNvSpPr>
            <a:spLocks noChangeArrowheads="1" noChangeShapeType="1" noTextEdit="1"/>
          </p:cNvSpPr>
          <p:nvPr/>
        </p:nvSpPr>
        <p:spPr bwMode="auto">
          <a:xfrm>
            <a:off x="1600200" y="3200400"/>
            <a:ext cx="5715000" cy="13906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984556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+mj-lt"/>
                <a:cs typeface="Arial"/>
              </a:rPr>
              <a:t>Nhìn con vật đoán kg</a:t>
            </a:r>
            <a:endParaRPr lang="en-US" sz="3600" kern="10">
              <a:ln w="952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latin typeface="+mj-lt"/>
              <a:cs typeface="Arial"/>
            </a:endParaRPr>
          </a:p>
        </p:txBody>
      </p:sp>
      <p:pic>
        <p:nvPicPr>
          <p:cNvPr id="7173" name="Picture 12" descr="KITTY">
            <a:hlinkClick r:id="" action="ppaction://noaction" highlightClick="1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400" y="3962400"/>
            <a:ext cx="2522538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13" descr="KITTY">
            <a:hlinkClick r:id="" action="ppaction://noaction" highlightClick="1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4114800"/>
            <a:ext cx="2522538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5" name="Text Box 15"/>
          <p:cNvSpPr txBox="1">
            <a:spLocks noChangeArrowheads="1"/>
          </p:cNvSpPr>
          <p:nvPr/>
        </p:nvSpPr>
        <p:spPr bwMode="auto">
          <a:xfrm>
            <a:off x="3048000" y="1219200"/>
            <a:ext cx="3352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99"/>
                </a:solidFill>
                <a:latin typeface="+mj-lt"/>
              </a:rPr>
              <a:t>Trò chơi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20812422_images1654896_boSimmental_CM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"/>
            <a:ext cx="2895600" cy="185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5" descr="conga(1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0"/>
            <a:ext cx="2514600" cy="211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6" descr="photo-20-02-08-02-33-50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2590800"/>
            <a:ext cx="2819400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7" descr="tomhum[2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48400" y="2743200"/>
            <a:ext cx="259080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54" name="AutoShape 10"/>
          <p:cNvSpPr>
            <a:spLocks noChangeArrowheads="1"/>
          </p:cNvSpPr>
          <p:nvPr/>
        </p:nvSpPr>
        <p:spPr bwMode="auto">
          <a:xfrm>
            <a:off x="4038600" y="2286000"/>
            <a:ext cx="1143000" cy="1219200"/>
          </a:xfrm>
          <a:prstGeom prst="star16">
            <a:avLst>
              <a:gd name="adj" fmla="val 37500"/>
            </a:avLst>
          </a:prstGeom>
          <a:gradFill rotWithShape="0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FF00"/>
                </a:solidFill>
                <a:latin typeface="+mj-lt"/>
              </a:rPr>
              <a:t>kg</a:t>
            </a:r>
          </a:p>
        </p:txBody>
      </p:sp>
      <p:sp>
        <p:nvSpPr>
          <p:cNvPr id="57359" name="AutoShape 15"/>
          <p:cNvSpPr>
            <a:spLocks noChangeArrowheads="1"/>
          </p:cNvSpPr>
          <p:nvPr/>
        </p:nvSpPr>
        <p:spPr bwMode="auto">
          <a:xfrm>
            <a:off x="1066800" y="5181600"/>
            <a:ext cx="1447800" cy="1219200"/>
          </a:xfrm>
          <a:prstGeom prst="irregularSeal1">
            <a:avLst/>
          </a:prstGeom>
          <a:gradFill rotWithShape="1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66"/>
                </a:solidFill>
                <a:latin typeface="+mj-lt"/>
              </a:rPr>
              <a:t>3kg</a:t>
            </a:r>
          </a:p>
        </p:txBody>
      </p:sp>
      <p:sp>
        <p:nvSpPr>
          <p:cNvPr id="57360" name="AutoShape 16"/>
          <p:cNvSpPr>
            <a:spLocks noChangeArrowheads="1"/>
          </p:cNvSpPr>
          <p:nvPr/>
        </p:nvSpPr>
        <p:spPr bwMode="auto">
          <a:xfrm>
            <a:off x="2895600" y="5181600"/>
            <a:ext cx="1447800" cy="1219200"/>
          </a:xfrm>
          <a:prstGeom prst="irregularSeal1">
            <a:avLst/>
          </a:prstGeom>
          <a:gradFill rotWithShape="1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66"/>
                </a:solidFill>
                <a:latin typeface="+mj-lt"/>
              </a:rPr>
              <a:t>1kg</a:t>
            </a:r>
          </a:p>
        </p:txBody>
      </p:sp>
      <p:sp>
        <p:nvSpPr>
          <p:cNvPr id="57361" name="AutoShape 17"/>
          <p:cNvSpPr>
            <a:spLocks noChangeArrowheads="1"/>
          </p:cNvSpPr>
          <p:nvPr/>
        </p:nvSpPr>
        <p:spPr bwMode="auto">
          <a:xfrm>
            <a:off x="4876800" y="5181600"/>
            <a:ext cx="1447800" cy="1219200"/>
          </a:xfrm>
          <a:prstGeom prst="irregularSeal1">
            <a:avLst/>
          </a:prstGeom>
          <a:gradFill rotWithShape="1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66"/>
                </a:solidFill>
                <a:latin typeface="+mj-lt"/>
              </a:rPr>
              <a:t>15kg</a:t>
            </a:r>
          </a:p>
        </p:txBody>
      </p:sp>
      <p:sp>
        <p:nvSpPr>
          <p:cNvPr id="57362" name="AutoShape 18"/>
          <p:cNvSpPr>
            <a:spLocks noChangeArrowheads="1"/>
          </p:cNvSpPr>
          <p:nvPr/>
        </p:nvSpPr>
        <p:spPr bwMode="auto">
          <a:xfrm>
            <a:off x="6705600" y="5181600"/>
            <a:ext cx="1447800" cy="1219200"/>
          </a:xfrm>
          <a:prstGeom prst="irregularSeal1">
            <a:avLst/>
          </a:prstGeom>
          <a:gradFill rotWithShape="1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0066"/>
                </a:solidFill>
                <a:latin typeface="+mj-lt"/>
              </a:rPr>
              <a:t>95kg</a:t>
            </a:r>
          </a:p>
        </p:txBody>
      </p:sp>
      <p:sp>
        <p:nvSpPr>
          <p:cNvPr id="8203" name="Text Box 19"/>
          <p:cNvSpPr txBox="1">
            <a:spLocks noChangeArrowheads="1"/>
          </p:cNvSpPr>
          <p:nvPr/>
        </p:nvSpPr>
        <p:spPr bwMode="auto">
          <a:xfrm>
            <a:off x="762000" y="2057400"/>
            <a:ext cx="2362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+mj-lt"/>
              </a:rPr>
              <a:t>Con bò</a:t>
            </a:r>
          </a:p>
        </p:txBody>
      </p:sp>
      <p:sp>
        <p:nvSpPr>
          <p:cNvPr id="8204" name="Text Box 20"/>
          <p:cNvSpPr txBox="1">
            <a:spLocks noChangeArrowheads="1"/>
          </p:cNvSpPr>
          <p:nvPr/>
        </p:nvSpPr>
        <p:spPr bwMode="auto">
          <a:xfrm>
            <a:off x="6781800" y="2133600"/>
            <a:ext cx="2362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+mj-lt"/>
              </a:rPr>
              <a:t>Con gà</a:t>
            </a:r>
          </a:p>
        </p:txBody>
      </p:sp>
      <p:sp>
        <p:nvSpPr>
          <p:cNvPr id="8205" name="Text Box 21"/>
          <p:cNvSpPr txBox="1">
            <a:spLocks noChangeArrowheads="1"/>
          </p:cNvSpPr>
          <p:nvPr/>
        </p:nvSpPr>
        <p:spPr bwMode="auto">
          <a:xfrm>
            <a:off x="990600" y="4648200"/>
            <a:ext cx="2362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+mj-lt"/>
              </a:rPr>
              <a:t>Con chó</a:t>
            </a:r>
          </a:p>
        </p:txBody>
      </p:sp>
      <p:sp>
        <p:nvSpPr>
          <p:cNvPr id="8206" name="Text Box 22"/>
          <p:cNvSpPr txBox="1">
            <a:spLocks noChangeArrowheads="1"/>
          </p:cNvSpPr>
          <p:nvPr/>
        </p:nvSpPr>
        <p:spPr bwMode="auto">
          <a:xfrm>
            <a:off x="7010400" y="4495800"/>
            <a:ext cx="2362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+mj-lt"/>
              </a:rPr>
              <a:t>Con tôm hùm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73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6 C 0.08334 -0.03704 0.16667 -0.07384 0.28334 -0.1 C 0.4 -0.12616 0.7125 -0.10926 0.7 -0.15741 C 0.6875 -0.20555 0.25191 -0.30093 0.20834 -0.38889 C 0.16476 -0.47685 0.30174 -0.58102 0.43889 -0.68518 " pathEditMode="relative" ptsTypes="aaaaA">
                                      <p:cBhvr>
                                        <p:cTn id="6" dur="2000" fill="hold"/>
                                        <p:tgtEl>
                                          <p:spTgt spid="573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C -0.06562 -0.04976 -0.13107 -0.0993 -0.15833 -0.19814 C -0.18559 -0.29652 -0.21753 -0.50532 -0.16389 -0.59213 C -0.11024 -0.67939 0.11667 -0.82175 0.16389 -0.7199 C 0.21111 -0.61805 0.05608 -0.0875 0.11945 0.01852 C 0.18282 0.125 0.52205 -0.03009 0.54445 -0.08287 C 0.56684 -0.13588 0.31459 -0.25324 0.25417 -0.29814 " pathEditMode="relative" rAng="0" ptsTypes="aaaaaaa">
                                      <p:cBhvr>
                                        <p:cTn id="10" dur="2000" fill="hold"/>
                                        <p:tgtEl>
                                          <p:spTgt spid="573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" y="-3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44444E-6 C 0.13246 -0.08055 0.2651 -0.16088 0.29028 -0.24444 C 0.31545 -0.328 0.23316 -0.43449 0.15139 -0.50185 C 0.06962 -0.56921 -0.13542 -0.68125 -0.2 -0.64814 C -0.26458 -0.61504 -0.25035 -0.45949 -0.23611 -0.3037 " pathEditMode="relative" ptsTypes="aaaaA">
                                      <p:cBhvr>
                                        <p:cTn id="14" dur="2000" fill="hold"/>
                                        <p:tgtEl>
                                          <p:spTgt spid="573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44444E-6 C 0.08802 -0.10324 0.17621 -0.20625 0.1125 -0.22963 C 0.04878 -0.253 -0.29375 -0.0655 -0.38195 -0.14074 C -0.47014 -0.21597 -0.4434 -0.44884 -0.41667 -0.68148 " pathEditMode="relative" ptsTypes="aaaA">
                                      <p:cBhvr>
                                        <p:cTn id="18" dur="2000" fill="hold"/>
                                        <p:tgtEl>
                                          <p:spTgt spid="573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354"/>
                  </p:tgtEl>
                </p:cond>
              </p:nextCondLst>
            </p:seq>
          </p:childTnLst>
        </p:cTn>
      </p:par>
    </p:tnLst>
    <p:bldLst>
      <p:bldP spid="57359" grpId="0" animBg="1"/>
      <p:bldP spid="57360" grpId="0" animBg="1"/>
      <p:bldP spid="57361" grpId="0" animBg="1"/>
      <p:bldP spid="57362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1101</TotalTime>
  <Words>185</Words>
  <Application>Microsoft Office PowerPoint</Application>
  <PresentationFormat>On-screen Show (4:3)</PresentationFormat>
  <Paragraphs>55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Nhulam</cp:lastModifiedBy>
  <cp:revision>178</cp:revision>
  <dcterms:created xsi:type="dcterms:W3CDTF">2008-09-06T13:30:40Z</dcterms:created>
  <dcterms:modified xsi:type="dcterms:W3CDTF">2020-10-22T00:38:30Z</dcterms:modified>
</cp:coreProperties>
</file>