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2" r:id="rId3"/>
    <p:sldId id="320" r:id="rId4"/>
    <p:sldId id="309" r:id="rId5"/>
    <p:sldId id="315" r:id="rId6"/>
    <p:sldId id="289" r:id="rId7"/>
    <p:sldId id="292" r:id="rId8"/>
    <p:sldId id="291" r:id="rId9"/>
    <p:sldId id="321" r:id="rId10"/>
    <p:sldId id="294" r:id="rId11"/>
    <p:sldId id="295" r:id="rId12"/>
    <p:sldId id="318" r:id="rId13"/>
    <p:sldId id="310" r:id="rId14"/>
    <p:sldId id="300" r:id="rId15"/>
    <p:sldId id="312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9900CC"/>
    <a:srgbClr val="00FF00"/>
    <a:srgbClr val="FFFF99"/>
    <a:srgbClr val="FFCCFF"/>
    <a:srgbClr val="FFFF66"/>
    <a:srgbClr val="FF66FF"/>
    <a:srgbClr val="8E22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66" autoAdjust="0"/>
    <p:restoredTop sz="94660"/>
  </p:normalViewPr>
  <p:slideViewPr>
    <p:cSldViewPr>
      <p:cViewPr varScale="1">
        <p:scale>
          <a:sx n="68" d="100"/>
          <a:sy n="68" d="100"/>
        </p:scale>
        <p:origin x="-6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75FE15-2F7F-4254-86AD-B4918801C6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771751-ACDE-41E0-A2F4-66E80DF794F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89E231-B5C0-45F0-9315-FDD76B23AA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2D12AB-FB18-4EBB-BAFB-36D7D879E9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102EC-B822-4563-90BD-D91E45C827F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F226E6-C8A6-4714-846A-3C9DA1D6061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DAD77E-D34E-42BB-9E05-908AE28E771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E465C7-E398-4EA9-B859-7A93AC834BF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61B33C-84D1-4F84-8116-37D5C69C2CD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915185-84F8-4546-B552-757288F838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5655B-D7CE-4301-8FED-5AD359896A3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FA7B88D-2F7B-4BAA-8748-4467B699F3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.xml"/><Relationship Id="rId1" Type="http://schemas.openxmlformats.org/officeDocument/2006/relationships/audio" Target="Lop%20chung%20ta%20doan%20ket.mp3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audio" Target="../media/audio1.wav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8.gif"/><Relationship Id="rId9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audio" Target="../media/audio1.wav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gif"/><Relationship Id="rId9" Type="http://schemas.openxmlformats.org/officeDocument/2006/relationships/oleObject" Target="../embeddings/oleObject10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"/>
          <p:cNvGrpSpPr>
            <a:grpSpLocks/>
          </p:cNvGrpSpPr>
          <p:nvPr/>
        </p:nvGrpSpPr>
        <p:grpSpPr bwMode="auto">
          <a:xfrm>
            <a:off x="-96838" y="0"/>
            <a:ext cx="9240838" cy="6858000"/>
            <a:chOff x="-66" y="0"/>
            <a:chExt cx="6306" cy="4320"/>
          </a:xfrm>
        </p:grpSpPr>
        <p:pic>
          <p:nvPicPr>
            <p:cNvPr id="2056" name="Picture 4" descr="b36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406" y="3312"/>
              <a:ext cx="834" cy="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7" name="Picture 5" descr="b36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406" y="0"/>
              <a:ext cx="834" cy="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8" name="Picture 6" descr="b36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-66" y="0"/>
              <a:ext cx="834" cy="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9" name="Picture 7" descr="b36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3312"/>
              <a:ext cx="834" cy="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6633" name="Picture 9" descr="animated_cartoon_animal%20cat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2362200"/>
            <a:ext cx="15208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4" name="Picture 10" descr="animated_cartoon_animal%20cat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3175" y="2209800"/>
            <a:ext cx="15208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8" name="Lop chung ta doan ke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7385050" y="617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9" name="WordArt 23"/>
          <p:cNvSpPr>
            <a:spLocks noChangeArrowheads="1" noChangeShapeType="1" noTextEdit="1"/>
          </p:cNvSpPr>
          <p:nvPr/>
        </p:nvSpPr>
        <p:spPr bwMode="auto">
          <a:xfrm>
            <a:off x="3581400" y="1143000"/>
            <a:ext cx="1943100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 ĐỌC</a:t>
            </a:r>
          </a:p>
        </p:txBody>
      </p:sp>
      <p:sp>
        <p:nvSpPr>
          <p:cNvPr id="4120" name="WordArt 24" descr="Paper bag"/>
          <p:cNvSpPr>
            <a:spLocks noChangeArrowheads="1" noChangeShapeType="1" noTextEdit="1"/>
          </p:cNvSpPr>
          <p:nvPr/>
        </p:nvSpPr>
        <p:spPr bwMode="auto">
          <a:xfrm>
            <a:off x="1828800" y="2133600"/>
            <a:ext cx="48006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Mẩu giấy vụn</a:t>
            </a:r>
          </a:p>
        </p:txBody>
      </p:sp>
    </p:spTree>
  </p:cSld>
  <p:clrMapOvr>
    <a:masterClrMapping/>
  </p:clrMapOvr>
  <p:transition>
    <p:zoom/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638"/>
                </p:tgtEl>
              </p:cMediaNode>
            </p:audio>
          </p:childTnLst>
        </p:cTn>
      </p:par>
    </p:tnLst>
    <p:bldLst>
      <p:bldP spid="4119" grpId="0" animBg="1"/>
      <p:bldP spid="412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590800" y="228600"/>
            <a:ext cx="4191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TẬP ĐỌC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3048000" y="914400"/>
            <a:ext cx="29956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Mẩu giấy vụn </a:t>
            </a:r>
          </a:p>
        </p:txBody>
      </p:sp>
      <p:sp>
        <p:nvSpPr>
          <p:cNvPr id="41989" name="Text Box 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-352425" y="3962400"/>
            <a:ext cx="9496425" cy="1066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Cõu hỏi: Mẩu giấy vụn nằm ở  đõu? Cú dễ thấy khụng?</a:t>
            </a:r>
          </a:p>
        </p:txBody>
      </p:sp>
      <p:sp>
        <p:nvSpPr>
          <p:cNvPr id="41990" name="Text Box 6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0" y="5410200"/>
            <a:ext cx="9144000" cy="1138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400" b="1" i="1">
                <a:latin typeface="Times New Roman" pitchFamily="18" charset="0"/>
                <a:cs typeface="Times New Roman" pitchFamily="18" charset="0"/>
              </a:rPr>
              <a:t>Trả lời: Mẩu giấy vụn nằm ngay giữa lối ra vào, rất dễ thấy.</a:t>
            </a:r>
          </a:p>
        </p:txBody>
      </p:sp>
      <p:pic>
        <p:nvPicPr>
          <p:cNvPr id="41991" name="Picture 7" descr="0034-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89663" y="2209800"/>
            <a:ext cx="13430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Text Box 8"/>
          <p:cNvSpPr txBox="1">
            <a:spLocks noChangeArrowheads="1"/>
          </p:cNvSpPr>
          <p:nvPr/>
        </p:nvSpPr>
        <p:spPr bwMode="auto">
          <a:xfrm>
            <a:off x="2971800" y="1600200"/>
            <a:ext cx="3024188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  <a:cs typeface="Times New Roman" pitchFamily="18" charset="0"/>
              </a:rPr>
              <a:t>Tiết 2</a:t>
            </a:r>
          </a:p>
        </p:txBody>
      </p:sp>
      <p:sp>
        <p:nvSpPr>
          <p:cNvPr id="13320" name="WordArt 10"/>
          <p:cNvSpPr>
            <a:spLocks noChangeArrowheads="1" noChangeShapeType="1" noTextEdit="1"/>
          </p:cNvSpPr>
          <p:nvPr/>
        </p:nvSpPr>
        <p:spPr bwMode="auto">
          <a:xfrm>
            <a:off x="1905000" y="2286000"/>
            <a:ext cx="4572000" cy="11001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 hiểu bài</a:t>
            </a:r>
          </a:p>
        </p:txBody>
      </p:sp>
    </p:spTree>
  </p:cSld>
  <p:clrMapOvr>
    <a:masterClrMapping/>
  </p:clrMapOvr>
  <p:transition>
    <p:wipe dir="r"/>
    <p:sndAc>
      <p:stSnd>
        <p:snd r:embed="rId2" name="hamm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/>
      <p:bldP spid="4199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Text Box 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-228600" y="3505200"/>
            <a:ext cx="93726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400" b="1" i="1">
                <a:latin typeface="Times New Roman" pitchFamily="18" charset="0"/>
                <a:cs typeface="Times New Roman" pitchFamily="18" charset="0"/>
              </a:rPr>
              <a:t>Câu hỏi: Cô giáo yêu cầu cả lớp làm gì</a:t>
            </a:r>
          </a:p>
        </p:txBody>
      </p:sp>
      <p:pic>
        <p:nvPicPr>
          <p:cNvPr id="14339" name="Picture 7" descr="0034-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72200" y="838200"/>
            <a:ext cx="134302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WordArt 10"/>
          <p:cNvSpPr>
            <a:spLocks noChangeArrowheads="1" noChangeShapeType="1" noTextEdit="1"/>
          </p:cNvSpPr>
          <p:nvPr/>
        </p:nvSpPr>
        <p:spPr bwMode="auto">
          <a:xfrm>
            <a:off x="1600200" y="2667000"/>
            <a:ext cx="47244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CC33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Tim hiểu bài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381000" y="4800600"/>
            <a:ext cx="7924800" cy="167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3400">
                <a:latin typeface="Times New Roman" pitchFamily="18" charset="0"/>
                <a:cs typeface="Times New Roman" pitchFamily="18" charset="0"/>
              </a:rPr>
              <a:t>Trả lời: Cô yêu cầu cả lớp lắng nghe và cho cô biết mẩu giấy đang nói gì ?</a:t>
            </a:r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2895600" y="3810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TẬP ĐỌC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2590800" y="10668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Mẩu giấy vụn </a:t>
            </a:r>
          </a:p>
        </p:txBody>
      </p:sp>
      <p:sp>
        <p:nvSpPr>
          <p:cNvPr id="14344" name="Text Box 15"/>
          <p:cNvSpPr txBox="1">
            <a:spLocks noChangeArrowheads="1"/>
          </p:cNvSpPr>
          <p:nvPr/>
        </p:nvSpPr>
        <p:spPr bwMode="auto">
          <a:xfrm>
            <a:off x="3352800" y="1676400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latin typeface="Times New Roman" pitchFamily="18" charset="0"/>
                <a:cs typeface="Times New Roman" pitchFamily="18" charset="0"/>
              </a:rPr>
              <a:t>Tiết 2</a:t>
            </a:r>
          </a:p>
        </p:txBody>
      </p:sp>
    </p:spTree>
  </p:cSld>
  <p:clrMapOvr>
    <a:masterClrMapping/>
  </p:clrMapOvr>
  <p:transition>
    <p:wipe dir="r"/>
    <p:sndAc>
      <p:stSnd>
        <p:snd r:embed="rId2" name="hamm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/>
      <p:bldP spid="215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2590800" y="228600"/>
            <a:ext cx="4191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TẬP ĐỌC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3048000" y="914400"/>
            <a:ext cx="29956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Mẩu giấy vụn </a:t>
            </a:r>
          </a:p>
        </p:txBody>
      </p:sp>
      <p:sp>
        <p:nvSpPr>
          <p:cNvPr id="41989" name="Text Box 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-352425" y="3962400"/>
            <a:ext cx="9496425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Cõu hỏi:Bạn gỏi nghe thấy mẩu giấy núi gỡ?</a:t>
            </a:r>
          </a:p>
        </p:txBody>
      </p:sp>
      <p:sp>
        <p:nvSpPr>
          <p:cNvPr id="41990" name="Text Box 6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0" y="5410200"/>
            <a:ext cx="9144000" cy="6155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400" b="1" i="1">
                <a:latin typeface="Times New Roman" pitchFamily="18" charset="0"/>
                <a:cs typeface="Times New Roman" pitchFamily="18" charset="0"/>
              </a:rPr>
              <a:t>Trả lời: Cỏc  bạn ơi , Hóy bỏ tụi vào sọt rỏc!.</a:t>
            </a:r>
          </a:p>
        </p:txBody>
      </p:sp>
      <p:pic>
        <p:nvPicPr>
          <p:cNvPr id="41991" name="Picture 7" descr="0034-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89663" y="2209800"/>
            <a:ext cx="13430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Text Box 8"/>
          <p:cNvSpPr txBox="1">
            <a:spLocks noChangeArrowheads="1"/>
          </p:cNvSpPr>
          <p:nvPr/>
        </p:nvSpPr>
        <p:spPr bwMode="auto">
          <a:xfrm>
            <a:off x="2971800" y="1600200"/>
            <a:ext cx="3024188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  <a:cs typeface="Times New Roman" pitchFamily="18" charset="0"/>
              </a:rPr>
              <a:t>Tiết 2</a:t>
            </a:r>
          </a:p>
        </p:txBody>
      </p:sp>
      <p:sp>
        <p:nvSpPr>
          <p:cNvPr id="15368" name="WordArt 8"/>
          <p:cNvSpPr>
            <a:spLocks noChangeArrowheads="1" noChangeShapeType="1" noTextEdit="1"/>
          </p:cNvSpPr>
          <p:nvPr/>
        </p:nvSpPr>
        <p:spPr bwMode="auto">
          <a:xfrm>
            <a:off x="1905000" y="2286000"/>
            <a:ext cx="4572000" cy="11001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 hiểu bài</a:t>
            </a:r>
          </a:p>
        </p:txBody>
      </p:sp>
    </p:spTree>
  </p:cSld>
  <p:clrMapOvr>
    <a:masterClrMapping/>
  </p:clrMapOvr>
  <p:transition>
    <p:wipe dir="r"/>
    <p:sndAc>
      <p:stSnd>
        <p:snd r:embed="rId2" name="hamm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/>
      <p:bldP spid="4199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2590800" y="228600"/>
            <a:ext cx="4191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TẬP ĐỌC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819400" y="914400"/>
            <a:ext cx="41148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Mẩu giấy vụn (tiết 2)</a:t>
            </a:r>
          </a:p>
        </p:txBody>
      </p:sp>
      <p:sp>
        <p:nvSpPr>
          <p:cNvPr id="41989" name="Text Box 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-352425" y="2514600"/>
            <a:ext cx="9496425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Câu hỏi:Em hiểu ý cô giáo nhắc nhở học sinh điều gì ?</a:t>
            </a:r>
          </a:p>
        </p:txBody>
      </p:sp>
      <p:sp>
        <p:nvSpPr>
          <p:cNvPr id="41990" name="Text Box 6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0" y="3886200"/>
            <a:ext cx="9144000" cy="1924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400" b="1" i="1">
                <a:latin typeface="Times New Roman" pitchFamily="18" charset="0"/>
                <a:cs typeface="Times New Roman" pitchFamily="18" charset="0"/>
              </a:rPr>
              <a:t>Trả lời: Phải chú ý thức giữ gìn vệ sinh trường lớp.</a:t>
            </a:r>
          </a:p>
          <a:p>
            <a:pPr algn="just">
              <a:spcBef>
                <a:spcPct val="50000"/>
              </a:spcBef>
            </a:pPr>
            <a:r>
              <a:rPr lang="en-US" sz="3400" b="1" i="1">
                <a:latin typeface="Times New Roman" pitchFamily="18" charset="0"/>
                <a:cs typeface="Times New Roman" pitchFamily="18" charset="0"/>
              </a:rPr>
              <a:t> - phải giữ gìn trường lớp sạch đẹp.</a:t>
            </a:r>
          </a:p>
        </p:txBody>
      </p:sp>
      <p:pic>
        <p:nvPicPr>
          <p:cNvPr id="41991" name="Picture 7" descr="0034-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0975" y="457200"/>
            <a:ext cx="13430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  <p:sndAc>
      <p:stSnd>
        <p:snd r:embed="rId2" name="hamm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/>
      <p:bldP spid="4199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66FF"/>
            </a:gs>
            <a:gs pos="100000">
              <a:srgbClr val="FF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5" descr="526426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1752600"/>
            <a:ext cx="154781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4" name="AutoShape 6"/>
          <p:cNvSpPr>
            <a:spLocks noChangeArrowheads="1"/>
          </p:cNvSpPr>
          <p:nvPr/>
        </p:nvSpPr>
        <p:spPr bwMode="auto">
          <a:xfrm>
            <a:off x="304800" y="228600"/>
            <a:ext cx="260350" cy="519113"/>
          </a:xfrm>
          <a:prstGeom prst="smileyFace">
            <a:avLst>
              <a:gd name="adj" fmla="val 4653"/>
            </a:avLst>
          </a:prstGeom>
          <a:solidFill>
            <a:srgbClr val="00FFFF"/>
          </a:solidFill>
          <a:ln w="12700">
            <a:solidFill>
              <a:srgbClr val="FFFF00"/>
            </a:solidFill>
            <a:round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8135" name="AutoShape 7"/>
          <p:cNvSpPr>
            <a:spLocks noChangeArrowheads="1"/>
          </p:cNvSpPr>
          <p:nvPr/>
        </p:nvSpPr>
        <p:spPr bwMode="auto">
          <a:xfrm>
            <a:off x="7245350" y="0"/>
            <a:ext cx="1898650" cy="958850"/>
          </a:xfrm>
          <a:prstGeom prst="star5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8136" name="AutoShape 8"/>
          <p:cNvSpPr>
            <a:spLocks noChangeArrowheads="1"/>
          </p:cNvSpPr>
          <p:nvPr/>
        </p:nvSpPr>
        <p:spPr bwMode="auto">
          <a:xfrm>
            <a:off x="0" y="3657600"/>
            <a:ext cx="1125538" cy="704850"/>
          </a:xfrm>
          <a:prstGeom prst="moon">
            <a:avLst>
              <a:gd name="adj" fmla="val 50000"/>
            </a:avLst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8137" name="AutoShape 9"/>
          <p:cNvSpPr>
            <a:spLocks noChangeArrowheads="1"/>
          </p:cNvSpPr>
          <p:nvPr/>
        </p:nvSpPr>
        <p:spPr bwMode="auto">
          <a:xfrm>
            <a:off x="7385050" y="4114800"/>
            <a:ext cx="1758950" cy="690563"/>
          </a:xfrm>
          <a:prstGeom prst="star32">
            <a:avLst>
              <a:gd name="adj" fmla="val 37500"/>
            </a:avLst>
          </a:prstGeom>
          <a:solidFill>
            <a:srgbClr val="33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703263" y="4887913"/>
            <a:ext cx="8440737" cy="1970087"/>
            <a:chOff x="0" y="3079"/>
            <a:chExt cx="5760" cy="1241"/>
          </a:xfrm>
        </p:grpSpPr>
        <p:graphicFrame>
          <p:nvGraphicFramePr>
            <p:cNvPr id="17417" name="Object 11"/>
            <p:cNvGraphicFramePr>
              <a:graphicFrameLocks noChangeAspect="1"/>
            </p:cNvGraphicFramePr>
            <p:nvPr/>
          </p:nvGraphicFramePr>
          <p:xfrm>
            <a:off x="1008" y="3079"/>
            <a:ext cx="1248" cy="1241"/>
          </p:xfrm>
          <a:graphic>
            <a:graphicData uri="http://schemas.openxmlformats.org/presentationml/2006/ole">
              <p:oleObj spid="_x0000_s17417" name="Clip" r:id="rId5" imgW="4446369" imgH="4417745" progId="">
                <p:embed/>
              </p:oleObj>
            </a:graphicData>
          </a:graphic>
        </p:graphicFrame>
        <p:graphicFrame>
          <p:nvGraphicFramePr>
            <p:cNvPr id="17418" name="Object 12"/>
            <p:cNvGraphicFramePr>
              <a:graphicFrameLocks noChangeAspect="1"/>
            </p:cNvGraphicFramePr>
            <p:nvPr/>
          </p:nvGraphicFramePr>
          <p:xfrm>
            <a:off x="4320" y="3086"/>
            <a:ext cx="1440" cy="1234"/>
          </p:xfrm>
          <a:graphic>
            <a:graphicData uri="http://schemas.openxmlformats.org/presentationml/2006/ole">
              <p:oleObj spid="_x0000_s17418" name="Clip" r:id="rId6" imgW="4286250" imgH="3676650" progId="">
                <p:embed/>
              </p:oleObj>
            </a:graphicData>
          </a:graphic>
        </p:graphicFrame>
        <p:graphicFrame>
          <p:nvGraphicFramePr>
            <p:cNvPr id="17419" name="Object 13"/>
            <p:cNvGraphicFramePr>
              <a:graphicFrameLocks noChangeAspect="1"/>
            </p:cNvGraphicFramePr>
            <p:nvPr/>
          </p:nvGraphicFramePr>
          <p:xfrm>
            <a:off x="3264" y="3079"/>
            <a:ext cx="1248" cy="1241"/>
          </p:xfrm>
          <a:graphic>
            <a:graphicData uri="http://schemas.openxmlformats.org/presentationml/2006/ole">
              <p:oleObj spid="_x0000_s17419" name="Clip" r:id="rId7" imgW="4446369" imgH="4417745" progId="">
                <p:embed/>
              </p:oleObj>
            </a:graphicData>
          </a:graphic>
        </p:graphicFrame>
        <p:graphicFrame>
          <p:nvGraphicFramePr>
            <p:cNvPr id="17420" name="Object 14"/>
            <p:cNvGraphicFramePr>
              <a:graphicFrameLocks noChangeAspect="1"/>
            </p:cNvGraphicFramePr>
            <p:nvPr/>
          </p:nvGraphicFramePr>
          <p:xfrm>
            <a:off x="2208" y="3086"/>
            <a:ext cx="1440" cy="1234"/>
          </p:xfrm>
          <a:graphic>
            <a:graphicData uri="http://schemas.openxmlformats.org/presentationml/2006/ole">
              <p:oleObj spid="_x0000_s17420" name="Clip" r:id="rId8" imgW="4286250" imgH="3676650" progId="">
                <p:embed/>
              </p:oleObj>
            </a:graphicData>
          </a:graphic>
        </p:graphicFrame>
        <p:graphicFrame>
          <p:nvGraphicFramePr>
            <p:cNvPr id="17421" name="Object 15"/>
            <p:cNvGraphicFramePr>
              <a:graphicFrameLocks noChangeAspect="1"/>
            </p:cNvGraphicFramePr>
            <p:nvPr/>
          </p:nvGraphicFramePr>
          <p:xfrm>
            <a:off x="0" y="3086"/>
            <a:ext cx="1440" cy="1234"/>
          </p:xfrm>
          <a:graphic>
            <a:graphicData uri="http://schemas.openxmlformats.org/presentationml/2006/ole">
              <p:oleObj spid="_x0000_s17421" name="Clip" r:id="rId9" imgW="4286250" imgH="3676650" progId="">
                <p:embed/>
              </p:oleObj>
            </a:graphicData>
          </a:graphic>
        </p:graphicFrame>
      </p:grpSp>
      <p:sp>
        <p:nvSpPr>
          <p:cNvPr id="17416" name="WordArt 17" descr="White marble"/>
          <p:cNvSpPr>
            <a:spLocks noChangeArrowheads="1" noChangeShapeType="1" noTextEdit="1"/>
          </p:cNvSpPr>
          <p:nvPr/>
        </p:nvSpPr>
        <p:spPr bwMode="auto">
          <a:xfrm>
            <a:off x="2209800" y="1981200"/>
            <a:ext cx="5867400" cy="15240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kern="10" dirty="0">
                <a:ln w="9525">
                  <a:round/>
                  <a:headEnd/>
                  <a:tailEnd/>
                </a:ln>
                <a:latin typeface="+mj-lt"/>
                <a:cs typeface="Arial"/>
              </a:rPr>
              <a:t>Hoạt động 3:Luyện đọc lại</a:t>
            </a:r>
            <a:endParaRPr lang="en-US" sz="3600" kern="10" dirty="0">
              <a:ln w="9525">
                <a:round/>
                <a:headEnd/>
                <a:tailEnd/>
              </a:ln>
              <a:latin typeface="+mj-lt"/>
              <a:cs typeface="Arial"/>
            </a:endParaRPr>
          </a:p>
        </p:txBody>
      </p:sp>
    </p:spTree>
  </p:cSld>
  <p:clrMapOvr>
    <a:masterClrMapping/>
  </p:clrMapOvr>
  <p:transition>
    <p:wheel spokes="8"/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4" grpId="0" animBg="1"/>
      <p:bldP spid="48136" grpId="0" animBg="1"/>
      <p:bldP spid="481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" descr="526426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1676400"/>
            <a:ext cx="154781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4" name="AutoShape 6"/>
          <p:cNvSpPr>
            <a:spLocks noChangeArrowheads="1"/>
          </p:cNvSpPr>
          <p:nvPr/>
        </p:nvSpPr>
        <p:spPr bwMode="auto">
          <a:xfrm>
            <a:off x="304800" y="228600"/>
            <a:ext cx="260350" cy="519113"/>
          </a:xfrm>
          <a:prstGeom prst="smileyFace">
            <a:avLst>
              <a:gd name="adj" fmla="val 4653"/>
            </a:avLst>
          </a:prstGeom>
          <a:solidFill>
            <a:srgbClr val="00FFFF"/>
          </a:solidFill>
          <a:ln w="12700">
            <a:solidFill>
              <a:srgbClr val="FFFF00"/>
            </a:solidFill>
            <a:round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5" name="AutoShape 7"/>
          <p:cNvSpPr>
            <a:spLocks noChangeArrowheads="1"/>
          </p:cNvSpPr>
          <p:nvPr/>
        </p:nvSpPr>
        <p:spPr bwMode="auto">
          <a:xfrm>
            <a:off x="7245350" y="0"/>
            <a:ext cx="1898650" cy="958850"/>
          </a:xfrm>
          <a:prstGeom prst="star5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6" name="AutoShape 8"/>
          <p:cNvSpPr>
            <a:spLocks noChangeArrowheads="1"/>
          </p:cNvSpPr>
          <p:nvPr/>
        </p:nvSpPr>
        <p:spPr bwMode="auto">
          <a:xfrm>
            <a:off x="0" y="3657600"/>
            <a:ext cx="1125538" cy="704850"/>
          </a:xfrm>
          <a:prstGeom prst="moon">
            <a:avLst>
              <a:gd name="adj" fmla="val 50000"/>
            </a:avLst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7" name="AutoShape 9"/>
          <p:cNvSpPr>
            <a:spLocks noChangeArrowheads="1"/>
          </p:cNvSpPr>
          <p:nvPr/>
        </p:nvSpPr>
        <p:spPr bwMode="auto">
          <a:xfrm>
            <a:off x="7385050" y="4114800"/>
            <a:ext cx="1758950" cy="690563"/>
          </a:xfrm>
          <a:prstGeom prst="star32">
            <a:avLst>
              <a:gd name="adj" fmla="val 37500"/>
            </a:avLst>
          </a:prstGeom>
          <a:solidFill>
            <a:srgbClr val="33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703263" y="4887913"/>
            <a:ext cx="8440737" cy="1970087"/>
            <a:chOff x="0" y="3079"/>
            <a:chExt cx="5760" cy="1241"/>
          </a:xfrm>
        </p:grpSpPr>
        <p:graphicFrame>
          <p:nvGraphicFramePr>
            <p:cNvPr id="18441" name="Object 11"/>
            <p:cNvGraphicFramePr>
              <a:graphicFrameLocks noChangeAspect="1"/>
            </p:cNvGraphicFramePr>
            <p:nvPr/>
          </p:nvGraphicFramePr>
          <p:xfrm>
            <a:off x="1008" y="3079"/>
            <a:ext cx="1248" cy="1241"/>
          </p:xfrm>
          <a:graphic>
            <a:graphicData uri="http://schemas.openxmlformats.org/presentationml/2006/ole">
              <p:oleObj spid="_x0000_s18441" name="Clip" r:id="rId5" imgW="4446369" imgH="4417745" progId="">
                <p:embed/>
              </p:oleObj>
            </a:graphicData>
          </a:graphic>
        </p:graphicFrame>
        <p:graphicFrame>
          <p:nvGraphicFramePr>
            <p:cNvPr id="18442" name="Object 12"/>
            <p:cNvGraphicFramePr>
              <a:graphicFrameLocks noChangeAspect="1"/>
            </p:cNvGraphicFramePr>
            <p:nvPr/>
          </p:nvGraphicFramePr>
          <p:xfrm>
            <a:off x="4320" y="3086"/>
            <a:ext cx="1440" cy="1234"/>
          </p:xfrm>
          <a:graphic>
            <a:graphicData uri="http://schemas.openxmlformats.org/presentationml/2006/ole">
              <p:oleObj spid="_x0000_s18442" name="Clip" r:id="rId6" imgW="4286250" imgH="3676650" progId="">
                <p:embed/>
              </p:oleObj>
            </a:graphicData>
          </a:graphic>
        </p:graphicFrame>
        <p:graphicFrame>
          <p:nvGraphicFramePr>
            <p:cNvPr id="18443" name="Object 13"/>
            <p:cNvGraphicFramePr>
              <a:graphicFrameLocks noChangeAspect="1"/>
            </p:cNvGraphicFramePr>
            <p:nvPr/>
          </p:nvGraphicFramePr>
          <p:xfrm>
            <a:off x="3264" y="3079"/>
            <a:ext cx="1248" cy="1241"/>
          </p:xfrm>
          <a:graphic>
            <a:graphicData uri="http://schemas.openxmlformats.org/presentationml/2006/ole">
              <p:oleObj spid="_x0000_s18443" name="Clip" r:id="rId7" imgW="4446369" imgH="4417745" progId="">
                <p:embed/>
              </p:oleObj>
            </a:graphicData>
          </a:graphic>
        </p:graphicFrame>
        <p:graphicFrame>
          <p:nvGraphicFramePr>
            <p:cNvPr id="18444" name="Object 14"/>
            <p:cNvGraphicFramePr>
              <a:graphicFrameLocks noChangeAspect="1"/>
            </p:cNvGraphicFramePr>
            <p:nvPr/>
          </p:nvGraphicFramePr>
          <p:xfrm>
            <a:off x="2208" y="3086"/>
            <a:ext cx="1440" cy="1234"/>
          </p:xfrm>
          <a:graphic>
            <a:graphicData uri="http://schemas.openxmlformats.org/presentationml/2006/ole">
              <p:oleObj spid="_x0000_s18444" name="Clip" r:id="rId8" imgW="4286250" imgH="3676650" progId="">
                <p:embed/>
              </p:oleObj>
            </a:graphicData>
          </a:graphic>
        </p:graphicFrame>
        <p:graphicFrame>
          <p:nvGraphicFramePr>
            <p:cNvPr id="18445" name="Object 15"/>
            <p:cNvGraphicFramePr>
              <a:graphicFrameLocks noChangeAspect="1"/>
            </p:cNvGraphicFramePr>
            <p:nvPr/>
          </p:nvGraphicFramePr>
          <p:xfrm>
            <a:off x="0" y="3086"/>
            <a:ext cx="1440" cy="1234"/>
          </p:xfrm>
          <a:graphic>
            <a:graphicData uri="http://schemas.openxmlformats.org/presentationml/2006/ole">
              <p:oleObj spid="_x0000_s18445" name="Clip" r:id="rId9" imgW="4286250" imgH="3676650" progId="">
                <p:embed/>
              </p:oleObj>
            </a:graphicData>
          </a:graphic>
        </p:graphicFrame>
      </p:grpSp>
      <p:sp>
        <p:nvSpPr>
          <p:cNvPr id="18440" name="WordArt 14"/>
          <p:cNvSpPr>
            <a:spLocks noChangeArrowheads="1" noChangeShapeType="1" noTextEdit="1"/>
          </p:cNvSpPr>
          <p:nvPr/>
        </p:nvSpPr>
        <p:spPr bwMode="auto">
          <a:xfrm>
            <a:off x="2743200" y="1600200"/>
            <a:ext cx="5648325" cy="16891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Thi đọc truyện theo vai.</a:t>
            </a:r>
            <a:endParaRPr lang="en-US" sz="3600" kern="10">
              <a:ln w="9525">
                <a:solidFill>
                  <a:srgbClr val="CC33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4" grpId="0" animBg="1"/>
      <p:bldP spid="48136" grpId="0" animBg="1"/>
      <p:bldP spid="481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844550" y="990600"/>
            <a:ext cx="24606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b="1" u="sn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1" name="WordArt 19"/>
          <p:cNvSpPr>
            <a:spLocks noChangeArrowheads="1" noChangeShapeType="1" noTextEdit="1"/>
          </p:cNvSpPr>
          <p:nvPr/>
        </p:nvSpPr>
        <p:spPr bwMode="auto">
          <a:xfrm>
            <a:off x="1371600" y="1371600"/>
            <a:ext cx="64770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Mẩu giấy vụn( tiết 1)</a:t>
            </a:r>
          </a:p>
        </p:txBody>
      </p:sp>
      <p:sp>
        <p:nvSpPr>
          <p:cNvPr id="3076" name="Text Box 20"/>
          <p:cNvSpPr txBox="1">
            <a:spLocks noChangeArrowheads="1"/>
          </p:cNvSpPr>
          <p:nvPr/>
        </p:nvSpPr>
        <p:spPr bwMode="auto">
          <a:xfrm>
            <a:off x="228600" y="342900"/>
            <a:ext cx="838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/>
    <p:sndAc>
      <p:stSnd>
        <p:snd r:embed="rId2" name="bomb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 descr="496916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934200" y="5257800"/>
            <a:ext cx="11255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47" name="Picture 3" descr="496910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72150"/>
            <a:ext cx="1125538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6240" cy="4320"/>
          </a:xfrm>
        </p:grpSpPr>
        <p:pic>
          <p:nvPicPr>
            <p:cNvPr id="4120" name="Picture 5" descr="flowerv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0"/>
              <a:ext cx="732" cy="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1" name="Picture 6" descr="flowerv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508" y="3402"/>
              <a:ext cx="732" cy="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2" name="Picture 7" descr="flowerv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508" y="0"/>
              <a:ext cx="732" cy="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3" name="Picture 8" descr="flowerv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3402"/>
              <a:ext cx="732" cy="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28600" y="342900"/>
            <a:ext cx="838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MẨU GIẤY VỤN</a:t>
            </a:r>
          </a:p>
        </p:txBody>
      </p:sp>
      <p:sp>
        <p:nvSpPr>
          <p:cNvPr id="4102" name="Text Box 11"/>
          <p:cNvSpPr txBox="1">
            <a:spLocks noChangeArrowheads="1"/>
          </p:cNvSpPr>
          <p:nvPr/>
        </p:nvSpPr>
        <p:spPr bwMode="auto">
          <a:xfrm>
            <a:off x="441325" y="2482850"/>
            <a:ext cx="260840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3" name="Line 12"/>
          <p:cNvSpPr>
            <a:spLocks noChangeShapeType="1"/>
          </p:cNvSpPr>
          <p:nvPr/>
        </p:nvSpPr>
        <p:spPr bwMode="auto">
          <a:xfrm>
            <a:off x="2819400" y="30480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4" name="Line 13"/>
          <p:cNvSpPr>
            <a:spLocks noChangeShapeType="1"/>
          </p:cNvSpPr>
          <p:nvPr/>
        </p:nvSpPr>
        <p:spPr bwMode="auto">
          <a:xfrm>
            <a:off x="5181600" y="304800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5" name="Text Box 14"/>
          <p:cNvSpPr txBox="1">
            <a:spLocks noChangeArrowheads="1"/>
          </p:cNvSpPr>
          <p:nvPr/>
        </p:nvSpPr>
        <p:spPr bwMode="auto">
          <a:xfrm>
            <a:off x="228600" y="3124200"/>
            <a:ext cx="22525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Luyện đọc câu:</a:t>
            </a:r>
          </a:p>
        </p:txBody>
      </p:sp>
      <p:sp>
        <p:nvSpPr>
          <p:cNvPr id="4106" name="Text Box 15"/>
          <p:cNvSpPr txBox="1">
            <a:spLocks noChangeArrowheads="1"/>
          </p:cNvSpPr>
          <p:nvPr/>
        </p:nvSpPr>
        <p:spPr bwMode="auto">
          <a:xfrm>
            <a:off x="1203325" y="3922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7" name="Text Box 16"/>
          <p:cNvSpPr txBox="1">
            <a:spLocks noChangeArrowheads="1"/>
          </p:cNvSpPr>
          <p:nvPr/>
        </p:nvSpPr>
        <p:spPr bwMode="auto">
          <a:xfrm>
            <a:off x="746125" y="3922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61" name="Rectangle 17"/>
          <p:cNvSpPr>
            <a:spLocks noChangeArrowheads="1"/>
          </p:cNvSpPr>
          <p:nvPr/>
        </p:nvSpPr>
        <p:spPr bwMode="auto">
          <a:xfrm>
            <a:off x="0" y="3505200"/>
            <a:ext cx="2133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ổi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62" name="Rectangle 18"/>
          <p:cNvSpPr>
            <a:spLocks noChangeArrowheads="1"/>
          </p:cNvSpPr>
          <p:nvPr/>
        </p:nvSpPr>
        <p:spPr bwMode="auto">
          <a:xfrm>
            <a:off x="1828800" y="3505200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ớp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63" name="Rectangle 19"/>
          <p:cNvSpPr>
            <a:spLocks noChangeArrowheads="1"/>
          </p:cNvSpPr>
          <p:nvPr/>
        </p:nvSpPr>
        <p:spPr bwMode="auto">
          <a:xfrm>
            <a:off x="3276600" y="3505200"/>
            <a:ext cx="1905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72" name="WordArt 28"/>
          <p:cNvSpPr>
            <a:spLocks noChangeArrowheads="1" noChangeShapeType="1" noTextEdit="1"/>
          </p:cNvSpPr>
          <p:nvPr/>
        </p:nvSpPr>
        <p:spPr bwMode="auto">
          <a:xfrm>
            <a:off x="381000" y="4876800"/>
            <a:ext cx="204787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 đọc câu</a:t>
            </a:r>
            <a:endParaRPr lang="en-US" sz="2800" kern="10">
              <a:ln w="12700">
                <a:solidFill>
                  <a:srgbClr val="EAEAEA"/>
                </a:solidFill>
                <a:round/>
                <a:headEnd/>
                <a:tailEnd/>
              </a:ln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57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7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500"/>
                                        <p:tgtEl>
                                          <p:spTgt spid="57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73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61" grpId="0" animBg="1"/>
      <p:bldP spid="57362" grpId="0" animBg="1"/>
      <p:bldP spid="57363" grpId="0" animBg="1"/>
      <p:bldP spid="5737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WordArt 4"/>
          <p:cNvSpPr>
            <a:spLocks noChangeArrowheads="1" noChangeShapeType="1" noTextEdit="1"/>
          </p:cNvSpPr>
          <p:nvPr/>
        </p:nvSpPr>
        <p:spPr bwMode="auto">
          <a:xfrm>
            <a:off x="3048000" y="609600"/>
            <a:ext cx="326707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noFill/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+mj-lt"/>
                <a:cs typeface="Arial"/>
              </a:rPr>
              <a:t>Luyện đọc đoạn</a:t>
            </a:r>
            <a:endParaRPr lang="en-US" sz="3600" kern="10">
              <a:ln w="9525">
                <a:noFill/>
                <a:round/>
                <a:headEnd/>
                <a:tailEnd/>
              </a:ln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+mj-lt"/>
              <a:cs typeface="Arial"/>
            </a:endParaRP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304800" y="2057400"/>
            <a:ext cx="883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+mj-lt"/>
              </a:rPr>
              <a:t>Đoạn1: “</a:t>
            </a:r>
            <a:r>
              <a:rPr lang="en-US" sz="3200" b="1" dirty="0" err="1">
                <a:latin typeface="+mj-lt"/>
              </a:rPr>
              <a:t>Lớp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học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rộng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rãi</a:t>
            </a:r>
            <a:r>
              <a:rPr lang="en-US" sz="3200" b="1" dirty="0">
                <a:latin typeface="+mj-lt"/>
              </a:rPr>
              <a:t>…….. </a:t>
            </a:r>
            <a:r>
              <a:rPr lang="en-US" sz="3200" b="1" dirty="0" err="1">
                <a:latin typeface="+mj-lt"/>
              </a:rPr>
              <a:t>Lối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ra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vào</a:t>
            </a:r>
            <a:r>
              <a:rPr lang="en-US" sz="3200" b="1" dirty="0">
                <a:latin typeface="+mj-lt"/>
              </a:rPr>
              <a:t>.”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381000" y="3200400"/>
            <a:ext cx="861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+mj-lt"/>
              </a:rPr>
              <a:t>Đoạn 2 : “Cô giáo bước vào lớp…… cô nói tiếp.”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304800" y="4525963"/>
            <a:ext cx="8534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+mj-lt"/>
              </a:rPr>
              <a:t>Đoạn 3: “Cả lớp im lặng……  đúng đấy ạ !”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304800" y="5562600"/>
            <a:ext cx="815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+mj-lt"/>
              </a:rPr>
              <a:t>Đoạn 4: “Bỗng một em gái……vui quá”</a:t>
            </a:r>
          </a:p>
        </p:txBody>
      </p:sp>
    </p:spTree>
  </p:cSld>
  <p:clrMapOvr>
    <a:masterClrMapping/>
  </p:clrMapOvr>
  <p:transition>
    <p:checker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44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 animBg="1"/>
      <p:bldP spid="44037" grpId="0"/>
      <p:bldP spid="44038" grpId="0"/>
      <p:bldP spid="440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WordArt 4"/>
          <p:cNvSpPr>
            <a:spLocks noChangeArrowheads="1" noChangeShapeType="1" noTextEdit="1"/>
          </p:cNvSpPr>
          <p:nvPr/>
        </p:nvSpPr>
        <p:spPr bwMode="auto">
          <a:xfrm>
            <a:off x="1752600" y="838200"/>
            <a:ext cx="46482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j-lt"/>
                <a:cs typeface="Arial"/>
              </a:rPr>
              <a:t>Luyện đọc câu</a:t>
            </a:r>
            <a:endParaRPr lang="en-US" sz="40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+mj-lt"/>
              <a:cs typeface="Arial"/>
            </a:endParaRP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304800" y="2057400"/>
            <a:ext cx="88392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+mj-lt"/>
              </a:rPr>
              <a:t>Lớp ta hôm nay </a:t>
            </a:r>
            <a:r>
              <a:rPr lang="en-US" sz="4000" b="1" i="1">
                <a:latin typeface="+mj-lt"/>
              </a:rPr>
              <a:t>sạch sẽ quá</a:t>
            </a:r>
            <a:r>
              <a:rPr lang="en-US" sz="4000" b="1">
                <a:latin typeface="+mj-lt"/>
              </a:rPr>
              <a:t> ! Thật </a:t>
            </a:r>
            <a:r>
              <a:rPr lang="en-US" sz="4000" b="1" i="1">
                <a:latin typeface="+mj-lt"/>
              </a:rPr>
              <a:t>đáng khen</a:t>
            </a:r>
            <a:r>
              <a:rPr lang="en-US" sz="4000" b="1">
                <a:latin typeface="+mj-lt"/>
              </a:rPr>
              <a:t> !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381000" y="3581400"/>
            <a:ext cx="8305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+mj-lt"/>
              </a:rPr>
              <a:t>Các em hãy </a:t>
            </a:r>
            <a:r>
              <a:rPr lang="en-US" sz="4000" b="1" i="1">
                <a:latin typeface="+mj-lt"/>
              </a:rPr>
              <a:t>lắng nghe</a:t>
            </a:r>
            <a:r>
              <a:rPr lang="en-US" sz="4000" b="1">
                <a:latin typeface="+mj-lt"/>
              </a:rPr>
              <a:t> và cho biết   mẩu giấy đang nói gì nhé ! 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457200" y="5562600"/>
            <a:ext cx="8153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+mj-lt"/>
              </a:rPr>
              <a:t>Các bạn ơi !  Hãy bỏ tôi vào sọt rác ! </a:t>
            </a:r>
          </a:p>
        </p:txBody>
      </p:sp>
      <p:sp>
        <p:nvSpPr>
          <p:cNvPr id="52232" name="Line 8"/>
          <p:cNvSpPr>
            <a:spLocks noChangeShapeType="1"/>
          </p:cNvSpPr>
          <p:nvPr/>
        </p:nvSpPr>
        <p:spPr bwMode="auto">
          <a:xfrm flipH="1">
            <a:off x="6096000" y="1981200"/>
            <a:ext cx="1524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4000">
              <a:latin typeface="+mj-lt"/>
            </a:endParaRPr>
          </a:p>
        </p:txBody>
      </p:sp>
      <p:sp>
        <p:nvSpPr>
          <p:cNvPr id="5127" name="Line 10"/>
          <p:cNvSpPr>
            <a:spLocks noChangeShapeType="1"/>
          </p:cNvSpPr>
          <p:nvPr/>
        </p:nvSpPr>
        <p:spPr bwMode="auto">
          <a:xfrm>
            <a:off x="9144000" y="19050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4000">
              <a:latin typeface="+mj-lt"/>
            </a:endParaRPr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 flipH="1">
            <a:off x="7086600" y="3581400"/>
            <a:ext cx="1524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4000">
              <a:latin typeface="+mj-lt"/>
            </a:endParaRPr>
          </a:p>
        </p:txBody>
      </p:sp>
      <p:sp>
        <p:nvSpPr>
          <p:cNvPr id="52252" name="Line 28"/>
          <p:cNvSpPr>
            <a:spLocks noChangeShapeType="1"/>
          </p:cNvSpPr>
          <p:nvPr/>
        </p:nvSpPr>
        <p:spPr bwMode="auto">
          <a:xfrm flipH="1">
            <a:off x="1600200" y="2667000"/>
            <a:ext cx="1524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4000">
              <a:latin typeface="+mj-lt"/>
            </a:endParaRPr>
          </a:p>
        </p:txBody>
      </p:sp>
      <p:sp>
        <p:nvSpPr>
          <p:cNvPr id="52253" name="Line 29"/>
          <p:cNvSpPr>
            <a:spLocks noChangeShapeType="1"/>
          </p:cNvSpPr>
          <p:nvPr/>
        </p:nvSpPr>
        <p:spPr bwMode="auto">
          <a:xfrm flipH="1">
            <a:off x="1752600" y="2667000"/>
            <a:ext cx="1524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4000">
              <a:latin typeface="+mj-lt"/>
            </a:endParaRPr>
          </a:p>
        </p:txBody>
      </p:sp>
      <p:sp>
        <p:nvSpPr>
          <p:cNvPr id="52254" name="Line 30"/>
          <p:cNvSpPr>
            <a:spLocks noChangeShapeType="1"/>
          </p:cNvSpPr>
          <p:nvPr/>
        </p:nvSpPr>
        <p:spPr bwMode="auto">
          <a:xfrm flipH="1">
            <a:off x="4648200" y="4114800"/>
            <a:ext cx="1524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4000">
              <a:latin typeface="+mj-lt"/>
            </a:endParaRPr>
          </a:p>
        </p:txBody>
      </p:sp>
      <p:sp>
        <p:nvSpPr>
          <p:cNvPr id="52255" name="Line 31"/>
          <p:cNvSpPr>
            <a:spLocks noChangeShapeType="1"/>
          </p:cNvSpPr>
          <p:nvPr/>
        </p:nvSpPr>
        <p:spPr bwMode="auto">
          <a:xfrm flipH="1">
            <a:off x="4800600" y="4114800"/>
            <a:ext cx="1524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4000">
              <a:latin typeface="+mj-lt"/>
            </a:endParaRPr>
          </a:p>
        </p:txBody>
      </p:sp>
      <p:sp>
        <p:nvSpPr>
          <p:cNvPr id="52256" name="Line 32"/>
          <p:cNvSpPr>
            <a:spLocks noChangeShapeType="1"/>
          </p:cNvSpPr>
          <p:nvPr/>
        </p:nvSpPr>
        <p:spPr bwMode="auto">
          <a:xfrm flipH="1">
            <a:off x="2895600" y="5562600"/>
            <a:ext cx="1524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4000">
              <a:latin typeface="+mj-lt"/>
            </a:endParaRPr>
          </a:p>
        </p:txBody>
      </p:sp>
      <p:sp>
        <p:nvSpPr>
          <p:cNvPr id="52257" name="Line 33"/>
          <p:cNvSpPr>
            <a:spLocks noChangeShapeType="1"/>
          </p:cNvSpPr>
          <p:nvPr/>
        </p:nvSpPr>
        <p:spPr bwMode="auto">
          <a:xfrm flipH="1">
            <a:off x="7772400" y="5410200"/>
            <a:ext cx="1524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4000">
              <a:latin typeface="+mj-lt"/>
            </a:endParaRPr>
          </a:p>
        </p:txBody>
      </p:sp>
      <p:sp>
        <p:nvSpPr>
          <p:cNvPr id="52258" name="Line 34"/>
          <p:cNvSpPr>
            <a:spLocks noChangeShapeType="1"/>
          </p:cNvSpPr>
          <p:nvPr/>
        </p:nvSpPr>
        <p:spPr bwMode="auto">
          <a:xfrm flipH="1">
            <a:off x="7620000" y="5410200"/>
            <a:ext cx="1524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4000">
              <a:latin typeface="+mj-lt"/>
            </a:endParaRPr>
          </a:p>
        </p:txBody>
      </p:sp>
      <p:sp>
        <p:nvSpPr>
          <p:cNvPr id="52259" name="Text Box 35"/>
          <p:cNvSpPr txBox="1">
            <a:spLocks noChangeArrowheads="1"/>
          </p:cNvSpPr>
          <p:nvPr/>
        </p:nvSpPr>
        <p:spPr bwMode="auto">
          <a:xfrm>
            <a:off x="304800" y="2057400"/>
            <a:ext cx="88392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>
                <a:latin typeface="+mj-lt"/>
              </a:rPr>
              <a:t>Lớp</a:t>
            </a:r>
            <a:r>
              <a:rPr lang="en-US" sz="4000" b="1" dirty="0">
                <a:latin typeface="+mj-lt"/>
              </a:rPr>
              <a:t> </a:t>
            </a:r>
            <a:r>
              <a:rPr lang="en-US" sz="4000" b="1" dirty="0" err="1">
                <a:latin typeface="+mj-lt"/>
              </a:rPr>
              <a:t>ta</a:t>
            </a:r>
            <a:r>
              <a:rPr lang="en-US" sz="4000" b="1" dirty="0">
                <a:latin typeface="+mj-lt"/>
              </a:rPr>
              <a:t> </a:t>
            </a:r>
            <a:r>
              <a:rPr lang="en-US" sz="4000" b="1" dirty="0" err="1">
                <a:latin typeface="+mj-lt"/>
              </a:rPr>
              <a:t>hôm</a:t>
            </a:r>
            <a:r>
              <a:rPr lang="en-US" sz="4000" b="1" dirty="0">
                <a:latin typeface="+mj-lt"/>
              </a:rPr>
              <a:t> nay </a:t>
            </a:r>
            <a:r>
              <a:rPr lang="en-US" sz="4000" b="1" i="1" dirty="0" err="1">
                <a:latin typeface="+mj-lt"/>
              </a:rPr>
              <a:t>sạch</a:t>
            </a:r>
            <a:r>
              <a:rPr lang="en-US" sz="4000" b="1" i="1" dirty="0">
                <a:latin typeface="+mj-lt"/>
              </a:rPr>
              <a:t> </a:t>
            </a:r>
            <a:r>
              <a:rPr lang="en-US" sz="4000" b="1" i="1" dirty="0" err="1">
                <a:latin typeface="+mj-lt"/>
              </a:rPr>
              <a:t>sẽ</a:t>
            </a:r>
            <a:r>
              <a:rPr lang="en-US" sz="4000" b="1" i="1" dirty="0">
                <a:latin typeface="+mj-lt"/>
              </a:rPr>
              <a:t> </a:t>
            </a:r>
            <a:r>
              <a:rPr lang="en-US" sz="4000" b="1" i="1" dirty="0" err="1">
                <a:latin typeface="+mj-lt"/>
              </a:rPr>
              <a:t>quá</a:t>
            </a:r>
            <a:r>
              <a:rPr lang="en-US" sz="4000" b="1" dirty="0">
                <a:latin typeface="+mj-lt"/>
              </a:rPr>
              <a:t> ! </a:t>
            </a:r>
            <a:r>
              <a:rPr lang="en-US" sz="4000" b="1" dirty="0" err="1">
                <a:latin typeface="+mj-lt"/>
              </a:rPr>
              <a:t>Thật</a:t>
            </a:r>
            <a:r>
              <a:rPr lang="en-US" sz="4000" b="1" dirty="0">
                <a:latin typeface="+mj-lt"/>
              </a:rPr>
              <a:t> </a:t>
            </a:r>
            <a:r>
              <a:rPr lang="en-US" sz="4000" b="1" i="1" dirty="0" err="1">
                <a:latin typeface="+mj-lt"/>
              </a:rPr>
              <a:t>đáng</a:t>
            </a:r>
            <a:r>
              <a:rPr lang="en-US" sz="4000" b="1" i="1" dirty="0">
                <a:latin typeface="+mj-lt"/>
              </a:rPr>
              <a:t> </a:t>
            </a:r>
            <a:r>
              <a:rPr lang="en-US" sz="4000" b="1" i="1" dirty="0" err="1">
                <a:latin typeface="+mj-lt"/>
              </a:rPr>
              <a:t>khen</a:t>
            </a:r>
            <a:r>
              <a:rPr lang="en-US" sz="4000" b="1" dirty="0">
                <a:latin typeface="+mj-lt"/>
              </a:rPr>
              <a:t> </a:t>
            </a:r>
            <a:r>
              <a:rPr lang="en-US" sz="4000" b="1" dirty="0" smtClean="0">
                <a:latin typeface="+mj-lt"/>
              </a:rPr>
              <a:t>! </a:t>
            </a:r>
            <a:endParaRPr lang="en-US" sz="4000" b="1" dirty="0">
              <a:latin typeface="+mj-lt"/>
            </a:endParaRPr>
          </a:p>
        </p:txBody>
      </p:sp>
      <p:sp>
        <p:nvSpPr>
          <p:cNvPr id="52260" name="Text Box 36"/>
          <p:cNvSpPr txBox="1">
            <a:spLocks noChangeArrowheads="1"/>
          </p:cNvSpPr>
          <p:nvPr/>
        </p:nvSpPr>
        <p:spPr bwMode="auto">
          <a:xfrm>
            <a:off x="381000" y="3581400"/>
            <a:ext cx="8305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+mj-lt"/>
              </a:rPr>
              <a:t>Các em hãy </a:t>
            </a:r>
            <a:r>
              <a:rPr lang="en-US" sz="4000" b="1" i="1">
                <a:latin typeface="+mj-lt"/>
              </a:rPr>
              <a:t>lắng nghe</a:t>
            </a:r>
            <a:r>
              <a:rPr lang="en-US" sz="4000" b="1">
                <a:latin typeface="+mj-lt"/>
              </a:rPr>
              <a:t> và cho biết   mẩu giấy đang nói gì nhé ! </a:t>
            </a:r>
          </a:p>
        </p:txBody>
      </p:sp>
      <p:sp>
        <p:nvSpPr>
          <p:cNvPr id="52261" name="Text Box 37"/>
          <p:cNvSpPr txBox="1">
            <a:spLocks noChangeArrowheads="1"/>
          </p:cNvSpPr>
          <p:nvPr/>
        </p:nvSpPr>
        <p:spPr bwMode="auto">
          <a:xfrm>
            <a:off x="457200" y="5562600"/>
            <a:ext cx="8153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+mj-lt"/>
              </a:rPr>
              <a:t>Các bạn ơi !  Hãy bỏ tôi vào sọt rác ! </a:t>
            </a:r>
          </a:p>
        </p:txBody>
      </p:sp>
      <p:sp>
        <p:nvSpPr>
          <p:cNvPr id="52262" name="Text Box 38"/>
          <p:cNvSpPr txBox="1">
            <a:spLocks noChangeArrowheads="1"/>
          </p:cNvSpPr>
          <p:nvPr/>
        </p:nvSpPr>
        <p:spPr bwMode="auto">
          <a:xfrm>
            <a:off x="381000" y="3581400"/>
            <a:ext cx="8305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>
                <a:latin typeface="+mj-lt"/>
              </a:rPr>
              <a:t>Các</a:t>
            </a:r>
            <a:r>
              <a:rPr lang="en-US" sz="4000" b="1" dirty="0">
                <a:latin typeface="+mj-lt"/>
              </a:rPr>
              <a:t> </a:t>
            </a:r>
            <a:r>
              <a:rPr lang="en-US" sz="4000" b="1" dirty="0" err="1">
                <a:latin typeface="+mj-lt"/>
              </a:rPr>
              <a:t>em</a:t>
            </a:r>
            <a:r>
              <a:rPr lang="en-US" sz="4000" b="1" dirty="0">
                <a:latin typeface="+mj-lt"/>
              </a:rPr>
              <a:t> </a:t>
            </a:r>
            <a:r>
              <a:rPr lang="en-US" sz="4000" b="1" dirty="0" err="1">
                <a:latin typeface="+mj-lt"/>
              </a:rPr>
              <a:t>hãy</a:t>
            </a:r>
            <a:r>
              <a:rPr lang="en-US" sz="4000" b="1" dirty="0">
                <a:latin typeface="+mj-lt"/>
              </a:rPr>
              <a:t> </a:t>
            </a:r>
            <a:r>
              <a:rPr lang="en-US" sz="4000" b="1" i="1" dirty="0" err="1">
                <a:latin typeface="+mj-lt"/>
              </a:rPr>
              <a:t>lắng</a:t>
            </a:r>
            <a:r>
              <a:rPr lang="en-US" sz="4000" b="1" i="1" dirty="0">
                <a:latin typeface="+mj-lt"/>
              </a:rPr>
              <a:t> </a:t>
            </a:r>
            <a:r>
              <a:rPr lang="en-US" sz="4000" b="1" i="1" dirty="0" err="1">
                <a:latin typeface="+mj-lt"/>
              </a:rPr>
              <a:t>nghe</a:t>
            </a:r>
            <a:r>
              <a:rPr lang="en-US" sz="4000" b="1" dirty="0">
                <a:latin typeface="+mj-lt"/>
              </a:rPr>
              <a:t> </a:t>
            </a:r>
            <a:r>
              <a:rPr lang="en-US" sz="4000" b="1" dirty="0" err="1">
                <a:latin typeface="+mj-lt"/>
              </a:rPr>
              <a:t>và</a:t>
            </a:r>
            <a:r>
              <a:rPr lang="en-US" sz="4000" b="1" dirty="0">
                <a:latin typeface="+mj-lt"/>
              </a:rPr>
              <a:t> </a:t>
            </a:r>
            <a:r>
              <a:rPr lang="en-US" sz="4000" b="1" dirty="0" err="1">
                <a:latin typeface="+mj-lt"/>
              </a:rPr>
              <a:t>cho</a:t>
            </a:r>
            <a:r>
              <a:rPr lang="en-US" sz="4000" b="1" dirty="0">
                <a:latin typeface="+mj-lt"/>
              </a:rPr>
              <a:t> </a:t>
            </a:r>
            <a:r>
              <a:rPr lang="en-US" sz="4000" b="1" dirty="0" err="1">
                <a:latin typeface="+mj-lt"/>
              </a:rPr>
              <a:t>biết</a:t>
            </a:r>
            <a:r>
              <a:rPr lang="en-US" sz="4000" b="1" dirty="0">
                <a:latin typeface="+mj-lt"/>
              </a:rPr>
              <a:t>   </a:t>
            </a:r>
            <a:r>
              <a:rPr lang="en-US" sz="4000" b="1" dirty="0" err="1">
                <a:latin typeface="+mj-lt"/>
              </a:rPr>
              <a:t>mẩu</a:t>
            </a:r>
            <a:r>
              <a:rPr lang="en-US" sz="4000" b="1" dirty="0">
                <a:latin typeface="+mj-lt"/>
              </a:rPr>
              <a:t> </a:t>
            </a:r>
            <a:r>
              <a:rPr lang="en-US" sz="4000" b="1" dirty="0" err="1">
                <a:latin typeface="+mj-lt"/>
              </a:rPr>
              <a:t>giấy</a:t>
            </a:r>
            <a:r>
              <a:rPr lang="en-US" sz="4000" b="1" dirty="0">
                <a:latin typeface="+mj-lt"/>
              </a:rPr>
              <a:t> </a:t>
            </a:r>
            <a:r>
              <a:rPr lang="en-US" sz="4000" b="1" dirty="0" err="1">
                <a:latin typeface="+mj-lt"/>
              </a:rPr>
              <a:t>đang</a:t>
            </a:r>
            <a:r>
              <a:rPr lang="en-US" sz="4000" b="1" dirty="0">
                <a:latin typeface="+mj-lt"/>
              </a:rPr>
              <a:t> </a:t>
            </a:r>
            <a:r>
              <a:rPr lang="en-US" sz="4000" b="1" dirty="0" err="1">
                <a:latin typeface="+mj-lt"/>
              </a:rPr>
              <a:t>nói</a:t>
            </a:r>
            <a:r>
              <a:rPr lang="en-US" sz="4000" b="1" dirty="0">
                <a:latin typeface="+mj-lt"/>
              </a:rPr>
              <a:t> </a:t>
            </a:r>
            <a:r>
              <a:rPr lang="en-US" sz="4000" b="1" dirty="0" err="1">
                <a:latin typeface="+mj-lt"/>
              </a:rPr>
              <a:t>gì</a:t>
            </a:r>
            <a:r>
              <a:rPr lang="en-US" sz="4000" b="1" dirty="0">
                <a:latin typeface="+mj-lt"/>
              </a:rPr>
              <a:t> </a:t>
            </a:r>
            <a:r>
              <a:rPr lang="en-US" sz="4000" b="1" dirty="0" err="1">
                <a:latin typeface="+mj-lt"/>
              </a:rPr>
              <a:t>nhé</a:t>
            </a:r>
            <a:r>
              <a:rPr lang="en-US" sz="4000" b="1" dirty="0">
                <a:latin typeface="+mj-lt"/>
              </a:rPr>
              <a:t> ! 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2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2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2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2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2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2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2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2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52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2" dur="2000"/>
                                        <p:tgtEl>
                                          <p:spTgt spid="52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5" dur="2000"/>
                                        <p:tgtEl>
                                          <p:spTgt spid="52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0" dur="500"/>
                                        <p:tgtEl>
                                          <p:spTgt spid="52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52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2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52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 animBg="1"/>
      <p:bldP spid="52229" grpId="0"/>
      <p:bldP spid="52230" grpId="0"/>
      <p:bldP spid="52231" grpId="0"/>
      <p:bldP spid="52232" grpId="0" animBg="1"/>
      <p:bldP spid="52240" grpId="0" animBg="1"/>
      <p:bldP spid="52252" grpId="0" animBg="1"/>
      <p:bldP spid="52253" grpId="0" animBg="1"/>
      <p:bldP spid="52254" grpId="0" animBg="1"/>
      <p:bldP spid="52255" grpId="0" animBg="1"/>
      <p:bldP spid="52256" grpId="0" animBg="1"/>
      <p:bldP spid="52257" grpId="0" animBg="1"/>
      <p:bldP spid="52258" grpId="0" animBg="1"/>
      <p:bldP spid="52259" grpId="0"/>
      <p:bldP spid="52260" grpId="0"/>
      <p:bldP spid="52261" grpId="0"/>
      <p:bldP spid="522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4038600"/>
            <a:ext cx="80883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3" descr="flower4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011238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 descr="flower4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32763" y="0"/>
            <a:ext cx="1011237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 descr="flower4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32763" y="5762625"/>
            <a:ext cx="1011237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 descr="flower4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62625"/>
            <a:ext cx="1011238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11" descr="526426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45350" y="1219200"/>
            <a:ext cx="189865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4" name="Text Box 12"/>
          <p:cNvSpPr txBox="1">
            <a:spLocks noChangeArrowheads="1"/>
          </p:cNvSpPr>
          <p:nvPr/>
        </p:nvSpPr>
        <p:spPr bwMode="auto">
          <a:xfrm>
            <a:off x="0" y="3200400"/>
            <a:ext cx="85629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8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6" name="WordArt 16"/>
          <p:cNvSpPr>
            <a:spLocks noChangeArrowheads="1" noChangeShapeType="1" noTextEdit="1"/>
          </p:cNvSpPr>
          <p:nvPr/>
        </p:nvSpPr>
        <p:spPr bwMode="auto">
          <a:xfrm>
            <a:off x="1676400" y="914400"/>
            <a:ext cx="4800600" cy="1676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Giải nghĩa từ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685800" y="2971800"/>
            <a:ext cx="259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tiếng xì xào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4572000" y="29718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đánh  bạo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685800" y="4267200"/>
            <a:ext cx="289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hưởng ứng</a:t>
            </a: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4572000" y="41910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thích thú</a:t>
            </a:r>
          </a:p>
        </p:txBody>
      </p:sp>
    </p:spTree>
  </p:cSld>
  <p:clrMapOvr>
    <a:masterClrMapping/>
  </p:clrMapOvr>
  <p:transition>
    <p:wheel spokes="8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6" grpId="0" animBg="1"/>
      <p:bldP spid="15377" grpId="0"/>
      <p:bldP spid="15378" grpId="0"/>
      <p:bldP spid="15379" grpId="0"/>
      <p:bldP spid="1538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57200" y="4038600"/>
            <a:ext cx="80883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 b="1">
              <a:solidFill>
                <a:srgbClr val="3333CC"/>
              </a:solidFill>
            </a:endParaRPr>
          </a:p>
        </p:txBody>
      </p:sp>
      <p:pic>
        <p:nvPicPr>
          <p:cNvPr id="16401" name="Picture 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7200" y="4038600"/>
            <a:ext cx="808831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 b="1"/>
          </a:p>
        </p:txBody>
      </p:sp>
      <p:pic>
        <p:nvPicPr>
          <p:cNvPr id="11267" name="Picture 3" descr="flower4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011238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 descr="flower4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32763" y="0"/>
            <a:ext cx="1011237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 descr="flower4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32763" y="5762625"/>
            <a:ext cx="1011237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6" descr="flower4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62625"/>
            <a:ext cx="1011238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3124200" y="1219200"/>
            <a:ext cx="3024188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 b="1"/>
          </a:p>
        </p:txBody>
      </p:sp>
      <p:sp>
        <p:nvSpPr>
          <p:cNvPr id="17425" name="WordArt 17"/>
          <p:cNvSpPr>
            <a:spLocks noChangeArrowheads="1" noChangeShapeType="1" noTextEdit="1"/>
          </p:cNvSpPr>
          <p:nvPr/>
        </p:nvSpPr>
        <p:spPr bwMode="auto">
          <a:xfrm>
            <a:off x="990600" y="457200"/>
            <a:ext cx="7848600" cy="29718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 các nhóm đọc bài</a:t>
            </a:r>
            <a:endParaRPr lang="en-US" sz="3600" kern="10">
              <a:ln w="9525">
                <a:solidFill>
                  <a:srgbClr val="800000"/>
                </a:solidFill>
                <a:round/>
                <a:headEnd/>
                <a:tailEnd/>
              </a:ln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762000" y="3581400"/>
            <a:ext cx="7467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/>
              <a:t>Cả lớp đồng thanh đọc bài</a:t>
            </a:r>
          </a:p>
        </p:txBody>
      </p:sp>
    </p:spTree>
  </p:cSld>
  <p:clrMapOvr>
    <a:masterClrMapping/>
  </p:clrMapOvr>
  <p:transition>
    <p:wheel spokes="8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5" grpId="0" animBg="1"/>
      <p:bldP spid="174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 descr="496916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934200" y="5257800"/>
            <a:ext cx="11255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1" name="Picture 3" descr="496910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20925" y="5334000"/>
            <a:ext cx="1125538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6240" cy="4320"/>
          </a:xfrm>
        </p:grpSpPr>
        <p:pic>
          <p:nvPicPr>
            <p:cNvPr id="12294" name="Picture 5" descr="flowerv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0"/>
              <a:ext cx="732" cy="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5" name="Picture 6" descr="flowerv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508" y="3402"/>
              <a:ext cx="732" cy="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6" name="Picture 7" descr="flowerv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508" y="0"/>
              <a:ext cx="732" cy="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7" name="Picture 8" descr="flowerv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3402"/>
              <a:ext cx="732" cy="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8377" name="WordArt 9"/>
          <p:cNvSpPr>
            <a:spLocks noChangeArrowheads="1" noChangeShapeType="1" noTextEdit="1"/>
          </p:cNvSpPr>
          <p:nvPr/>
        </p:nvSpPr>
        <p:spPr bwMode="auto">
          <a:xfrm>
            <a:off x="914400" y="2209800"/>
            <a:ext cx="7467600" cy="1638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+mj-lt"/>
                <a:cs typeface="Arial"/>
              </a:rPr>
              <a:t>Hoạt động 2: Tìm hiểu nội dung </a:t>
            </a:r>
            <a:endParaRPr lang="en-US" sz="3600" b="1" kern="1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+mj-lt"/>
              <a:cs typeface="Arial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884</TotalTime>
  <Words>394</Words>
  <Application>Microsoft Office PowerPoint</Application>
  <PresentationFormat>On-screen Show (4:3)</PresentationFormat>
  <Paragraphs>60</Paragraphs>
  <Slides>15</Slides>
  <Notes>0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Clip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MTC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THIEN</dc:creator>
  <cp:lastModifiedBy>Nhulam</cp:lastModifiedBy>
  <cp:revision>102</cp:revision>
  <dcterms:created xsi:type="dcterms:W3CDTF">2007-12-13T17:03:38Z</dcterms:created>
  <dcterms:modified xsi:type="dcterms:W3CDTF">2020-10-09T03:02:12Z</dcterms:modified>
</cp:coreProperties>
</file>