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8" r:id="rId2"/>
    <p:sldId id="273" r:id="rId3"/>
    <p:sldId id="271" r:id="rId4"/>
    <p:sldId id="257" r:id="rId5"/>
    <p:sldId id="284" r:id="rId6"/>
    <p:sldId id="285" r:id="rId7"/>
    <p:sldId id="286" r:id="rId8"/>
    <p:sldId id="277" r:id="rId9"/>
    <p:sldId id="278" r:id="rId10"/>
    <p:sldId id="279" r:id="rId11"/>
    <p:sldId id="28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9900"/>
    <a:srgbClr val="008000"/>
    <a:srgbClr val="0000FF"/>
    <a:srgbClr val="FF0066"/>
    <a:srgbClr val="00FF00"/>
    <a:srgbClr val="66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27" autoAdjust="0"/>
  </p:normalViewPr>
  <p:slideViewPr>
    <p:cSldViewPr>
      <p:cViewPr>
        <p:scale>
          <a:sx n="75" d="100"/>
          <a:sy n="75" d="100"/>
        </p:scale>
        <p:origin x="-36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2EFED7B-8E7E-4CE0-A873-904BE47B5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7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9A53A-E58A-4D53-8385-496F985B3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7D22D-69C0-44CD-902E-275FFCBE3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298CF-F7C3-4A1F-A4AA-4EBBC94FA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6CE78-AECE-4D43-A7F7-FFE6093A0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C1217-8BD7-43E7-989A-B8152C73C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EBF50-DBC4-4BEE-8D6C-395C60823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F670F-92ED-480A-80C3-718743F4D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A436A-FF7B-4E02-8FC8-65BFA2DD3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D13C3-FB41-424B-97F7-560C2C58F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CC4AC-7202-49D4-8DF0-5B193894E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41D9-F455-4CA4-B953-34D84A97E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CBDB8-CDB7-47F9-866D-CB2F6BF2A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4625D2-DAD1-42C0-9707-1B602CE2A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WINDOWS\clock.avi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10.pn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gif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WINDOWS\clock.avi" TargetMode="Externa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WINDOWS\clock.avi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10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bv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87350"/>
            <a:ext cx="9144000" cy="792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476375" y="1125538"/>
            <a:ext cx="60198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511300" y="3789363"/>
            <a:ext cx="60198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679950" y="3897313"/>
            <a:ext cx="2743200" cy="1692275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pic>
        <p:nvPicPr>
          <p:cNvPr id="2058" name="Picture 10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3100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79725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11525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9838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6713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08513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17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18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19" descr="qu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041775"/>
            <a:ext cx="393700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0" name="Picture 22" descr="qu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3663" y="4076700"/>
            <a:ext cx="307975" cy="1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2" name="Line 24"/>
          <p:cNvSpPr>
            <a:spLocks noChangeShapeType="1"/>
          </p:cNvSpPr>
          <p:nvPr/>
        </p:nvSpPr>
        <p:spPr bwMode="auto">
          <a:xfrm flipV="1">
            <a:off x="4859338" y="4292600"/>
            <a:ext cx="2438400" cy="990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2080" name="AutoShape 32"/>
          <p:cNvCxnSpPr>
            <a:cxnSpLocks noChangeShapeType="1"/>
            <a:stCxn id="2054" idx="2"/>
            <a:endCxn id="2057" idx="0"/>
          </p:cNvCxnSpPr>
          <p:nvPr/>
        </p:nvCxnSpPr>
        <p:spPr bwMode="auto">
          <a:xfrm>
            <a:off x="4486275" y="3182938"/>
            <a:ext cx="34925" cy="606425"/>
          </a:xfrm>
          <a:prstGeom prst="straightConnector1">
            <a:avLst/>
          </a:prstGeom>
          <a:noFill/>
          <a:ln w="101600">
            <a:solidFill>
              <a:srgbClr val="FFFF00"/>
            </a:solidFill>
            <a:round/>
            <a:headEnd/>
            <a:tailEnd type="stealth" w="med" len="med"/>
          </a:ln>
        </p:spPr>
      </p:cxnSp>
      <p:pic>
        <p:nvPicPr>
          <p:cNvPr id="2081" name="Picture 33" descr="bo qu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1268413"/>
            <a:ext cx="558800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2" name="Picture 34" descr="qu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59225" y="1304925"/>
            <a:ext cx="37941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1835150" y="0"/>
            <a:ext cx="4384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/>
            </a:r>
            <a:br>
              <a:rPr lang="en-US" sz="2400" b="1">
                <a:solidFill>
                  <a:srgbClr val="FF0066"/>
                </a:solidFill>
              </a:rPr>
            </a:br>
            <a:r>
              <a:rPr lang="en-US" sz="2400" b="1">
                <a:solidFill>
                  <a:srgbClr val="FF0066"/>
                </a:solidFill>
              </a:rPr>
              <a:t>                         </a:t>
            </a:r>
            <a:r>
              <a:rPr lang="en-US" sz="2400" b="1" u="sng">
                <a:solidFill>
                  <a:srgbClr val="FF0066"/>
                </a:solidFill>
              </a:rPr>
              <a:t>Toán</a:t>
            </a:r>
            <a:r>
              <a:rPr lang="en-US" sz="2400">
                <a:solidFill>
                  <a:srgbClr val="FF0066"/>
                </a:solidFill>
              </a:rPr>
              <a:t/>
            </a:r>
            <a:br>
              <a:rPr lang="en-US" sz="2400">
                <a:solidFill>
                  <a:srgbClr val="FF0066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>           </a:t>
            </a:r>
            <a:r>
              <a:rPr lang="en-US" sz="2400" b="1">
                <a:solidFill>
                  <a:srgbClr val="FF0000"/>
                </a:solidFill>
              </a:rPr>
              <a:t>11 trừ đi một số: 11 - 5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-0.0037 L 0.05677 -0.00185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21965E-6 L 0.06493 -0.00301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48555E-6 L 0.05712 -0.00254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5723E-6 L 0.0493 0.00278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0.00232 L 0.0434 0.00509 " pathEditMode="relative" rAng="0" ptsTypes="AA">
                                      <p:cBhvr>
                                        <p:cTn id="83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7" grpId="0" animBg="1"/>
      <p:bldP spid="2071" grpId="0" animBg="1"/>
      <p:bldP spid="207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0825" y="1736725"/>
            <a:ext cx="1022350" cy="1582738"/>
            <a:chOff x="2557" y="2016"/>
            <a:chExt cx="947" cy="1392"/>
          </a:xfrm>
        </p:grpSpPr>
        <p:pic>
          <p:nvPicPr>
            <p:cNvPr id="12298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57" y="2016"/>
              <a:ext cx="947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AutoShape 4" descr="03SC008"/>
            <p:cNvSpPr>
              <a:spLocks noChangeArrowheads="1"/>
            </p:cNvSpPr>
            <p:nvPr/>
          </p:nvSpPr>
          <p:spPr bwMode="auto">
            <a:xfrm>
              <a:off x="2761" y="2316"/>
              <a:ext cx="528" cy="91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4"/>
              <a:srcRect/>
              <a:stretch>
                <a:fillRect/>
              </a:stretch>
            </a:blipFill>
            <a:ln w="9525">
              <a:solidFill>
                <a:srgbClr val="FBD9F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45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2124075" y="225425"/>
            <a:ext cx="4500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1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763713" y="2060575"/>
            <a:ext cx="4781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Kết quả của phép trừ: 11 – 3 = ?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2051050" y="288925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6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3492500" y="288925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5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4895850" y="2889250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C. 8</a:t>
            </a:r>
          </a:p>
        </p:txBody>
      </p:sp>
      <p:pic>
        <p:nvPicPr>
          <p:cNvPr id="41996" name="clock.avi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7343775" y="404813"/>
            <a:ext cx="1293813" cy="1223962"/>
          </a:xfrm>
        </p:spPr>
      </p:pic>
      <p:pic>
        <p:nvPicPr>
          <p:cNvPr id="41997" name="Picture 7" descr="rosewe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85000" y="2241550"/>
            <a:ext cx="152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34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8" dur="2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9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1996"/>
                </p:tgtEl>
              </p:cMediaNode>
            </p:video>
          </p:childTnLst>
        </p:cTn>
      </p:par>
    </p:tnLst>
    <p:bldLst>
      <p:bldP spid="41991" grpId="0"/>
      <p:bldP spid="41992" grpId="0"/>
      <p:bldP spid="41993" grpId="0"/>
      <p:bldP spid="41994" grpId="0"/>
      <p:bldP spid="4199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292100"/>
            <a:ext cx="914400" cy="1295400"/>
            <a:chOff x="1608" y="2016"/>
            <a:chExt cx="947" cy="1392"/>
          </a:xfrm>
        </p:grpSpPr>
        <p:pic>
          <p:nvPicPr>
            <p:cNvPr id="13340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08" y="2016"/>
              <a:ext cx="947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1" name="Picture 4" descr="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00" y="2400"/>
              <a:ext cx="552" cy="864"/>
            </a:xfrm>
            <a:prstGeom prst="rect">
              <a:avLst/>
            </a:prstGeom>
            <a:solidFill>
              <a:srgbClr val="FAEDCA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315" name="Group 5"/>
          <p:cNvGrpSpPr>
            <a:grpSpLocks/>
          </p:cNvGrpSpPr>
          <p:nvPr/>
        </p:nvGrpSpPr>
        <p:grpSpPr bwMode="auto">
          <a:xfrm>
            <a:off x="0" y="2673350"/>
            <a:ext cx="914400" cy="1295400"/>
            <a:chOff x="0" y="2988"/>
            <a:chExt cx="576" cy="816"/>
          </a:xfrm>
        </p:grpSpPr>
        <p:pic>
          <p:nvPicPr>
            <p:cNvPr id="13338" name="Picture 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2988"/>
              <a:ext cx="57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39" name="AutoShape 7" descr="Copy of 120025"/>
            <p:cNvSpPr>
              <a:spLocks noChangeArrowheads="1"/>
            </p:cNvSpPr>
            <p:nvPr/>
          </p:nvSpPr>
          <p:spPr bwMode="auto">
            <a:xfrm>
              <a:off x="96" y="3180"/>
              <a:ext cx="384" cy="52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FBD9F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45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3316" name="Group 8"/>
          <p:cNvGrpSpPr>
            <a:grpSpLocks/>
          </p:cNvGrpSpPr>
          <p:nvPr/>
        </p:nvGrpSpPr>
        <p:grpSpPr bwMode="auto">
          <a:xfrm>
            <a:off x="0" y="4835525"/>
            <a:ext cx="914400" cy="1295400"/>
            <a:chOff x="2557" y="2016"/>
            <a:chExt cx="947" cy="1392"/>
          </a:xfrm>
        </p:grpSpPr>
        <p:pic>
          <p:nvPicPr>
            <p:cNvPr id="13336" name="Picture 9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57" y="2016"/>
              <a:ext cx="947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37" name="AutoShape 10" descr="03SC008"/>
            <p:cNvSpPr>
              <a:spLocks noChangeArrowheads="1"/>
            </p:cNvSpPr>
            <p:nvPr/>
          </p:nvSpPr>
          <p:spPr bwMode="auto">
            <a:xfrm>
              <a:off x="2761" y="2316"/>
              <a:ext cx="528" cy="91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/>
              <a:srcRect/>
              <a:stretch>
                <a:fillRect/>
              </a:stretch>
            </a:blipFill>
            <a:ln w="9525">
              <a:solidFill>
                <a:srgbClr val="FBD9F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45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228600" y="685800"/>
            <a:ext cx="53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18" name="Text Box 12"/>
          <p:cNvSpPr txBox="1">
            <a:spLocks noChangeArrowheads="1"/>
          </p:cNvSpPr>
          <p:nvPr/>
        </p:nvSpPr>
        <p:spPr bwMode="auto">
          <a:xfrm>
            <a:off x="1979613" y="225425"/>
            <a:ext cx="4645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Text Box 1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057400" y="228600"/>
            <a:ext cx="4781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Kết quả của phép trừ: 11 – 9 = ?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Text Box 14"/>
          <p:cNvSpPr txBox="1">
            <a:spLocks noChangeArrowheads="1"/>
          </p:cNvSpPr>
          <p:nvPr/>
        </p:nvSpPr>
        <p:spPr bwMode="auto">
          <a:xfrm>
            <a:off x="1835150" y="2600325"/>
            <a:ext cx="45005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1" name="Text Box 15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087563" y="2528888"/>
            <a:ext cx="4781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Kết quả của phép trừ: 11 – 5 = ?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1439863" y="4833938"/>
            <a:ext cx="5003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3" name="Text Box 1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24075" y="4760913"/>
            <a:ext cx="46799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Kết quả của phép trừ: 11 – 3 = ?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2124075" y="765175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2</a:t>
            </a:r>
          </a:p>
        </p:txBody>
      </p:sp>
      <p:sp>
        <p:nvSpPr>
          <p:cNvPr id="13325" name="Text Box 19"/>
          <p:cNvSpPr txBox="1">
            <a:spLocks noChangeArrowheads="1"/>
          </p:cNvSpPr>
          <p:nvPr/>
        </p:nvSpPr>
        <p:spPr bwMode="auto">
          <a:xfrm>
            <a:off x="4800600" y="762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5</a:t>
            </a:r>
          </a:p>
        </p:txBody>
      </p:sp>
      <p:sp>
        <p:nvSpPr>
          <p:cNvPr id="13326" name="Text Box 20"/>
          <p:cNvSpPr txBox="1">
            <a:spLocks noChangeArrowheads="1"/>
          </p:cNvSpPr>
          <p:nvPr/>
        </p:nvSpPr>
        <p:spPr bwMode="auto">
          <a:xfrm>
            <a:off x="3429000" y="762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6</a:t>
            </a:r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3527425" y="3176588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6</a:t>
            </a:r>
          </a:p>
        </p:txBody>
      </p:sp>
      <p:sp>
        <p:nvSpPr>
          <p:cNvPr id="13328" name="Text Box 22"/>
          <p:cNvSpPr txBox="1">
            <a:spLocks noChangeArrowheads="1"/>
          </p:cNvSpPr>
          <p:nvPr/>
        </p:nvSpPr>
        <p:spPr bwMode="auto">
          <a:xfrm>
            <a:off x="4895850" y="3176588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4</a:t>
            </a:r>
          </a:p>
        </p:txBody>
      </p:sp>
      <p:sp>
        <p:nvSpPr>
          <p:cNvPr id="13329" name="Text Box 23"/>
          <p:cNvSpPr txBox="1">
            <a:spLocks noChangeArrowheads="1"/>
          </p:cNvSpPr>
          <p:nvPr/>
        </p:nvSpPr>
        <p:spPr bwMode="auto">
          <a:xfrm>
            <a:off x="2124075" y="3176588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7</a:t>
            </a:r>
          </a:p>
        </p:txBody>
      </p:sp>
      <p:sp>
        <p:nvSpPr>
          <p:cNvPr id="13330" name="Text Box 24"/>
          <p:cNvSpPr txBox="1">
            <a:spLocks noChangeArrowheads="1"/>
          </p:cNvSpPr>
          <p:nvPr/>
        </p:nvSpPr>
        <p:spPr bwMode="auto">
          <a:xfrm>
            <a:off x="2193925" y="5589588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6</a:t>
            </a:r>
          </a:p>
        </p:txBody>
      </p:sp>
      <p:sp>
        <p:nvSpPr>
          <p:cNvPr id="13331" name="Text Box 25"/>
          <p:cNvSpPr txBox="1">
            <a:spLocks noChangeArrowheads="1"/>
          </p:cNvSpPr>
          <p:nvPr/>
        </p:nvSpPr>
        <p:spPr bwMode="auto">
          <a:xfrm>
            <a:off x="3743325" y="5589588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5</a:t>
            </a: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5146675" y="5589588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8</a:t>
            </a:r>
          </a:p>
        </p:txBody>
      </p:sp>
      <p:pic>
        <p:nvPicPr>
          <p:cNvPr id="13333" name="Picture 7" descr="rosewe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27875" y="5121275"/>
            <a:ext cx="152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4" name="Picture 7" descr="rosewe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92950" y="2673350"/>
            <a:ext cx="152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Picture 7" descr="rosewe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27875" y="476250"/>
            <a:ext cx="152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6" repeatCount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1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6" repeatCount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99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10" repeatCount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14" dur="2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3671888" y="1520825"/>
            <a:ext cx="2016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99">
                  <a:alpha val="28999"/>
                </a:srgbClr>
              </a:gs>
              <a:gs pos="50000">
                <a:srgbClr val="CCFF99">
                  <a:gamma/>
                  <a:tint val="72941"/>
                  <a:invGamma/>
                </a:srgbClr>
              </a:gs>
              <a:gs pos="100000">
                <a:srgbClr val="CCFF99">
                  <a:alpha val="28999"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1835150" y="1628775"/>
            <a:ext cx="23764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 – 5 = ?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1835150" y="2312988"/>
            <a:ext cx="21240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 – 5 = 6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5040313" y="1592263"/>
            <a:ext cx="863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5292725" y="2097088"/>
            <a:ext cx="539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4643438" y="1592263"/>
            <a:ext cx="4683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4787900" y="2636838"/>
            <a:ext cx="1044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5292725" y="2708275"/>
            <a:ext cx="7921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085" name="Rectangle 24"/>
          <p:cNvSpPr>
            <a:spLocks noChangeArrowheads="1"/>
          </p:cNvSpPr>
          <p:nvPr/>
        </p:nvSpPr>
        <p:spPr bwMode="auto">
          <a:xfrm>
            <a:off x="1835150" y="-50800"/>
            <a:ext cx="461100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>
                <a:latin typeface="Times New Roman" pitchFamily="18" charset="0"/>
                <a:cs typeface="Times New Roman" pitchFamily="18" charset="0"/>
              </a:rPr>
            </a:b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11 trừ đi một số: 11 - 5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3" grpId="0"/>
      <p:bldP spid="2074" grpId="0"/>
      <p:bldP spid="34834" grpId="0"/>
      <p:bldP spid="34835" grpId="0"/>
      <p:bldP spid="34836" grpId="0"/>
      <p:bldP spid="34837" grpId="0" animBg="1"/>
      <p:bldP spid="348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>
              <a:alpha val="5999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671888" y="1520825"/>
            <a:ext cx="2016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384550" y="2097088"/>
            <a:ext cx="233997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2 =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3 =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4 =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5 =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6 =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7 =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8 =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11 – 9 =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932363" y="2565400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895850" y="3105150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4932363" y="3608388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4932363" y="4652963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4932363" y="522922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932363" y="576897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932363" y="2024063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932363" y="4149725"/>
            <a:ext cx="5048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4109" name="Rectangle 36"/>
          <p:cNvSpPr>
            <a:spLocks noChangeArrowheads="1"/>
          </p:cNvSpPr>
          <p:nvPr/>
        </p:nvSpPr>
        <p:spPr bwMode="auto">
          <a:xfrm>
            <a:off x="1692275" y="333375"/>
            <a:ext cx="461100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>
                <a:latin typeface="Times New Roman" pitchFamily="18" charset="0"/>
                <a:cs typeface="Times New Roman" pitchFamily="18" charset="0"/>
              </a:rPr>
            </a:b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11 trừ đi một số: 11 - 5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/>
      <p:bldP spid="16391" grpId="0"/>
      <p:bldP spid="16392" grpId="0"/>
      <p:bldP spid="16394" grpId="0"/>
      <p:bldP spid="16395" grpId="0"/>
      <p:bldP spid="16396" grpId="0"/>
      <p:bldP spid="163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0" descr="bv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5" name="AutoShape 17"/>
          <p:cNvSpPr>
            <a:spLocks noChangeArrowheads="1"/>
          </p:cNvSpPr>
          <p:nvPr/>
        </p:nvSpPr>
        <p:spPr bwMode="auto">
          <a:xfrm>
            <a:off x="3924300" y="1628775"/>
            <a:ext cx="3384550" cy="4716463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FF00FF"/>
              </a:gs>
              <a:gs pos="50000">
                <a:srgbClr val="FFB6FF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486400" y="46926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11 trừ đi một số: 11 - 5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3438" y="2060575"/>
            <a:ext cx="2057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2 = 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3 =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   = 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5 =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   = 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   = 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8 =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11 – 9 =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172200" y="25590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6172200" y="36258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172200" y="52260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172200" y="57594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486400" y="30924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486400" y="415925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7187" name="AutoShape 19"/>
          <p:cNvSpPr>
            <a:spLocks noChangeArrowheads="1"/>
          </p:cNvSpPr>
          <p:nvPr/>
        </p:nvSpPr>
        <p:spPr bwMode="auto">
          <a:xfrm>
            <a:off x="792163" y="2312988"/>
            <a:ext cx="3311525" cy="2592387"/>
          </a:xfrm>
          <a:prstGeom prst="irregularSeal1">
            <a:avLst/>
          </a:prstGeom>
          <a:gradFill rotWithShape="1">
            <a:gsLst>
              <a:gs pos="0">
                <a:srgbClr val="FFFFC8"/>
              </a:gs>
              <a:gs pos="50000">
                <a:srgbClr val="FFFF99"/>
              </a:gs>
              <a:gs pos="100000">
                <a:srgbClr val="FFFFC8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Thi đua</a:t>
            </a:r>
          </a:p>
          <a:p>
            <a:pPr algn="ctr"/>
            <a:r>
              <a:rPr lang="en-US" sz="2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học thuộc</a:t>
            </a:r>
          </a:p>
          <a:p>
            <a:pPr algn="ctr"/>
            <a:r>
              <a:rPr lang="en-US" sz="2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bảng trừ</a:t>
            </a:r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6192838" y="2133600"/>
            <a:ext cx="574675" cy="41036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3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6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71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6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4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1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1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1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6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0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1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1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4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1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8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" grpId="0" animBg="1"/>
      <p:bldP spid="7183" grpId="0"/>
      <p:bldP spid="7183" grpId="1"/>
      <p:bldP spid="7183" grpId="2"/>
      <p:bldP spid="7170" grpId="0"/>
      <p:bldP spid="7171" grpId="0" build="p"/>
      <p:bldP spid="7175" grpId="0"/>
      <p:bldP spid="7175" grpId="1"/>
      <p:bldP spid="7175" grpId="2"/>
      <p:bldP spid="7177" grpId="0"/>
      <p:bldP spid="7177" grpId="1"/>
      <p:bldP spid="7177" grpId="2"/>
      <p:bldP spid="7180" grpId="0"/>
      <p:bldP spid="7180" grpId="1"/>
      <p:bldP spid="7180" grpId="2"/>
      <p:bldP spid="7181" grpId="0"/>
      <p:bldP spid="7181" grpId="1"/>
      <p:bldP spid="7181" grpId="2"/>
      <p:bldP spid="7182" grpId="0"/>
      <p:bldP spid="7182" grpId="1"/>
      <p:bldP spid="7182" grpId="2"/>
      <p:bldP spid="7184" grpId="0"/>
      <p:bldP spid="7184" grpId="1"/>
      <p:bldP spid="7184" grpId="2"/>
      <p:bldP spid="7187" grpId="0" animBg="1"/>
      <p:bldP spid="7187" grpId="1" animBg="1"/>
      <p:bldP spid="7190" grpId="0" animBg="1"/>
      <p:bldP spid="719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671888" y="1520825"/>
            <a:ext cx="2016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FF0066"/>
              </a:solidFill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99">
                  <a:alpha val="42000"/>
                </a:srgbClr>
              </a:gs>
              <a:gs pos="50000">
                <a:srgbClr val="CCFF99">
                  <a:gamma/>
                  <a:tint val="54118"/>
                  <a:invGamma/>
                </a:srgbClr>
              </a:gs>
              <a:gs pos="100000">
                <a:srgbClr val="CCFF99">
                  <a:alpha val="42000"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174" name="Rectangle 13"/>
          <p:cNvSpPr>
            <a:spLocks noChangeArrowheads="1"/>
          </p:cNvSpPr>
          <p:nvPr/>
        </p:nvSpPr>
        <p:spPr bwMode="auto">
          <a:xfrm>
            <a:off x="1692275" y="333375"/>
            <a:ext cx="50942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                    </a:t>
            </a:r>
            <a:r>
              <a:rPr lang="en-US" sz="2800" b="1" u="sng"/>
              <a:t>Toán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>           </a:t>
            </a:r>
            <a:r>
              <a:rPr lang="en-US" sz="2800" b="1"/>
              <a:t>11 trừ đi một số: 11 - 5</a:t>
            </a:r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395288" y="14493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b="1"/>
              <a:t>  </a:t>
            </a:r>
            <a:r>
              <a:rPr lang="en-US" sz="3200" b="1"/>
              <a:t>Thực hành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79388" y="2492375"/>
            <a:ext cx="8964612" cy="456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sz="3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9 + 2 =	    8 + 3 =            7 + 4 =           6 + 5 = 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2 + 9 = 	    3 + 8 =            4 + 7 =           5 + 6 =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 – 9 =	  11 – 8 =          11 – 7 =         11 – 6 =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 – 2 =       11 – 3 =          11 – 4 =         11 – 5 =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50192" name="Oval 16"/>
          <p:cNvSpPr>
            <a:spLocks noChangeArrowheads="1"/>
          </p:cNvSpPr>
          <p:nvPr/>
        </p:nvSpPr>
        <p:spPr bwMode="auto">
          <a:xfrm>
            <a:off x="3095625" y="5813425"/>
            <a:ext cx="3311525" cy="1044575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LÀM BÀI CÁ NHÂN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547813" y="3608388"/>
            <a:ext cx="649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547813" y="4113213"/>
            <a:ext cx="6492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511300" y="4581525"/>
            <a:ext cx="64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511300" y="5121275"/>
            <a:ext cx="64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9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600450" y="3644900"/>
            <a:ext cx="64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600450" y="4076700"/>
            <a:ext cx="64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600450" y="4581525"/>
            <a:ext cx="64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3563938" y="5121275"/>
            <a:ext cx="6492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8</a:t>
            </a:r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5867400" y="36449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5867400" y="411321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5976938" y="4616450"/>
            <a:ext cx="7191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5976938" y="5121275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7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8064500" y="36449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8064500" y="411321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11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8172450" y="4616450"/>
            <a:ext cx="576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5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8172450" y="512127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0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0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0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0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0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2" grpId="0" animBg="1"/>
      <p:bldP spid="50192" grpId="1" animBg="1"/>
      <p:bldP spid="10245" grpId="0"/>
      <p:bldP spid="10247" grpId="0"/>
      <p:bldP spid="10248" grpId="0"/>
      <p:bldP spid="10249" grpId="0"/>
      <p:bldP spid="10250" grpId="0"/>
      <p:bldP spid="10251" grpId="0"/>
      <p:bldP spid="10252" grpId="0"/>
      <p:bldP spid="10253" grpId="0"/>
      <p:bldP spid="50206" grpId="0"/>
      <p:bldP spid="50207" grpId="0"/>
      <p:bldP spid="50208" grpId="0"/>
      <p:bldP spid="50209" grpId="0"/>
      <p:bldP spid="50210" grpId="0"/>
      <p:bldP spid="50211" grpId="0"/>
      <p:bldP spid="50212" grpId="0"/>
      <p:bldP spid="502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671888" y="1520825"/>
            <a:ext cx="2016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-288925" y="0"/>
            <a:ext cx="9432925" cy="6858000"/>
          </a:xfrm>
          <a:prstGeom prst="rect">
            <a:avLst/>
          </a:prstGeom>
          <a:gradFill rotWithShape="1">
            <a:gsLst>
              <a:gs pos="0">
                <a:srgbClr val="CCFF99">
                  <a:alpha val="28999"/>
                </a:srgbClr>
              </a:gs>
              <a:gs pos="50000">
                <a:srgbClr val="CCFF99">
                  <a:gamma/>
                  <a:tint val="72941"/>
                  <a:invGamma/>
                </a:srgbClr>
              </a:gs>
              <a:gs pos="100000">
                <a:srgbClr val="CCFF99">
                  <a:alpha val="28999"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Rectangle 11"/>
          <p:cNvSpPr>
            <a:spLocks noChangeArrowheads="1"/>
          </p:cNvSpPr>
          <p:nvPr/>
        </p:nvSpPr>
        <p:spPr bwMode="auto">
          <a:xfrm>
            <a:off x="1800225" y="333375"/>
            <a:ext cx="461100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>
                <a:latin typeface="Times New Roman" pitchFamily="18" charset="0"/>
                <a:cs typeface="Times New Roman" pitchFamily="18" charset="0"/>
              </a:rPr>
            </a:b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11 trừ đi một số: 11 - 5</a:t>
            </a:r>
          </a:p>
        </p:txBody>
      </p:sp>
      <p:sp>
        <p:nvSpPr>
          <p:cNvPr id="8199" name="Rectangle 3"/>
          <p:cNvSpPr>
            <a:spLocks noChangeArrowheads="1"/>
          </p:cNvSpPr>
          <p:nvPr/>
        </p:nvSpPr>
        <p:spPr bwMode="auto">
          <a:xfrm>
            <a:off x="323850" y="2024063"/>
            <a:ext cx="82296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ct val="70000"/>
              </a:spcAft>
            </a:pPr>
            <a:r>
              <a:rPr lang="en-US" sz="2800" b="1" i="1" u="sng">
                <a:latin typeface="Times New Roman" pitchFamily="18" charset="0"/>
                <a:cs typeface="Times New Roman" pitchFamily="18" charset="0"/>
              </a:rPr>
              <a:t>Bài 2: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933450" y="3098800"/>
            <a:ext cx="720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8201" name="Text Box 27"/>
          <p:cNvSpPr txBox="1">
            <a:spLocks noChangeArrowheads="1"/>
          </p:cNvSpPr>
          <p:nvPr/>
        </p:nvSpPr>
        <p:spPr bwMode="auto">
          <a:xfrm>
            <a:off x="1187450" y="3573463"/>
            <a:ext cx="466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1187450" y="4113213"/>
            <a:ext cx="4333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8203" name="Text Box 7"/>
          <p:cNvSpPr txBox="1">
            <a:spLocks noChangeArrowheads="1"/>
          </p:cNvSpPr>
          <p:nvPr/>
        </p:nvSpPr>
        <p:spPr bwMode="auto">
          <a:xfrm>
            <a:off x="611188" y="3175000"/>
            <a:ext cx="503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8204" name="Line 8"/>
          <p:cNvSpPr>
            <a:spLocks noChangeShapeType="1"/>
          </p:cNvSpPr>
          <p:nvPr/>
        </p:nvSpPr>
        <p:spPr bwMode="auto">
          <a:xfrm>
            <a:off x="646113" y="4110038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5" name="Text Box 9"/>
          <p:cNvSpPr txBox="1">
            <a:spLocks noChangeArrowheads="1"/>
          </p:cNvSpPr>
          <p:nvPr/>
        </p:nvSpPr>
        <p:spPr bwMode="auto">
          <a:xfrm>
            <a:off x="2771775" y="3068638"/>
            <a:ext cx="720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11 7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3024188" y="4113213"/>
            <a:ext cx="611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535488" y="3068638"/>
            <a:ext cx="720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113</a:t>
            </a:r>
          </a:p>
        </p:txBody>
      </p:sp>
      <p:sp>
        <p:nvSpPr>
          <p:cNvPr id="2" name="Text Box 27"/>
          <p:cNvSpPr txBox="1">
            <a:spLocks noChangeArrowheads="1"/>
          </p:cNvSpPr>
          <p:nvPr/>
        </p:nvSpPr>
        <p:spPr bwMode="auto">
          <a:xfrm>
            <a:off x="4787900" y="4113213"/>
            <a:ext cx="466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8209" name="Text Box 10"/>
          <p:cNvSpPr txBox="1">
            <a:spLocks noChangeArrowheads="1"/>
          </p:cNvSpPr>
          <p:nvPr/>
        </p:nvSpPr>
        <p:spPr bwMode="auto">
          <a:xfrm>
            <a:off x="2411413" y="3175000"/>
            <a:ext cx="503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8210" name="Line 11"/>
          <p:cNvSpPr>
            <a:spLocks noChangeShapeType="1"/>
          </p:cNvSpPr>
          <p:nvPr/>
        </p:nvSpPr>
        <p:spPr bwMode="auto">
          <a:xfrm>
            <a:off x="2447925" y="411321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1" name="Text Box 16"/>
          <p:cNvSpPr txBox="1">
            <a:spLocks noChangeArrowheads="1"/>
          </p:cNvSpPr>
          <p:nvPr/>
        </p:nvSpPr>
        <p:spPr bwMode="auto">
          <a:xfrm>
            <a:off x="4211638" y="3141663"/>
            <a:ext cx="503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8212" name="Line 17"/>
          <p:cNvSpPr>
            <a:spLocks noChangeShapeType="1"/>
          </p:cNvSpPr>
          <p:nvPr/>
        </p:nvSpPr>
        <p:spPr bwMode="auto">
          <a:xfrm>
            <a:off x="4248150" y="411321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3" name="Text Box 15"/>
          <p:cNvSpPr txBox="1">
            <a:spLocks noChangeArrowheads="1"/>
          </p:cNvSpPr>
          <p:nvPr/>
        </p:nvSpPr>
        <p:spPr bwMode="auto">
          <a:xfrm>
            <a:off x="6156325" y="3068638"/>
            <a:ext cx="720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115</a:t>
            </a:r>
          </a:p>
        </p:txBody>
      </p:sp>
      <p:sp>
        <p:nvSpPr>
          <p:cNvPr id="8214" name="Text Box 15"/>
          <p:cNvSpPr txBox="1">
            <a:spLocks noChangeArrowheads="1"/>
          </p:cNvSpPr>
          <p:nvPr/>
        </p:nvSpPr>
        <p:spPr bwMode="auto">
          <a:xfrm>
            <a:off x="7775575" y="3033713"/>
            <a:ext cx="720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112</a:t>
            </a:r>
          </a:p>
        </p:txBody>
      </p:sp>
      <p:sp>
        <p:nvSpPr>
          <p:cNvPr id="8215" name="Text Box 16"/>
          <p:cNvSpPr txBox="1">
            <a:spLocks noChangeArrowheads="1"/>
          </p:cNvSpPr>
          <p:nvPr/>
        </p:nvSpPr>
        <p:spPr bwMode="auto">
          <a:xfrm>
            <a:off x="5903913" y="3141663"/>
            <a:ext cx="503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8216" name="Text Box 16"/>
          <p:cNvSpPr txBox="1">
            <a:spLocks noChangeArrowheads="1"/>
          </p:cNvSpPr>
          <p:nvPr/>
        </p:nvSpPr>
        <p:spPr bwMode="auto">
          <a:xfrm>
            <a:off x="7559675" y="3141663"/>
            <a:ext cx="503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_</a:t>
            </a:r>
          </a:p>
        </p:txBody>
      </p:sp>
      <p:sp>
        <p:nvSpPr>
          <p:cNvPr id="8217" name="Line 17"/>
          <p:cNvSpPr>
            <a:spLocks noChangeShapeType="1"/>
          </p:cNvSpPr>
          <p:nvPr/>
        </p:nvSpPr>
        <p:spPr bwMode="auto">
          <a:xfrm>
            <a:off x="5976938" y="4076700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8" name="Line 17"/>
          <p:cNvSpPr>
            <a:spLocks noChangeShapeType="1"/>
          </p:cNvSpPr>
          <p:nvPr/>
        </p:nvSpPr>
        <p:spPr bwMode="auto">
          <a:xfrm>
            <a:off x="7632700" y="4041775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6443663" y="4113213"/>
            <a:ext cx="611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51246" name="Text Box 46"/>
          <p:cNvSpPr txBox="1">
            <a:spLocks noChangeArrowheads="1"/>
          </p:cNvSpPr>
          <p:nvPr/>
        </p:nvSpPr>
        <p:spPr bwMode="auto">
          <a:xfrm>
            <a:off x="8101013" y="4076700"/>
            <a:ext cx="611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51247" name="AutoShape 47"/>
          <p:cNvSpPr>
            <a:spLocks noChangeArrowheads="1"/>
          </p:cNvSpPr>
          <p:nvPr/>
        </p:nvSpPr>
        <p:spPr bwMode="auto">
          <a:xfrm>
            <a:off x="2808288" y="5445125"/>
            <a:ext cx="3671887" cy="828675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00FF"/>
              </a:gs>
              <a:gs pos="50000">
                <a:srgbClr val="FFBEFF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Làm bảng con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6" grpId="0"/>
      <p:bldP spid="51219" grpId="0"/>
      <p:bldP spid="2" grpId="0"/>
      <p:bldP spid="51245" grpId="0"/>
      <p:bldP spid="51246" grpId="0"/>
      <p:bldP spid="512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71888" y="1520825"/>
            <a:ext cx="20161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FF0066"/>
              </a:solidFill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-288925" y="188913"/>
            <a:ext cx="9432925" cy="6858000"/>
          </a:xfrm>
          <a:prstGeom prst="rect">
            <a:avLst/>
          </a:prstGeom>
          <a:gradFill rotWithShape="1">
            <a:gsLst>
              <a:gs pos="0">
                <a:srgbClr val="CCFF99">
                  <a:alpha val="28999"/>
                </a:srgbClr>
              </a:gs>
              <a:gs pos="50000">
                <a:srgbClr val="CCFF99">
                  <a:gamma/>
                  <a:tint val="72941"/>
                  <a:invGamma/>
                </a:srgbClr>
              </a:gs>
              <a:gs pos="100000">
                <a:srgbClr val="CCFF99">
                  <a:alpha val="28999"/>
                </a:srgbClr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/>
            </a:endParaRP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1800225" y="333375"/>
            <a:ext cx="50942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/>
            </a:r>
            <a:br>
              <a:rPr lang="en-US" sz="2800" b="1"/>
            </a:br>
            <a:r>
              <a:rPr lang="en-US" sz="2800" b="1"/>
              <a:t>                         </a:t>
            </a:r>
            <a:r>
              <a:rPr lang="en-US" sz="2800" b="1" u="sng"/>
              <a:t>Toán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>           </a:t>
            </a:r>
            <a:r>
              <a:rPr lang="en-US" sz="2800" b="1"/>
              <a:t>11 trừ đi một số: 11 - 5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27088" y="2024063"/>
            <a:ext cx="8066087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600" b="1" i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i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bay,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bay?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50825" y="3357563"/>
            <a:ext cx="435768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/>
              <a:t>       </a:t>
            </a:r>
            <a:r>
              <a:rPr lang="en-US" sz="2400" b="1" u="sng"/>
              <a:t>Tóm tắt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/>
              <a:t>Có         : 11 quả</a:t>
            </a:r>
            <a:r>
              <a:rPr lang="en-US" b="1"/>
              <a:t>  </a:t>
            </a:r>
            <a:r>
              <a:rPr lang="en-US" sz="2400" b="1"/>
              <a:t>bóng bay.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/>
              <a:t>Cho bạn:  4  quả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/>
              <a:t>Còn lại  : … quả bóng bay?</a:t>
            </a:r>
          </a:p>
          <a:p>
            <a:pPr marL="342900" indent="-342900">
              <a:spcBef>
                <a:spcPct val="20000"/>
              </a:spcBef>
            </a:pPr>
            <a:endParaRPr lang="en-US" sz="2400" b="1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608513" y="3284538"/>
            <a:ext cx="435610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400" b="1" u="sng"/>
              <a:t>Bài giải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/>
              <a:t>Số quả bóng bay Bình còn lại là: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/>
              <a:t>           11 – 4 = 7 (quả 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/>
              <a:t>      Đáp số: 7 quả bóng bay</a:t>
            </a:r>
            <a:r>
              <a:rPr lang="en-US" b="1"/>
              <a:t> </a:t>
            </a:r>
            <a:endParaRPr lang="en-US" sz="2400" b="1"/>
          </a:p>
          <a:p>
            <a:pPr marL="342900" indent="-342900">
              <a:spcBef>
                <a:spcPct val="20000"/>
              </a:spcBef>
            </a:pPr>
            <a:endParaRPr lang="en-US" sz="2400" b="1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535488" y="3573463"/>
            <a:ext cx="0" cy="1871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307" name="AutoShape 35"/>
          <p:cNvSpPr>
            <a:spLocks noChangeArrowheads="1"/>
          </p:cNvSpPr>
          <p:nvPr/>
        </p:nvSpPr>
        <p:spPr bwMode="auto">
          <a:xfrm>
            <a:off x="7056438" y="908050"/>
            <a:ext cx="1871662" cy="863600"/>
          </a:xfrm>
          <a:prstGeom prst="wedgeEllipseCallout">
            <a:avLst>
              <a:gd name="adj1" fmla="val -56616"/>
              <a:gd name="adj2" fmla="val 65991"/>
            </a:avLst>
          </a:prstGeom>
          <a:gradFill rotWithShape="1">
            <a:gsLst>
              <a:gs pos="0">
                <a:srgbClr val="0000FF"/>
              </a:gs>
              <a:gs pos="50000">
                <a:srgbClr val="A6A6FF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/>
              <a:t>Thảo luận nhóm đôi</a:t>
            </a:r>
          </a:p>
        </p:txBody>
      </p:sp>
      <p:sp>
        <p:nvSpPr>
          <p:cNvPr id="54308" name="AutoShape 36"/>
          <p:cNvSpPr>
            <a:spLocks noChangeArrowheads="1"/>
          </p:cNvSpPr>
          <p:nvPr/>
        </p:nvSpPr>
        <p:spPr bwMode="auto">
          <a:xfrm>
            <a:off x="3348038" y="5553075"/>
            <a:ext cx="2663825" cy="1116013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Làm vở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4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7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20" grpId="0" animBg="1"/>
      <p:bldP spid="54307" grpId="0" animBg="1"/>
      <p:bldP spid="54307" grpId="1" animBg="1"/>
      <p:bldP spid="5430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727200" y="1916113"/>
            <a:ext cx="4781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Kết quả của phép trừ: 11 – 9 = ?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2016125" y="2744788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A. 2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535488" y="2744788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5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276600" y="2744788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B. 6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50825" y="1881188"/>
            <a:ext cx="1044575" cy="1476375"/>
            <a:chOff x="1608" y="2016"/>
            <a:chExt cx="947" cy="1392"/>
          </a:xfrm>
        </p:grpSpPr>
        <p:pic>
          <p:nvPicPr>
            <p:cNvPr id="10254" name="Picture 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08" y="2016"/>
              <a:ext cx="947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5" name="Picture 8" descr="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00" y="2400"/>
              <a:ext cx="552" cy="864"/>
            </a:xfrm>
            <a:prstGeom prst="rect">
              <a:avLst/>
            </a:prstGeom>
            <a:solidFill>
              <a:srgbClr val="FAEDCA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431800" y="2205038"/>
            <a:ext cx="4572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5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39961" name="Picture 7" descr="rosewe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79838" y="4113213"/>
            <a:ext cx="152400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27" descr="ba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" y="657225"/>
            <a:ext cx="12954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29" descr="ba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00900" y="620713"/>
            <a:ext cx="13589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30" descr="ba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9138" y="5229225"/>
            <a:ext cx="1439862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31" descr="ba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5825" y="5192713"/>
            <a:ext cx="1252538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1" name="clock.avi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7"/>
          <a:srcRect/>
          <a:stretch>
            <a:fillRect/>
          </a:stretch>
        </p:blipFill>
        <p:spPr>
          <a:xfrm>
            <a:off x="7451725" y="1412875"/>
            <a:ext cx="1403350" cy="1397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399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36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9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9971"/>
                </p:tgtEl>
              </p:cMediaNode>
            </p:video>
          </p:childTnLst>
        </p:cTn>
      </p:par>
    </p:tnLst>
    <p:bldLst>
      <p:bldP spid="39938" grpId="0"/>
      <p:bldP spid="39939" grpId="0"/>
      <p:bldP spid="39939" grpId="1"/>
      <p:bldP spid="39940" grpId="0"/>
      <p:bldP spid="399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0825" y="1412875"/>
            <a:ext cx="1044575" cy="1584325"/>
            <a:chOff x="0" y="2988"/>
            <a:chExt cx="576" cy="816"/>
          </a:xfrm>
        </p:grpSpPr>
        <p:pic>
          <p:nvPicPr>
            <p:cNvPr id="11277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2988"/>
              <a:ext cx="57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8" name="AutoShape 4" descr="Copy of 120025"/>
            <p:cNvSpPr>
              <a:spLocks noChangeArrowheads="1"/>
            </p:cNvSpPr>
            <p:nvPr/>
          </p:nvSpPr>
          <p:spPr bwMode="auto">
            <a:xfrm>
              <a:off x="96" y="3180"/>
              <a:ext cx="384" cy="52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4" cstate="print"/>
              <a:srcRect/>
              <a:stretch>
                <a:fillRect/>
              </a:stretch>
            </a:blipFill>
            <a:ln w="9525">
              <a:solidFill>
                <a:srgbClr val="FBD9F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4500" b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2016125" y="333375"/>
            <a:ext cx="4103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7" name="Text Box 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727200" y="1412875"/>
            <a:ext cx="47815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909"/>
                </a:solidFill>
                <a:latin typeface="Times New Roman" pitchFamily="18" charset="0"/>
                <a:cs typeface="Times New Roman" pitchFamily="18" charset="0"/>
              </a:rPr>
              <a:t>Kết quả của phép trừ: 11 – 5 = ?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09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3527425" y="2384425"/>
            <a:ext cx="84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B. 6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4895850" y="2384425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C. 4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2124075" y="238442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A. 7</a:t>
            </a:r>
          </a:p>
        </p:txBody>
      </p:sp>
      <p:pic>
        <p:nvPicPr>
          <p:cNvPr id="40971" name="clock.avi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7559675" y="260350"/>
            <a:ext cx="1293813" cy="1223963"/>
          </a:xfrm>
        </p:spPr>
      </p:pic>
      <p:pic>
        <p:nvPicPr>
          <p:cNvPr id="40973" name="Picture 7" descr="rosewe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08850" y="1773238"/>
            <a:ext cx="1524000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5" descr="colorfwk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14400" y="3860800"/>
            <a:ext cx="1706563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20" descr="colorfwk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96075" y="3824288"/>
            <a:ext cx="1706563" cy="234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21" descr="colorfwky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59225" y="3897313"/>
            <a:ext cx="1706563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36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90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0971"/>
                </p:tgtEl>
              </p:cMediaNode>
            </p:video>
          </p:childTnLst>
        </p:cTn>
      </p:par>
    </p:tnLst>
    <p:bldLst>
      <p:bldP spid="40967" grpId="0"/>
      <p:bldP spid="40968" grpId="0"/>
      <p:bldP spid="40968" grpId="1"/>
      <p:bldP spid="40969" grpId="0"/>
      <p:bldP spid="40970" grpId="0"/>
    </p:bld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1691</TotalTime>
  <Words>360</Words>
  <Application>Microsoft Office PowerPoint</Application>
  <PresentationFormat>On-screen Show (4:3)</PresentationFormat>
  <Paragraphs>135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Presentation1</vt:lpstr>
      <vt:lpstr>PowerPoint Presentation</vt:lpstr>
      <vt:lpstr>PowerPoint Presentation</vt:lpstr>
      <vt:lpstr>PowerPoint Presentation</vt:lpstr>
      <vt:lpstr> Toán 11 trừ đi một số: 11 - 5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Vuong</dc:creator>
  <cp:lastModifiedBy>Nhulam</cp:lastModifiedBy>
  <cp:revision>311</cp:revision>
  <dcterms:created xsi:type="dcterms:W3CDTF">2008-10-29T12:43:02Z</dcterms:created>
  <dcterms:modified xsi:type="dcterms:W3CDTF">2020-11-12T09:21:36Z</dcterms:modified>
</cp:coreProperties>
</file>