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76" r:id="rId3"/>
    <p:sldId id="278" r:id="rId4"/>
    <p:sldId id="280" r:id="rId5"/>
    <p:sldId id="284" r:id="rId6"/>
    <p:sldId id="293" r:id="rId7"/>
    <p:sldId id="292" r:id="rId8"/>
    <p:sldId id="294" r:id="rId9"/>
    <p:sldId id="295" r:id="rId10"/>
    <p:sldId id="299" r:id="rId11"/>
    <p:sldId id="300" r:id="rId12"/>
    <p:sldId id="301" r:id="rId13"/>
    <p:sldId id="28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66"/>
    <a:srgbClr val="0000FF"/>
    <a:srgbClr val="FF6699"/>
    <a:srgbClr val="000099"/>
    <a:srgbClr val="00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E3C88F-557B-4B35-8084-E843F7506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91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CB24C6-382A-4A7A-838A-D1269ED4509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DA1A1-F231-4E55-BA02-F8A55B379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52DA6-8070-4CA5-BA27-E898B6A94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F8475-A625-487A-9C8D-B883FCE61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9E5C4-6F27-4DB2-9305-2ACC5247D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73A68-75B2-4B63-999E-734E10DDE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BDC5F-380A-4F2D-AB48-A8FAD4719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3E7D6-DC39-487B-BB79-F1EDA93AE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84E7F-F233-4E9E-A5C1-E130C54A4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FEF5B-96E3-4C77-A8A6-2574EC47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7FB8-866B-43C6-9585-C0F0286D4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64E7-FBF7-4E7D-828D-B738482AE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9292C-C3D1-4A17-8294-F3F5D37FB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68673F4-C956-490C-B68A-8CA7656C0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butterflies_flowers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8000" y="4343400"/>
            <a:ext cx="502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9"/>
          <p:cNvSpPr txBox="1">
            <a:spLocks noChangeArrowheads="1"/>
          </p:cNvSpPr>
          <p:nvPr/>
        </p:nvSpPr>
        <p:spPr bwMode="auto">
          <a:xfrm>
            <a:off x="1816100" y="3157538"/>
            <a:ext cx="525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Bài:SÁNG KIẾN CỦA BÉ HÀ</a:t>
            </a:r>
          </a:p>
        </p:txBody>
      </p:sp>
      <p:grpSp>
        <p:nvGrpSpPr>
          <p:cNvPr id="2052" name="Group 11"/>
          <p:cNvGrpSpPr>
            <a:grpSpLocks/>
          </p:cNvGrpSpPr>
          <p:nvPr/>
        </p:nvGrpSpPr>
        <p:grpSpPr bwMode="auto">
          <a:xfrm>
            <a:off x="106363" y="0"/>
            <a:ext cx="9037637" cy="6858000"/>
            <a:chOff x="48" y="-6"/>
            <a:chExt cx="5631" cy="4271"/>
          </a:xfrm>
        </p:grpSpPr>
        <p:pic>
          <p:nvPicPr>
            <p:cNvPr id="2054" name="Picture 15" descr="XMSTRER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15" descr="XMSTRER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15" descr="XMSTRER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7" descr="CRNRC40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8" name="Picture 8" descr="CRNRC40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9" descr="CRNRC40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10" descr="CRNRC407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15" descr="XMSTRER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3" name="Rectangle 18"/>
          <p:cNvSpPr>
            <a:spLocks noChangeArrowheads="1"/>
          </p:cNvSpPr>
          <p:nvPr/>
        </p:nvSpPr>
        <p:spPr bwMode="auto">
          <a:xfrm>
            <a:off x="3657600" y="236220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0025" y="2400300"/>
            <a:ext cx="9144000" cy="114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7. Món quà của Hà có </a:t>
            </a:r>
            <a:r>
              <a:rPr lang="vi-VN" sz="4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4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ợc ông bà thích không?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52475" y="123825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757488" y="63341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 (tiết 2)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700088" y="1228725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Tìm hiểu bài: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52400" y="17526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4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6. Hà </a:t>
            </a:r>
            <a:r>
              <a:rPr lang="vi-VN" sz="4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ã tặng ông bà món quà gì?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609600" y="24384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 </a:t>
            </a:r>
            <a:r>
              <a:rPr 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ã tặng ông bà chùm </a:t>
            </a:r>
            <a:r>
              <a:rPr 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iểm m</a:t>
            </a:r>
            <a:r>
              <a:rPr 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ời.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-4763" y="3652838"/>
            <a:ext cx="929640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Chùm </a:t>
            </a:r>
            <a:r>
              <a:rPr 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iểm m</a:t>
            </a:r>
            <a:r>
              <a:rPr lang="vi-VN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ời của Hà là món quà ông bà thích nhất.</a:t>
            </a:r>
          </a:p>
        </p:txBody>
      </p: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11274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7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8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9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0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/>
      <p:bldP spid="52230" grpId="0"/>
      <p:bldP spid="52231" grpId="0"/>
      <p:bldP spid="52231" grpId="1"/>
      <p:bldP spid="52232" grpId="0"/>
      <p:bldP spid="5223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614488"/>
            <a:ext cx="9144000" cy="5029200"/>
          </a:xfrm>
        </p:spPr>
        <p:txBody>
          <a:bodyPr/>
          <a:lstStyle/>
          <a:p>
            <a:pPr marL="571500" indent="-571500" algn="ctr" eaLnBrk="1" hangingPunct="1">
              <a:lnSpc>
                <a:spcPct val="90000"/>
              </a:lnSpc>
              <a:buFontTx/>
              <a:buNone/>
            </a:pPr>
            <a:r>
              <a:rPr lang="en-US" sz="3400" smtClean="0">
                <a:solidFill>
                  <a:srgbClr val="FF00FF"/>
                </a:solidFill>
              </a:rPr>
              <a:t>Lựa chọn câu trả lời </a:t>
            </a:r>
            <a:r>
              <a:rPr lang="vi-VN" sz="3400" smtClean="0">
                <a:solidFill>
                  <a:srgbClr val="FF00FF"/>
                </a:solidFill>
              </a:rPr>
              <a:t>đ</a:t>
            </a:r>
            <a:r>
              <a:rPr lang="en-US" sz="3400" smtClean="0">
                <a:solidFill>
                  <a:srgbClr val="FF00FF"/>
                </a:solidFill>
              </a:rPr>
              <a:t>úng:</a:t>
            </a:r>
            <a:endParaRPr lang="en-US" smtClean="0">
              <a:solidFill>
                <a:srgbClr val="FF0000"/>
              </a:solidFill>
            </a:endParaRPr>
          </a:p>
          <a:p>
            <a:pPr marL="571500" indent="-571500" eaLnBrk="1" hangingPunct="1">
              <a:lnSpc>
                <a:spcPct val="90000"/>
              </a:lnSpc>
              <a:buFontTx/>
              <a:buNone/>
            </a:pPr>
            <a:r>
              <a:rPr lang="en-US" sz="4000" smtClean="0">
                <a:solidFill>
                  <a:srgbClr val="FF0000"/>
                </a:solidFill>
              </a:rPr>
              <a:t>Vì sao Hà nghĩ ra sáng kiến tổ chức “ngày ông bà” ?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4000" smtClean="0">
                <a:solidFill>
                  <a:srgbClr val="0000FF"/>
                </a:solidFill>
              </a:rPr>
              <a:t>Vì Hà rất yêu ông bà.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4000" smtClean="0">
                <a:solidFill>
                  <a:srgbClr val="0000FF"/>
                </a:solidFill>
              </a:rPr>
              <a:t>Vì Hà rất quan tâm </a:t>
            </a:r>
            <a:r>
              <a:rPr lang="vi-VN" sz="4000" smtClean="0">
                <a:solidFill>
                  <a:srgbClr val="0000FF"/>
                </a:solidFill>
              </a:rPr>
              <a:t>đ</a:t>
            </a:r>
            <a:r>
              <a:rPr lang="en-US" sz="4000" smtClean="0">
                <a:solidFill>
                  <a:srgbClr val="0000FF"/>
                </a:solidFill>
              </a:rPr>
              <a:t>ến ông bà.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4000" smtClean="0">
                <a:solidFill>
                  <a:srgbClr val="0000FF"/>
                </a:solidFill>
              </a:rPr>
              <a:t>Vì Hà phát hiện ra chỉ ng</a:t>
            </a:r>
            <a:r>
              <a:rPr lang="vi-VN" sz="4000" smtClean="0">
                <a:solidFill>
                  <a:srgbClr val="0000FF"/>
                </a:solidFill>
              </a:rPr>
              <a:t>ư</a:t>
            </a:r>
            <a:r>
              <a:rPr lang="en-US" sz="4000" smtClean="0">
                <a:solidFill>
                  <a:srgbClr val="0000FF"/>
                </a:solidFill>
              </a:rPr>
              <a:t>ời già ch</a:t>
            </a:r>
            <a:r>
              <a:rPr lang="vi-VN" sz="4000" smtClean="0">
                <a:solidFill>
                  <a:srgbClr val="0000FF"/>
                </a:solidFill>
              </a:rPr>
              <a:t>ư</a:t>
            </a:r>
            <a:r>
              <a:rPr lang="en-US" sz="4000" smtClean="0">
                <a:solidFill>
                  <a:srgbClr val="0000FF"/>
                </a:solidFill>
              </a:rPr>
              <a:t>a có ngày lễ, phải tổ chức ngày cho ông bà.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4000" smtClean="0">
                <a:solidFill>
                  <a:srgbClr val="0000FF"/>
                </a:solidFill>
              </a:rPr>
              <a:t>Tất cả ý kiến trên.</a:t>
            </a:r>
          </a:p>
        </p:txBody>
      </p:sp>
      <p:sp>
        <p:nvSpPr>
          <p:cNvPr id="53251" name="Oval 3"/>
          <p:cNvSpPr>
            <a:spLocks noChangeArrowheads="1"/>
          </p:cNvSpPr>
          <p:nvPr/>
        </p:nvSpPr>
        <p:spPr bwMode="auto">
          <a:xfrm>
            <a:off x="-47625" y="5957888"/>
            <a:ext cx="609600" cy="63341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752475" y="123825"/>
            <a:ext cx="200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Tập đọc: 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757488" y="63341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Sáng kiến của bé Hà (tiết 2)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700088" y="1228725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Tìm hiểu bài:</a:t>
            </a:r>
          </a:p>
        </p:txBody>
      </p:sp>
      <p:grpSp>
        <p:nvGrpSpPr>
          <p:cNvPr id="12295" name="Group 9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1229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9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0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1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2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881063" y="123825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000375" y="63341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 (tiết 2)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900113" y="1228725"/>
            <a:ext cx="2881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Tìm hiểu bài:</a:t>
            </a:r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900113" y="1905000"/>
            <a:ext cx="7391400" cy="1828800"/>
          </a:xfrm>
          <a:prstGeom prst="horizontalScrol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Bé Hà trong truyện là một cô bé </a:t>
            </a:r>
          </a:p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như thế nào?</a:t>
            </a:r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0" y="3886200"/>
            <a:ext cx="9048750" cy="2590800"/>
          </a:xfrm>
          <a:prstGeom prst="cloudCallout">
            <a:avLst>
              <a:gd name="adj1" fmla="val -40685"/>
              <a:gd name="adj2" fmla="val 45282"/>
            </a:avLst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 Hà là một cô bé ngoan, có nhiều sáng kiến và rất kính yêu ông bà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319" name="Group 8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1332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3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4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5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6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 animBg="1"/>
      <p:bldP spid="5427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09650" y="381000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14663" y="847725"/>
            <a:ext cx="548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 (tiết 2)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300163" y="14001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238750" y="14382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3886200" y="1781175"/>
            <a:ext cx="1143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419600" y="1781175"/>
            <a:ext cx="0" cy="24860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744538" y="1962150"/>
            <a:ext cx="317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sáng kiến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719138" y="2563813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709613" y="3157538"/>
            <a:ext cx="2686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chuẩn bị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42875" y="3757613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chùm điểm mười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648200" y="19050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 sáng kiến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681538" y="2514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614863" y="3170238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chúc thọ</a:t>
            </a:r>
          </a:p>
        </p:txBody>
      </p:sp>
      <p:grpSp>
        <p:nvGrpSpPr>
          <p:cNvPr id="14351" name="Group 15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1435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4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5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6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7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8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171825" y="676275"/>
            <a:ext cx="510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300163" y="1828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238750" y="18669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886200" y="2209800"/>
            <a:ext cx="1143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4419600" y="2209800"/>
            <a:ext cx="0" cy="3505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58788" y="2476500"/>
            <a:ext cx="309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sáng kiến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433388" y="3078163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423863" y="3671888"/>
            <a:ext cx="2686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chuẩn bị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000" y="4186238"/>
            <a:ext cx="449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chùm điểm mười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4648200" y="25908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 sáng kiến</a:t>
            </a:r>
          </a:p>
        </p:txBody>
      </p:sp>
      <p:pic>
        <p:nvPicPr>
          <p:cNvPr id="26641" name="Picture 17" descr="DSC008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371600"/>
            <a:ext cx="5486400" cy="5486400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/>
            <a:tailEnd/>
          </a:ln>
        </p:spPr>
      </p:pic>
      <p:grpSp>
        <p:nvGrpSpPr>
          <p:cNvPr id="3085" name="Group 20"/>
          <p:cNvGrpSpPr>
            <a:grpSpLocks/>
          </p:cNvGrpSpPr>
          <p:nvPr/>
        </p:nvGrpSpPr>
        <p:grpSpPr bwMode="auto">
          <a:xfrm>
            <a:off x="106363" y="0"/>
            <a:ext cx="9037637" cy="6858000"/>
            <a:chOff x="48" y="-6"/>
            <a:chExt cx="5631" cy="4271"/>
          </a:xfrm>
        </p:grpSpPr>
        <p:pic>
          <p:nvPicPr>
            <p:cNvPr id="3087" name="Picture 15" descr="XMSTRER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8" name="Picture 15" descr="XMSTRER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9" name="Picture 15" descr="XMSTRER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0" name="Picture 7" descr="CRNRC40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1" name="Picture 8" descr="CRNRC40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2" name="Picture 9" descr="CRNRC40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3" name="Picture 10" descr="CRNRC407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4" name="Picture 15" descr="XMSTRER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6" name="Rectangle 24"/>
          <p:cNvSpPr>
            <a:spLocks noChangeArrowheads="1"/>
          </p:cNvSpPr>
          <p:nvPr/>
        </p:nvSpPr>
        <p:spPr bwMode="auto">
          <a:xfrm>
            <a:off x="1219200" y="83820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29" grpId="0"/>
      <p:bldP spid="26630" grpId="0"/>
      <p:bldP spid="26631" grpId="0" animBg="1"/>
      <p:bldP spid="26632" grpId="0" animBg="1"/>
      <p:bldP spid="26633" grpId="0"/>
      <p:bldP spid="26634" grpId="0"/>
      <p:bldP spid="26635" grpId="0"/>
      <p:bldP spid="26636" grpId="0"/>
      <p:bldP spid="266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328988" y="676275"/>
            <a:ext cx="510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300163" y="14001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238750" y="14382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>
            <a:off x="3886200" y="1781175"/>
            <a:ext cx="1143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4419600" y="1781175"/>
            <a:ext cx="0" cy="24860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719138" y="2563813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4648200" y="2162175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 sáng kiến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1500" y="4381500"/>
            <a:ext cx="8305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5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5400">
                <a:latin typeface="Times New Roman" pitchFamily="18" charset="0"/>
                <a:cs typeface="Times New Roman" pitchFamily="18" charset="0"/>
              </a:rPr>
              <a:t>Bố </a:t>
            </a:r>
            <a:r>
              <a:rPr lang="vi-VN" sz="5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5400">
                <a:latin typeface="Times New Roman" pitchFamily="18" charset="0"/>
                <a:cs typeface="Times New Roman" pitchFamily="18" charset="0"/>
              </a:rPr>
              <a:t>i, sao không có ngày của ông bà, bố nhỉ?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2362200" y="4857750"/>
            <a:ext cx="762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>
            <a:off x="5410200" y="5651571"/>
            <a:ext cx="762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 flipH="1">
            <a:off x="5249188" y="5651571"/>
            <a:ext cx="762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4681538" y="2879725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 flipH="1">
            <a:off x="3048000" y="5713127"/>
            <a:ext cx="762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14" name="Group 30"/>
          <p:cNvGrpSpPr>
            <a:grpSpLocks/>
          </p:cNvGrpSpPr>
          <p:nvPr/>
        </p:nvGrpSpPr>
        <p:grpSpPr bwMode="auto">
          <a:xfrm>
            <a:off x="106363" y="0"/>
            <a:ext cx="9037637" cy="6858000"/>
            <a:chOff x="48" y="-6"/>
            <a:chExt cx="5631" cy="4271"/>
          </a:xfrm>
        </p:grpSpPr>
        <p:pic>
          <p:nvPicPr>
            <p:cNvPr id="411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9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0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1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2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15" name="Rectangle 29"/>
          <p:cNvSpPr>
            <a:spLocks noChangeArrowheads="1"/>
          </p:cNvSpPr>
          <p:nvPr/>
        </p:nvSpPr>
        <p:spPr bwMode="auto">
          <a:xfrm>
            <a:off x="1295400" y="83820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3" grpId="1"/>
      <p:bldP spid="29714" grpId="0" animBg="1"/>
      <p:bldP spid="29714" grpId="1" animBg="1"/>
      <p:bldP spid="29715" grpId="0" animBg="1"/>
      <p:bldP spid="29715" grpId="1" animBg="1"/>
      <p:bldP spid="29716" grpId="0" animBg="1"/>
      <p:bldP spid="29716" grpId="1" animBg="1"/>
      <p:bldP spid="29719" grpId="0"/>
      <p:bldP spid="29725" grpId="0" animBg="1"/>
      <p:bldP spid="2972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81175"/>
            <a:ext cx="8839200" cy="50768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6510403" y="1981200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3696744" y="6072779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1545269" y="3657600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6101741" y="3675345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3505200" y="6035723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2209800" y="4267200"/>
            <a:ext cx="38862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Text Box 15"/>
          <p:cNvSpPr txBox="1">
            <a:spLocks noChangeArrowheads="1"/>
          </p:cNvSpPr>
          <p:nvPr/>
        </p:nvSpPr>
        <p:spPr bwMode="auto">
          <a:xfrm>
            <a:off x="2971800" y="661988"/>
            <a:ext cx="510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5105400" y="4572000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6629922" y="5369352"/>
            <a:ext cx="2286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32" name="Group 18"/>
          <p:cNvGrpSpPr>
            <a:grpSpLocks/>
          </p:cNvGrpSpPr>
          <p:nvPr/>
        </p:nvGrpSpPr>
        <p:grpSpPr bwMode="auto">
          <a:xfrm>
            <a:off x="106363" y="0"/>
            <a:ext cx="9037637" cy="6858000"/>
            <a:chOff x="48" y="-6"/>
            <a:chExt cx="5631" cy="4271"/>
          </a:xfrm>
        </p:grpSpPr>
        <p:pic>
          <p:nvPicPr>
            <p:cNvPr id="5134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8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9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0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33" name="Rectangle 23"/>
          <p:cNvSpPr>
            <a:spLocks noChangeArrowheads="1"/>
          </p:cNvSpPr>
          <p:nvPr/>
        </p:nvSpPr>
        <p:spPr bwMode="auto">
          <a:xfrm>
            <a:off x="1219200" y="68580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60" grpId="0" animBg="1"/>
      <p:bldP spid="317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86125" y="690563"/>
            <a:ext cx="510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300163" y="14001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5238750" y="14382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>
            <a:off x="3886200" y="1781175"/>
            <a:ext cx="1143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>
            <a:off x="4419600" y="1781175"/>
            <a:ext cx="0" cy="24860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719138" y="2563813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4648200" y="19050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 sáng kiến</a:t>
            </a:r>
          </a:p>
        </p:txBody>
      </p:sp>
      <p:sp>
        <p:nvSpPr>
          <p:cNvPr id="6156" name="Text Box 18"/>
          <p:cNvSpPr txBox="1">
            <a:spLocks noChangeArrowheads="1"/>
          </p:cNvSpPr>
          <p:nvPr/>
        </p:nvSpPr>
        <p:spPr bwMode="auto">
          <a:xfrm>
            <a:off x="4681538" y="2514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4614863" y="3170238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chúc thọ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425450" y="4338638"/>
            <a:ext cx="882650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5600" dirty="0">
                <a:solidFill>
                  <a:srgbClr val="B201F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6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5600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6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 flipH="1">
            <a:off x="1625748" y="5237751"/>
            <a:ext cx="195262" cy="5524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 flipH="1">
            <a:off x="3286125" y="5983335"/>
            <a:ext cx="200025" cy="6381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 flipH="1">
            <a:off x="3119438" y="5977988"/>
            <a:ext cx="166687" cy="6143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 flipV="1">
            <a:off x="4614863" y="5083221"/>
            <a:ext cx="2667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V="1">
            <a:off x="2781300" y="5846198"/>
            <a:ext cx="4495800" cy="28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64" name="Group 26"/>
          <p:cNvGrpSpPr>
            <a:grpSpLocks/>
          </p:cNvGrpSpPr>
          <p:nvPr/>
        </p:nvGrpSpPr>
        <p:grpSpPr bwMode="auto">
          <a:xfrm>
            <a:off x="106363" y="0"/>
            <a:ext cx="9037637" cy="6858000"/>
            <a:chOff x="48" y="-6"/>
            <a:chExt cx="5631" cy="4271"/>
          </a:xfrm>
        </p:grpSpPr>
        <p:pic>
          <p:nvPicPr>
            <p:cNvPr id="616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9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0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1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2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65" name="Rectangle 31"/>
          <p:cNvSpPr>
            <a:spLocks noChangeArrowheads="1"/>
          </p:cNvSpPr>
          <p:nvPr/>
        </p:nvSpPr>
        <p:spPr bwMode="auto">
          <a:xfrm>
            <a:off x="1905000" y="762000"/>
            <a:ext cx="1120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/>
      <p:bldP spid="35860" grpId="0"/>
      <p:bldP spid="35860" grpId="1"/>
      <p:bldP spid="35861" grpId="0" animBg="1"/>
      <p:bldP spid="35861" grpId="1" animBg="1"/>
      <p:bldP spid="35862" grpId="0" animBg="1"/>
      <p:bldP spid="35862" grpId="1" animBg="1"/>
      <p:bldP spid="35863" grpId="0" animBg="1"/>
      <p:bldP spid="35863" grpId="1" animBg="1"/>
      <p:bldP spid="35864" grpId="0" animBg="1"/>
      <p:bldP spid="35864" grpId="1" animBg="1"/>
      <p:bldP spid="35865" grpId="0" animBg="1"/>
      <p:bldP spid="3586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1081088" y="123825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086100" y="633413"/>
            <a:ext cx="510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285750" y="1128713"/>
            <a:ext cx="9144000" cy="588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223963" y="223838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228975" y="690563"/>
            <a:ext cx="510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300163" y="14001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238750" y="1438275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3886200" y="1781175"/>
            <a:ext cx="1143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419600" y="1781175"/>
            <a:ext cx="0" cy="24860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744538" y="1962150"/>
            <a:ext cx="317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sáng kiến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19138" y="2563813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09613" y="3157538"/>
            <a:ext cx="2686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14313" y="392271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chùm điểm mười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648200" y="19050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 sáng kiến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681538" y="2514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 đông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614863" y="3170238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chúc thọ</a:t>
            </a:r>
          </a:p>
        </p:txBody>
      </p: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820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1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2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3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4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152525" y="123825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157538" y="63341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 (tiết 2)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143000" y="1228725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Tìm hiểu bài: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228600" y="1676400"/>
            <a:ext cx="6858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1. Bé Hà có sáng kiến gì?</a:t>
            </a:r>
            <a:endParaRPr lang="en-US" sz="4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33450" y="2514599"/>
            <a:ext cx="7924800" cy="1219200"/>
            <a:chOff x="588" y="1584"/>
            <a:chExt cx="4992" cy="768"/>
          </a:xfrm>
        </p:grpSpPr>
        <p:sp>
          <p:nvSpPr>
            <p:cNvPr id="9236" name="AutoShape 8"/>
            <p:cNvSpPr>
              <a:spLocks noChangeArrowheads="1"/>
            </p:cNvSpPr>
            <p:nvPr/>
          </p:nvSpPr>
          <p:spPr bwMode="auto">
            <a:xfrm>
              <a:off x="588" y="1584"/>
              <a:ext cx="4992" cy="768"/>
            </a:xfrm>
            <a:prstGeom prst="cloudCallout">
              <a:avLst>
                <a:gd name="adj1" fmla="val -45370"/>
                <a:gd name="adj2" fmla="val 700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37" name="Rectangle 9"/>
            <p:cNvSpPr>
              <a:spLocks noChangeArrowheads="1"/>
            </p:cNvSpPr>
            <p:nvPr/>
          </p:nvSpPr>
          <p:spPr bwMode="auto">
            <a:xfrm>
              <a:off x="1224" y="1632"/>
              <a:ext cx="4320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Tổ chức ngày lễ cho ông bà.</a:t>
              </a:r>
            </a:p>
          </p:txBody>
        </p:sp>
      </p:grp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223838" y="2425700"/>
            <a:ext cx="8659743" cy="158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2. Hà giải thích vì sao cần có ngày lễ </a:t>
            </a:r>
          </a:p>
          <a:p>
            <a:pPr>
              <a:spcBef>
                <a:spcPct val="20000"/>
              </a:spcBef>
            </a:pPr>
            <a:r>
              <a:rPr lang="en-US" sz="4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 ông bà?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-57150" y="3790950"/>
            <a:ext cx="10072688" cy="3295650"/>
            <a:chOff x="-36" y="2388"/>
            <a:chExt cx="6345" cy="2076"/>
          </a:xfrm>
        </p:grpSpPr>
        <p:sp>
          <p:nvSpPr>
            <p:cNvPr id="9234" name="AutoShape 12"/>
            <p:cNvSpPr>
              <a:spLocks noChangeArrowheads="1"/>
            </p:cNvSpPr>
            <p:nvPr/>
          </p:nvSpPr>
          <p:spPr bwMode="auto">
            <a:xfrm>
              <a:off x="0" y="2388"/>
              <a:ext cx="6240" cy="2076"/>
            </a:xfrm>
            <a:prstGeom prst="cloudCallout">
              <a:avLst>
                <a:gd name="adj1" fmla="val -31185"/>
                <a:gd name="adj2" fmla="val 32565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35" name="Rectangle 13"/>
            <p:cNvSpPr>
              <a:spLocks noChangeArrowheads="1"/>
            </p:cNvSpPr>
            <p:nvPr/>
          </p:nvSpPr>
          <p:spPr bwMode="auto">
            <a:xfrm>
              <a:off x="-36" y="2628"/>
              <a:ext cx="6345" cy="1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96875" indent="-336550">
                <a:spcBef>
                  <a:spcPct val="20000"/>
                </a:spcBef>
              </a:pPr>
              <a:r>
                <a:rPr lang="en-US" sz="3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Vì Hà có ngày Tết thiếu nhi 1 - 6. Bố là </a:t>
              </a:r>
            </a:p>
            <a:p>
              <a:pPr marL="396875" indent="-336550">
                <a:spcBef>
                  <a:spcPct val="20000"/>
                </a:spcBef>
              </a:pPr>
              <a:r>
                <a:rPr lang="en-US" sz="3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công nhân có ngày lễ 1 - 5. Mẹ có ngày mồng</a:t>
              </a:r>
            </a:p>
            <a:p>
              <a:pPr marL="396875" indent="-336550">
                <a:spcBef>
                  <a:spcPct val="20000"/>
                </a:spcBef>
              </a:pPr>
              <a:r>
                <a:rPr lang="en-US" sz="3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8 - 3. Còn ông bà thì ch</a:t>
              </a:r>
              <a:r>
                <a:rPr lang="vi-VN" sz="3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sz="3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 có ngày lễ nào cả.</a:t>
              </a:r>
            </a:p>
            <a:p>
              <a:pPr marL="396875" indent="-336550">
                <a:spcBef>
                  <a:spcPct val="20000"/>
                </a:spcBef>
              </a:pPr>
              <a:endParaRPr lang="en-US" sz="3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225" name="Group 16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922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9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0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1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2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471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847850"/>
            <a:ext cx="8686800" cy="1590675"/>
          </a:xfrm>
        </p:spPr>
        <p:txBody>
          <a:bodyPr/>
          <a:lstStyle/>
          <a:p>
            <a:pPr marL="396875" indent="-336550" eaLnBrk="1" hangingPunct="1">
              <a:buFontTx/>
              <a:buNone/>
            </a:pPr>
            <a:r>
              <a:rPr lang="en-US" sz="4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3. Hai bố con chọn ngày nào làm ngày lễ của ông bà? Vì sao ?</a:t>
            </a:r>
            <a:endParaRPr lang="en-US" sz="30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181100" y="123825"/>
            <a:ext cx="18485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Tập đọc: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86113" y="633413"/>
            <a:ext cx="548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Sáng kiến của bé Hà (tiết 2)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143000" y="1228725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3281363"/>
            <a:ext cx="93726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bố con chọn ngày lập </a:t>
            </a:r>
            <a:r>
              <a:rPr 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 làm ngày lễ của ông bà. Vì ngày </a:t>
            </a:r>
            <a:r>
              <a:rPr 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ó là ngày trời bắt </a:t>
            </a:r>
            <a:r>
              <a:rPr 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ầu trở rét, mọi ng</a:t>
            </a:r>
            <a:r>
              <a:rPr 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ời cần chú ý ch</a:t>
            </a:r>
            <a:r>
              <a:rPr 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 lo sức khoẻ cho các cụ già.</a:t>
            </a:r>
            <a:endParaRPr lang="en-US" sz="6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395288" y="3048000"/>
            <a:ext cx="86868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6875" indent="-336550">
              <a:spcBef>
                <a:spcPct val="20000"/>
              </a:spcBef>
            </a:pPr>
            <a:r>
              <a:rPr lang="en-US" sz="4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4. Bé Hà còn b</a:t>
            </a:r>
            <a:r>
              <a:rPr lang="vi-VN" sz="4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 kho</a:t>
            </a:r>
            <a:r>
              <a:rPr lang="vi-VN" sz="4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 chuyện gì?</a:t>
            </a: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457200" y="3786188"/>
            <a:ext cx="56816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5. Ai </a:t>
            </a:r>
            <a:r>
              <a:rPr lang="vi-VN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ã gỡ bí giúp bé? </a:t>
            </a:r>
            <a:endParaRPr lang="en-US" sz="8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85788" y="3719513"/>
            <a:ext cx="9144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 Hà băn khoăn chưa biết nên chuẩn bị quà gì biếu ông bà.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341313" y="4511675"/>
            <a:ext cx="8802687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 thì thầm vào tai bé mách n</a:t>
            </a:r>
            <a:r>
              <a:rPr 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ớc. </a:t>
            </a:r>
          </a:p>
          <a:p>
            <a:pPr>
              <a:spcBef>
                <a:spcPct val="20000"/>
              </a:spcBef>
            </a:pP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 hứa sẽ cố gắng làm theo lời khuyên</a:t>
            </a:r>
          </a:p>
          <a:p>
            <a:pPr>
              <a:spcBef>
                <a:spcPct val="20000"/>
              </a:spcBef>
            </a:pPr>
            <a:r>
              <a:rPr lang="en-US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bố. </a:t>
            </a:r>
          </a:p>
        </p:txBody>
      </p:sp>
      <p:grpSp>
        <p:nvGrpSpPr>
          <p:cNvPr id="10251" name="Group 12"/>
          <p:cNvGrpSpPr>
            <a:grpSpLocks/>
          </p:cNvGrpSpPr>
          <p:nvPr/>
        </p:nvGrpSpPr>
        <p:grpSpPr bwMode="auto">
          <a:xfrm>
            <a:off x="0" y="0"/>
            <a:ext cx="9037638" cy="6858000"/>
            <a:chOff x="48" y="-6"/>
            <a:chExt cx="5631" cy="4271"/>
          </a:xfrm>
        </p:grpSpPr>
        <p:pic>
          <p:nvPicPr>
            <p:cNvPr id="1025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4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5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6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7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8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8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/>
      <p:bldP spid="48134" grpId="0"/>
      <p:bldP spid="48134" grpId="1"/>
      <p:bldP spid="48135" grpId="0" build="p"/>
      <p:bldP spid="48136" grpId="0"/>
      <p:bldP spid="48139" grpId="0"/>
      <p:bldP spid="48139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731</Words>
  <Application>Microsoft Office PowerPoint</Application>
  <PresentationFormat>On-screen Show (4:3)</PresentationFormat>
  <Paragraphs>104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Nhulam</cp:lastModifiedBy>
  <cp:revision>65</cp:revision>
  <dcterms:created xsi:type="dcterms:W3CDTF">2009-09-13T13:29:45Z</dcterms:created>
  <dcterms:modified xsi:type="dcterms:W3CDTF">2020-11-12T09:18:49Z</dcterms:modified>
</cp:coreProperties>
</file>