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7" r:id="rId2"/>
    <p:sldId id="258" r:id="rId3"/>
    <p:sldId id="259" r:id="rId4"/>
    <p:sldId id="267" r:id="rId5"/>
    <p:sldId id="268" r:id="rId6"/>
    <p:sldId id="269" r:id="rId7"/>
    <p:sldId id="270" r:id="rId8"/>
    <p:sldId id="271" r:id="rId9"/>
    <p:sldId id="264" r:id="rId10"/>
    <p:sldId id="273" r:id="rId11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1960F"/>
    <a:srgbClr val="EF75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8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A126A9-CB3C-4D3C-81D2-B50FBC18F2AC}" type="datetimeFigureOut">
              <a:rPr lang="en-US" smtClean="0"/>
              <a:pPr/>
              <a:t>05/03/2019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211ABD-9BE2-4544-80E2-C542F3FD3ED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29013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550382E-4DCA-4D57-B726-C95B6FAA9E2E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5CAAD-E95B-4D22-B554-4801557F6A43}" type="datetimeFigureOut">
              <a:rPr lang="en-US" smtClean="0"/>
              <a:pPr/>
              <a:t>05/03/2019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0B797-5850-4121-840F-121D840828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5CAAD-E95B-4D22-B554-4801557F6A43}" type="datetimeFigureOut">
              <a:rPr lang="en-US" smtClean="0"/>
              <a:pPr/>
              <a:t>05/03/2019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0B797-5850-4121-840F-121D840828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5CAAD-E95B-4D22-B554-4801557F6A43}" type="datetimeFigureOut">
              <a:rPr lang="en-US" smtClean="0"/>
              <a:pPr/>
              <a:t>05/03/2019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0B797-5850-4121-840F-121D840828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5CAAD-E95B-4D22-B554-4801557F6A43}" type="datetimeFigureOut">
              <a:rPr lang="en-US" smtClean="0"/>
              <a:pPr/>
              <a:t>05/03/2019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0B797-5850-4121-840F-121D840828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5CAAD-E95B-4D22-B554-4801557F6A43}" type="datetimeFigureOut">
              <a:rPr lang="en-US" smtClean="0"/>
              <a:pPr/>
              <a:t>05/03/2019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0B797-5850-4121-840F-121D840828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5CAAD-E95B-4D22-B554-4801557F6A43}" type="datetimeFigureOut">
              <a:rPr lang="en-US" smtClean="0"/>
              <a:pPr/>
              <a:t>05/03/2019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0B797-5850-4121-840F-121D840828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5CAAD-E95B-4D22-B554-4801557F6A43}" type="datetimeFigureOut">
              <a:rPr lang="en-US" smtClean="0"/>
              <a:pPr/>
              <a:t>05/03/2019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0B797-5850-4121-840F-121D840828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5CAAD-E95B-4D22-B554-4801557F6A43}" type="datetimeFigureOut">
              <a:rPr lang="en-US" smtClean="0"/>
              <a:pPr/>
              <a:t>05/03/2019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0B797-5850-4121-840F-121D840828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5CAAD-E95B-4D22-B554-4801557F6A43}" type="datetimeFigureOut">
              <a:rPr lang="en-US" smtClean="0"/>
              <a:pPr/>
              <a:t>05/03/2019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0B797-5850-4121-840F-121D840828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5CAAD-E95B-4D22-B554-4801557F6A43}" type="datetimeFigureOut">
              <a:rPr lang="en-US" smtClean="0"/>
              <a:pPr/>
              <a:t>05/03/2019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90B797-5850-4121-840F-121D8408285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5CAAD-E95B-4D22-B554-4801557F6A43}" type="datetimeFigureOut">
              <a:rPr lang="en-US" smtClean="0"/>
              <a:pPr/>
              <a:t>05/03/2019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4F90B797-5850-4121-840F-121D8408285C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665CAAD-E95B-4D22-B554-4801557F6A43}" type="datetimeFigureOut">
              <a:rPr lang="en-US" smtClean="0"/>
              <a:pPr/>
              <a:t>05/03/2019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F90B797-5850-4121-840F-121D8408285C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gif"/><Relationship Id="rId3" Type="http://schemas.openxmlformats.org/officeDocument/2006/relationships/audio" Target="../media/audio1.wav"/><Relationship Id="rId7" Type="http://schemas.openxmlformats.org/officeDocument/2006/relationships/image" Target="../media/image5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gif"/><Relationship Id="rId5" Type="http://schemas.openxmlformats.org/officeDocument/2006/relationships/image" Target="../media/image3.gif"/><Relationship Id="rId4" Type="http://schemas.openxmlformats.org/officeDocument/2006/relationships/image" Target="../media/image2.png"/><Relationship Id="rId9" Type="http://schemas.openxmlformats.org/officeDocument/2006/relationships/image" Target="../media/image7.gif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gif"/><Relationship Id="rId3" Type="http://schemas.openxmlformats.org/officeDocument/2006/relationships/audio" Target="../media/audio1.wav"/><Relationship Id="rId7" Type="http://schemas.openxmlformats.org/officeDocument/2006/relationships/image" Target="../media/image13.gif"/><Relationship Id="rId2" Type="http://schemas.openxmlformats.org/officeDocument/2006/relationships/slideLayout" Target="../slideLayouts/slideLayout7.xml"/><Relationship Id="rId1" Type="http://schemas.openxmlformats.org/officeDocument/2006/relationships/audio" Target="file:///E:\NH&#7840;C%20MIMI\New%20folder\Nghe%20nh&#7841;c%20-%20Imuzik.mp3" TargetMode="External"/><Relationship Id="rId6" Type="http://schemas.openxmlformats.org/officeDocument/2006/relationships/image" Target="../media/image12.gif"/><Relationship Id="rId5" Type="http://schemas.openxmlformats.org/officeDocument/2006/relationships/image" Target="../media/image7.gif"/><Relationship Id="rId4" Type="http://schemas.openxmlformats.org/officeDocument/2006/relationships/image" Target="../media/image11.jpeg"/><Relationship Id="rId9" Type="http://schemas.openxmlformats.org/officeDocument/2006/relationships/image" Target="../media/image14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gif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Picture9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rgbClr val="FFFFFF"/>
              </a:gs>
              <a:gs pos="100000">
                <a:srgbClr val="9966FF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</p:pic>
      <p:pic>
        <p:nvPicPr>
          <p:cNvPr id="2051" name="Picture 4" descr="nhom6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 rot="5400000">
            <a:off x="4341813" y="-466725"/>
            <a:ext cx="606425" cy="240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13" descr="729747d8za2kbusq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732213" y="5838825"/>
            <a:ext cx="1981200" cy="1019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xt Box 5"/>
          <p:cNvSpPr txBox="1">
            <a:spLocks noChangeArrowheads="1"/>
          </p:cNvSpPr>
          <p:nvPr/>
        </p:nvSpPr>
        <p:spPr bwMode="auto">
          <a:xfrm>
            <a:off x="1322388" y="1092200"/>
            <a:ext cx="6526212" cy="1570038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Kính</a:t>
            </a:r>
            <a:r>
              <a:rPr lang="en-US" sz="4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chào</a:t>
            </a:r>
            <a:r>
              <a:rPr lang="en-US" sz="4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quý</a:t>
            </a:r>
            <a:r>
              <a:rPr lang="en-US" sz="4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thầy</a:t>
            </a:r>
            <a:r>
              <a:rPr lang="en-US" sz="4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cô</a:t>
            </a:r>
            <a:r>
              <a:rPr lang="en-US" sz="4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4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4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4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!</a:t>
            </a:r>
            <a:endParaRPr lang="vi-VN" sz="4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6" name="Picture 20" descr="88.gif"/>
          <p:cNvPicPr>
            <a:picLocks noChangeAspect="1"/>
          </p:cNvPicPr>
          <p:nvPr/>
        </p:nvPicPr>
        <p:blipFill>
          <a:blip r:embed="rId7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551863" y="6272213"/>
            <a:ext cx="592137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20" descr="88.gif"/>
          <p:cNvPicPr>
            <a:picLocks noChangeAspect="1"/>
          </p:cNvPicPr>
          <p:nvPr/>
        </p:nvPicPr>
        <p:blipFill>
          <a:blip r:embed="rId7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6172200"/>
            <a:ext cx="665163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8" name="Picture 10" descr="nhom5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7639050" y="4667250"/>
            <a:ext cx="533400" cy="219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9" name="Picture 9" descr="nhom5"/>
          <p:cNvPicPr>
            <a:picLocks noChangeAspect="1" noChangeArrowheads="1" noCrop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884238" y="4926013"/>
            <a:ext cx="533400" cy="219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0" name="Picture 22" descr="Picture2"/>
          <p:cNvPicPr>
            <a:picLocks noChangeAspect="1" noChangeArrowheads="1" noCrop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190500" y="2844800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61" name="Picture 22" descr="Picture2"/>
          <p:cNvPicPr>
            <a:picLocks noChangeAspect="1" noChangeArrowheads="1" noCrop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8191500" y="727075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Picture 22" descr="Picture2"/>
          <p:cNvPicPr>
            <a:picLocks noChangeAspect="1" noChangeArrowheads="1" noCrop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6689725" y="4487863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1676400" y="3276600"/>
            <a:ext cx="5867400" cy="2400657"/>
          </a:xfrm>
          <a:prstGeom prst="rect">
            <a:avLst/>
          </a:prstGeom>
          <a:noFill/>
          <a:ln>
            <a:noFill/>
            <a:headEnd/>
            <a:tailEnd/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ts val="7200"/>
              </a:lnSpc>
              <a:spcBef>
                <a:spcPct val="50000"/>
              </a:spcBef>
            </a:pPr>
            <a:r>
              <a:rPr lang="en-US" sz="60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Môn:Toán</a:t>
            </a:r>
            <a:endParaRPr lang="en-US" sz="6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ts val="7200"/>
              </a:lnSpc>
              <a:spcBef>
                <a:spcPct val="50000"/>
              </a:spcBef>
            </a:pPr>
            <a:r>
              <a:rPr lang="en-US" sz="6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Lớp:2</a:t>
            </a:r>
          </a:p>
        </p:txBody>
      </p:sp>
    </p:spTree>
  </p:cSld>
  <p:clrMapOvr>
    <a:masterClrMapping/>
  </p:clrMapOvr>
  <p:transition>
    <p:sndAc>
      <p:stSnd>
        <p:snd r:embed="rId3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9" descr="ff (68).jpg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-76248"/>
            <a:ext cx="9144000" cy="6845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WordArt 3"/>
          <p:cNvSpPr>
            <a:spLocks noChangeArrowheads="1" noChangeShapeType="1" noTextEdit="1"/>
          </p:cNvSpPr>
          <p:nvPr/>
        </p:nvSpPr>
        <p:spPr bwMode="auto">
          <a:xfrm rot="-663183">
            <a:off x="1404938" y="1447800"/>
            <a:ext cx="5953125" cy="19859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4000" i="1" kern="10" dirty="0" err="1"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Aristote"/>
              </a:rPr>
              <a:t>C</a:t>
            </a:r>
            <a:r>
              <a:rPr lang="en-US" sz="4000" i="1" kern="10" dirty="0" err="1" smtClean="0"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Aristote"/>
              </a:rPr>
              <a:t>hµo</a:t>
            </a:r>
            <a:r>
              <a:rPr lang="en-US" sz="4000" i="1" kern="10" dirty="0" smtClean="0"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Aristote"/>
              </a:rPr>
              <a:t> </a:t>
            </a:r>
            <a:r>
              <a:rPr lang="en-US" sz="4000" i="1" kern="10" dirty="0"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Aristote"/>
              </a:rPr>
              <a:t>t¹m </a:t>
            </a:r>
            <a:r>
              <a:rPr lang="en-US" sz="4000" i="1" kern="10" dirty="0" err="1"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Aristote"/>
              </a:rPr>
              <a:t>biÖt</a:t>
            </a:r>
            <a:r>
              <a:rPr lang="en-US" sz="4000" i="1" kern="10" dirty="0">
                <a:ln w="19050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.VnAristote"/>
              </a:rPr>
              <a:t>!</a:t>
            </a:r>
          </a:p>
        </p:txBody>
      </p:sp>
      <p:sp>
        <p:nvSpPr>
          <p:cNvPr id="5" name="WordArt 4"/>
          <p:cNvSpPr>
            <a:spLocks noChangeArrowheads="1" noChangeShapeType="1" noTextEdit="1"/>
          </p:cNvSpPr>
          <p:nvPr/>
        </p:nvSpPr>
        <p:spPr bwMode="auto">
          <a:xfrm rot="-461947">
            <a:off x="2159000" y="3621088"/>
            <a:ext cx="5683250" cy="142081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49986"/>
              </a:avLst>
            </a:prstTxWarp>
          </a:bodyPr>
          <a:lstStyle/>
          <a:p>
            <a:pPr algn="ctr"/>
            <a:r>
              <a:rPr lang="en-US" sz="3600" i="1" kern="10" dirty="0" err="1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.VnTime"/>
              </a:rPr>
              <a:t>HÑn</a:t>
            </a:r>
            <a:r>
              <a:rPr lang="en-US" sz="3600" i="1" kern="10" dirty="0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.VnTime"/>
              </a:rPr>
              <a:t> </a:t>
            </a:r>
            <a:r>
              <a:rPr lang="en-US" sz="3600" i="1" kern="10" dirty="0" err="1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.VnTime"/>
              </a:rPr>
              <a:t>gÆp</a:t>
            </a:r>
            <a:r>
              <a:rPr lang="en-US" sz="3600" i="1" kern="10" dirty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0000FF"/>
                </a:solidFill>
                <a:effectLst>
                  <a:outerShdw dist="38100" dir="2700000" algn="tl" rotWithShape="0">
                    <a:srgbClr val="000000">
                      <a:alpha val="43137"/>
                    </a:srgbClr>
                  </a:outerShdw>
                </a:effectLst>
                <a:latin typeface=".VnTime"/>
              </a:rPr>
              <a:t> l¹i !</a:t>
            </a:r>
          </a:p>
        </p:txBody>
      </p:sp>
      <p:pic>
        <p:nvPicPr>
          <p:cNvPr id="29701" name="Picture 22" descr="Picture2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346950" y="4597400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2" name="Picture 22" descr="Picture2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1724025" y="581025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3" name="Picture 22" descr="Picture2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3038475" y="5473700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4" name="Picture 17" descr="Hinh_Trang_tri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3878263" y="6276975"/>
            <a:ext cx="3724275" cy="581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5" name="Picture 17" descr="Hinh_Trang_tri"/>
          <p:cNvPicPr>
            <a:picLocks noChangeAspect="1" noChangeArrowheads="1" noCrop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1614488" y="0"/>
            <a:ext cx="3724275" cy="544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6" name="Picture 26" descr="Star.gif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8077200" y="5872163"/>
            <a:ext cx="1066800" cy="985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7" name="Picture 27" descr="Star.gif"/>
          <p:cNvPicPr>
            <a:picLocks noChangeAspect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0" y="0"/>
            <a:ext cx="1066800" cy="985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8" name="Picture 28" descr="88.gif"/>
          <p:cNvPicPr>
            <a:picLocks noChangeAspect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0" y="6046788"/>
            <a:ext cx="811213" cy="811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9" name="Picture 29" descr="88.gif"/>
          <p:cNvPicPr>
            <a:picLocks noChangeAspect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8332788" y="0"/>
            <a:ext cx="811212" cy="811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10" name="Picture 22" descr="Picture2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63525" y="3063875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Nghe nhạc - Imuzik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9"/>
          <a:srcRect/>
          <a:stretch>
            <a:fillRect/>
          </a:stretch>
        </p:blipFill>
        <p:spPr bwMode="auto">
          <a:xfrm>
            <a:off x="190500" y="6553200"/>
            <a:ext cx="304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Picture 22" descr="Picture2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346950" y="1639888"/>
            <a:ext cx="952500" cy="95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>
    <p:split orient="vert"/>
    <p:sndAc>
      <p:stSnd>
        <p:snd r:embed="rId3" name="applause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50"/>
                            </p:stCondLst>
                            <p:childTnLst>
                              <p:par>
                                <p:cTn id="18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9" dur="243248" fill="hold"/>
                                        <p:tgtEl>
                                          <p:spTgt spid="2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2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3"/>
                </p:tgtEl>
              </p:cMediaNode>
            </p:audio>
          </p:childTnLst>
        </p:cTn>
      </p:par>
    </p:tnLst>
    <p:bldLst>
      <p:bldP spid="4" grpId="0" animBg="1"/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676400" y="997803"/>
            <a:ext cx="8229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spcBef>
                <a:spcPct val="20000"/>
              </a:spcBef>
              <a:defRPr/>
            </a:pPr>
            <a:r>
              <a:rPr lang="en-US" sz="4800" kern="10" dirty="0" err="1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80000"/>
                    </a:srgbClr>
                  </a:outerShdw>
                </a:effectLst>
                <a:latin typeface=".Vn3DH" pitchFamily="34" charset="0"/>
                <a:cs typeface="Times New Roman" pitchFamily="18" charset="0"/>
              </a:rPr>
              <a:t>KiÓm</a:t>
            </a:r>
            <a:r>
              <a:rPr lang="en-US" sz="4800" kern="1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80000"/>
                    </a:srgbClr>
                  </a:outerShdw>
                </a:effectLst>
                <a:latin typeface=".Vn3DH" pitchFamily="34" charset="0"/>
                <a:cs typeface="Times New Roman" pitchFamily="18" charset="0"/>
              </a:rPr>
              <a:t> </a:t>
            </a:r>
            <a:r>
              <a:rPr lang="en-US" sz="4800" kern="10" dirty="0" err="1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80000"/>
                    </a:srgbClr>
                  </a:outerShdw>
                </a:effectLst>
                <a:latin typeface=".Vn3DH" pitchFamily="34" charset="0"/>
                <a:cs typeface="Times New Roman" pitchFamily="18" charset="0"/>
              </a:rPr>
              <a:t>tra</a:t>
            </a:r>
            <a:r>
              <a:rPr lang="en-US" sz="4800" kern="1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80000"/>
                    </a:srgbClr>
                  </a:outerShdw>
                </a:effectLst>
                <a:latin typeface=".Vn3DH" pitchFamily="34" charset="0"/>
                <a:cs typeface="Times New Roman" pitchFamily="18" charset="0"/>
              </a:rPr>
              <a:t> </a:t>
            </a:r>
            <a:r>
              <a:rPr lang="en-US" sz="4800" kern="10" dirty="0" err="1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80000"/>
                    </a:srgbClr>
                  </a:outerShdw>
                </a:effectLst>
                <a:latin typeface=".Vn3DH" pitchFamily="34" charset="0"/>
                <a:cs typeface="Times New Roman" pitchFamily="18" charset="0"/>
              </a:rPr>
              <a:t>bµi</a:t>
            </a:r>
            <a:r>
              <a:rPr lang="en-US" sz="4800" kern="1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80000"/>
                    </a:srgbClr>
                  </a:outerShdw>
                </a:effectLst>
                <a:latin typeface=".Vn3DH" pitchFamily="34" charset="0"/>
                <a:cs typeface="Times New Roman" pitchFamily="18" charset="0"/>
              </a:rPr>
              <a:t> </a:t>
            </a:r>
            <a:r>
              <a:rPr lang="en-US" sz="4800" kern="10" dirty="0" err="1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80000"/>
                    </a:srgbClr>
                  </a:outerShdw>
                </a:effectLst>
                <a:latin typeface=".Vn3DH" pitchFamily="34" charset="0"/>
                <a:cs typeface="Times New Roman" pitchFamily="18" charset="0"/>
              </a:rPr>
              <a:t>cò</a:t>
            </a:r>
            <a:r>
              <a:rPr lang="en-US" sz="4800" kern="1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80000"/>
                    </a:srgbClr>
                  </a:outerShdw>
                </a:effectLst>
                <a:latin typeface=".Vn3DH" pitchFamily="34" charset="0"/>
                <a:cs typeface="Times New Roman" pitchFamily="18" charset="0"/>
              </a:rPr>
              <a:t>:</a:t>
            </a:r>
          </a:p>
        </p:txBody>
      </p:sp>
      <p:pic>
        <p:nvPicPr>
          <p:cNvPr id="7" name="Picture 7" descr="Cau hoi"/>
          <p:cNvPicPr>
            <a:picLocks noChangeAspect="1" noChangeArrowheads="1" noCrop="1"/>
          </p:cNvPicPr>
          <p:nvPr/>
        </p:nvPicPr>
        <p:blipFill>
          <a:blip r:embed="rId2">
            <a:lum bright="-30000" contrast="66000"/>
          </a:blip>
          <a:srcRect/>
          <a:stretch>
            <a:fillRect/>
          </a:stretch>
        </p:blipFill>
        <p:spPr bwMode="auto">
          <a:xfrm>
            <a:off x="838200" y="838200"/>
            <a:ext cx="838200" cy="8896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Box 7"/>
          <p:cNvSpPr txBox="1"/>
          <p:nvPr/>
        </p:nvSpPr>
        <p:spPr>
          <a:xfrm>
            <a:off x="1066800" y="2514600"/>
            <a:ext cx="7239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7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7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7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7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bông</a:t>
            </a:r>
            <a:r>
              <a:rPr lang="en-US" sz="27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7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đựng</a:t>
            </a:r>
            <a:r>
              <a:rPr lang="en-US" sz="27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7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6 </a:t>
            </a:r>
            <a:r>
              <a:rPr lang="en-US" sz="27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7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7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7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7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 </a:t>
            </a:r>
            <a:r>
              <a:rPr lang="en-US" sz="27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bông</a:t>
            </a:r>
            <a:r>
              <a:rPr lang="en-US" sz="27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7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7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7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7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tất</a:t>
            </a:r>
            <a:r>
              <a:rPr lang="en-US" sz="27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7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sz="27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sz="27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bông</a:t>
            </a:r>
            <a:r>
              <a:rPr lang="en-US" sz="27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7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7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85800" y="1905000"/>
            <a:ext cx="16764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7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7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700" b="1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905000" y="3657600"/>
            <a:ext cx="4953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7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7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bông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tất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3 x 6 = 18 (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bông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hoa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r"/>
            <a:r>
              <a:rPr lang="en-US" sz="2700" u="sng" dirty="0" err="1" smtClean="0"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700" u="sng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u="sng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: 18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bông</a:t>
            </a:r>
            <a:r>
              <a:rPr lang="en-US" sz="27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dirty="0" err="1" smtClean="0">
                <a:latin typeface="Times New Roman" pitchFamily="18" charset="0"/>
                <a:cs typeface="Times New Roman" pitchFamily="18" charset="0"/>
              </a:rPr>
              <a:t>hoa</a:t>
            </a:r>
            <a:endParaRPr lang="en-US" sz="27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8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6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52400" y="1828800"/>
            <a:ext cx="46482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7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8" name="Trapezoid 7"/>
          <p:cNvSpPr/>
          <p:nvPr/>
        </p:nvSpPr>
        <p:spPr>
          <a:xfrm>
            <a:off x="990600" y="4572000"/>
            <a:ext cx="1828800" cy="1600200"/>
          </a:xfrm>
          <a:prstGeom prst="trapezoid">
            <a:avLst>
              <a:gd name="adj" fmla="val 0"/>
            </a:avLst>
          </a:prstGeom>
          <a:solidFill>
            <a:srgbClr val="00B05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rapezoid 8"/>
          <p:cNvSpPr/>
          <p:nvPr/>
        </p:nvSpPr>
        <p:spPr>
          <a:xfrm>
            <a:off x="5638800" y="4724400"/>
            <a:ext cx="2743200" cy="1447800"/>
          </a:xfrm>
          <a:prstGeom prst="trapezoid">
            <a:avLst>
              <a:gd name="adj" fmla="val 0"/>
            </a:avLst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AutoShape 9"/>
          <p:cNvSpPr>
            <a:spLocks noChangeArrowheads="1"/>
          </p:cNvSpPr>
          <p:nvPr/>
        </p:nvSpPr>
        <p:spPr bwMode="auto">
          <a:xfrm>
            <a:off x="5410200" y="2438400"/>
            <a:ext cx="3048000" cy="1600200"/>
          </a:xfrm>
          <a:prstGeom prst="triangle">
            <a:avLst>
              <a:gd name="adj" fmla="val 31384"/>
            </a:avLst>
          </a:prstGeom>
          <a:solidFill>
            <a:srgbClr val="FF0000"/>
          </a:solidFill>
          <a:ln w="3810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>
              <a:solidFill>
                <a:srgbClr val="0000FF"/>
              </a:solidFill>
              <a:latin typeface=".VnArial Narrow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914400" y="4038600"/>
            <a:ext cx="21336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7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en-US" sz="27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endParaRPr lang="en-US" sz="27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14400" y="6172200"/>
            <a:ext cx="21336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7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vuông</a:t>
            </a:r>
            <a:endParaRPr lang="en-US" sz="27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5791200" y="4038600"/>
            <a:ext cx="23622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7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ta</a:t>
            </a:r>
            <a:r>
              <a:rPr lang="en-US" sz="27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7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endParaRPr lang="en-US" sz="27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867400" y="6172200"/>
            <a:ext cx="23622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7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27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7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nhật</a:t>
            </a:r>
            <a:endParaRPr lang="en-US" sz="2700" b="1" dirty="0" smtClean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>
            <a:off x="457200" y="3884612"/>
            <a:ext cx="3810000" cy="1588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 rot="5400000">
            <a:off x="152400" y="2895600"/>
            <a:ext cx="1295400" cy="685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1143000" y="2590800"/>
            <a:ext cx="1600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/>
          <p:cNvCxnSpPr/>
          <p:nvPr/>
        </p:nvCxnSpPr>
        <p:spPr>
          <a:xfrm>
            <a:off x="2743200" y="2590800"/>
            <a:ext cx="1524000" cy="1295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Right Triangle 34"/>
          <p:cNvSpPr/>
          <p:nvPr/>
        </p:nvSpPr>
        <p:spPr>
          <a:xfrm>
            <a:off x="2743200" y="2590800"/>
            <a:ext cx="1524000" cy="1295400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Right Triangle 35"/>
          <p:cNvSpPr/>
          <p:nvPr/>
        </p:nvSpPr>
        <p:spPr>
          <a:xfrm>
            <a:off x="1143000" y="2590800"/>
            <a:ext cx="1676400" cy="1295400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ight Triangle 36"/>
          <p:cNvSpPr/>
          <p:nvPr/>
        </p:nvSpPr>
        <p:spPr>
          <a:xfrm flipH="1" flipV="1">
            <a:off x="1143000" y="2590800"/>
            <a:ext cx="1600200" cy="1295400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ight Triangle 37"/>
          <p:cNvSpPr/>
          <p:nvPr/>
        </p:nvSpPr>
        <p:spPr>
          <a:xfrm flipH="1">
            <a:off x="457200" y="2590800"/>
            <a:ext cx="685800" cy="1295400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sndAc>
      <p:stSnd>
        <p:snd r:embed="rId2" name="chimes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4" grpId="0"/>
      <p:bldP spid="15" grpId="0"/>
      <p:bldP spid="16" grpId="0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AutoShape 2"/>
          <p:cNvSpPr>
            <a:spLocks noChangeArrowheads="1"/>
          </p:cNvSpPr>
          <p:nvPr/>
        </p:nvSpPr>
        <p:spPr bwMode="auto">
          <a:xfrm>
            <a:off x="457200" y="3276600"/>
            <a:ext cx="3962400" cy="1676400"/>
          </a:xfrm>
          <a:prstGeom prst="triangle">
            <a:avLst>
              <a:gd name="adj" fmla="val 31384"/>
            </a:avLst>
          </a:prstGeom>
          <a:solidFill>
            <a:srgbClr val="00CC00"/>
          </a:solidFill>
          <a:ln w="19050">
            <a:solidFill>
              <a:srgbClr val="FF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>
              <a:solidFill>
                <a:srgbClr val="0000FF"/>
              </a:solidFill>
              <a:latin typeface=".VnArial Narrow" pitchFamily="34" charset="0"/>
            </a:endParaRPr>
          </a:p>
        </p:txBody>
      </p:sp>
      <p:sp>
        <p:nvSpPr>
          <p:cNvPr id="171011" name="Line 3"/>
          <p:cNvSpPr>
            <a:spLocks noChangeShapeType="1"/>
          </p:cNvSpPr>
          <p:nvPr/>
        </p:nvSpPr>
        <p:spPr bwMode="auto">
          <a:xfrm>
            <a:off x="1676400" y="3276600"/>
            <a:ext cx="2743200" cy="16764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1012" name="Line 4"/>
          <p:cNvSpPr>
            <a:spLocks noChangeShapeType="1"/>
          </p:cNvSpPr>
          <p:nvPr/>
        </p:nvSpPr>
        <p:spPr bwMode="auto">
          <a:xfrm>
            <a:off x="457200" y="4953000"/>
            <a:ext cx="3962400" cy="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1013" name="Line 5"/>
          <p:cNvSpPr>
            <a:spLocks noChangeShapeType="1"/>
          </p:cNvSpPr>
          <p:nvPr/>
        </p:nvSpPr>
        <p:spPr bwMode="auto">
          <a:xfrm flipH="1">
            <a:off x="457200" y="3276600"/>
            <a:ext cx="1219200" cy="1676400"/>
          </a:xfrm>
          <a:prstGeom prst="line">
            <a:avLst/>
          </a:prstGeom>
          <a:noFill/>
          <a:ln w="38100">
            <a:solidFill>
              <a:srgbClr val="FF33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1014" name="Text Box 6"/>
          <p:cNvSpPr txBox="1">
            <a:spLocks noChangeArrowheads="1"/>
          </p:cNvSpPr>
          <p:nvPr/>
        </p:nvSpPr>
        <p:spPr bwMode="auto">
          <a:xfrm>
            <a:off x="1524000" y="2743200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.VnArial Narrow" pitchFamily="34" charset="0"/>
              </a:rPr>
              <a:t>A</a:t>
            </a:r>
          </a:p>
        </p:txBody>
      </p:sp>
      <p:sp>
        <p:nvSpPr>
          <p:cNvPr id="171015" name="Text Box 7"/>
          <p:cNvSpPr txBox="1">
            <a:spLocks noChangeArrowheads="1"/>
          </p:cNvSpPr>
          <p:nvPr/>
        </p:nvSpPr>
        <p:spPr bwMode="auto">
          <a:xfrm>
            <a:off x="4419600" y="4648200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.VnArial Narrow" pitchFamily="34" charset="0"/>
              </a:rPr>
              <a:t>C</a:t>
            </a:r>
          </a:p>
        </p:txBody>
      </p:sp>
      <p:sp>
        <p:nvSpPr>
          <p:cNvPr id="171016" name="Text Box 8"/>
          <p:cNvSpPr txBox="1">
            <a:spLocks noChangeArrowheads="1"/>
          </p:cNvSpPr>
          <p:nvPr/>
        </p:nvSpPr>
        <p:spPr bwMode="auto">
          <a:xfrm>
            <a:off x="0" y="4572000"/>
            <a:ext cx="685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.VnArial Narrow" pitchFamily="34" charset="0"/>
              </a:rPr>
              <a:t>B</a:t>
            </a:r>
          </a:p>
        </p:txBody>
      </p:sp>
      <p:sp>
        <p:nvSpPr>
          <p:cNvPr id="171018" name="Text Box 10"/>
          <p:cNvSpPr txBox="1">
            <a:spLocks noChangeArrowheads="1"/>
          </p:cNvSpPr>
          <p:nvPr/>
        </p:nvSpPr>
        <p:spPr bwMode="auto">
          <a:xfrm rot="18396478">
            <a:off x="326046" y="3517057"/>
            <a:ext cx="12398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8000"/>
                </a:solidFill>
                <a:latin typeface=".VnArial Narrow" pitchFamily="34" charset="0"/>
              </a:rPr>
              <a:t>3 cm</a:t>
            </a:r>
          </a:p>
        </p:txBody>
      </p:sp>
      <p:sp>
        <p:nvSpPr>
          <p:cNvPr id="171019" name="Text Box 11"/>
          <p:cNvSpPr txBox="1">
            <a:spLocks noChangeArrowheads="1"/>
          </p:cNvSpPr>
          <p:nvPr/>
        </p:nvSpPr>
        <p:spPr bwMode="auto">
          <a:xfrm>
            <a:off x="1524000" y="5029200"/>
            <a:ext cx="1371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8000"/>
                </a:solidFill>
                <a:latin typeface=".VnArial Narrow" pitchFamily="34" charset="0"/>
              </a:rPr>
              <a:t>5 cm</a:t>
            </a:r>
          </a:p>
        </p:txBody>
      </p:sp>
      <p:sp>
        <p:nvSpPr>
          <p:cNvPr id="171020" name="Text Box 12"/>
          <p:cNvSpPr txBox="1">
            <a:spLocks noChangeArrowheads="1"/>
          </p:cNvSpPr>
          <p:nvPr/>
        </p:nvSpPr>
        <p:spPr bwMode="auto">
          <a:xfrm rot="1953046">
            <a:off x="2475101" y="3522792"/>
            <a:ext cx="13716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8000"/>
                </a:solidFill>
                <a:latin typeface=".VnArial Narrow" pitchFamily="34" charset="0"/>
              </a:rPr>
              <a:t>4 cm</a:t>
            </a:r>
          </a:p>
        </p:txBody>
      </p:sp>
      <p:sp>
        <p:nvSpPr>
          <p:cNvPr id="171022" name="AutoShape 14"/>
          <p:cNvSpPr>
            <a:spLocks noChangeArrowheads="1"/>
          </p:cNvSpPr>
          <p:nvPr/>
        </p:nvSpPr>
        <p:spPr bwMode="auto">
          <a:xfrm>
            <a:off x="457200" y="3276600"/>
            <a:ext cx="3962400" cy="1676400"/>
          </a:xfrm>
          <a:prstGeom prst="triangle">
            <a:avLst>
              <a:gd name="adj" fmla="val 30674"/>
            </a:avLst>
          </a:prstGeom>
          <a:solidFill>
            <a:srgbClr val="00CC00"/>
          </a:solidFill>
          <a:ln w="3810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>
              <a:solidFill>
                <a:srgbClr val="0000FF"/>
              </a:solidFill>
              <a:latin typeface=".VnArial Narrow" pitchFamily="34" charset="0"/>
            </a:endParaRPr>
          </a:p>
        </p:txBody>
      </p:sp>
      <p:sp>
        <p:nvSpPr>
          <p:cNvPr id="27" name="Text Box 9"/>
          <p:cNvSpPr txBox="1">
            <a:spLocks noChangeArrowheads="1"/>
          </p:cNvSpPr>
          <p:nvPr/>
        </p:nvSpPr>
        <p:spPr bwMode="auto">
          <a:xfrm>
            <a:off x="1905000" y="1524000"/>
            <a:ext cx="44196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ABC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 Box 9"/>
          <p:cNvSpPr txBox="1">
            <a:spLocks noChangeArrowheads="1"/>
          </p:cNvSpPr>
          <p:nvPr/>
        </p:nvSpPr>
        <p:spPr bwMode="auto">
          <a:xfrm>
            <a:off x="4876800" y="2438400"/>
            <a:ext cx="3962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ABC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AB, BC, CA.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 Box 9"/>
          <p:cNvSpPr txBox="1">
            <a:spLocks noChangeArrowheads="1"/>
          </p:cNvSpPr>
          <p:nvPr/>
        </p:nvSpPr>
        <p:spPr bwMode="auto">
          <a:xfrm>
            <a:off x="1981200" y="1524000"/>
            <a:ext cx="41148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ABC?</a:t>
            </a:r>
            <a:endParaRPr lang="en-US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 Box 9"/>
          <p:cNvSpPr txBox="1">
            <a:spLocks noChangeArrowheads="1"/>
          </p:cNvSpPr>
          <p:nvPr/>
        </p:nvSpPr>
        <p:spPr bwMode="auto">
          <a:xfrm>
            <a:off x="1905000" y="1524000"/>
            <a:ext cx="4191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ABC?</a:t>
            </a:r>
            <a:endParaRPr lang="en-US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 Box 9"/>
          <p:cNvSpPr txBox="1">
            <a:spLocks noChangeArrowheads="1"/>
          </p:cNvSpPr>
          <p:nvPr/>
        </p:nvSpPr>
        <p:spPr bwMode="auto">
          <a:xfrm>
            <a:off x="4876800" y="3200400"/>
            <a:ext cx="39624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ABC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spcBef>
                <a:spcPct val="50000"/>
              </a:spcBef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3 cm + 5 cm + 4 cm = 12 cm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3467894" y="4305300"/>
            <a:ext cx="2818606" cy="794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35" name="Text Box 9"/>
          <p:cNvSpPr txBox="1">
            <a:spLocks noChangeArrowheads="1"/>
          </p:cNvSpPr>
          <p:nvPr/>
        </p:nvSpPr>
        <p:spPr bwMode="auto">
          <a:xfrm>
            <a:off x="1905000" y="1524000"/>
            <a:ext cx="41148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12 cm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ABC?</a:t>
            </a:r>
            <a:endParaRPr lang="en-US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 Box 9"/>
          <p:cNvSpPr txBox="1">
            <a:spLocks noChangeArrowheads="1"/>
          </p:cNvSpPr>
          <p:nvPr/>
        </p:nvSpPr>
        <p:spPr bwMode="auto">
          <a:xfrm>
            <a:off x="4800600" y="4572000"/>
            <a:ext cx="43434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rằng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12 cm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vi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ABC hay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vi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ABC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12 cm.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ext Box 9"/>
          <p:cNvSpPr txBox="1">
            <a:spLocks noChangeArrowheads="1"/>
          </p:cNvSpPr>
          <p:nvPr/>
        </p:nvSpPr>
        <p:spPr bwMode="auto">
          <a:xfrm>
            <a:off x="1905000" y="1600200"/>
            <a:ext cx="4114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 vi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 Box 9"/>
          <p:cNvSpPr txBox="1">
            <a:spLocks noChangeArrowheads="1"/>
          </p:cNvSpPr>
          <p:nvPr/>
        </p:nvSpPr>
        <p:spPr bwMode="auto">
          <a:xfrm>
            <a:off x="1066800" y="5791200"/>
            <a:ext cx="7239000" cy="83099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chu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vi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71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710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71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71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6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1710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32" presetID="2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3" dur="500" fill="hold"/>
                                        <p:tgtEl>
                                          <p:spTgt spid="17101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4" dur="500" fill="hold"/>
                                        <p:tgtEl>
                                          <p:spTgt spid="1710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5" dur="500" fill="hold"/>
                                        <p:tgtEl>
                                          <p:spTgt spid="17101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1710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1" dur="500"/>
                                        <p:tgtEl>
                                          <p:spTgt spid="17101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2" presetID="2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3" dur="500" fill="hold"/>
                                        <p:tgtEl>
                                          <p:spTgt spid="1710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4" dur="500" fill="hold"/>
                                        <p:tgtEl>
                                          <p:spTgt spid="1710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5" dur="500" fill="hold"/>
                                        <p:tgtEl>
                                          <p:spTgt spid="1710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46" dur="500" fill="hold"/>
                                        <p:tgtEl>
                                          <p:spTgt spid="1710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1" dur="500"/>
                                        <p:tgtEl>
                                          <p:spTgt spid="17101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2" presetID="22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3" dur="500" fill="hold"/>
                                        <p:tgtEl>
                                          <p:spTgt spid="1710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4" dur="500" fill="hold"/>
                                        <p:tgtEl>
                                          <p:spTgt spid="1710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5" dur="500" fill="hold"/>
                                        <p:tgtEl>
                                          <p:spTgt spid="1710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1710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6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2" fill="hold">
                            <p:stCondLst>
                              <p:cond delay="500"/>
                            </p:stCondLst>
                            <p:childTnLst>
                              <p:par>
                                <p:cTn id="6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0" dur="500"/>
                                        <p:tgtEl>
                                          <p:spTgt spid="171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4" dur="1000"/>
                                        <p:tgtEl>
                                          <p:spTgt spid="1710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500"/>
                            </p:stCondLst>
                            <p:childTnLst>
                              <p:par>
                                <p:cTn id="76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8" dur="1000"/>
                                        <p:tgtEl>
                                          <p:spTgt spid="171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9" dur="500"/>
                                        <p:tgtEl>
                                          <p:spTgt spid="171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98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2000"/>
                            </p:stCondLst>
                            <p:childTnLst>
                              <p:par>
                                <p:cTn id="10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4" fill="hold">
                      <p:stCondLst>
                        <p:cond delay="indefinite"/>
                      </p:stCondLst>
                      <p:childTnLst>
                        <p:par>
                          <p:cTn id="115" fill="hold">
                            <p:stCondLst>
                              <p:cond delay="0"/>
                            </p:stCondLst>
                            <p:childTnLst>
                              <p:par>
                                <p:cTn id="1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8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9" fill="hold">
                      <p:stCondLst>
                        <p:cond delay="indefinite"/>
                      </p:stCondLst>
                      <p:childTnLst>
                        <p:par>
                          <p:cTn id="120" fill="hold">
                            <p:stCondLst>
                              <p:cond delay="0"/>
                            </p:stCondLst>
                            <p:childTnLst>
                              <p:par>
                                <p:cTn id="12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1010" grpId="0" animBg="1"/>
      <p:bldP spid="171011" grpId="0" animBg="1"/>
      <p:bldP spid="171011" grpId="1" animBg="1"/>
      <p:bldP spid="171012" grpId="0" animBg="1"/>
      <p:bldP spid="171012" grpId="1" animBg="1"/>
      <p:bldP spid="171013" grpId="0" animBg="1"/>
      <p:bldP spid="171013" grpId="1" animBg="1"/>
      <p:bldP spid="171014" grpId="0"/>
      <p:bldP spid="171015" grpId="0"/>
      <p:bldP spid="171016" grpId="0"/>
      <p:bldP spid="171018" grpId="0"/>
      <p:bldP spid="171019" grpId="0"/>
      <p:bldP spid="171020" grpId="0"/>
      <p:bldP spid="171022" grpId="0" animBg="1"/>
      <p:bldP spid="27" grpId="0"/>
      <p:bldP spid="27" grpId="1"/>
      <p:bldP spid="28" grpId="0"/>
      <p:bldP spid="29" grpId="0"/>
      <p:bldP spid="29" grpId="1"/>
      <p:bldP spid="30" grpId="0"/>
      <p:bldP spid="30" grpId="1"/>
      <p:bldP spid="31" grpId="0"/>
      <p:bldP spid="35" grpId="0"/>
      <p:bldP spid="35" grpId="1"/>
      <p:bldP spid="37" grpId="0"/>
      <p:bldP spid="40" grpId="0"/>
      <p:bldP spid="4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8"/>
          <p:cNvPicPr>
            <a:picLocks noChangeAspect="1" noChangeArrowheads="1"/>
          </p:cNvPicPr>
          <p:nvPr/>
        </p:nvPicPr>
        <p:blipFill>
          <a:blip r:embed="rId3">
            <a:lum bright="8000" contrast="8000"/>
          </a:blip>
          <a:srcRect/>
          <a:stretch>
            <a:fillRect/>
          </a:stretch>
        </p:blipFill>
        <p:spPr bwMode="auto">
          <a:xfrm>
            <a:off x="457200" y="2590800"/>
            <a:ext cx="3581400" cy="2133600"/>
          </a:xfrm>
          <a:prstGeom prst="rect">
            <a:avLst/>
          </a:prstGeom>
          <a:solidFill>
            <a:srgbClr val="99CCFF"/>
          </a:solidFill>
          <a:ln w="9525">
            <a:solidFill>
              <a:srgbClr val="99FF33"/>
            </a:solidFill>
            <a:miter lim="800000"/>
            <a:headEnd/>
            <a:tailEnd/>
          </a:ln>
        </p:spPr>
      </p:pic>
      <p:sp>
        <p:nvSpPr>
          <p:cNvPr id="27" name="Text Box 9"/>
          <p:cNvSpPr txBox="1">
            <a:spLocks noChangeArrowheads="1"/>
          </p:cNvSpPr>
          <p:nvPr/>
        </p:nvSpPr>
        <p:spPr bwMode="auto">
          <a:xfrm>
            <a:off x="2438400" y="1371600"/>
            <a:ext cx="44196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DEGH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mấy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 Box 9"/>
          <p:cNvSpPr txBox="1">
            <a:spLocks noChangeArrowheads="1"/>
          </p:cNvSpPr>
          <p:nvPr/>
        </p:nvSpPr>
        <p:spPr bwMode="auto">
          <a:xfrm>
            <a:off x="4495800" y="2293203"/>
            <a:ext cx="44958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DEGH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4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DE, EG, GH, HD.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 Box 9"/>
          <p:cNvSpPr txBox="1">
            <a:spLocks noChangeArrowheads="1"/>
          </p:cNvSpPr>
          <p:nvPr/>
        </p:nvSpPr>
        <p:spPr bwMode="auto">
          <a:xfrm>
            <a:off x="2438400" y="1371600"/>
            <a:ext cx="41148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Nêu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DEGH?</a:t>
            </a:r>
            <a:endParaRPr lang="en-US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 Box 9"/>
          <p:cNvSpPr txBox="1">
            <a:spLocks noChangeArrowheads="1"/>
          </p:cNvSpPr>
          <p:nvPr/>
        </p:nvSpPr>
        <p:spPr bwMode="auto">
          <a:xfrm>
            <a:off x="2438400" y="1295400"/>
            <a:ext cx="41910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DEGH?</a:t>
            </a:r>
            <a:endParaRPr lang="en-US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 Box 9"/>
          <p:cNvSpPr txBox="1">
            <a:spLocks noChangeArrowheads="1"/>
          </p:cNvSpPr>
          <p:nvPr/>
        </p:nvSpPr>
        <p:spPr bwMode="auto">
          <a:xfrm>
            <a:off x="4495800" y="3048000"/>
            <a:ext cx="4648200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DEGH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spcBef>
                <a:spcPct val="50000"/>
              </a:spcBef>
            </a:pP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cm + 2 cm + 4 cm + 6 cm = 15 cm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4" name="Straight Connector 33"/>
          <p:cNvCxnSpPr/>
          <p:nvPr/>
        </p:nvCxnSpPr>
        <p:spPr>
          <a:xfrm rot="5400000">
            <a:off x="2781697" y="4076303"/>
            <a:ext cx="3123406" cy="1588"/>
          </a:xfrm>
          <a:prstGeom prst="line">
            <a:avLst/>
          </a:prstGeom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35" name="Text Box 9"/>
          <p:cNvSpPr txBox="1">
            <a:spLocks noChangeArrowheads="1"/>
          </p:cNvSpPr>
          <p:nvPr/>
        </p:nvSpPr>
        <p:spPr bwMode="auto">
          <a:xfrm>
            <a:off x="2362200" y="1295400"/>
            <a:ext cx="41148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15 cm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gọi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DEGH?</a:t>
            </a:r>
            <a:endParaRPr lang="en-US" sz="24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7" name="Text Box 9"/>
          <p:cNvSpPr txBox="1">
            <a:spLocks noChangeArrowheads="1"/>
          </p:cNvSpPr>
          <p:nvPr/>
        </p:nvSpPr>
        <p:spPr bwMode="auto">
          <a:xfrm>
            <a:off x="4495800" y="4419600"/>
            <a:ext cx="46482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nói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rằng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 15 cm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vi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DEGH hay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chu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vi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DEGH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15 cm.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0" name="Text Box 9"/>
          <p:cNvSpPr txBox="1">
            <a:spLocks noChangeArrowheads="1"/>
          </p:cNvSpPr>
          <p:nvPr/>
        </p:nvSpPr>
        <p:spPr bwMode="auto">
          <a:xfrm>
            <a:off x="2438400" y="1371600"/>
            <a:ext cx="41148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 vi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gì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1" name="Text Box 9"/>
          <p:cNvSpPr txBox="1">
            <a:spLocks noChangeArrowheads="1"/>
          </p:cNvSpPr>
          <p:nvPr/>
        </p:nvSpPr>
        <p:spPr bwMode="auto">
          <a:xfrm>
            <a:off x="914400" y="5715000"/>
            <a:ext cx="7239000" cy="830997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4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u="sng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luận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chu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vi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 Box 2"/>
          <p:cNvSpPr txBox="1">
            <a:spLocks noChangeArrowheads="1"/>
          </p:cNvSpPr>
          <p:nvPr/>
        </p:nvSpPr>
        <p:spPr bwMode="auto">
          <a:xfrm>
            <a:off x="3962400" y="4114800"/>
            <a:ext cx="45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.VnArial Narrow" pitchFamily="34" charset="0"/>
              </a:rPr>
              <a:t>H</a:t>
            </a:r>
          </a:p>
        </p:txBody>
      </p:sp>
      <p:sp>
        <p:nvSpPr>
          <p:cNvPr id="32" name="Text Box 5"/>
          <p:cNvSpPr txBox="1">
            <a:spLocks noChangeArrowheads="1"/>
          </p:cNvSpPr>
          <p:nvPr/>
        </p:nvSpPr>
        <p:spPr bwMode="auto">
          <a:xfrm>
            <a:off x="1600200" y="2133600"/>
            <a:ext cx="1066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8000"/>
                </a:solidFill>
                <a:latin typeface=".VnArial Narrow" pitchFamily="34" charset="0"/>
              </a:rPr>
              <a:t>2 cm</a:t>
            </a:r>
          </a:p>
        </p:txBody>
      </p:sp>
      <p:sp>
        <p:nvSpPr>
          <p:cNvPr id="33" name="Text Box 10"/>
          <p:cNvSpPr txBox="1">
            <a:spLocks noChangeArrowheads="1"/>
          </p:cNvSpPr>
          <p:nvPr/>
        </p:nvSpPr>
        <p:spPr bwMode="auto">
          <a:xfrm rot="3405784">
            <a:off x="2964657" y="3131343"/>
            <a:ext cx="1143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8000"/>
                </a:solidFill>
                <a:latin typeface=".VnArial Narrow" pitchFamily="34" charset="0"/>
              </a:rPr>
              <a:t>4 cm</a:t>
            </a:r>
          </a:p>
        </p:txBody>
      </p:sp>
      <p:sp>
        <p:nvSpPr>
          <p:cNvPr id="36" name="Text Box 11"/>
          <p:cNvSpPr txBox="1">
            <a:spLocks noChangeArrowheads="1"/>
          </p:cNvSpPr>
          <p:nvPr/>
        </p:nvSpPr>
        <p:spPr bwMode="auto">
          <a:xfrm rot="-25903867">
            <a:off x="69057" y="2978943"/>
            <a:ext cx="1143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8000"/>
                </a:solidFill>
                <a:latin typeface=".VnArial Narrow" pitchFamily="34" charset="0"/>
              </a:rPr>
              <a:t>3 cm</a:t>
            </a:r>
          </a:p>
        </p:txBody>
      </p:sp>
      <p:sp>
        <p:nvSpPr>
          <p:cNvPr id="38" name="Text Box 12"/>
          <p:cNvSpPr txBox="1">
            <a:spLocks noChangeArrowheads="1"/>
          </p:cNvSpPr>
          <p:nvPr/>
        </p:nvSpPr>
        <p:spPr bwMode="auto">
          <a:xfrm>
            <a:off x="228600" y="4191000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.VnArial Narrow" pitchFamily="34" charset="0"/>
              </a:rPr>
              <a:t>D</a:t>
            </a:r>
          </a:p>
        </p:txBody>
      </p:sp>
      <p:sp>
        <p:nvSpPr>
          <p:cNvPr id="39" name="Text Box 13"/>
          <p:cNvSpPr txBox="1">
            <a:spLocks noChangeArrowheads="1"/>
          </p:cNvSpPr>
          <p:nvPr/>
        </p:nvSpPr>
        <p:spPr bwMode="auto">
          <a:xfrm>
            <a:off x="2438400" y="2209800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.VnArial Narrow" pitchFamily="34" charset="0"/>
              </a:rPr>
              <a:t>G</a:t>
            </a:r>
          </a:p>
        </p:txBody>
      </p:sp>
      <p:sp>
        <p:nvSpPr>
          <p:cNvPr id="42" name="Text Box 14"/>
          <p:cNvSpPr txBox="1">
            <a:spLocks noChangeArrowheads="1"/>
          </p:cNvSpPr>
          <p:nvPr/>
        </p:nvSpPr>
        <p:spPr bwMode="auto">
          <a:xfrm>
            <a:off x="838200" y="2209800"/>
            <a:ext cx="533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.VnArial Narrow" pitchFamily="34" charset="0"/>
              </a:rPr>
              <a:t>E</a:t>
            </a:r>
          </a:p>
        </p:txBody>
      </p:sp>
      <p:sp>
        <p:nvSpPr>
          <p:cNvPr id="43" name="Text Box 16"/>
          <p:cNvSpPr txBox="1">
            <a:spLocks noChangeArrowheads="1"/>
          </p:cNvSpPr>
          <p:nvPr/>
        </p:nvSpPr>
        <p:spPr bwMode="auto">
          <a:xfrm>
            <a:off x="1600200" y="4495800"/>
            <a:ext cx="1143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8000"/>
                </a:solidFill>
                <a:latin typeface=".VnArial Narrow" pitchFamily="34" charset="0"/>
              </a:rPr>
              <a:t>6 cm</a:t>
            </a:r>
          </a:p>
        </p:txBody>
      </p:sp>
      <p:sp>
        <p:nvSpPr>
          <p:cNvPr id="44" name="Line 21"/>
          <p:cNvSpPr>
            <a:spLocks noChangeShapeType="1"/>
          </p:cNvSpPr>
          <p:nvPr/>
        </p:nvSpPr>
        <p:spPr bwMode="auto">
          <a:xfrm>
            <a:off x="1219200" y="2667000"/>
            <a:ext cx="1371600" cy="0"/>
          </a:xfrm>
          <a:prstGeom prst="line">
            <a:avLst/>
          </a:prstGeom>
          <a:noFill/>
          <a:ln w="38100">
            <a:solidFill>
              <a:srgbClr val="00CC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" name="Line 22"/>
          <p:cNvSpPr>
            <a:spLocks noChangeShapeType="1"/>
          </p:cNvSpPr>
          <p:nvPr/>
        </p:nvSpPr>
        <p:spPr bwMode="auto">
          <a:xfrm flipH="1">
            <a:off x="609600" y="2667000"/>
            <a:ext cx="609600" cy="1752600"/>
          </a:xfrm>
          <a:prstGeom prst="line">
            <a:avLst/>
          </a:prstGeom>
          <a:noFill/>
          <a:ln w="38100">
            <a:solidFill>
              <a:srgbClr val="00CC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6" name="Line 23"/>
          <p:cNvSpPr>
            <a:spLocks noChangeShapeType="1"/>
          </p:cNvSpPr>
          <p:nvPr/>
        </p:nvSpPr>
        <p:spPr bwMode="auto">
          <a:xfrm>
            <a:off x="609600" y="4419600"/>
            <a:ext cx="3276600" cy="0"/>
          </a:xfrm>
          <a:prstGeom prst="line">
            <a:avLst/>
          </a:prstGeom>
          <a:noFill/>
          <a:ln w="38100">
            <a:solidFill>
              <a:srgbClr val="00CC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" name="Line 24"/>
          <p:cNvSpPr>
            <a:spLocks noChangeShapeType="1"/>
          </p:cNvSpPr>
          <p:nvPr/>
        </p:nvSpPr>
        <p:spPr bwMode="auto">
          <a:xfrm>
            <a:off x="2590800" y="2667000"/>
            <a:ext cx="1295400" cy="1752600"/>
          </a:xfrm>
          <a:prstGeom prst="line">
            <a:avLst/>
          </a:prstGeom>
          <a:noFill/>
          <a:ln w="38100">
            <a:solidFill>
              <a:srgbClr val="00CC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" name="Line 17"/>
          <p:cNvSpPr>
            <a:spLocks noChangeShapeType="1"/>
          </p:cNvSpPr>
          <p:nvPr/>
        </p:nvSpPr>
        <p:spPr bwMode="auto">
          <a:xfrm>
            <a:off x="1219200" y="2667000"/>
            <a:ext cx="1371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9" name="Line 18"/>
          <p:cNvSpPr>
            <a:spLocks noChangeShapeType="1"/>
          </p:cNvSpPr>
          <p:nvPr/>
        </p:nvSpPr>
        <p:spPr bwMode="auto">
          <a:xfrm flipH="1">
            <a:off x="609600" y="2667000"/>
            <a:ext cx="609600" cy="1752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 sz="3200"/>
          </a:p>
        </p:txBody>
      </p:sp>
      <p:sp>
        <p:nvSpPr>
          <p:cNvPr id="50" name="Line 19"/>
          <p:cNvSpPr>
            <a:spLocks noChangeShapeType="1"/>
          </p:cNvSpPr>
          <p:nvPr/>
        </p:nvSpPr>
        <p:spPr bwMode="auto">
          <a:xfrm>
            <a:off x="609600" y="4419600"/>
            <a:ext cx="3276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1" name="Line 20"/>
          <p:cNvSpPr>
            <a:spLocks noChangeShapeType="1"/>
          </p:cNvSpPr>
          <p:nvPr/>
        </p:nvSpPr>
        <p:spPr bwMode="auto">
          <a:xfrm>
            <a:off x="2590800" y="2667000"/>
            <a:ext cx="1295400" cy="175260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9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53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000"/>
                            </p:stCondLst>
                            <p:childTnLst>
                              <p:par>
                                <p:cTn id="68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0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000"/>
                            </p:stCondLst>
                            <p:childTnLst>
                              <p:par>
                                <p:cTn id="72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4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7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8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91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>
                            <p:stCondLst>
                              <p:cond delay="1000"/>
                            </p:stCondLst>
                            <p:childTnLst>
                              <p:par>
                                <p:cTn id="94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1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5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10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500"/>
                            </p:stCondLst>
                            <p:childTnLst>
                              <p:par>
                                <p:cTn id="108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1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7" grpId="1"/>
      <p:bldP spid="28" grpId="0"/>
      <p:bldP spid="29" grpId="0"/>
      <p:bldP spid="29" grpId="1"/>
      <p:bldP spid="30" grpId="0"/>
      <p:bldP spid="30" grpId="1"/>
      <p:bldP spid="31" grpId="0"/>
      <p:bldP spid="35" grpId="0"/>
      <p:bldP spid="35" grpId="1"/>
      <p:bldP spid="37" grpId="0"/>
      <p:bldP spid="40" grpId="0"/>
      <p:bldP spid="41" grpId="0" animBg="1"/>
      <p:bldP spid="26" grpId="0"/>
      <p:bldP spid="32" grpId="0"/>
      <p:bldP spid="33" grpId="0"/>
      <p:bldP spid="36" grpId="0"/>
      <p:bldP spid="38" grpId="0"/>
      <p:bldP spid="39" grpId="0"/>
      <p:bldP spid="42" grpId="0"/>
      <p:bldP spid="43" grpId="0"/>
      <p:bldP spid="48" grpId="0" animBg="1"/>
      <p:bldP spid="49" grpId="0" animBg="1"/>
      <p:bldP spid="50" grpId="0" animBg="1"/>
      <p:bldP spid="5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bg>
      <p:bgPr>
        <a:solidFill>
          <a:schemeClr val="accent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058" name="Text Box 2"/>
          <p:cNvSpPr txBox="1">
            <a:spLocks noChangeArrowheads="1"/>
          </p:cNvSpPr>
          <p:nvPr/>
        </p:nvSpPr>
        <p:spPr bwMode="auto">
          <a:xfrm>
            <a:off x="1524000" y="1066800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.VnArial Narrow" pitchFamily="34" charset="0"/>
              </a:rPr>
              <a:t>A</a:t>
            </a:r>
          </a:p>
        </p:txBody>
      </p:sp>
      <p:sp>
        <p:nvSpPr>
          <p:cNvPr id="173059" name="Text Box 3"/>
          <p:cNvSpPr txBox="1">
            <a:spLocks noChangeArrowheads="1"/>
          </p:cNvSpPr>
          <p:nvPr/>
        </p:nvSpPr>
        <p:spPr bwMode="auto">
          <a:xfrm>
            <a:off x="4419600" y="2957513"/>
            <a:ext cx="685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.VnArial Narrow" pitchFamily="34" charset="0"/>
              </a:rPr>
              <a:t>C</a:t>
            </a:r>
          </a:p>
        </p:txBody>
      </p:sp>
      <p:sp>
        <p:nvSpPr>
          <p:cNvPr id="173060" name="Text Box 4"/>
          <p:cNvSpPr txBox="1">
            <a:spLocks noChangeArrowheads="1"/>
          </p:cNvSpPr>
          <p:nvPr/>
        </p:nvSpPr>
        <p:spPr bwMode="auto">
          <a:xfrm>
            <a:off x="0" y="3024188"/>
            <a:ext cx="685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.VnArial Narrow" pitchFamily="34" charset="0"/>
              </a:rPr>
              <a:t>B</a:t>
            </a:r>
          </a:p>
        </p:txBody>
      </p:sp>
      <p:sp>
        <p:nvSpPr>
          <p:cNvPr id="173061" name="Text Box 5"/>
          <p:cNvSpPr txBox="1">
            <a:spLocks noChangeArrowheads="1"/>
          </p:cNvSpPr>
          <p:nvPr/>
        </p:nvSpPr>
        <p:spPr bwMode="auto">
          <a:xfrm rot="18396478">
            <a:off x="325438" y="1946275"/>
            <a:ext cx="12398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8000"/>
                </a:solidFill>
                <a:latin typeface=".VnArial Narrow" pitchFamily="34" charset="0"/>
              </a:rPr>
              <a:t>3 cm</a:t>
            </a:r>
          </a:p>
        </p:txBody>
      </p:sp>
      <p:sp>
        <p:nvSpPr>
          <p:cNvPr id="173062" name="Text Box 6"/>
          <p:cNvSpPr txBox="1">
            <a:spLocks noChangeArrowheads="1"/>
          </p:cNvSpPr>
          <p:nvPr/>
        </p:nvSpPr>
        <p:spPr bwMode="auto">
          <a:xfrm>
            <a:off x="1600200" y="3200400"/>
            <a:ext cx="1371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8000"/>
                </a:solidFill>
                <a:latin typeface=".VnArial Narrow" pitchFamily="34" charset="0"/>
              </a:rPr>
              <a:t>5 cm</a:t>
            </a:r>
          </a:p>
        </p:txBody>
      </p:sp>
      <p:sp>
        <p:nvSpPr>
          <p:cNvPr id="173063" name="Text Box 7"/>
          <p:cNvSpPr txBox="1">
            <a:spLocks noChangeArrowheads="1"/>
          </p:cNvSpPr>
          <p:nvPr/>
        </p:nvSpPr>
        <p:spPr bwMode="auto">
          <a:xfrm rot="1751306">
            <a:off x="2514600" y="1905000"/>
            <a:ext cx="1371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8000"/>
                </a:solidFill>
                <a:latin typeface=".VnArial Narrow" pitchFamily="34" charset="0"/>
              </a:rPr>
              <a:t>4 cm</a:t>
            </a:r>
          </a:p>
        </p:txBody>
      </p:sp>
      <p:sp>
        <p:nvSpPr>
          <p:cNvPr id="173064" name="Line 8"/>
          <p:cNvSpPr>
            <a:spLocks noChangeShapeType="1"/>
          </p:cNvSpPr>
          <p:nvPr/>
        </p:nvSpPr>
        <p:spPr bwMode="auto">
          <a:xfrm>
            <a:off x="4876800" y="1271588"/>
            <a:ext cx="0" cy="2447925"/>
          </a:xfrm>
          <a:prstGeom prst="line">
            <a:avLst/>
          </a:prstGeom>
          <a:noFill/>
          <a:ln w="9525">
            <a:solidFill>
              <a:srgbClr val="FF66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3065" name="AutoShape 9"/>
          <p:cNvSpPr>
            <a:spLocks noChangeArrowheads="1"/>
          </p:cNvSpPr>
          <p:nvPr/>
        </p:nvSpPr>
        <p:spPr bwMode="auto">
          <a:xfrm>
            <a:off x="457200" y="1585913"/>
            <a:ext cx="3962400" cy="1676400"/>
          </a:xfrm>
          <a:prstGeom prst="triangle">
            <a:avLst>
              <a:gd name="adj" fmla="val 31384"/>
            </a:avLst>
          </a:prstGeom>
          <a:solidFill>
            <a:srgbClr val="00CC00"/>
          </a:solidFill>
          <a:ln w="3810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>
              <a:solidFill>
                <a:srgbClr val="0000FF"/>
              </a:solidFill>
              <a:latin typeface=".VnArial Narrow" pitchFamily="34" charset="0"/>
            </a:endParaRPr>
          </a:p>
        </p:txBody>
      </p:sp>
      <p:sp>
        <p:nvSpPr>
          <p:cNvPr id="173066" name="Text Box 10"/>
          <p:cNvSpPr txBox="1">
            <a:spLocks noChangeArrowheads="1"/>
          </p:cNvSpPr>
          <p:nvPr/>
        </p:nvSpPr>
        <p:spPr bwMode="auto">
          <a:xfrm>
            <a:off x="990600" y="5202238"/>
            <a:ext cx="7467600" cy="893762"/>
          </a:xfrm>
          <a:prstGeom prst="rect">
            <a:avLst/>
          </a:prstGeom>
          <a:gradFill rotWithShape="1">
            <a:gsLst>
              <a:gs pos="0">
                <a:srgbClr val="99CCFF"/>
              </a:gs>
              <a:gs pos="50000">
                <a:srgbClr val="99CCFF">
                  <a:gamma/>
                  <a:tint val="25490"/>
                  <a:invGamma/>
                </a:srgbClr>
              </a:gs>
              <a:gs pos="100000">
                <a:srgbClr val="99CCFF"/>
              </a:gs>
            </a:gsLst>
            <a:lin ang="5400000" scaled="1"/>
          </a:grad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 dirty="0" err="1">
                <a:solidFill>
                  <a:srgbClr val="FF0000"/>
                </a:solidFill>
                <a:latin typeface=".VnArial Narrow" pitchFamily="34" charset="0"/>
              </a:rPr>
              <a:t>KÕt</a:t>
            </a:r>
            <a:r>
              <a:rPr lang="en-US" sz="2800" b="1" u="sng" dirty="0">
                <a:solidFill>
                  <a:srgbClr val="FF0000"/>
                </a:solidFill>
                <a:latin typeface=".VnArial Narrow" pitchFamily="34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.VnArial Narrow" pitchFamily="34" charset="0"/>
              </a:rPr>
              <a:t>luËn</a:t>
            </a:r>
            <a:r>
              <a:rPr lang="en-US" sz="2800" b="1" u="sng" dirty="0">
                <a:solidFill>
                  <a:srgbClr val="FF0000"/>
                </a:solidFill>
                <a:latin typeface=".VnArial Narrow" pitchFamily="34" charset="0"/>
              </a:rPr>
              <a:t>:</a:t>
            </a:r>
            <a:r>
              <a:rPr lang="en-US" sz="2800" b="1" u="sng" dirty="0">
                <a:solidFill>
                  <a:srgbClr val="FF0000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T</a:t>
            </a:r>
            <a:r>
              <a:rPr lang="en-US" sz="2400" b="1" dirty="0" err="1">
                <a:solidFill>
                  <a:srgbClr val="0000FF"/>
                </a:solidFill>
              </a:rPr>
              <a:t>ổng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độ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dài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các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cạnh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hình</a:t>
            </a:r>
            <a:r>
              <a:rPr lang="en-US" sz="2400" b="1" dirty="0">
                <a:solidFill>
                  <a:srgbClr val="0000FF"/>
                </a:solidFill>
              </a:rPr>
              <a:t> tam </a:t>
            </a:r>
            <a:r>
              <a:rPr lang="en-US" sz="2400" b="1" dirty="0" err="1">
                <a:solidFill>
                  <a:srgbClr val="0000FF"/>
                </a:solidFill>
              </a:rPr>
              <a:t>giác</a:t>
            </a:r>
            <a:r>
              <a:rPr lang="en-US" sz="2400" b="1" dirty="0">
                <a:solidFill>
                  <a:srgbClr val="0000FF"/>
                </a:solidFill>
              </a:rPr>
              <a:t> (</a:t>
            </a:r>
            <a:r>
              <a:rPr lang="en-US" sz="2400" b="1" dirty="0" err="1">
                <a:solidFill>
                  <a:srgbClr val="0000FF"/>
                </a:solidFill>
              </a:rPr>
              <a:t>hình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tứ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giác</a:t>
            </a:r>
            <a:r>
              <a:rPr lang="en-US" sz="2400" b="1" dirty="0">
                <a:solidFill>
                  <a:srgbClr val="0000FF"/>
                </a:solidFill>
              </a:rPr>
              <a:t>) </a:t>
            </a:r>
            <a:r>
              <a:rPr lang="en-US" sz="2400" b="1" dirty="0" err="1">
                <a:solidFill>
                  <a:srgbClr val="0000FF"/>
                </a:solidFill>
              </a:rPr>
              <a:t>là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chu</a:t>
            </a:r>
            <a:r>
              <a:rPr lang="en-US" sz="2400" b="1" dirty="0">
                <a:solidFill>
                  <a:srgbClr val="0000FF"/>
                </a:solidFill>
              </a:rPr>
              <a:t> vi </a:t>
            </a:r>
            <a:r>
              <a:rPr lang="en-US" sz="2400" b="1" dirty="0" err="1">
                <a:solidFill>
                  <a:srgbClr val="0000FF"/>
                </a:solidFill>
              </a:rPr>
              <a:t>của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hình</a:t>
            </a:r>
            <a:r>
              <a:rPr lang="en-US" sz="2400" b="1" dirty="0">
                <a:solidFill>
                  <a:srgbClr val="0000FF"/>
                </a:solidFill>
              </a:rPr>
              <a:t> </a:t>
            </a:r>
            <a:r>
              <a:rPr lang="en-US" sz="2400" b="1" dirty="0" err="1">
                <a:solidFill>
                  <a:srgbClr val="0000FF"/>
                </a:solidFill>
              </a:rPr>
              <a:t>đó</a:t>
            </a:r>
            <a:r>
              <a:rPr lang="en-US" sz="2400" b="1" dirty="0">
                <a:solidFill>
                  <a:srgbClr val="0000FF"/>
                </a:solidFill>
              </a:rPr>
              <a:t>.</a:t>
            </a: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6172200" y="1066800"/>
            <a:ext cx="1143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8000"/>
                </a:solidFill>
                <a:latin typeface=".VnArial Narrow" pitchFamily="34" charset="0"/>
              </a:rPr>
              <a:t>2 cm</a:t>
            </a:r>
          </a:p>
        </p:txBody>
      </p:sp>
      <p:pic>
        <p:nvPicPr>
          <p:cNvPr id="173068" name="Picture 1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257800" y="1485900"/>
            <a:ext cx="3581400" cy="2133600"/>
          </a:xfrm>
          <a:prstGeom prst="rect">
            <a:avLst/>
          </a:prstGeom>
          <a:noFill/>
        </p:spPr>
      </p:pic>
      <p:sp>
        <p:nvSpPr>
          <p:cNvPr id="173069" name="Text Box 13"/>
          <p:cNvSpPr txBox="1">
            <a:spLocks noChangeArrowheads="1"/>
          </p:cNvSpPr>
          <p:nvPr/>
        </p:nvSpPr>
        <p:spPr bwMode="auto">
          <a:xfrm rot="3405784">
            <a:off x="7612857" y="1974056"/>
            <a:ext cx="1143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8000"/>
                </a:solidFill>
                <a:latin typeface=".VnArial Narrow" pitchFamily="34" charset="0"/>
              </a:rPr>
              <a:t>4 cm</a:t>
            </a:r>
          </a:p>
        </p:txBody>
      </p:sp>
      <p:sp>
        <p:nvSpPr>
          <p:cNvPr id="173070" name="Text Box 14"/>
          <p:cNvSpPr txBox="1">
            <a:spLocks noChangeArrowheads="1"/>
          </p:cNvSpPr>
          <p:nvPr/>
        </p:nvSpPr>
        <p:spPr bwMode="auto">
          <a:xfrm rot="-25903867">
            <a:off x="4883944" y="1974057"/>
            <a:ext cx="1143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8000"/>
                </a:solidFill>
                <a:latin typeface=".VnArial Narrow" pitchFamily="34" charset="0"/>
              </a:rPr>
              <a:t>3 cm</a:t>
            </a:r>
          </a:p>
        </p:txBody>
      </p:sp>
      <p:sp>
        <p:nvSpPr>
          <p:cNvPr id="173071" name="Text Box 15"/>
          <p:cNvSpPr txBox="1">
            <a:spLocks noChangeArrowheads="1"/>
          </p:cNvSpPr>
          <p:nvPr/>
        </p:nvSpPr>
        <p:spPr bwMode="auto">
          <a:xfrm>
            <a:off x="6477000" y="3338513"/>
            <a:ext cx="11430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8000"/>
                </a:solidFill>
                <a:latin typeface=".VnArial Narrow" pitchFamily="34" charset="0"/>
              </a:rPr>
              <a:t>6 cm</a:t>
            </a:r>
          </a:p>
        </p:txBody>
      </p:sp>
      <p:sp>
        <p:nvSpPr>
          <p:cNvPr id="173072" name="Text Box 16"/>
          <p:cNvSpPr txBox="1">
            <a:spLocks noChangeArrowheads="1"/>
          </p:cNvSpPr>
          <p:nvPr/>
        </p:nvSpPr>
        <p:spPr bwMode="auto">
          <a:xfrm>
            <a:off x="8610600" y="3048000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.VnArial Narrow" pitchFamily="34" charset="0"/>
              </a:rPr>
              <a:t>H</a:t>
            </a:r>
          </a:p>
        </p:txBody>
      </p:sp>
      <p:sp>
        <p:nvSpPr>
          <p:cNvPr id="173073" name="Text Box 17"/>
          <p:cNvSpPr txBox="1">
            <a:spLocks noChangeArrowheads="1"/>
          </p:cNvSpPr>
          <p:nvPr/>
        </p:nvSpPr>
        <p:spPr bwMode="auto">
          <a:xfrm>
            <a:off x="5029200" y="3109913"/>
            <a:ext cx="685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.VnArial Narrow" pitchFamily="34" charset="0"/>
              </a:rPr>
              <a:t>D</a:t>
            </a:r>
          </a:p>
        </p:txBody>
      </p:sp>
      <p:sp>
        <p:nvSpPr>
          <p:cNvPr id="173074" name="Text Box 18"/>
          <p:cNvSpPr txBox="1">
            <a:spLocks noChangeArrowheads="1"/>
          </p:cNvSpPr>
          <p:nvPr/>
        </p:nvSpPr>
        <p:spPr bwMode="auto">
          <a:xfrm>
            <a:off x="7239000" y="1128713"/>
            <a:ext cx="685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.VnArial Narrow" pitchFamily="34" charset="0"/>
              </a:rPr>
              <a:t>G</a:t>
            </a:r>
          </a:p>
        </p:txBody>
      </p:sp>
      <p:sp>
        <p:nvSpPr>
          <p:cNvPr id="173075" name="Text Box 19"/>
          <p:cNvSpPr txBox="1">
            <a:spLocks noChangeArrowheads="1"/>
          </p:cNvSpPr>
          <p:nvPr/>
        </p:nvSpPr>
        <p:spPr bwMode="auto">
          <a:xfrm>
            <a:off x="5638800" y="1143000"/>
            <a:ext cx="685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  <a:latin typeface=".VnArial Narrow" pitchFamily="34" charset="0"/>
              </a:rPr>
              <a:t>E</a:t>
            </a:r>
          </a:p>
        </p:txBody>
      </p:sp>
      <p:sp>
        <p:nvSpPr>
          <p:cNvPr id="173076" name="Line 20"/>
          <p:cNvSpPr>
            <a:spLocks noChangeShapeType="1"/>
          </p:cNvSpPr>
          <p:nvPr/>
        </p:nvSpPr>
        <p:spPr bwMode="auto">
          <a:xfrm flipH="1">
            <a:off x="5410200" y="1585913"/>
            <a:ext cx="609600" cy="1752600"/>
          </a:xfrm>
          <a:prstGeom prst="line">
            <a:avLst/>
          </a:prstGeom>
          <a:noFill/>
          <a:ln w="38100">
            <a:solidFill>
              <a:srgbClr val="9933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3077" name="Line 21"/>
          <p:cNvSpPr>
            <a:spLocks noChangeShapeType="1"/>
          </p:cNvSpPr>
          <p:nvPr/>
        </p:nvSpPr>
        <p:spPr bwMode="auto">
          <a:xfrm>
            <a:off x="6019800" y="1585913"/>
            <a:ext cx="1371600" cy="0"/>
          </a:xfrm>
          <a:prstGeom prst="line">
            <a:avLst/>
          </a:prstGeom>
          <a:noFill/>
          <a:ln w="38100">
            <a:solidFill>
              <a:srgbClr val="9933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3078" name="Line 22"/>
          <p:cNvSpPr>
            <a:spLocks noChangeShapeType="1"/>
          </p:cNvSpPr>
          <p:nvPr/>
        </p:nvSpPr>
        <p:spPr bwMode="auto">
          <a:xfrm>
            <a:off x="7391400" y="1585913"/>
            <a:ext cx="1295400" cy="1752600"/>
          </a:xfrm>
          <a:prstGeom prst="line">
            <a:avLst/>
          </a:prstGeom>
          <a:noFill/>
          <a:ln w="38100">
            <a:solidFill>
              <a:srgbClr val="9933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3079" name="Line 23"/>
          <p:cNvSpPr>
            <a:spLocks noChangeShapeType="1"/>
          </p:cNvSpPr>
          <p:nvPr/>
        </p:nvSpPr>
        <p:spPr bwMode="auto">
          <a:xfrm>
            <a:off x="5410200" y="3338513"/>
            <a:ext cx="3276600" cy="0"/>
          </a:xfrm>
          <a:prstGeom prst="line">
            <a:avLst/>
          </a:prstGeom>
          <a:noFill/>
          <a:ln w="38100">
            <a:solidFill>
              <a:srgbClr val="9933FF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3083" name="Rectangle 27"/>
          <p:cNvSpPr>
            <a:spLocks noChangeArrowheads="1"/>
          </p:cNvSpPr>
          <p:nvPr/>
        </p:nvSpPr>
        <p:spPr bwMode="auto">
          <a:xfrm>
            <a:off x="533400" y="3810000"/>
            <a:ext cx="30527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en-US" sz="2800" b="1" dirty="0">
                <a:solidFill>
                  <a:srgbClr val="FF0000"/>
                </a:solidFill>
                <a:latin typeface=".VnArial Narrow" pitchFamily="34" charset="0"/>
              </a:rPr>
              <a:t>So </a:t>
            </a:r>
            <a:r>
              <a:rPr lang="en-US" sz="2800" b="1" dirty="0" err="1">
                <a:solidFill>
                  <a:srgbClr val="FF0000"/>
                </a:solidFill>
                <a:latin typeface=".VnArial Narrow" pitchFamily="34" charset="0"/>
              </a:rPr>
              <a:t>s¸nh</a:t>
            </a:r>
            <a:r>
              <a:rPr lang="en-US" sz="2800" b="1" dirty="0">
                <a:solidFill>
                  <a:srgbClr val="FF0000"/>
                </a:solidFill>
                <a:latin typeface=".VnArial Narrow" pitchFamily="34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.VnArial Narrow" pitchFamily="34" charset="0"/>
              </a:rPr>
              <a:t>chu</a:t>
            </a:r>
            <a:r>
              <a:rPr lang="en-US" sz="2800" b="1" dirty="0">
                <a:solidFill>
                  <a:srgbClr val="FF0000"/>
                </a:solidFill>
                <a:latin typeface=".VnArial Narrow" pitchFamily="34" charset="0"/>
              </a:rPr>
              <a:t> vi 2 </a:t>
            </a:r>
            <a:r>
              <a:rPr lang="en-US" sz="2800" b="1" dirty="0" err="1">
                <a:solidFill>
                  <a:srgbClr val="FF0000"/>
                </a:solidFill>
                <a:latin typeface=".VnArial Narrow" pitchFamily="34" charset="0"/>
              </a:rPr>
              <a:t>h×nh</a:t>
            </a:r>
            <a:r>
              <a:rPr lang="en-US" sz="2800" b="1" dirty="0">
                <a:solidFill>
                  <a:srgbClr val="FF0000"/>
                </a:solidFill>
                <a:latin typeface=".VnArial Narrow" pitchFamily="34" charset="0"/>
              </a:rPr>
              <a:t>:</a:t>
            </a:r>
          </a:p>
        </p:txBody>
      </p:sp>
      <p:sp>
        <p:nvSpPr>
          <p:cNvPr id="173084" name="Rectangle 28"/>
          <p:cNvSpPr>
            <a:spLocks noChangeArrowheads="1"/>
          </p:cNvSpPr>
          <p:nvPr/>
        </p:nvSpPr>
        <p:spPr bwMode="auto">
          <a:xfrm>
            <a:off x="3886200" y="3886200"/>
            <a:ext cx="406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en-US" sz="2400" dirty="0">
                <a:solidFill>
                  <a:srgbClr val="0000FF"/>
                </a:solidFill>
                <a:latin typeface=".VnArial Narrow" pitchFamily="34" charset="0"/>
              </a:rPr>
              <a:t>- </a:t>
            </a:r>
            <a:r>
              <a:rPr lang="en-US" sz="2400" dirty="0" err="1">
                <a:solidFill>
                  <a:srgbClr val="0000FF"/>
                </a:solidFill>
                <a:latin typeface=".VnArial Narrow" pitchFamily="34" charset="0"/>
              </a:rPr>
              <a:t>Gièng</a:t>
            </a:r>
            <a:r>
              <a:rPr lang="en-US" sz="2400" dirty="0">
                <a:solidFill>
                  <a:srgbClr val="0000FF"/>
                </a:solidFill>
                <a:latin typeface=".VnArial Narrow" pitchFamily="34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.VnArial Narrow" pitchFamily="34" charset="0"/>
              </a:rPr>
              <a:t>nhau</a:t>
            </a:r>
            <a:r>
              <a:rPr lang="en-US" sz="2400" dirty="0" smtClean="0">
                <a:solidFill>
                  <a:srgbClr val="0000FF"/>
                </a:solidFill>
                <a:latin typeface=".VnArial Narrow" pitchFamily="34" charset="0"/>
              </a:rPr>
              <a:t>:</a:t>
            </a:r>
            <a:r>
              <a:rPr lang="en-US" sz="24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.VnArial Narrow" pitchFamily="34" charset="0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.VnArial Narrow" pitchFamily="34" charset="0"/>
              </a:rPr>
              <a:t>B»ng</a:t>
            </a:r>
            <a:r>
              <a:rPr lang="en-US" sz="2400" dirty="0">
                <a:effectLst>
                  <a:outerShdw blurRad="38100" dist="38100" dir="2700000" algn="tl">
                    <a:srgbClr val="FFFFFF"/>
                  </a:outerShdw>
                </a:effectLst>
                <a:latin typeface=".VnArial Narrow" pitchFamily="34" charset="0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.VnArial Narrow" pitchFamily="34" charset="0"/>
              </a:rPr>
              <a:t>tæng</a:t>
            </a:r>
            <a:r>
              <a:rPr lang="en-US" sz="2400" dirty="0">
                <a:effectLst>
                  <a:outerShdw blurRad="38100" dist="38100" dir="2700000" algn="tl">
                    <a:srgbClr val="FFFFFF"/>
                  </a:outerShdw>
                </a:effectLst>
                <a:latin typeface=".VnArial Narrow" pitchFamily="34" charset="0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.VnArial Narrow" pitchFamily="34" charset="0"/>
              </a:rPr>
              <a:t>c¸c</a:t>
            </a:r>
            <a:r>
              <a:rPr lang="en-US" sz="2400" dirty="0">
                <a:effectLst>
                  <a:outerShdw blurRad="38100" dist="38100" dir="2700000" algn="tl">
                    <a:srgbClr val="FFFFFF"/>
                  </a:outerShdw>
                </a:effectLst>
                <a:latin typeface=".VnArial Narrow" pitchFamily="34" charset="0"/>
              </a:rPr>
              <a:t> c¹nh</a:t>
            </a:r>
          </a:p>
        </p:txBody>
      </p:sp>
      <p:sp>
        <p:nvSpPr>
          <p:cNvPr id="173085" name="Rectangle 29"/>
          <p:cNvSpPr>
            <a:spLocks noChangeArrowheads="1"/>
          </p:cNvSpPr>
          <p:nvPr/>
        </p:nvSpPr>
        <p:spPr bwMode="auto">
          <a:xfrm>
            <a:off x="3886200" y="4267200"/>
            <a:ext cx="4724400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20000"/>
              </a:spcBef>
              <a:buClr>
                <a:schemeClr val="hlink"/>
              </a:buClr>
              <a:buSzPct val="65000"/>
              <a:buFont typeface="Wingdings" pitchFamily="2" charset="2"/>
              <a:buNone/>
            </a:pPr>
            <a:r>
              <a:rPr lang="en-US" sz="2400" dirty="0">
                <a:solidFill>
                  <a:srgbClr val="0000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.VnArial Narrow" pitchFamily="34" charset="0"/>
              </a:rPr>
              <a:t>- </a:t>
            </a:r>
            <a:r>
              <a:rPr lang="en-US" sz="2400" dirty="0" err="1">
                <a:solidFill>
                  <a:srgbClr val="0000FF"/>
                </a:solidFill>
                <a:latin typeface=".VnArial Narrow" pitchFamily="34" charset="0"/>
              </a:rPr>
              <a:t>Kh¸c</a:t>
            </a:r>
            <a:r>
              <a:rPr lang="en-US" sz="2400" dirty="0">
                <a:solidFill>
                  <a:srgbClr val="0000FF"/>
                </a:solidFill>
                <a:latin typeface=".VnArial Narrow" pitchFamily="34" charset="0"/>
              </a:rPr>
              <a:t> </a:t>
            </a:r>
            <a:r>
              <a:rPr lang="en-US" sz="2400" dirty="0" err="1" smtClean="0">
                <a:solidFill>
                  <a:srgbClr val="0000FF"/>
                </a:solidFill>
                <a:latin typeface=".VnArial Narrow" pitchFamily="34" charset="0"/>
              </a:rPr>
              <a:t>nhau</a:t>
            </a:r>
            <a:r>
              <a:rPr lang="en-US" sz="2400" dirty="0" smtClean="0">
                <a:solidFill>
                  <a:srgbClr val="0000FF"/>
                </a:solidFill>
                <a:latin typeface=".VnArial Narrow" pitchFamily="34" charset="0"/>
              </a:rPr>
              <a:t>: </a:t>
            </a:r>
            <a:r>
              <a:rPr lang="en-US" sz="2400" dirty="0" err="1" smtClean="0">
                <a:effectLst>
                  <a:outerShdw blurRad="38100" dist="38100" dir="2700000" algn="tl">
                    <a:srgbClr val="FFFFFF"/>
                  </a:outerShdw>
                </a:effectLst>
                <a:latin typeface=".VnArial Narrow" pitchFamily="34" charset="0"/>
              </a:rPr>
              <a:t>H×nh</a:t>
            </a:r>
            <a:r>
              <a:rPr lang="en-US" sz="2400" dirty="0" smtClean="0">
                <a:effectLst>
                  <a:outerShdw blurRad="38100" dist="38100" dir="2700000" algn="tl">
                    <a:srgbClr val="FFFFFF"/>
                  </a:outerShdw>
                </a:effectLst>
                <a:latin typeface=".VnArial Narrow" pitchFamily="34" charset="0"/>
              </a:rPr>
              <a:t> </a:t>
            </a:r>
            <a:r>
              <a:rPr lang="en-US" sz="2400" dirty="0">
                <a:effectLst>
                  <a:outerShdw blurRad="38100" dist="38100" dir="2700000" algn="tl">
                    <a:srgbClr val="FFFFFF"/>
                  </a:outerShdw>
                </a:effectLst>
                <a:latin typeface=".VnArial Narrow" pitchFamily="34" charset="0"/>
              </a:rPr>
              <a:t>tam </a:t>
            </a:r>
            <a:r>
              <a:rPr lang="en-US" sz="24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.VnArial Narrow" pitchFamily="34" charset="0"/>
              </a:rPr>
              <a:t>gi¸c</a:t>
            </a:r>
            <a:r>
              <a:rPr lang="en-US" sz="2400" dirty="0">
                <a:effectLst>
                  <a:outerShdw blurRad="38100" dist="38100" dir="2700000" algn="tl">
                    <a:srgbClr val="FFFFFF"/>
                  </a:outerShdw>
                </a:effectLst>
                <a:latin typeface=".VnArial Narrow" pitchFamily="34" charset="0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.VnArial Narrow" pitchFamily="34" charset="0"/>
              </a:rPr>
              <a:t>b»ng</a:t>
            </a:r>
            <a:r>
              <a:rPr lang="en-US" sz="2400" dirty="0">
                <a:effectLst>
                  <a:outerShdw blurRad="38100" dist="38100" dir="2700000" algn="tl">
                    <a:srgbClr val="FFFFFF"/>
                  </a:outerShdw>
                </a:effectLst>
                <a:latin typeface=".VnArial Narrow" pitchFamily="34" charset="0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.VnArial Narrow" pitchFamily="34" charset="0"/>
              </a:rPr>
              <a:t>tæng</a:t>
            </a:r>
            <a:r>
              <a:rPr lang="en-US" sz="2400" dirty="0">
                <a:effectLst>
                  <a:outerShdw blurRad="38100" dist="38100" dir="2700000" algn="tl">
                    <a:srgbClr val="FFFFFF"/>
                  </a:outerShdw>
                </a:effectLst>
                <a:latin typeface=".VnArial Narrow" pitchFamily="34" charset="0"/>
              </a:rPr>
              <a:t> 3 c¹nh, </a:t>
            </a:r>
            <a:r>
              <a:rPr lang="en-US" sz="24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.VnArial Narrow" pitchFamily="34" charset="0"/>
              </a:rPr>
              <a:t>h×nh</a:t>
            </a:r>
            <a:r>
              <a:rPr lang="en-US" sz="2400" dirty="0">
                <a:effectLst>
                  <a:outerShdw blurRad="38100" dist="38100" dir="2700000" algn="tl">
                    <a:srgbClr val="FFFFFF"/>
                  </a:outerShdw>
                </a:effectLst>
                <a:latin typeface=".VnArial Narrow" pitchFamily="34" charset="0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.VnArial Narrow" pitchFamily="34" charset="0"/>
              </a:rPr>
              <a:t>tø</a:t>
            </a:r>
            <a:r>
              <a:rPr lang="en-US" sz="2400" dirty="0">
                <a:effectLst>
                  <a:outerShdw blurRad="38100" dist="38100" dir="2700000" algn="tl">
                    <a:srgbClr val="FFFFFF"/>
                  </a:outerShdw>
                </a:effectLst>
                <a:latin typeface=".VnArial Narrow" pitchFamily="34" charset="0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.VnArial Narrow" pitchFamily="34" charset="0"/>
              </a:rPr>
              <a:t>gi¸c</a:t>
            </a:r>
            <a:r>
              <a:rPr lang="en-US" sz="2400" dirty="0">
                <a:effectLst>
                  <a:outerShdw blurRad="38100" dist="38100" dir="2700000" algn="tl">
                    <a:srgbClr val="FFFFFF"/>
                  </a:outerShdw>
                </a:effectLst>
                <a:latin typeface=".VnArial Narrow" pitchFamily="34" charset="0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.VnArial Narrow" pitchFamily="34" charset="0"/>
              </a:rPr>
              <a:t>b»ng</a:t>
            </a:r>
            <a:r>
              <a:rPr lang="en-US" sz="2400" dirty="0">
                <a:effectLst>
                  <a:outerShdw blurRad="38100" dist="38100" dir="2700000" algn="tl">
                    <a:srgbClr val="FFFFFF"/>
                  </a:outerShdw>
                </a:effectLst>
                <a:latin typeface=".VnArial Narrow" pitchFamily="34" charset="0"/>
              </a:rPr>
              <a:t> </a:t>
            </a:r>
            <a:r>
              <a:rPr lang="en-US" sz="2400" dirty="0" err="1">
                <a:effectLst>
                  <a:outerShdw blurRad="38100" dist="38100" dir="2700000" algn="tl">
                    <a:srgbClr val="FFFFFF"/>
                  </a:outerShdw>
                </a:effectLst>
                <a:latin typeface=".VnArial Narrow" pitchFamily="34" charset="0"/>
              </a:rPr>
              <a:t>tæng</a:t>
            </a:r>
            <a:r>
              <a:rPr lang="en-US" sz="2400" dirty="0">
                <a:effectLst>
                  <a:outerShdw blurRad="38100" dist="38100" dir="2700000" algn="tl">
                    <a:srgbClr val="FFFFFF"/>
                  </a:outerShdw>
                </a:effectLst>
                <a:latin typeface=".VnArial Narrow" pitchFamily="34" charset="0"/>
              </a:rPr>
              <a:t> 4 c¹nh</a:t>
            </a:r>
            <a:r>
              <a:rPr lang="en-US" dirty="0"/>
              <a:t> </a:t>
            </a:r>
          </a:p>
        </p:txBody>
      </p:sp>
      <p:pic>
        <p:nvPicPr>
          <p:cNvPr id="173121" name="Picture 9" descr="A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016875" y="5656263"/>
            <a:ext cx="1279525" cy="989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3122" name="Picture 9" descr="A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315200" y="5883275"/>
            <a:ext cx="1279525" cy="989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3123" name="Picture 9" descr="A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3400" y="5973763"/>
            <a:ext cx="1143000" cy="884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3124" name="Picture 9" descr="A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-228600" y="5868988"/>
            <a:ext cx="1279525" cy="989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73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17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173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500"/>
                                        <p:tgtEl>
                                          <p:spTgt spid="17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9" dur="500"/>
                                        <p:tgtEl>
                                          <p:spTgt spid="173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2" dur="500"/>
                                        <p:tgtEl>
                                          <p:spTgt spid="173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173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8" dur="500"/>
                                        <p:tgtEl>
                                          <p:spTgt spid="173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1" dur="500"/>
                                        <p:tgtEl>
                                          <p:spTgt spid="173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4" dur="500"/>
                                        <p:tgtEl>
                                          <p:spTgt spid="173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730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173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173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173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17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2" dur="500"/>
                                        <p:tgtEl>
                                          <p:spTgt spid="173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1730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8" dur="500"/>
                                        <p:tgtEl>
                                          <p:spTgt spid="1730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1" dur="500"/>
                                        <p:tgtEl>
                                          <p:spTgt spid="17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4" dur="500"/>
                                        <p:tgtEl>
                                          <p:spTgt spid="173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7" dur="500"/>
                                        <p:tgtEl>
                                          <p:spTgt spid="1730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173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73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730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730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173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730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1730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7" dur="500"/>
                                        <p:tgtEl>
                                          <p:spTgt spid="173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92" dur="500"/>
                                        <p:tgtEl>
                                          <p:spTgt spid="173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3058" grpId="0"/>
      <p:bldP spid="173059" grpId="0"/>
      <p:bldP spid="173060" grpId="0"/>
      <p:bldP spid="173061" grpId="0"/>
      <p:bldP spid="173062" grpId="0"/>
      <p:bldP spid="173063" grpId="0"/>
      <p:bldP spid="173064" grpId="0" animBg="1"/>
      <p:bldP spid="173065" grpId="0" animBg="1"/>
      <p:bldP spid="173066" grpId="0" animBg="1"/>
      <p:bldP spid="173067" grpId="0"/>
      <p:bldP spid="173069" grpId="0"/>
      <p:bldP spid="173070" grpId="0"/>
      <p:bldP spid="173071" grpId="0"/>
      <p:bldP spid="173072" grpId="0"/>
      <p:bldP spid="173073" grpId="0"/>
      <p:bldP spid="173074" grpId="0"/>
      <p:bldP spid="173075" grpId="0"/>
      <p:bldP spid="173076" grpId="0" animBg="1"/>
      <p:bldP spid="173077" grpId="0" animBg="1"/>
      <p:bldP spid="173078" grpId="0" animBg="1"/>
      <p:bldP spid="173079" grpId="0" animBg="1"/>
      <p:bldP spid="173083" grpId="0"/>
      <p:bldP spid="173084" grpId="0"/>
      <p:bldP spid="17308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82" name="Text Box 2"/>
          <p:cNvSpPr txBox="1">
            <a:spLocks noChangeArrowheads="1"/>
          </p:cNvSpPr>
          <p:nvPr/>
        </p:nvSpPr>
        <p:spPr bwMode="auto">
          <a:xfrm>
            <a:off x="381000" y="2932093"/>
            <a:ext cx="40386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chu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vi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083" name="Text Box 3"/>
          <p:cNvSpPr txBox="1">
            <a:spLocks noChangeArrowheads="1"/>
          </p:cNvSpPr>
          <p:nvPr/>
        </p:nvSpPr>
        <p:spPr bwMode="auto">
          <a:xfrm>
            <a:off x="533400" y="4433888"/>
            <a:ext cx="3962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0000FF"/>
                </a:solidFill>
                <a:latin typeface=".VnArial Narrow" pitchFamily="34" charset="0"/>
              </a:rPr>
              <a:t>b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 dm, 30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dm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40 dm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084" name="Text Box 4"/>
          <p:cNvSpPr txBox="1">
            <a:spLocks noChangeArrowheads="1"/>
          </p:cNvSpPr>
          <p:nvPr/>
        </p:nvSpPr>
        <p:spPr bwMode="auto">
          <a:xfrm>
            <a:off x="533400" y="4967288"/>
            <a:ext cx="3657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c)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cm,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12 cm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cm.</a:t>
            </a:r>
            <a:endParaRPr lang="en-US" sz="2800" dirty="0">
              <a:solidFill>
                <a:srgbClr val="FF0000"/>
              </a:solidFill>
              <a:latin typeface=".VnArial Narrow" pitchFamily="34" charset="0"/>
            </a:endParaRPr>
          </a:p>
        </p:txBody>
      </p:sp>
      <p:sp>
        <p:nvSpPr>
          <p:cNvPr id="174085" name="Oval 5"/>
          <p:cNvSpPr>
            <a:spLocks noChangeArrowheads="1"/>
          </p:cNvSpPr>
          <p:nvPr/>
        </p:nvSpPr>
        <p:spPr bwMode="auto">
          <a:xfrm>
            <a:off x="762000" y="2057400"/>
            <a:ext cx="1371600" cy="685800"/>
          </a:xfrm>
          <a:prstGeom prst="ellipse">
            <a:avLst/>
          </a:prstGeom>
          <a:gradFill rotWithShape="1">
            <a:gsLst>
              <a:gs pos="0">
                <a:srgbClr val="FF0000"/>
              </a:gs>
              <a:gs pos="50000">
                <a:schemeClr val="bg1"/>
              </a:gs>
              <a:gs pos="100000">
                <a:srgbClr val="FF0000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dirty="0" err="1">
                <a:latin typeface=".VnArial" pitchFamily="34" charset="0"/>
              </a:rPr>
              <a:t>Bµi</a:t>
            </a:r>
            <a:r>
              <a:rPr lang="en-US" sz="3200" dirty="0">
                <a:latin typeface=".VnArial" pitchFamily="34" charset="0"/>
              </a:rPr>
              <a:t> 1</a:t>
            </a:r>
          </a:p>
        </p:txBody>
      </p:sp>
      <p:sp>
        <p:nvSpPr>
          <p:cNvPr id="174086" name="Rectangle 6"/>
          <p:cNvSpPr>
            <a:spLocks noChangeArrowheads="1"/>
          </p:cNvSpPr>
          <p:nvPr/>
        </p:nvSpPr>
        <p:spPr bwMode="auto">
          <a:xfrm>
            <a:off x="533400" y="3897313"/>
            <a:ext cx="373050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cm,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 cm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13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cm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089" name="Rectangle 9"/>
          <p:cNvSpPr>
            <a:spLocks noChangeArrowheads="1"/>
          </p:cNvSpPr>
          <p:nvPr/>
        </p:nvSpPr>
        <p:spPr bwMode="auto">
          <a:xfrm>
            <a:off x="4648200" y="3976687"/>
            <a:ext cx="60785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b</a:t>
            </a:r>
            <a:r>
              <a:rPr lang="en-US" sz="2800" dirty="0" smtClean="0">
                <a:solidFill>
                  <a:srgbClr val="0000FF"/>
                </a:solidFill>
              </a:rPr>
              <a:t>) </a:t>
            </a:r>
            <a:endParaRPr lang="en-US" sz="2800" dirty="0">
              <a:solidFill>
                <a:srgbClr val="0000FF"/>
              </a:solidFill>
            </a:endParaRPr>
          </a:p>
        </p:txBody>
      </p:sp>
      <p:sp>
        <p:nvSpPr>
          <p:cNvPr id="174090" name="Rectangle 10"/>
          <p:cNvSpPr>
            <a:spLocks noChangeArrowheads="1"/>
          </p:cNvSpPr>
          <p:nvPr/>
        </p:nvSpPr>
        <p:spPr bwMode="auto">
          <a:xfrm>
            <a:off x="4724400" y="5348287"/>
            <a:ext cx="4810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 dirty="0">
                <a:solidFill>
                  <a:srgbClr val="0000FF"/>
                </a:solidFill>
              </a:rPr>
              <a:t>c)</a:t>
            </a:r>
          </a:p>
        </p:txBody>
      </p:sp>
      <p:sp>
        <p:nvSpPr>
          <p:cNvPr id="174092" name="Text Box 12"/>
          <p:cNvSpPr txBox="1">
            <a:spLocks noChangeArrowheads="1"/>
          </p:cNvSpPr>
          <p:nvPr/>
        </p:nvSpPr>
        <p:spPr bwMode="auto">
          <a:xfrm>
            <a:off x="4724400" y="2286000"/>
            <a:ext cx="3810000" cy="15696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457200" indent="-457200">
              <a:spcBef>
                <a:spcPct val="50000"/>
              </a:spcBef>
              <a:buAutoNum type="alphaLcParenR"/>
            </a:pPr>
            <a:r>
              <a:rPr lang="en-US" sz="2400" dirty="0" smtClean="0">
                <a:latin typeface=".VnArial Narrow" pitchFamily="34" charset="0"/>
              </a:rPr>
              <a:t>Chu </a:t>
            </a:r>
            <a:r>
              <a:rPr lang="en-US" sz="2400" dirty="0">
                <a:latin typeface=".VnArial Narrow" pitchFamily="34" charset="0"/>
              </a:rPr>
              <a:t>vi </a:t>
            </a:r>
            <a:r>
              <a:rPr lang="en-US" sz="2400" dirty="0" err="1">
                <a:latin typeface=".VnArial Narrow" pitchFamily="34" charset="0"/>
              </a:rPr>
              <a:t>h×nh</a:t>
            </a:r>
            <a:r>
              <a:rPr lang="en-US" sz="2400" dirty="0">
                <a:latin typeface=".VnArial Narrow" pitchFamily="34" charset="0"/>
              </a:rPr>
              <a:t> tam </a:t>
            </a:r>
            <a:r>
              <a:rPr lang="en-US" sz="2400" dirty="0" err="1">
                <a:latin typeface=".VnArial Narrow" pitchFamily="34" charset="0"/>
              </a:rPr>
              <a:t>gi¸c</a:t>
            </a:r>
            <a:r>
              <a:rPr lang="en-US" sz="2400" dirty="0">
                <a:latin typeface=".VnArial Narrow" pitchFamily="34" charset="0"/>
              </a:rPr>
              <a:t> lµ</a:t>
            </a:r>
            <a:r>
              <a:rPr lang="en-US" sz="2400" dirty="0" smtClean="0">
                <a:latin typeface=".VnArial Narrow" pitchFamily="34" charset="0"/>
              </a:rPr>
              <a:t>:</a:t>
            </a:r>
          </a:p>
          <a:p>
            <a:pPr marL="457200" indent="-457200">
              <a:spcBef>
                <a:spcPct val="50000"/>
              </a:spcBef>
            </a:pPr>
            <a:r>
              <a:rPr lang="en-US" sz="2400" dirty="0" smtClean="0">
                <a:solidFill>
                  <a:srgbClr val="0000FF"/>
                </a:solidFill>
                <a:latin typeface=".VnArial Narrow" pitchFamily="34" charset="0"/>
              </a:rPr>
              <a:t>      </a:t>
            </a:r>
            <a:r>
              <a:rPr lang="en-US" sz="2400" dirty="0" smtClean="0">
                <a:solidFill>
                  <a:srgbClr val="FF0000"/>
                </a:solidFill>
                <a:latin typeface=".VnArial Narrow" pitchFamily="34" charset="0"/>
              </a:rPr>
              <a:t>7 + 10 +13 = 30 </a:t>
            </a:r>
            <a:r>
              <a:rPr lang="en-US" sz="2400" dirty="0" smtClean="0">
                <a:latin typeface=".VnArial Narrow" pitchFamily="34" charset="0"/>
              </a:rPr>
              <a:t>(cm)</a:t>
            </a:r>
          </a:p>
          <a:p>
            <a:pPr marL="457200" indent="-457200">
              <a:spcBef>
                <a:spcPct val="50000"/>
              </a:spcBef>
            </a:pPr>
            <a:r>
              <a:rPr lang="en-US" sz="2400" dirty="0" smtClean="0">
                <a:latin typeface=".VnArial Narrow" pitchFamily="34" charset="0"/>
              </a:rPr>
              <a:t>                 §¸p </a:t>
            </a:r>
            <a:r>
              <a:rPr lang="en-US" sz="2400" dirty="0" err="1" smtClean="0">
                <a:latin typeface=".VnArial Narrow" pitchFamily="34" charset="0"/>
              </a:rPr>
              <a:t>sè</a:t>
            </a:r>
            <a:r>
              <a:rPr lang="en-US" sz="2400" dirty="0" smtClean="0">
                <a:latin typeface=".VnArial Narrow" pitchFamily="34" charset="0"/>
              </a:rPr>
              <a:t>:  30 cm </a:t>
            </a:r>
          </a:p>
        </p:txBody>
      </p:sp>
      <p:sp>
        <p:nvSpPr>
          <p:cNvPr id="174094" name="Text Box 14"/>
          <p:cNvSpPr txBox="1">
            <a:spLocks noChangeArrowheads="1"/>
          </p:cNvSpPr>
          <p:nvPr/>
        </p:nvSpPr>
        <p:spPr bwMode="auto">
          <a:xfrm>
            <a:off x="5334000" y="5867400"/>
            <a:ext cx="3276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FF0000"/>
                </a:solidFill>
                <a:latin typeface=".VnArial Narrow" pitchFamily="34" charset="0"/>
              </a:rPr>
              <a:t>8 + 12 + 7 = 27</a:t>
            </a:r>
            <a:r>
              <a:rPr lang="en-US" sz="2400" dirty="0">
                <a:solidFill>
                  <a:srgbClr val="0000FF"/>
                </a:solidFill>
                <a:latin typeface=".VnArial Narrow" pitchFamily="34" charset="0"/>
              </a:rPr>
              <a:t> ( cm )</a:t>
            </a:r>
          </a:p>
        </p:txBody>
      </p:sp>
      <p:sp>
        <p:nvSpPr>
          <p:cNvPr id="174095" name="Text Box 15"/>
          <p:cNvSpPr txBox="1">
            <a:spLocks noChangeArrowheads="1"/>
          </p:cNvSpPr>
          <p:nvPr/>
        </p:nvSpPr>
        <p:spPr bwMode="auto">
          <a:xfrm>
            <a:off x="5334000" y="5410200"/>
            <a:ext cx="304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0000FF"/>
                </a:solidFill>
                <a:latin typeface=".VnArial Narrow" pitchFamily="34" charset="0"/>
              </a:rPr>
              <a:t>Chu vi </a:t>
            </a:r>
            <a:r>
              <a:rPr lang="en-US" sz="2400" dirty="0" err="1">
                <a:solidFill>
                  <a:srgbClr val="0000FF"/>
                </a:solidFill>
                <a:latin typeface=".VnArial Narrow" pitchFamily="34" charset="0"/>
              </a:rPr>
              <a:t>h×nh</a:t>
            </a:r>
            <a:r>
              <a:rPr lang="en-US" sz="2400" dirty="0">
                <a:solidFill>
                  <a:srgbClr val="0000FF"/>
                </a:solidFill>
                <a:latin typeface=".VnArial Narrow" pitchFamily="34" charset="0"/>
              </a:rPr>
              <a:t> tam </a:t>
            </a:r>
            <a:r>
              <a:rPr lang="en-US" sz="2400" dirty="0" err="1">
                <a:solidFill>
                  <a:srgbClr val="0000FF"/>
                </a:solidFill>
                <a:latin typeface=".VnArial Narrow" pitchFamily="34" charset="0"/>
              </a:rPr>
              <a:t>gi¸c</a:t>
            </a:r>
            <a:r>
              <a:rPr lang="en-US" sz="2400" dirty="0">
                <a:solidFill>
                  <a:srgbClr val="0000FF"/>
                </a:solidFill>
                <a:latin typeface=".VnArial Narrow" pitchFamily="34" charset="0"/>
              </a:rPr>
              <a:t> lµ:</a:t>
            </a:r>
          </a:p>
        </p:txBody>
      </p:sp>
      <p:sp>
        <p:nvSpPr>
          <p:cNvPr id="174096" name="Text Box 16"/>
          <p:cNvSpPr txBox="1">
            <a:spLocks noChangeArrowheads="1"/>
          </p:cNvSpPr>
          <p:nvPr/>
        </p:nvSpPr>
        <p:spPr bwMode="auto">
          <a:xfrm>
            <a:off x="6324600" y="6248400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0000FF"/>
                </a:solidFill>
                <a:latin typeface=".VnArial Narrow" pitchFamily="34" charset="0"/>
              </a:rPr>
              <a:t>§¸p </a:t>
            </a:r>
            <a:r>
              <a:rPr lang="en-US" sz="2400" dirty="0" err="1">
                <a:solidFill>
                  <a:srgbClr val="0000FF"/>
                </a:solidFill>
                <a:latin typeface=".VnArial Narrow" pitchFamily="34" charset="0"/>
              </a:rPr>
              <a:t>sè</a:t>
            </a:r>
            <a:r>
              <a:rPr lang="en-US" sz="2400" dirty="0">
                <a:solidFill>
                  <a:srgbClr val="0000FF"/>
                </a:solidFill>
                <a:latin typeface=".VnArial Narrow" pitchFamily="34" charset="0"/>
              </a:rPr>
              <a:t>: 27  cm </a:t>
            </a:r>
          </a:p>
        </p:txBody>
      </p:sp>
      <p:sp>
        <p:nvSpPr>
          <p:cNvPr id="174097" name="Text Box 17"/>
          <p:cNvSpPr txBox="1">
            <a:spLocks noChangeArrowheads="1"/>
          </p:cNvSpPr>
          <p:nvPr/>
        </p:nvSpPr>
        <p:spPr bwMode="auto">
          <a:xfrm>
            <a:off x="5257800" y="4495800"/>
            <a:ext cx="3276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 smtClean="0">
                <a:solidFill>
                  <a:srgbClr val="FF0000"/>
                </a:solidFill>
                <a:latin typeface=".VnArial Narrow" pitchFamily="34" charset="0"/>
              </a:rPr>
              <a:t>20 </a:t>
            </a:r>
            <a:r>
              <a:rPr lang="en-US" sz="2400" dirty="0">
                <a:solidFill>
                  <a:srgbClr val="FF0000"/>
                </a:solidFill>
                <a:latin typeface=".VnArial Narrow" pitchFamily="34" charset="0"/>
              </a:rPr>
              <a:t>+ </a:t>
            </a:r>
            <a:r>
              <a:rPr lang="en-US" sz="2400" dirty="0" smtClean="0">
                <a:solidFill>
                  <a:srgbClr val="FF0000"/>
                </a:solidFill>
                <a:latin typeface=".VnArial Narrow" pitchFamily="34" charset="0"/>
              </a:rPr>
              <a:t>30 </a:t>
            </a:r>
            <a:r>
              <a:rPr lang="en-US" sz="2400" dirty="0">
                <a:solidFill>
                  <a:srgbClr val="FF0000"/>
                </a:solidFill>
                <a:latin typeface=".VnArial Narrow" pitchFamily="34" charset="0"/>
              </a:rPr>
              <a:t>+ </a:t>
            </a:r>
            <a:r>
              <a:rPr lang="en-US" sz="2400" dirty="0" smtClean="0">
                <a:solidFill>
                  <a:srgbClr val="FF0000"/>
                </a:solidFill>
                <a:latin typeface=".VnArial Narrow" pitchFamily="34" charset="0"/>
              </a:rPr>
              <a:t>40 </a:t>
            </a:r>
            <a:r>
              <a:rPr lang="en-US" sz="2400" dirty="0">
                <a:solidFill>
                  <a:srgbClr val="FF0000"/>
                </a:solidFill>
                <a:latin typeface=".VnArial Narrow" pitchFamily="34" charset="0"/>
              </a:rPr>
              <a:t>= 90</a:t>
            </a:r>
            <a:r>
              <a:rPr lang="en-US" sz="2400" dirty="0">
                <a:solidFill>
                  <a:srgbClr val="0000FF"/>
                </a:solidFill>
                <a:latin typeface=".VnArial Narrow" pitchFamily="34" charset="0"/>
              </a:rPr>
              <a:t> ( dm )</a:t>
            </a:r>
          </a:p>
        </p:txBody>
      </p:sp>
      <p:sp>
        <p:nvSpPr>
          <p:cNvPr id="174098" name="Text Box 18"/>
          <p:cNvSpPr txBox="1">
            <a:spLocks noChangeArrowheads="1"/>
          </p:cNvSpPr>
          <p:nvPr/>
        </p:nvSpPr>
        <p:spPr bwMode="auto">
          <a:xfrm>
            <a:off x="5257800" y="4038600"/>
            <a:ext cx="304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0000FF"/>
                </a:solidFill>
                <a:latin typeface=".VnArial Narrow" pitchFamily="34" charset="0"/>
              </a:rPr>
              <a:t>Chu vi </a:t>
            </a:r>
            <a:r>
              <a:rPr lang="en-US" sz="2400" dirty="0" err="1">
                <a:solidFill>
                  <a:srgbClr val="0000FF"/>
                </a:solidFill>
                <a:latin typeface=".VnArial Narrow" pitchFamily="34" charset="0"/>
              </a:rPr>
              <a:t>h×nh</a:t>
            </a:r>
            <a:r>
              <a:rPr lang="en-US" sz="2400" dirty="0">
                <a:solidFill>
                  <a:srgbClr val="0000FF"/>
                </a:solidFill>
                <a:latin typeface=".VnArial Narrow" pitchFamily="34" charset="0"/>
              </a:rPr>
              <a:t> tam </a:t>
            </a:r>
            <a:r>
              <a:rPr lang="en-US" sz="2400" dirty="0" err="1">
                <a:solidFill>
                  <a:srgbClr val="0000FF"/>
                </a:solidFill>
                <a:latin typeface=".VnArial Narrow" pitchFamily="34" charset="0"/>
              </a:rPr>
              <a:t>gi¸c</a:t>
            </a:r>
            <a:r>
              <a:rPr lang="en-US" sz="2400" dirty="0">
                <a:solidFill>
                  <a:srgbClr val="0000FF"/>
                </a:solidFill>
                <a:latin typeface=".VnArial Narrow" pitchFamily="34" charset="0"/>
              </a:rPr>
              <a:t> lµ:</a:t>
            </a:r>
          </a:p>
        </p:txBody>
      </p:sp>
      <p:sp>
        <p:nvSpPr>
          <p:cNvPr id="174099" name="Text Box 19"/>
          <p:cNvSpPr txBox="1">
            <a:spLocks noChangeArrowheads="1"/>
          </p:cNvSpPr>
          <p:nvPr/>
        </p:nvSpPr>
        <p:spPr bwMode="auto">
          <a:xfrm>
            <a:off x="6248400" y="4876800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dirty="0">
                <a:solidFill>
                  <a:srgbClr val="0000FF"/>
                </a:solidFill>
                <a:latin typeface=".VnArial Narrow" pitchFamily="34" charset="0"/>
              </a:rPr>
              <a:t>§¸p </a:t>
            </a:r>
            <a:r>
              <a:rPr lang="en-US" sz="2400" dirty="0" err="1">
                <a:solidFill>
                  <a:srgbClr val="0000FF"/>
                </a:solidFill>
                <a:latin typeface=".VnArial Narrow" pitchFamily="34" charset="0"/>
              </a:rPr>
              <a:t>sè</a:t>
            </a:r>
            <a:r>
              <a:rPr lang="en-US" sz="2400" dirty="0">
                <a:solidFill>
                  <a:srgbClr val="0000FF"/>
                </a:solidFill>
                <a:latin typeface=".VnArial Narrow" pitchFamily="34" charset="0"/>
              </a:rPr>
              <a:t>: 90  dm </a:t>
            </a:r>
          </a:p>
        </p:txBody>
      </p:sp>
      <p:sp>
        <p:nvSpPr>
          <p:cNvPr id="174100" name="Line 20"/>
          <p:cNvSpPr>
            <a:spLocks noChangeShapeType="1"/>
          </p:cNvSpPr>
          <p:nvPr/>
        </p:nvSpPr>
        <p:spPr bwMode="auto">
          <a:xfrm>
            <a:off x="4495800" y="2209800"/>
            <a:ext cx="0" cy="388620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3" name="TextBox 62"/>
          <p:cNvSpPr txBox="1"/>
          <p:nvPr/>
        </p:nvSpPr>
        <p:spPr>
          <a:xfrm>
            <a:off x="5181600" y="1524000"/>
            <a:ext cx="2819400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700" dirty="0" err="1" smtClean="0"/>
              <a:t>Mẫu</a:t>
            </a:r>
            <a:r>
              <a:rPr lang="en-US" sz="2700" dirty="0" smtClean="0"/>
              <a:t>:    </a:t>
            </a:r>
            <a:r>
              <a:rPr lang="en-US" sz="2700" b="1" u="sng" dirty="0" err="1" smtClean="0"/>
              <a:t>Bài</a:t>
            </a:r>
            <a:r>
              <a:rPr lang="en-US" sz="2700" b="1" u="sng" dirty="0" smtClean="0"/>
              <a:t> </a:t>
            </a:r>
            <a:r>
              <a:rPr lang="en-US" sz="2700" b="1" u="sng" dirty="0" err="1" smtClean="0"/>
              <a:t>giải</a:t>
            </a:r>
            <a:r>
              <a:rPr lang="en-US" sz="2700" dirty="0" smtClean="0"/>
              <a:t>:</a:t>
            </a:r>
            <a:endParaRPr lang="en-US" sz="27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0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0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74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40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408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4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4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740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40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0" dur="500"/>
                                        <p:tgtEl>
                                          <p:spTgt spid="1740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740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740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7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17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7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740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1740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740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740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740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7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740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740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7409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7409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740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1740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1740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1740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740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740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740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082" grpId="0"/>
      <p:bldP spid="174083" grpId="0"/>
      <p:bldP spid="174084" grpId="0"/>
      <p:bldP spid="174085" grpId="0" animBg="1"/>
      <p:bldP spid="174089" grpId="0"/>
      <p:bldP spid="174090" grpId="0"/>
      <p:bldP spid="174092" grpId="0" animBg="1"/>
      <p:bldP spid="174094" grpId="0"/>
      <p:bldP spid="174095" grpId="0"/>
      <p:bldP spid="174096" grpId="0"/>
      <p:bldP spid="174097" grpId="0"/>
      <p:bldP spid="174098" grpId="0"/>
      <p:bldP spid="174099" grpId="0"/>
      <p:bldP spid="6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106" name="Text Box 2"/>
          <p:cNvSpPr txBox="1">
            <a:spLocks noChangeArrowheads="1"/>
          </p:cNvSpPr>
          <p:nvPr/>
        </p:nvSpPr>
        <p:spPr bwMode="auto">
          <a:xfrm>
            <a:off x="304800" y="2085975"/>
            <a:ext cx="44958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chu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vi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5107" name="Text Box 3"/>
          <p:cNvSpPr txBox="1">
            <a:spLocks noChangeArrowheads="1"/>
          </p:cNvSpPr>
          <p:nvPr/>
        </p:nvSpPr>
        <p:spPr bwMode="auto">
          <a:xfrm>
            <a:off x="228600" y="3076575"/>
            <a:ext cx="43434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a)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dm,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dm,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 dm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6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dm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5108" name="Text Box 4"/>
          <p:cNvSpPr txBox="1">
            <a:spLocks noChangeArrowheads="1"/>
          </p:cNvSpPr>
          <p:nvPr/>
        </p:nvSpPr>
        <p:spPr bwMode="auto">
          <a:xfrm>
            <a:off x="304800" y="3748088"/>
            <a:ext cx="41910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dirty="0">
                <a:solidFill>
                  <a:srgbClr val="0000FF"/>
                </a:solidFill>
                <a:latin typeface=".VnArial Narrow" pitchFamily="34" charset="0"/>
              </a:rPr>
              <a:t>b</a:t>
            </a:r>
            <a:r>
              <a:rPr lang="en-US" sz="28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10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cm, 20 cm, 10 cm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 cm.</a:t>
            </a:r>
          </a:p>
        </p:txBody>
      </p:sp>
      <p:sp>
        <p:nvSpPr>
          <p:cNvPr id="175112" name="Oval 8"/>
          <p:cNvSpPr>
            <a:spLocks noChangeArrowheads="1"/>
          </p:cNvSpPr>
          <p:nvPr/>
        </p:nvSpPr>
        <p:spPr bwMode="auto">
          <a:xfrm>
            <a:off x="609600" y="1295400"/>
            <a:ext cx="1371600" cy="685800"/>
          </a:xfrm>
          <a:prstGeom prst="ellipse">
            <a:avLst/>
          </a:prstGeom>
          <a:gradFill rotWithShape="1">
            <a:gsLst>
              <a:gs pos="0">
                <a:srgbClr val="FF0000"/>
              </a:gs>
              <a:gs pos="50000">
                <a:schemeClr val="bg1"/>
              </a:gs>
              <a:gs pos="100000">
                <a:srgbClr val="FF0000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dirty="0" err="1">
                <a:latin typeface=".VnArial" pitchFamily="34" charset="0"/>
              </a:rPr>
              <a:t>Bµi</a:t>
            </a:r>
            <a:r>
              <a:rPr lang="en-US" sz="3200" dirty="0">
                <a:latin typeface=".VnArial" pitchFamily="34" charset="0"/>
              </a:rPr>
              <a:t> 2</a:t>
            </a:r>
          </a:p>
        </p:txBody>
      </p:sp>
      <p:sp>
        <p:nvSpPr>
          <p:cNvPr id="175113" name="Line 9"/>
          <p:cNvSpPr>
            <a:spLocks noChangeShapeType="1"/>
          </p:cNvSpPr>
          <p:nvPr/>
        </p:nvSpPr>
        <p:spPr bwMode="auto">
          <a:xfrm>
            <a:off x="4800600" y="1676400"/>
            <a:ext cx="0" cy="3886200"/>
          </a:xfrm>
          <a:prstGeom prst="line">
            <a:avLst/>
          </a:prstGeom>
          <a:noFill/>
          <a:ln w="9525">
            <a:solidFill>
              <a:srgbClr val="FF0066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5114" name="Rectangle 10"/>
          <p:cNvSpPr>
            <a:spLocks noChangeArrowheads="1"/>
          </p:cNvSpPr>
          <p:nvPr/>
        </p:nvSpPr>
        <p:spPr bwMode="auto">
          <a:xfrm>
            <a:off x="6096000" y="1524000"/>
            <a:ext cx="115127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 dirty="0" err="1">
                <a:solidFill>
                  <a:srgbClr val="0000FF"/>
                </a:solidFill>
                <a:latin typeface=".VnArial Narrow" pitchFamily="34" charset="0"/>
              </a:rPr>
              <a:t>Bµi</a:t>
            </a:r>
            <a:r>
              <a:rPr lang="en-US" sz="2800" b="1" u="sng" dirty="0">
                <a:solidFill>
                  <a:srgbClr val="0000FF"/>
                </a:solidFill>
                <a:latin typeface=".VnArial Narrow" pitchFamily="34" charset="0"/>
              </a:rPr>
              <a:t> </a:t>
            </a:r>
            <a:r>
              <a:rPr lang="en-US" sz="2800" b="1" u="sng" dirty="0" err="1">
                <a:solidFill>
                  <a:srgbClr val="0000FF"/>
                </a:solidFill>
                <a:latin typeface=".VnArial Narrow" pitchFamily="34" charset="0"/>
              </a:rPr>
              <a:t>gi¶i</a:t>
            </a:r>
            <a:endParaRPr lang="en-US" sz="2800" b="1" u="sng" dirty="0">
              <a:solidFill>
                <a:srgbClr val="0000FF"/>
              </a:solidFill>
              <a:latin typeface=".VnArial Narrow" pitchFamily="34" charset="0"/>
            </a:endParaRPr>
          </a:p>
        </p:txBody>
      </p:sp>
      <p:sp>
        <p:nvSpPr>
          <p:cNvPr id="175115" name="Rectangle 11"/>
          <p:cNvSpPr>
            <a:spLocks noChangeArrowheads="1"/>
          </p:cNvSpPr>
          <p:nvPr/>
        </p:nvSpPr>
        <p:spPr bwMode="auto">
          <a:xfrm>
            <a:off x="5105400" y="1828800"/>
            <a:ext cx="5016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0000FF"/>
                </a:solidFill>
              </a:rPr>
              <a:t>a)</a:t>
            </a:r>
          </a:p>
        </p:txBody>
      </p:sp>
      <p:sp>
        <p:nvSpPr>
          <p:cNvPr id="175116" name="Text Box 12"/>
          <p:cNvSpPr txBox="1">
            <a:spLocks noChangeArrowheads="1"/>
          </p:cNvSpPr>
          <p:nvPr/>
        </p:nvSpPr>
        <p:spPr bwMode="auto">
          <a:xfrm>
            <a:off x="5334000" y="2667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.VnArial Narrow" pitchFamily="34" charset="0"/>
              </a:rPr>
              <a:t>3 + 4 + 5 + 6 = 18</a:t>
            </a:r>
            <a:r>
              <a:rPr lang="en-US" sz="2400" b="1">
                <a:solidFill>
                  <a:srgbClr val="0000FF"/>
                </a:solidFill>
                <a:latin typeface=".VnArial Narrow" pitchFamily="34" charset="0"/>
              </a:rPr>
              <a:t> ( dm )</a:t>
            </a:r>
          </a:p>
        </p:txBody>
      </p:sp>
      <p:sp>
        <p:nvSpPr>
          <p:cNvPr id="175117" name="Text Box 13"/>
          <p:cNvSpPr txBox="1">
            <a:spLocks noChangeArrowheads="1"/>
          </p:cNvSpPr>
          <p:nvPr/>
        </p:nvSpPr>
        <p:spPr bwMode="auto">
          <a:xfrm>
            <a:off x="5334000" y="2286000"/>
            <a:ext cx="3429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.VnArial Narrow" pitchFamily="34" charset="0"/>
              </a:rPr>
              <a:t>Chu vi h×nh tø gi¸c lµ:</a:t>
            </a:r>
          </a:p>
        </p:txBody>
      </p:sp>
      <p:sp>
        <p:nvSpPr>
          <p:cNvPr id="175118" name="Text Box 14"/>
          <p:cNvSpPr txBox="1">
            <a:spLocks noChangeArrowheads="1"/>
          </p:cNvSpPr>
          <p:nvPr/>
        </p:nvSpPr>
        <p:spPr bwMode="auto">
          <a:xfrm>
            <a:off x="6172200" y="3124200"/>
            <a:ext cx="22288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.VnArial Narrow" pitchFamily="34" charset="0"/>
              </a:rPr>
              <a:t>§¸p sè: 18 dm </a:t>
            </a:r>
          </a:p>
        </p:txBody>
      </p:sp>
      <p:sp>
        <p:nvSpPr>
          <p:cNvPr id="175119" name="Rectangle 15"/>
          <p:cNvSpPr>
            <a:spLocks noChangeArrowheads="1"/>
          </p:cNvSpPr>
          <p:nvPr/>
        </p:nvSpPr>
        <p:spPr bwMode="auto">
          <a:xfrm>
            <a:off x="5105400" y="3810000"/>
            <a:ext cx="50165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800">
                <a:solidFill>
                  <a:srgbClr val="0000FF"/>
                </a:solidFill>
              </a:rPr>
              <a:t>b)</a:t>
            </a:r>
          </a:p>
        </p:txBody>
      </p:sp>
      <p:sp>
        <p:nvSpPr>
          <p:cNvPr id="175120" name="Text Box 16"/>
          <p:cNvSpPr txBox="1">
            <a:spLocks noChangeArrowheads="1"/>
          </p:cNvSpPr>
          <p:nvPr/>
        </p:nvSpPr>
        <p:spPr bwMode="auto">
          <a:xfrm>
            <a:off x="5257800" y="4724400"/>
            <a:ext cx="3886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  <a:latin typeface=".VnArial Narrow" pitchFamily="34" charset="0"/>
              </a:rPr>
              <a:t>10 + 20 + 10 + 20 = 60</a:t>
            </a:r>
            <a:r>
              <a:rPr lang="en-US" sz="2400" b="1">
                <a:solidFill>
                  <a:srgbClr val="0000FF"/>
                </a:solidFill>
                <a:latin typeface=".VnArial Narrow" pitchFamily="34" charset="0"/>
              </a:rPr>
              <a:t> ( cm )</a:t>
            </a:r>
          </a:p>
        </p:txBody>
      </p:sp>
      <p:sp>
        <p:nvSpPr>
          <p:cNvPr id="175121" name="Text Box 17"/>
          <p:cNvSpPr txBox="1">
            <a:spLocks noChangeArrowheads="1"/>
          </p:cNvSpPr>
          <p:nvPr/>
        </p:nvSpPr>
        <p:spPr bwMode="auto">
          <a:xfrm>
            <a:off x="5334000" y="4267200"/>
            <a:ext cx="3048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.VnArial Narrow" pitchFamily="34" charset="0"/>
              </a:rPr>
              <a:t>Chu vi h×nh tø gi¸c lµ:</a:t>
            </a:r>
          </a:p>
        </p:txBody>
      </p:sp>
      <p:sp>
        <p:nvSpPr>
          <p:cNvPr id="175122" name="Text Box 18"/>
          <p:cNvSpPr txBox="1">
            <a:spLocks noChangeArrowheads="1"/>
          </p:cNvSpPr>
          <p:nvPr/>
        </p:nvSpPr>
        <p:spPr bwMode="auto">
          <a:xfrm>
            <a:off x="6248400" y="5181600"/>
            <a:ext cx="2362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1">
                <a:solidFill>
                  <a:srgbClr val="0000FF"/>
                </a:solidFill>
                <a:latin typeface=".VnArial Narrow" pitchFamily="34" charset="0"/>
              </a:rPr>
              <a:t>§¸p sè: 60  cm </a:t>
            </a: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5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5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17510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5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5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75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75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751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51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75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75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75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175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6" dur="500"/>
                                        <p:tgtEl>
                                          <p:spTgt spid="175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9" dur="500"/>
                                        <p:tgtEl>
                                          <p:spTgt spid="175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751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751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75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75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75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1751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1751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175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17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17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17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5107" grpId="0"/>
      <p:bldP spid="175108" grpId="0"/>
      <p:bldP spid="175112" grpId="0" animBg="1"/>
      <p:bldP spid="175114" grpId="0"/>
      <p:bldP spid="175115" grpId="0"/>
      <p:bldP spid="175116" grpId="0"/>
      <p:bldP spid="175117" grpId="0"/>
      <p:bldP spid="175118" grpId="0"/>
      <p:bldP spid="175119" grpId="0"/>
      <p:bldP spid="175120" grpId="0"/>
      <p:bldP spid="175121" grpId="0"/>
      <p:bldP spid="17512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accent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8"/>
          <p:cNvSpPr>
            <a:spLocks noChangeArrowheads="1"/>
          </p:cNvSpPr>
          <p:nvPr/>
        </p:nvSpPr>
        <p:spPr bwMode="auto">
          <a:xfrm>
            <a:off x="609600" y="1295400"/>
            <a:ext cx="1371600" cy="685800"/>
          </a:xfrm>
          <a:prstGeom prst="ellipse">
            <a:avLst/>
          </a:prstGeom>
          <a:gradFill rotWithShape="1">
            <a:gsLst>
              <a:gs pos="0">
                <a:srgbClr val="FF0000"/>
              </a:gs>
              <a:gs pos="50000">
                <a:schemeClr val="bg1"/>
              </a:gs>
              <a:gs pos="100000">
                <a:srgbClr val="FF0000"/>
              </a:gs>
            </a:gsLst>
            <a:lin ang="5400000" scaled="1"/>
          </a:gra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dirty="0" err="1">
                <a:latin typeface=".VnArial" pitchFamily="34" charset="0"/>
              </a:rPr>
              <a:t>Bµi</a:t>
            </a:r>
            <a:r>
              <a:rPr lang="en-US" sz="3200" dirty="0">
                <a:latin typeface=".VnArial" pitchFamily="34" charset="0"/>
              </a:rPr>
              <a:t> </a:t>
            </a:r>
            <a:r>
              <a:rPr lang="en-US" sz="3200" dirty="0" smtClean="0">
                <a:latin typeface=".VnArial" pitchFamily="34" charset="0"/>
              </a:rPr>
              <a:t>3</a:t>
            </a:r>
            <a:endParaRPr lang="en-US" sz="3200" dirty="0">
              <a:latin typeface=".VnArial" pitchFamily="34" charset="0"/>
            </a:endParaRP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381000" y="2057400"/>
            <a:ext cx="4495800" cy="2462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514350" indent="-514350">
              <a:spcBef>
                <a:spcPct val="50000"/>
              </a:spcBef>
              <a:buAutoNum type="alphaLcParenR"/>
            </a:pP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rồi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đo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ABC.</a:t>
            </a:r>
          </a:p>
          <a:p>
            <a:pPr marL="514350" indent="-514350">
              <a:spcBef>
                <a:spcPct val="50000"/>
              </a:spcBef>
              <a:buAutoNum type="alphaLcParenR"/>
            </a:pP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chu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vi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ABC.</a:t>
            </a:r>
            <a:endParaRPr lang="en-US" sz="28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Isosceles Triangle 6"/>
          <p:cNvSpPr/>
          <p:nvPr/>
        </p:nvSpPr>
        <p:spPr>
          <a:xfrm>
            <a:off x="5562600" y="2057400"/>
            <a:ext cx="2743200" cy="2133600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705600" y="1447800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FF"/>
                </a:solidFill>
              </a:rPr>
              <a:t>A</a:t>
            </a:r>
            <a:endParaRPr lang="en-US" sz="2800" dirty="0">
              <a:solidFill>
                <a:srgbClr val="0000FF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8458200" y="3810000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FF"/>
                </a:solidFill>
              </a:rPr>
              <a:t>C</a:t>
            </a:r>
            <a:endParaRPr lang="en-US" sz="2800" dirty="0">
              <a:solidFill>
                <a:srgbClr val="0000FF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5029200" y="3810000"/>
            <a:ext cx="457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0000FF"/>
                </a:solidFill>
              </a:rPr>
              <a:t>B</a:t>
            </a:r>
            <a:endParaRPr lang="en-US" sz="2800" dirty="0">
              <a:solidFill>
                <a:srgbClr val="0000FF"/>
              </a:solidFill>
            </a:endParaRP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 rot="18204855">
            <a:off x="5368315" y="2602656"/>
            <a:ext cx="12398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8000"/>
                </a:solidFill>
                <a:latin typeface=".VnArial Narrow" pitchFamily="34" charset="0"/>
              </a:rPr>
              <a:t>3 cm</a:t>
            </a: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6400800" y="4267200"/>
            <a:ext cx="12398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8000"/>
                </a:solidFill>
                <a:latin typeface=".VnArial Narrow" pitchFamily="34" charset="0"/>
              </a:rPr>
              <a:t>3 cm</a:t>
            </a:r>
          </a:p>
        </p:txBody>
      </p:sp>
      <p:sp>
        <p:nvSpPr>
          <p:cNvPr id="13" name="Text Box 5"/>
          <p:cNvSpPr txBox="1">
            <a:spLocks noChangeArrowheads="1"/>
          </p:cNvSpPr>
          <p:nvPr/>
        </p:nvSpPr>
        <p:spPr bwMode="auto">
          <a:xfrm rot="3224562">
            <a:off x="7347408" y="2744655"/>
            <a:ext cx="1239837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solidFill>
                  <a:srgbClr val="008000"/>
                </a:solidFill>
                <a:latin typeface=".VnArial Narrow" pitchFamily="34" charset="0"/>
              </a:rPr>
              <a:t>3 cm</a:t>
            </a:r>
          </a:p>
        </p:txBody>
      </p:sp>
      <p:sp>
        <p:nvSpPr>
          <p:cNvPr id="14" name="Text Box 2"/>
          <p:cNvSpPr txBox="1">
            <a:spLocks noChangeArrowheads="1"/>
          </p:cNvSpPr>
          <p:nvPr/>
        </p:nvSpPr>
        <p:spPr bwMode="auto">
          <a:xfrm>
            <a:off x="1981200" y="4572000"/>
            <a:ext cx="4572000" cy="20467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514350" indent="-457200">
              <a:spcBef>
                <a:spcPts val="600"/>
              </a:spcBef>
              <a:buAutoNum type="alphaLcParenR" startAt="2"/>
            </a:pP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sz="28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457200">
              <a:spcBef>
                <a:spcPts val="600"/>
              </a:spcBef>
            </a:pP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Chu vi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tam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ABC </a:t>
            </a:r>
            <a:r>
              <a:rPr lang="en-US" sz="28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514350" indent="-457200">
              <a:spcBef>
                <a:spcPts val="600"/>
              </a:spcBef>
            </a:pP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3 + 3 + 3 = 9 (cm)</a:t>
            </a:r>
          </a:p>
          <a:p>
            <a:pPr marL="514350" indent="-457200">
              <a:spcBef>
                <a:spcPts val="600"/>
              </a:spcBef>
            </a:pP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        </a:t>
            </a:r>
            <a:r>
              <a:rPr lang="en-US" sz="2800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2800" u="sng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u="sng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9 cm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8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500"/>
                            </p:stCondLst>
                            <p:childTnLst>
                              <p:par>
                                <p:cTn id="3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000"/>
                            </p:stCondLst>
                            <p:childTnLst>
                              <p:par>
                                <p:cTn id="41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43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8" presetClass="entr" presetSubtype="1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8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1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4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8" presetClass="entr" presetSubtype="1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57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7" grpId="0" animBg="1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166"/>
  <p:tag name="MMPROD_UIDATA" val="&lt;database version=&quot;7.0&quot;&gt;&lt;object type=&quot;1&quot; unique_id=&quot;10001&quot;&gt;&lt;object type=&quot;8&quot; unique_id=&quot;11881&quot;&gt;&lt;/object&gt;&lt;object type=&quot;2&quot; unique_id=&quot;11882&quot;&gt;&lt;object type=&quot;3&quot; unique_id=&quot;11883&quot;&gt;&lt;property id=&quot;20148&quot; value=&quot;5&quot;/&gt;&lt;property id=&quot;20300&quot; value=&quot;Slide 1&quot;/&gt;&lt;property id=&quot;20307&quot; value=&quot;257&quot;/&gt;&lt;/object&gt;&lt;object type=&quot;3&quot; unique_id=&quot;11884&quot;&gt;&lt;property id=&quot;20148&quot; value=&quot;5&quot;/&gt;&lt;property id=&quot;20300&quot; value=&quot;Slide 2&quot;/&gt;&lt;property id=&quot;20307&quot; value=&quot;258&quot;/&gt;&lt;/object&gt;&lt;object type=&quot;3&quot; unique_id=&quot;11885&quot;&gt;&lt;property id=&quot;20148&quot; value=&quot;5&quot;/&gt;&lt;property id=&quot;20300&quot; value=&quot;Slide 3&quot;/&gt;&lt;property id=&quot;20307&quot; value=&quot;259&quot;/&gt;&lt;/object&gt;&lt;object type=&quot;3&quot; unique_id=&quot;11886&quot;&gt;&lt;property id=&quot;20148&quot; value=&quot;5&quot;/&gt;&lt;property id=&quot;20300&quot; value=&quot;Slide 4&quot;/&gt;&lt;property id=&quot;20307&quot; value=&quot;267&quot;/&gt;&lt;/object&gt;&lt;object type=&quot;3&quot; unique_id=&quot;11887&quot;&gt;&lt;property id=&quot;20148&quot; value=&quot;5&quot;/&gt;&lt;property id=&quot;20300&quot; value=&quot;Slide 5&quot;/&gt;&lt;property id=&quot;20307&quot; value=&quot;268&quot;/&gt;&lt;/object&gt;&lt;object type=&quot;3&quot; unique_id=&quot;11888&quot;&gt;&lt;property id=&quot;20148&quot; value=&quot;5&quot;/&gt;&lt;property id=&quot;20300&quot; value=&quot;Slide 6&quot;/&gt;&lt;property id=&quot;20307&quot; value=&quot;269&quot;/&gt;&lt;/object&gt;&lt;object type=&quot;3&quot; unique_id=&quot;11889&quot;&gt;&lt;property id=&quot;20148&quot; value=&quot;5&quot;/&gt;&lt;property id=&quot;20300&quot; value=&quot;Slide 7&quot;/&gt;&lt;property id=&quot;20307&quot; value=&quot;270&quot;/&gt;&lt;/object&gt;&lt;object type=&quot;3&quot; unique_id=&quot;11890&quot;&gt;&lt;property id=&quot;20148&quot; value=&quot;5&quot;/&gt;&lt;property id=&quot;20300&quot; value=&quot;Slide 8&quot;/&gt;&lt;property id=&quot;20307&quot; value=&quot;271&quot;/&gt;&lt;/object&gt;&lt;object type=&quot;3&quot; unique_id=&quot;11891&quot;&gt;&lt;property id=&quot;20148&quot; value=&quot;5&quot;/&gt;&lt;property id=&quot;20300&quot; value=&quot;Slide 9&quot;/&gt;&lt;property id=&quot;20307&quot; value=&quot;264&quot;/&gt;&lt;/object&gt;&lt;object type=&quot;3&quot; unique_id=&quot;11892&quot;&gt;&lt;property id=&quot;20148&quot; value=&quot;5&quot;/&gt;&lt;property id=&quot;20300&quot; value=&quot;Slide 10&quot;/&gt;&lt;property id=&quot;20307&quot; value=&quot;273&quot;/&gt;&lt;/object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245</TotalTime>
  <Words>777</Words>
  <Application>Microsoft Office PowerPoint</Application>
  <PresentationFormat>On-screen Show (4:3)</PresentationFormat>
  <Paragraphs>113</Paragraphs>
  <Slides>10</Slides>
  <Notes>1</Notes>
  <HiddenSlides>0</HiddenSlides>
  <MMClips>1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Flow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Windows User</cp:lastModifiedBy>
  <cp:revision>30</cp:revision>
  <dcterms:created xsi:type="dcterms:W3CDTF">2014-05-13T15:22:00Z</dcterms:created>
  <dcterms:modified xsi:type="dcterms:W3CDTF">2019-03-05T07:33:59Z</dcterms:modified>
</cp:coreProperties>
</file>