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8" r:id="rId4"/>
  </p:sldMasterIdLst>
  <p:sldIdLst>
    <p:sldId id="257" r:id="rId5"/>
    <p:sldId id="258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7534157-ACFD-4294-A01B-61DF4D452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95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E84E672-B55B-4806-BD0C-BE0429A95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02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281678-12D4-412B-9E53-FE3002813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29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D4281-D4C2-4406-8B52-F441618143ED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82351"/>
      </p:ext>
    </p:extLst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F085-E622-4E5A-BC52-8594BE3499A9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047620"/>
      </p:ext>
    </p:extLst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51CF0-B354-46DF-819A-0B0AFB6B72D2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017034"/>
      </p:ext>
    </p:extLst>
  </p:cSld>
  <p:clrMapOvr>
    <a:masterClrMapping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179A0-E4FB-4D7B-AE7F-144AB727AA55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09795"/>
      </p:ext>
    </p:extLst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E0B52-5786-4577-BAC3-A18CB405978A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003488"/>
      </p:ext>
    </p:extLst>
  </p:cSld>
  <p:clrMapOvr>
    <a:masterClrMapping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15394-D05B-4CB4-9658-81A048A8109D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499828"/>
      </p:ext>
    </p:extLst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E6CF2-82D5-4BB8-ADF2-F13855D61C10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678843"/>
      </p:ext>
    </p:extLst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9C2B0-0EA4-420B-89DB-79859BE4C61E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48666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24CD4F0-2325-4F9F-9B6E-219A12ED70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637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63383-4BC4-4D5F-82C2-D4A5E924361A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376664"/>
      </p:ext>
    </p:extLst>
  </p:cSld>
  <p:clrMapOvr>
    <a:masterClrMapping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C34BA-211A-4BCF-A055-2DDA0F8FC3DF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98625"/>
      </p:ext>
    </p:extLst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D48AD-66CE-4027-A3D5-AFA6D893E24B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280841"/>
      </p:ext>
    </p:extLst>
  </p:cSld>
  <p:clrMapOvr>
    <a:masterClrMapping/>
  </p:clrMapOvr>
  <p:transition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3EFC6-E796-45EF-A7C8-4C2ED8B9E317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0632"/>
      </p:ext>
    </p:extLst>
  </p:cSld>
  <p:clrMapOvr>
    <a:masterClrMapping/>
  </p:clrMapOvr>
  <p:transition>
    <p:wheel spokes="8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D4281-D4C2-4406-8B52-F441618143ED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686531"/>
      </p:ext>
    </p:extLst>
  </p:cSld>
  <p:clrMapOvr>
    <a:masterClrMapping/>
  </p:clrMapOvr>
  <p:transition>
    <p:wheel spokes="8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F085-E622-4E5A-BC52-8594BE3499A9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326072"/>
      </p:ext>
    </p:extLst>
  </p:cSld>
  <p:clrMapOvr>
    <a:masterClrMapping/>
  </p:clrMapOvr>
  <p:transition>
    <p:wheel spokes="8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51CF0-B354-46DF-819A-0B0AFB6B72D2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52375"/>
      </p:ext>
    </p:extLst>
  </p:cSld>
  <p:clrMapOvr>
    <a:masterClrMapping/>
  </p:clrMapOvr>
  <p:transition>
    <p:wheel spokes="8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179A0-E4FB-4D7B-AE7F-144AB727AA55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701479"/>
      </p:ext>
    </p:extLst>
  </p:cSld>
  <p:clrMapOvr>
    <a:masterClrMapping/>
  </p:clrMapOvr>
  <p:transition>
    <p:wheel spokes="8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E0B52-5786-4577-BAC3-A18CB405978A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630948"/>
      </p:ext>
    </p:extLst>
  </p:cSld>
  <p:clrMapOvr>
    <a:masterClrMapping/>
  </p:clrMapOvr>
  <p:transition>
    <p:wheel spokes="8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15394-D05B-4CB4-9658-81A048A8109D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78780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DB44BA-1671-41B1-AC2C-9FF78A11C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007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E6CF2-82D5-4BB8-ADF2-F13855D61C10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87487"/>
      </p:ext>
    </p:extLst>
  </p:cSld>
  <p:clrMapOvr>
    <a:masterClrMapping/>
  </p:clrMapOvr>
  <p:transition>
    <p:wheel spokes="8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9C2B0-0EA4-420B-89DB-79859BE4C61E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06554"/>
      </p:ext>
    </p:extLst>
  </p:cSld>
  <p:clrMapOvr>
    <a:masterClrMapping/>
  </p:clrMapOvr>
  <p:transition>
    <p:wheel spokes="8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63383-4BC4-4D5F-82C2-D4A5E924361A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178549"/>
      </p:ext>
    </p:extLst>
  </p:cSld>
  <p:clrMapOvr>
    <a:masterClrMapping/>
  </p:clrMapOvr>
  <p:transition>
    <p:wheel spokes="8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C34BA-211A-4BCF-A055-2DDA0F8FC3DF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91367"/>
      </p:ext>
    </p:extLst>
  </p:cSld>
  <p:clrMapOvr>
    <a:masterClrMapping/>
  </p:clrMapOvr>
  <p:transition>
    <p:wheel spokes="8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D48AD-66CE-4027-A3D5-AFA6D893E24B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99270"/>
      </p:ext>
    </p:extLst>
  </p:cSld>
  <p:clrMapOvr>
    <a:masterClrMapping/>
  </p:clrMapOvr>
  <p:transition>
    <p:wheel spokes="8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3EFC6-E796-45EF-A7C8-4C2ED8B9E317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464916"/>
      </p:ext>
    </p:extLst>
  </p:cSld>
  <p:clrMapOvr>
    <a:masterClrMapping/>
  </p:clrMapOvr>
  <p:transition>
    <p:wheel spokes="8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D4281-D4C2-4406-8B52-F441618143ED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654558"/>
      </p:ext>
    </p:extLst>
  </p:cSld>
  <p:clrMapOvr>
    <a:masterClrMapping/>
  </p:clrMapOvr>
  <p:transition>
    <p:wheel spokes="8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F085-E622-4E5A-BC52-8594BE3499A9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12964"/>
      </p:ext>
    </p:extLst>
  </p:cSld>
  <p:clrMapOvr>
    <a:masterClrMapping/>
  </p:clrMapOvr>
  <p:transition>
    <p:wheel spokes="8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51CF0-B354-46DF-819A-0B0AFB6B72D2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986559"/>
      </p:ext>
    </p:extLst>
  </p:cSld>
  <p:clrMapOvr>
    <a:masterClrMapping/>
  </p:clrMapOvr>
  <p:transition>
    <p:wheel spokes="8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179A0-E4FB-4D7B-AE7F-144AB727AA55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358536"/>
      </p:ext>
    </p:extLst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76D3AD-797A-48AF-980B-591D3A0AD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6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E0B52-5786-4577-BAC3-A18CB405978A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81471"/>
      </p:ext>
    </p:extLst>
  </p:cSld>
  <p:clrMapOvr>
    <a:masterClrMapping/>
  </p:clrMapOvr>
  <p:transition>
    <p:wheel spokes="8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15394-D05B-4CB4-9658-81A048A8109D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248267"/>
      </p:ext>
    </p:extLst>
  </p:cSld>
  <p:clrMapOvr>
    <a:masterClrMapping/>
  </p:clrMapOvr>
  <p:transition>
    <p:wheel spokes="8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E6CF2-82D5-4BB8-ADF2-F13855D61C10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444046"/>
      </p:ext>
    </p:extLst>
  </p:cSld>
  <p:clrMapOvr>
    <a:masterClrMapping/>
  </p:clrMapOvr>
  <p:transition>
    <p:wheel spokes="8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9C2B0-0EA4-420B-89DB-79859BE4C61E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81500"/>
      </p:ext>
    </p:extLst>
  </p:cSld>
  <p:clrMapOvr>
    <a:masterClrMapping/>
  </p:clrMapOvr>
  <p:transition>
    <p:wheel spokes="8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63383-4BC4-4D5F-82C2-D4A5E924361A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10037"/>
      </p:ext>
    </p:extLst>
  </p:cSld>
  <p:clrMapOvr>
    <a:masterClrMapping/>
  </p:clrMapOvr>
  <p:transition>
    <p:wheel spokes="8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C34BA-211A-4BCF-A055-2DDA0F8FC3DF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77230"/>
      </p:ext>
    </p:extLst>
  </p:cSld>
  <p:clrMapOvr>
    <a:masterClrMapping/>
  </p:clrMapOvr>
  <p:transition>
    <p:wheel spokes="8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D48AD-66CE-4027-A3D5-AFA6D893E24B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818323"/>
      </p:ext>
    </p:extLst>
  </p:cSld>
  <p:clrMapOvr>
    <a:masterClrMapping/>
  </p:clrMapOvr>
  <p:transition>
    <p:wheel spokes="8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3EFC6-E796-45EF-A7C8-4C2ED8B9E317}" type="slidenum">
              <a:rPr lang="vi-V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308575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85A10A-7F48-443E-95C5-4A41F7BEC3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99F09D-207B-4E68-BF6D-AF09D1623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24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D0D584-7EEB-4120-BD67-6BC60778D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08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5896BF-B59F-45C4-AB72-6815ECE2A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59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1288DE-A290-4F80-B189-97BE7D474E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6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A104FF-5E87-4044-94D7-2DB452440C2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78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B1FF06-64DF-4CFA-9901-03AE778FD5D1}" type="slidenum">
              <a:rPr lang="vi-V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75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B1FF06-64DF-4CFA-9901-03AE778FD5D1}" type="slidenum">
              <a:rPr lang="vi-V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92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B1FF06-64DF-4CFA-9901-03AE778FD5D1}" type="slidenum">
              <a:rPr lang="vi-V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6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11463" y="4094164"/>
            <a:ext cx="6691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500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MÔN: TOÁN</a:t>
            </a:r>
            <a:endParaRPr lang="en-US" altLang="en-US" sz="4500" b="1" dirty="0">
              <a:solidFill>
                <a:srgbClr val="2626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2811463" y="1524000"/>
            <a:ext cx="6819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en-GB" altLang="en-US" sz="27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NGỌC HÂN</a:t>
            </a:r>
            <a:endParaRPr lang="vi-VN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297239" y="2695576"/>
            <a:ext cx="55911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GIẢNG ĐIỆN TỬ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</a:t>
            </a:r>
            <a:r>
              <a:rPr lang="en-US" alt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vi-VN" altLang="en-US" sz="3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628903"/>
      </p:ext>
    </p:extLst>
  </p:cSld>
  <p:clrMapOvr>
    <a:masterClrMapping/>
  </p:clrMapOvr>
  <p:transition spd="slow" advTm="3686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1295400" y="152400"/>
            <a:ext cx="9296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sáu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17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4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2020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Toán</a:t>
            </a:r>
            <a:endParaRPr lang="en-GB" altLang="en-US" sz="3200" b="1" dirty="0" smtClean="0">
              <a:solidFill>
                <a:srgbClr val="FFFFFF"/>
              </a:solidFill>
              <a:latin typeface="HP001 4 hàng" panose="020B0603050302020204" pitchFamily="34" charset="0"/>
            </a:endParaRPr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3143250" y="1722438"/>
            <a:ext cx="5905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Luyện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tập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chung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(105)</a:t>
            </a:r>
          </a:p>
        </p:txBody>
      </p:sp>
    </p:spTree>
    <p:extLst>
      <p:ext uri="{BB962C8B-B14F-4D97-AF65-F5344CB8AC3E}">
        <p14:creationId xmlns:p14="http://schemas.microsoft.com/office/powerpoint/2010/main" val="3667584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686" y="1698171"/>
            <a:ext cx="213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 x 6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6 =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 x 6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 x 6 = </a:t>
            </a:r>
          </a:p>
          <a:p>
            <a:pPr>
              <a:lnSpc>
                <a:spcPct val="150000"/>
              </a:lnSpc>
            </a:pP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1" y="1698171"/>
            <a:ext cx="213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 x 8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8 =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 x 8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 x 8 = </a:t>
            </a:r>
          </a:p>
          <a:p>
            <a:pPr>
              <a:lnSpc>
                <a:spcPct val="150000"/>
              </a:lnSpc>
            </a:pP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64516" y="1698171"/>
            <a:ext cx="213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9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 x 9 =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 x 9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9 = </a:t>
            </a:r>
          </a:p>
          <a:p>
            <a:pPr>
              <a:lnSpc>
                <a:spcPct val="150000"/>
              </a:lnSpc>
            </a:pP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48800" y="1698171"/>
            <a:ext cx="213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5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 x 5 =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 x 5 = </a:t>
            </a:r>
          </a:p>
          <a:p>
            <a:pPr>
              <a:lnSpc>
                <a:spcPct val="150000"/>
              </a:lnSpc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 x 5 = </a:t>
            </a:r>
          </a:p>
          <a:p>
            <a:pPr>
              <a:lnSpc>
                <a:spcPct val="150000"/>
              </a:lnSpc>
            </a:pP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14286" y="1886857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24188" y="1887746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61674" y="3698718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0851" y="4595290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3963" y="2783428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4531" y="3728391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24188" y="3711540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4188" y="4595290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37502" y="1886857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937502" y="2784875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06659" y="3697995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79444" y="4611115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014531" y="1886857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014531" y="2819555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80431" y="2820444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014531" y="4625296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en-GB" sz="4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4886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449263" y="1947863"/>
            <a:ext cx="3095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a) 5 x 5 + 6</a:t>
            </a:r>
            <a:endParaRPr lang="vi-VN" altLang="en-US" sz="3600" b="1" smtClean="0">
              <a:solidFill>
                <a:srgbClr val="0070C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3271838" y="1979613"/>
            <a:ext cx="3095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25 + 6</a:t>
            </a:r>
            <a:endParaRPr lang="vi-VN" altLang="en-US" sz="3600" b="1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3271838" y="2495550"/>
            <a:ext cx="3095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31</a:t>
            </a:r>
            <a:endParaRPr lang="vi-VN" altLang="en-US" sz="3600" b="1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527800" y="1947863"/>
            <a:ext cx="3095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b) 4 x 8 - 17</a:t>
            </a:r>
            <a:endParaRPr lang="vi-VN" altLang="en-US" sz="3600" b="1" smtClean="0">
              <a:solidFill>
                <a:srgbClr val="0070C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9490075" y="1947863"/>
            <a:ext cx="3095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32 - 17</a:t>
            </a:r>
            <a:endParaRPr lang="vi-VN" altLang="en-US" sz="3600" b="1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9490075" y="2593975"/>
            <a:ext cx="3095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15</a:t>
            </a:r>
            <a:endParaRPr lang="vi-VN" altLang="en-US" sz="3600" b="1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79400" y="3748088"/>
            <a:ext cx="3095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c) 2 x 9 - 18</a:t>
            </a:r>
            <a:endParaRPr lang="vi-VN" altLang="en-US" sz="3600" b="1" dirty="0" smtClean="0">
              <a:solidFill>
                <a:srgbClr val="0070C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3170238" y="3794125"/>
            <a:ext cx="3095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18 - 18</a:t>
            </a:r>
            <a:endParaRPr lang="vi-VN" altLang="en-US" sz="3600" b="1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170238" y="4567238"/>
            <a:ext cx="3095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0</a:t>
            </a:r>
            <a:endParaRPr lang="vi-VN" altLang="en-US" sz="3600" b="1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437313" y="3794125"/>
            <a:ext cx="3752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d) 3 x 7 + 29</a:t>
            </a:r>
            <a:endParaRPr lang="vi-VN" altLang="en-US" sz="3600" b="1" smtClean="0">
              <a:solidFill>
                <a:srgbClr val="0070C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9490075" y="3794125"/>
            <a:ext cx="3095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21 + 29</a:t>
            </a:r>
            <a:endParaRPr lang="vi-VN" altLang="en-US" sz="3600" b="1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9490075" y="4595813"/>
            <a:ext cx="3095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= 50</a:t>
            </a:r>
            <a:endParaRPr lang="vi-VN" altLang="en-US" sz="3600" b="1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9263" y="257577"/>
            <a:ext cx="9493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err="1" smtClean="0"/>
              <a:t>Bài</a:t>
            </a:r>
            <a:r>
              <a:rPr lang="en-GB" sz="3600" dirty="0" smtClean="0"/>
              <a:t> 3: </a:t>
            </a:r>
            <a:r>
              <a:rPr lang="en-GB" sz="3600" dirty="0" err="1" smtClean="0"/>
              <a:t>Tính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137171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9" grpId="0"/>
      <p:bldP spid="23570" grpId="0"/>
      <p:bldP spid="23571" grpId="0"/>
      <p:bldP spid="23572" grpId="0"/>
      <p:bldP spid="23573" grpId="0"/>
      <p:bldP spid="23574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262563" y="3095625"/>
            <a:ext cx="699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smtClean="0">
                <a:solidFill>
                  <a:srgbClr val="00206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Số chiếc đũa của 7 đôi đũa là: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6051550" y="4103688"/>
            <a:ext cx="5445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smtClean="0">
                <a:solidFill>
                  <a:srgbClr val="00206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2 x 7 = 14 (chiếc đũa)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7479574" y="4965202"/>
            <a:ext cx="54086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smtClean="0">
                <a:solidFill>
                  <a:srgbClr val="00206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Đáp số: 14 chiếc đũa.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0" y="3017838"/>
            <a:ext cx="55499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 đôi :  2 chiếc đũa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7 đôi</a:t>
            </a:r>
            <a:r>
              <a:rPr lang="en-US" altLang="en-US" sz="3600" b="1" dirty="0" smtClean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altLang="en-US" sz="3600" b="1" dirty="0" smtClean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...chiếc đũa?</a:t>
            </a: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5016500" y="2719388"/>
            <a:ext cx="0" cy="3311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smtClean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1444625" y="2303463"/>
            <a:ext cx="3024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u="sng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Tóm tắt</a:t>
            </a:r>
            <a:r>
              <a:rPr lang="vi-VN" altLang="en-US" sz="3600" b="1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7369709" y="2303463"/>
            <a:ext cx="22431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u="sng" dirty="0" err="1" smtClean="0">
                <a:solidFill>
                  <a:srgbClr val="7030A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Bài</a:t>
            </a:r>
            <a:r>
              <a:rPr lang="en-US" altLang="en-US" sz="3600" b="1" u="sng" dirty="0" smtClean="0">
                <a:solidFill>
                  <a:srgbClr val="7030A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 g</a:t>
            </a:r>
            <a:r>
              <a:rPr lang="vi-VN" altLang="en-US" sz="3600" b="1" u="sng" dirty="0" smtClean="0">
                <a:solidFill>
                  <a:srgbClr val="7030A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iải</a:t>
            </a:r>
            <a:endParaRPr lang="vi-VN" altLang="en-US" sz="3600" b="1" dirty="0" smtClean="0">
              <a:solidFill>
                <a:srgbClr val="7030A0"/>
              </a:solidFill>
              <a:latin typeface="HP001 4 hàng" panose="020B060305030202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612" y="149135"/>
            <a:ext cx="12191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sz="3600" dirty="0" err="1" smtClean="0"/>
              <a:t>Bài</a:t>
            </a:r>
            <a:r>
              <a:rPr lang="en-GB" sz="3600" dirty="0" smtClean="0"/>
              <a:t> 4: </a:t>
            </a:r>
            <a:r>
              <a:rPr lang="vi-VN" altLang="en-US" sz="3600" dirty="0">
                <a:latin typeface="+mj-lt"/>
                <a:cs typeface="Tahoma" panose="020B0604030504040204" pitchFamily="34" charset="0"/>
              </a:rPr>
              <a:t>Mỗi đôi đũa có 2 chiếc đũa. Hỏi 7 đôi đũa có bao nhiêu chiếc đũa?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444625" y="696036"/>
            <a:ext cx="46069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92790" y="696036"/>
            <a:ext cx="34401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15839" y="1242555"/>
            <a:ext cx="34401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0057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8" grpId="0"/>
      <p:bldP spid="17439" grpId="0"/>
      <p:bldP spid="17440" grpId="0"/>
      <p:bldP spid="17442" grpId="0"/>
      <p:bldP spid="17447" grpId="0" animBg="1"/>
      <p:bldP spid="17448" grpId="0"/>
      <p:bldP spid="174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9"/>
          <p:cNvGrpSpPr>
            <a:grpSpLocks/>
          </p:cNvGrpSpPr>
          <p:nvPr/>
        </p:nvGrpSpPr>
        <p:grpSpPr bwMode="auto">
          <a:xfrm>
            <a:off x="2855913" y="2257425"/>
            <a:ext cx="7069137" cy="1439863"/>
            <a:chOff x="1111" y="1570"/>
            <a:chExt cx="3538" cy="590"/>
          </a:xfrm>
        </p:grpSpPr>
        <p:sp>
          <p:nvSpPr>
            <p:cNvPr id="2" name="Line 5"/>
            <p:cNvSpPr>
              <a:spLocks noChangeShapeType="1"/>
            </p:cNvSpPr>
            <p:nvPr/>
          </p:nvSpPr>
          <p:spPr bwMode="auto">
            <a:xfrm flipV="1">
              <a:off x="1111" y="1570"/>
              <a:ext cx="1179" cy="5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800" smtClean="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7182" name="Line 7"/>
            <p:cNvSpPr>
              <a:spLocks noChangeShapeType="1"/>
            </p:cNvSpPr>
            <p:nvPr/>
          </p:nvSpPr>
          <p:spPr bwMode="auto">
            <a:xfrm flipV="1">
              <a:off x="3379" y="1570"/>
              <a:ext cx="1270" cy="5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800" smtClean="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7183" name="Line 8"/>
            <p:cNvSpPr>
              <a:spLocks noChangeShapeType="1"/>
            </p:cNvSpPr>
            <p:nvPr/>
          </p:nvSpPr>
          <p:spPr bwMode="auto">
            <a:xfrm>
              <a:off x="2290" y="1570"/>
              <a:ext cx="1089" cy="5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800" smtClean="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7172" name="Text Box 10"/>
          <p:cNvSpPr txBox="1">
            <a:spLocks noChangeArrowheads="1"/>
          </p:cNvSpPr>
          <p:nvPr/>
        </p:nvSpPr>
        <p:spPr bwMode="auto">
          <a:xfrm rot="-1440088">
            <a:off x="3071813" y="2482850"/>
            <a:ext cx="11826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vi-VN" altLang="en-US" sz="36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 cm</a:t>
            </a:r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 rot="1533413">
            <a:off x="5889625" y="2355850"/>
            <a:ext cx="1181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vi-VN" altLang="en-US" sz="36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 cm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 rot="-1545624">
            <a:off x="7831138" y="2320925"/>
            <a:ext cx="1181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vi-VN" altLang="en-US" sz="36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 cm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49263" y="3481144"/>
            <a:ext cx="10586434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u="sng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vi-VN" altLang="en-US" sz="3600" b="1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Độ dài đường gấp khúc là: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3 + 3 + 3 = 9 (cm)</a:t>
            </a:r>
          </a:p>
          <a:p>
            <a:pPr algn="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			</a:t>
            </a:r>
            <a:r>
              <a:rPr lang="vi-VN" altLang="en-US" sz="3600" b="1" u="sng" dirty="0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Đáp số</a:t>
            </a:r>
            <a:r>
              <a:rPr lang="vi-VN" altLang="en-US" sz="3600" b="1" dirty="0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9 </a:t>
            </a:r>
            <a:r>
              <a:rPr lang="en-GB" altLang="en-US" sz="3600" b="1" dirty="0" err="1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xăng</a:t>
            </a:r>
            <a:r>
              <a:rPr lang="en-GB" altLang="en-US" sz="3600" b="1" dirty="0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– ti - </a:t>
            </a:r>
            <a:r>
              <a:rPr lang="en-GB" altLang="en-US" sz="3600" b="1" dirty="0" err="1" smtClean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mét</a:t>
            </a:r>
            <a:endParaRPr lang="vi-VN" altLang="en-US" sz="3600" b="1" dirty="0" smtClean="0">
              <a:solidFill>
                <a:srgbClr val="7030A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1330325" y="2159000"/>
            <a:ext cx="6715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600" b="1" smtClean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9263" y="257577"/>
            <a:ext cx="9493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sz="3600" dirty="0" err="1" smtClean="0"/>
              <a:t>Bài</a:t>
            </a:r>
            <a:r>
              <a:rPr lang="en-GB" sz="3600" dirty="0" smtClean="0"/>
              <a:t> 5: </a:t>
            </a:r>
            <a:r>
              <a:rPr lang="vi-VN" altLang="en-US" sz="3600" dirty="0">
                <a:latin typeface="+mj-lt"/>
                <a:cs typeface="Tahoma" panose="020B0604030504040204" pitchFamily="34" charset="0"/>
              </a:rPr>
              <a:t>Tính độ dài đường gấp khúc sau: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895002" y="791570"/>
            <a:ext cx="569315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1016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609108" y="613536"/>
            <a:ext cx="6864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altLang="en-US" sz="3600" b="1" dirty="0" smtClean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987899" y="811369"/>
            <a:ext cx="7006107" cy="2106416"/>
            <a:chOff x="3760630" y="936701"/>
            <a:chExt cx="5254581" cy="1890932"/>
          </a:xfrm>
        </p:grpSpPr>
        <p:sp>
          <p:nvSpPr>
            <p:cNvPr id="5" name="Freeform 4"/>
            <p:cNvSpPr/>
            <p:nvPr/>
          </p:nvSpPr>
          <p:spPr>
            <a:xfrm>
              <a:off x="3760630" y="1179137"/>
              <a:ext cx="5254581" cy="1648496"/>
            </a:xfrm>
            <a:custGeom>
              <a:avLst/>
              <a:gdLst>
                <a:gd name="connsiteX0" fmla="*/ 0 w 5254581"/>
                <a:gd name="connsiteY0" fmla="*/ 0 h 1648496"/>
                <a:gd name="connsiteX1" fmla="*/ 850006 w 5254581"/>
                <a:gd name="connsiteY1" fmla="*/ 1648496 h 1648496"/>
                <a:gd name="connsiteX2" fmla="*/ 1648496 w 5254581"/>
                <a:gd name="connsiteY2" fmla="*/ 51516 h 1648496"/>
                <a:gd name="connsiteX3" fmla="*/ 2678806 w 5254581"/>
                <a:gd name="connsiteY3" fmla="*/ 1442434 h 1648496"/>
                <a:gd name="connsiteX4" fmla="*/ 3541691 w 5254581"/>
                <a:gd name="connsiteY4" fmla="*/ 115910 h 1648496"/>
                <a:gd name="connsiteX5" fmla="*/ 5254581 w 5254581"/>
                <a:gd name="connsiteY5" fmla="*/ 51516 h 1648496"/>
                <a:gd name="connsiteX6" fmla="*/ 5254581 w 5254581"/>
                <a:gd name="connsiteY6" fmla="*/ 51516 h 1648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4581" h="1648496">
                  <a:moveTo>
                    <a:pt x="0" y="0"/>
                  </a:moveTo>
                  <a:lnTo>
                    <a:pt x="850006" y="1648496"/>
                  </a:lnTo>
                  <a:lnTo>
                    <a:pt x="1648496" y="51516"/>
                  </a:lnTo>
                  <a:lnTo>
                    <a:pt x="2678806" y="1442434"/>
                  </a:lnTo>
                  <a:lnTo>
                    <a:pt x="3541691" y="115910"/>
                  </a:lnTo>
                  <a:lnTo>
                    <a:pt x="5254581" y="51516"/>
                  </a:lnTo>
                  <a:lnTo>
                    <a:pt x="5254581" y="51516"/>
                  </a:lnTo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 rot="21323744">
              <a:off x="7776692" y="936701"/>
              <a:ext cx="73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 cm</a:t>
              </a:r>
              <a:endParaRPr lang="en-GB" dirty="0"/>
            </a:p>
          </p:txBody>
        </p:sp>
        <p:sp>
          <p:nvSpPr>
            <p:cNvPr id="8" name="TextBox 7"/>
            <p:cNvSpPr txBox="1"/>
            <p:nvPr/>
          </p:nvSpPr>
          <p:spPr>
            <a:xfrm rot="18250565">
              <a:off x="6681986" y="1818719"/>
              <a:ext cx="73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 cm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 rot="3009082">
              <a:off x="5643907" y="1601876"/>
              <a:ext cx="73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 cm</a:t>
              </a:r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 rot="17829404">
              <a:off x="4607651" y="1608183"/>
              <a:ext cx="7317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 cm</a:t>
              </a:r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 rot="3692854">
              <a:off x="3834380" y="1554812"/>
              <a:ext cx="73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 cm</a:t>
              </a:r>
              <a:endParaRPr lang="en-GB" dirty="0"/>
            </a:p>
          </p:txBody>
        </p:sp>
      </p:grp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17429" y="3432488"/>
            <a:ext cx="9787051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u="sng" dirty="0" smtClean="0">
                <a:solidFill>
                  <a:srgbClr val="FF000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Giải</a:t>
            </a:r>
            <a:r>
              <a:rPr lang="vi-VN" alt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ahoma" panose="020B0604030504040204" pitchFamily="34" charset="0"/>
              </a:rPr>
              <a:t>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Độ dài đường gấp khúc là: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 </a:t>
            </a:r>
            <a:r>
              <a:rPr lang="en-GB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2 + 2 + 2 + 2 + 2</a:t>
            </a: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 = </a:t>
            </a:r>
            <a:r>
              <a:rPr lang="en-GB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10</a:t>
            </a: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 (</a:t>
            </a: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cm</a:t>
            </a:r>
            <a:r>
              <a:rPr lang="en-US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)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 dirty="0">
                <a:latin typeface="HP001 4 hàng" panose="020B0603050302020204" pitchFamily="34" charset="0"/>
                <a:cs typeface="Tahoma" panose="020B0604030504040204" pitchFamily="34" charset="0"/>
              </a:rPr>
              <a:t>	</a:t>
            </a:r>
            <a:r>
              <a:rPr lang="en-US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					</a:t>
            </a: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Đáp </a:t>
            </a: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số: </a:t>
            </a:r>
            <a:r>
              <a:rPr lang="en-GB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10</a:t>
            </a:r>
            <a:r>
              <a:rPr lang="vi-VN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 </a:t>
            </a:r>
            <a:r>
              <a:rPr lang="en-GB" altLang="en-US" sz="3600" b="1" dirty="0" smtClean="0">
                <a:latin typeface="HP001 4 hàng" panose="020B0603050302020204" pitchFamily="34" charset="0"/>
                <a:cs typeface="Tahoma" panose="020B0604030504040204" pitchFamily="34" charset="0"/>
              </a:rPr>
              <a:t>cm</a:t>
            </a:r>
            <a:endParaRPr lang="vi-VN" altLang="en-US" sz="3600" b="1" dirty="0" smtClean="0">
              <a:latin typeface="HP001 4 hàng" panose="020B0603050302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66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308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.VnTime</vt:lpstr>
      <vt:lpstr>Arial</vt:lpstr>
      <vt:lpstr>HP001 4 hàng</vt:lpstr>
      <vt:lpstr>Tahoma</vt:lpstr>
      <vt:lpstr>Times New Roman</vt:lpstr>
      <vt:lpstr>1_Default Design</vt:lpstr>
      <vt:lpstr>Default Design</vt:lpstr>
      <vt:lpstr>2_Default Design</vt:lpstr>
      <vt:lpstr>3_Default Design</vt:lpstr>
      <vt:lpstr>PowerPoint Presentation</vt:lpstr>
      <vt:lpstr>PowerPoint Presentation</vt:lpstr>
      <vt:lpstr>Bài 1: Tính nhẩm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NGUYET</dc:creator>
  <cp:lastModifiedBy>Admin</cp:lastModifiedBy>
  <cp:revision>27</cp:revision>
  <dcterms:created xsi:type="dcterms:W3CDTF">2020-04-05T15:25:04Z</dcterms:created>
  <dcterms:modified xsi:type="dcterms:W3CDTF">2020-04-17T04:27:00Z</dcterms:modified>
</cp:coreProperties>
</file>