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17" r:id="rId1"/>
  </p:sldMasterIdLst>
  <p:sldIdLst>
    <p:sldId id="358" r:id="rId2"/>
    <p:sldId id="343" r:id="rId3"/>
    <p:sldId id="350" r:id="rId4"/>
    <p:sldId id="342" r:id="rId5"/>
    <p:sldId id="351" r:id="rId6"/>
    <p:sldId id="349" r:id="rId7"/>
    <p:sldId id="344" r:id="rId8"/>
    <p:sldId id="346" r:id="rId9"/>
    <p:sldId id="345" r:id="rId10"/>
    <p:sldId id="287" r:id="rId11"/>
    <p:sldId id="348" r:id="rId12"/>
    <p:sldId id="353" r:id="rId13"/>
    <p:sldId id="357" r:id="rId14"/>
    <p:sldId id="347" r:id="rId15"/>
  </p:sldIdLst>
  <p:sldSz cx="9144000" cy="6858000" type="screen4x3"/>
  <p:notesSz cx="6858000" cy="9144000"/>
  <p:embeddedFontLst>
    <p:embeddedFont>
      <p:font typeface="HP001 4 hàng" panose="020B0603050302020204" pitchFamily="34" charset="0"/>
      <p:regular r:id="rId16"/>
      <p:bold r:id="rId17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99"/>
    <a:srgbClr val="0066FF"/>
    <a:srgbClr val="006600"/>
    <a:srgbClr val="990099"/>
    <a:srgbClr val="FFCCFF"/>
    <a:srgbClr val="FF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2" autoAdjust="0"/>
    <p:restoredTop sz="94660"/>
  </p:normalViewPr>
  <p:slideViewPr>
    <p:cSldViewPr>
      <p:cViewPr varScale="1">
        <p:scale>
          <a:sx n="75" d="100"/>
          <a:sy n="75" d="100"/>
        </p:scale>
        <p:origin x="121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086C4-660B-4FB6-9DA9-78074D4C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79D1E-F014-4F8B-8BE5-ED740896D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1F2E5-7BE4-446B-8271-53A6618D3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A1F01-C211-406A-9A6A-17FAD440C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0D31D-E4F7-49DC-9B47-F20C48827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01D0E-90E5-42EC-9E12-5DE837274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4C5C8-8220-4D28-B7C5-DBD5F121B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3C1DB-64D5-4D60-B33E-F650CF5CE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A08CF-3634-4D8D-843B-A55CF86CC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16640-2B18-4A78-97EC-E945D272F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29F7E-49E1-4D27-BA86-F6F961B3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43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43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DA90E3EC-98AF-44D8-9B23-8A994D1A4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file:///C:\Documents%20and%20Settings\User\Local%20Settings\Temp\Rar$DI00.109\_R.swf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10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2108597" y="3608803"/>
            <a:ext cx="5018484" cy="61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375" b="1" dirty="0">
                <a:solidFill>
                  <a:srgbClr val="2626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MÔN: </a:t>
            </a:r>
            <a:r>
              <a:rPr lang="en-US" altLang="en-US" sz="3375" b="1" dirty="0" err="1" smtClean="0">
                <a:solidFill>
                  <a:srgbClr val="2626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altLang="en-US" sz="3375" b="1" dirty="0" smtClean="0">
                <a:solidFill>
                  <a:srgbClr val="2626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375" b="1" dirty="0" err="1" smtClean="0">
                <a:solidFill>
                  <a:srgbClr val="2626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altLang="en-US" sz="3375" b="1" dirty="0" smtClean="0">
                <a:solidFill>
                  <a:srgbClr val="2626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3375" b="1" dirty="0">
              <a:solidFill>
                <a:srgbClr val="2626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2108597" y="2000250"/>
            <a:ext cx="5114925" cy="403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2025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TIỂU HỌC </a:t>
            </a:r>
            <a:r>
              <a:rPr lang="en-GB" altLang="en-US" sz="2025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 NGỌC HÂN</a:t>
            </a:r>
            <a:endParaRPr lang="vi-VN" altLang="en-US" sz="2025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2521149" y="2579498"/>
            <a:ext cx="4193381" cy="85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7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GIẢNG ĐIỆN TỬ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7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 2</a:t>
            </a:r>
            <a:endParaRPr lang="vi-VN" altLang="en-US" sz="2475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665968"/>
      </p:ext>
    </p:extLst>
  </p:cSld>
  <p:clrMapOvr>
    <a:masterClrMapping/>
  </p:clrMapOvr>
  <p:transition spd="slow" advTm="3686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8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5100" y="1498600"/>
            <a:ext cx="51054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Line 11"/>
          <p:cNvSpPr>
            <a:spLocks noChangeShapeType="1"/>
          </p:cNvSpPr>
          <p:nvPr/>
        </p:nvSpPr>
        <p:spPr bwMode="auto">
          <a:xfrm>
            <a:off x="1389063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8" name="Line 15"/>
          <p:cNvSpPr>
            <a:spLocks noChangeShapeType="1"/>
          </p:cNvSpPr>
          <p:nvPr/>
        </p:nvSpPr>
        <p:spPr bwMode="auto">
          <a:xfrm>
            <a:off x="0" y="99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6093" name="Text Box 1725"/>
          <p:cNvSpPr txBox="1">
            <a:spLocks noChangeArrowheads="1"/>
          </p:cNvSpPr>
          <p:nvPr/>
        </p:nvSpPr>
        <p:spPr bwMode="auto">
          <a:xfrm>
            <a:off x="1524000" y="4191000"/>
            <a:ext cx="708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Em hãy quan sát và nêu độ cao của các con chữ có trong câu?</a:t>
            </a:r>
          </a:p>
        </p:txBody>
      </p:sp>
      <p:sp>
        <p:nvSpPr>
          <p:cNvPr id="316095" name="Text Box 1727"/>
          <p:cNvSpPr txBox="1">
            <a:spLocks noChangeArrowheads="1"/>
          </p:cNvSpPr>
          <p:nvPr/>
        </p:nvSpPr>
        <p:spPr bwMode="auto">
          <a:xfrm>
            <a:off x="1828800" y="3505200"/>
            <a:ext cx="7086600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Các con chữ 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R, h, 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cao 2 li rưỡi.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Con chữ 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Ǉ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 cao 1 li rưỡi.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Con chữ r cao hơn 1 li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Các con chữ còn lại cao 1 li.</a:t>
            </a:r>
          </a:p>
        </p:txBody>
      </p:sp>
      <p:sp>
        <p:nvSpPr>
          <p:cNvPr id="316104" name="Text Box 1736"/>
          <p:cNvSpPr txBox="1">
            <a:spLocks noChangeArrowheads="1"/>
          </p:cNvSpPr>
          <p:nvPr/>
        </p:nvSpPr>
        <p:spPr bwMode="auto">
          <a:xfrm>
            <a:off x="1828800" y="4572000"/>
            <a:ext cx="6172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Câu ứng dụng có mấy dấu thanh, được đặt ở những vị trí nào?</a:t>
            </a:r>
          </a:p>
        </p:txBody>
      </p:sp>
      <p:sp>
        <p:nvSpPr>
          <p:cNvPr id="316105" name="Text Box 1737"/>
          <p:cNvSpPr txBox="1">
            <a:spLocks noChangeArrowheads="1"/>
          </p:cNvSpPr>
          <p:nvPr/>
        </p:nvSpPr>
        <p:spPr bwMode="auto">
          <a:xfrm>
            <a:off x="1219200" y="3581400"/>
            <a:ext cx="7772400" cy="28368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CC0000"/>
                </a:solidFill>
                <a:latin typeface="Arial" charset="0"/>
              </a:rPr>
              <a:t>Câu ứng dụng có 2 dấu thanh: dấu sắc thứ nhất đặt trên con chữ </a:t>
            </a:r>
            <a:r>
              <a:rPr lang="en-US" sz="4800" b="1">
                <a:solidFill>
                  <a:srgbClr val="CC0000"/>
                </a:solidFill>
                <a:latin typeface="Arial" charset="0"/>
              </a:rPr>
              <a:t>i</a:t>
            </a:r>
            <a:r>
              <a:rPr lang="en-US" sz="3600">
                <a:solidFill>
                  <a:srgbClr val="CC0000"/>
                </a:solidFill>
                <a:latin typeface="Arial" charset="0"/>
              </a:rPr>
              <a:t> của chữ </a:t>
            </a:r>
            <a:r>
              <a:rPr lang="en-US" sz="4800" b="1">
                <a:solidFill>
                  <a:srgbClr val="FF0000"/>
                </a:solidFill>
                <a:latin typeface="Arial" charset="0"/>
              </a:rPr>
              <a:t>Ríu,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600">
                <a:solidFill>
                  <a:srgbClr val="CC0000"/>
                </a:solidFill>
                <a:latin typeface="Arial" charset="0"/>
              </a:rPr>
              <a:t>dấu sắc thứ hai đặt trên con chữ </a:t>
            </a:r>
            <a:r>
              <a:rPr lang="en-US" sz="4800" b="1">
                <a:solidFill>
                  <a:srgbClr val="CC0000"/>
                </a:solidFill>
                <a:latin typeface="Arial" charset="0"/>
              </a:rPr>
              <a:t>i</a:t>
            </a:r>
            <a:r>
              <a:rPr lang="en-US" sz="3600">
                <a:solidFill>
                  <a:srgbClr val="CC0000"/>
                </a:solidFill>
                <a:latin typeface="Arial" charset="0"/>
              </a:rPr>
              <a:t> của chữ </a:t>
            </a:r>
            <a:r>
              <a:rPr lang="en-US" sz="4800" b="1">
                <a:solidFill>
                  <a:srgbClr val="FF0000"/>
                </a:solidFill>
                <a:latin typeface="Arial" charset="0"/>
              </a:rPr>
              <a:t>rít.</a:t>
            </a:r>
            <a:endParaRPr lang="en-US" sz="4800" b="1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11273" name="Text Box 1738"/>
          <p:cNvSpPr txBox="1">
            <a:spLocks noChangeArrowheads="1"/>
          </p:cNvSpPr>
          <p:nvPr/>
        </p:nvSpPr>
        <p:spPr bwMode="auto">
          <a:xfrm>
            <a:off x="-55563" y="0"/>
            <a:ext cx="1524001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Arial" charset="0"/>
              </a:rPr>
              <a:t>Tổng số: 32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Arial" charset="0"/>
              </a:rPr>
              <a:t>Vắng: 0</a:t>
            </a:r>
          </a:p>
        </p:txBody>
      </p:sp>
      <p:sp>
        <p:nvSpPr>
          <p:cNvPr id="11274" name="Line 1739"/>
          <p:cNvSpPr>
            <a:spLocks noChangeShapeType="1"/>
          </p:cNvSpPr>
          <p:nvPr/>
        </p:nvSpPr>
        <p:spPr bwMode="auto">
          <a:xfrm>
            <a:off x="0" y="1371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1275" name="Picture 1740" descr="DECOR033"/>
          <p:cNvPicPr>
            <a:picLocks noChangeAspect="1" noChangeArrowheads="1"/>
          </p:cNvPicPr>
          <p:nvPr/>
        </p:nvPicPr>
        <p:blipFill>
          <a:blip r:embed="rId3">
            <a:lum bright="68000" contrast="34000"/>
          </a:blip>
          <a:srcRect/>
          <a:stretch>
            <a:fillRect/>
          </a:stretch>
        </p:blipFill>
        <p:spPr bwMode="auto">
          <a:xfrm rot="18382452" flipV="1">
            <a:off x="-138112" y="5338762"/>
            <a:ext cx="12954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6175" name="Line 1807"/>
          <p:cNvSpPr>
            <a:spLocks noChangeShapeType="1"/>
          </p:cNvSpPr>
          <p:nvPr/>
        </p:nvSpPr>
        <p:spPr bwMode="auto">
          <a:xfrm>
            <a:off x="3060700" y="241300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6176" name="Line 1808"/>
          <p:cNvSpPr>
            <a:spLocks noChangeShapeType="1"/>
          </p:cNvSpPr>
          <p:nvPr/>
        </p:nvSpPr>
        <p:spPr bwMode="auto">
          <a:xfrm flipV="1">
            <a:off x="4991100" y="2413000"/>
            <a:ext cx="25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6177" name="Line 1809"/>
          <p:cNvSpPr>
            <a:spLocks noChangeShapeType="1"/>
          </p:cNvSpPr>
          <p:nvPr/>
        </p:nvSpPr>
        <p:spPr bwMode="auto">
          <a:xfrm>
            <a:off x="4495800" y="2413000"/>
            <a:ext cx="152400" cy="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6178" name="Line 1810"/>
          <p:cNvSpPr>
            <a:spLocks noChangeShapeType="1"/>
          </p:cNvSpPr>
          <p:nvPr/>
        </p:nvSpPr>
        <p:spPr bwMode="auto">
          <a:xfrm>
            <a:off x="4102100" y="2400300"/>
            <a:ext cx="228600" cy="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0" name="Text Box 4"/>
          <p:cNvSpPr txBox="1">
            <a:spLocks noChangeArrowheads="1"/>
          </p:cNvSpPr>
          <p:nvPr/>
        </p:nvSpPr>
        <p:spPr bwMode="auto">
          <a:xfrm>
            <a:off x="2057400" y="3810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Arial" charset="0"/>
              </a:rPr>
              <a:t>Tập viết</a:t>
            </a:r>
            <a:r>
              <a:rPr lang="en-US" sz="2800" b="1">
                <a:solidFill>
                  <a:schemeClr val="bg1"/>
                </a:solidFill>
                <a:latin typeface="Arial" charset="0"/>
              </a:rPr>
              <a:t>:</a:t>
            </a: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3733800" y="381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Arial" charset="0"/>
              </a:rPr>
              <a:t>Chữ hoa R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1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500"/>
                                        <p:tgtEl>
                                          <p:spTgt spid="316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16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160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160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160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260"/>
                            </p:stCondLst>
                            <p:childTnLst>
                              <p:par>
                                <p:cTn id="38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160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160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160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940"/>
                            </p:stCondLst>
                            <p:childTnLst>
                              <p:par>
                                <p:cTn id="48" presetID="1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0" dur="500"/>
                                        <p:tgtEl>
                                          <p:spTgt spid="3160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316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3160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0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3160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0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3160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0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31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1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1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31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31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31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31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31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1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93" dur="500"/>
                                        <p:tgtEl>
                                          <p:spTgt spid="316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18" presetClass="entr" presetSubtype="1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500"/>
                                        <p:tgtEl>
                                          <p:spTgt spid="31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093" grpId="0"/>
      <p:bldP spid="316093" grpId="1"/>
      <p:bldP spid="316095" grpId="0" build="allAtOnce"/>
      <p:bldP spid="316104" grpId="0"/>
      <p:bldP spid="316104" grpId="1"/>
      <p:bldP spid="316105" grpId="0" animBg="1"/>
      <p:bldP spid="316175" grpId="0" animBg="1"/>
      <p:bldP spid="316175" grpId="1" animBg="1"/>
      <p:bldP spid="316176" grpId="0" animBg="1"/>
      <p:bldP spid="316176" grpId="1" animBg="1"/>
      <p:bldP spid="316177" grpId="0" animBg="1"/>
      <p:bldP spid="316177" grpId="1" animBg="1"/>
      <p:bldP spid="316178" grpId="0" animBg="1"/>
      <p:bldP spid="316178" grpId="1" animBg="1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70"/>
          <p:cNvSpPr>
            <a:spLocks noChangeShapeType="1"/>
          </p:cNvSpPr>
          <p:nvPr/>
        </p:nvSpPr>
        <p:spPr bwMode="auto">
          <a:xfrm>
            <a:off x="15938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990" name="Text Box 286"/>
          <p:cNvSpPr txBox="1">
            <a:spLocks noChangeArrowheads="1"/>
          </p:cNvSpPr>
          <p:nvPr/>
        </p:nvSpPr>
        <p:spPr bwMode="auto">
          <a:xfrm>
            <a:off x="1295400" y="4191000"/>
            <a:ext cx="7543800" cy="225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solidFill>
                <a:schemeClr val="bg1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Khi viết chữ 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Ríu</a:t>
            </a:r>
            <a:r>
              <a:rPr lang="en-US">
                <a:latin typeface="Arial" charset="0"/>
              </a:rPr>
              <a:t> 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, các em chú ý nối liền nét giữa điểm dừng bút của con chữ 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R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với nét hất của con chữ 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i.</a:t>
            </a:r>
          </a:p>
        </p:txBody>
      </p:sp>
      <p:sp>
        <p:nvSpPr>
          <p:cNvPr id="12292" name="Text Box 444"/>
          <p:cNvSpPr txBox="1">
            <a:spLocks noChangeArrowheads="1"/>
          </p:cNvSpPr>
          <p:nvPr/>
        </p:nvSpPr>
        <p:spPr bwMode="auto">
          <a:xfrm>
            <a:off x="0" y="0"/>
            <a:ext cx="152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Arial" charset="0"/>
              </a:rPr>
              <a:t>Tổng số: 32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Arial" charset="0"/>
              </a:rPr>
              <a:t>Vắng: 0</a:t>
            </a:r>
          </a:p>
        </p:txBody>
      </p:sp>
      <p:sp>
        <p:nvSpPr>
          <p:cNvPr id="12293" name="Line 445"/>
          <p:cNvSpPr>
            <a:spLocks noChangeShapeType="1"/>
          </p:cNvSpPr>
          <p:nvPr/>
        </p:nvSpPr>
        <p:spPr bwMode="auto">
          <a:xfrm>
            <a:off x="0" y="990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4" name="Line 446"/>
          <p:cNvSpPr>
            <a:spLocks noChangeShapeType="1"/>
          </p:cNvSpPr>
          <p:nvPr/>
        </p:nvSpPr>
        <p:spPr bwMode="auto">
          <a:xfrm>
            <a:off x="0" y="1371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2295" name="Picture 449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18382452" flipV="1">
            <a:off x="-138112" y="5338762"/>
            <a:ext cx="12954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450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-7130662">
            <a:off x="7869238" y="5402262"/>
            <a:ext cx="14351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9205" name="AutoShape 501"/>
          <p:cNvSpPr>
            <a:spLocks noChangeArrowheads="1"/>
          </p:cNvSpPr>
          <p:nvPr/>
        </p:nvSpPr>
        <p:spPr bwMode="auto">
          <a:xfrm>
            <a:off x="1447800" y="4038600"/>
            <a:ext cx="7086600" cy="281940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Arial" charset="0"/>
              </a:rPr>
              <a:t>Trong câu, chữ nào chứa chữ hoa </a:t>
            </a:r>
            <a:r>
              <a:rPr lang="en-US" sz="3200" b="1">
                <a:solidFill>
                  <a:srgbClr val="FF0066"/>
                </a:solidFill>
                <a:latin typeface="Arial" charset="0"/>
              </a:rPr>
              <a:t>R</a:t>
            </a:r>
          </a:p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Arial" charset="0"/>
              </a:rPr>
              <a:t> ta vừa luyện viết?</a:t>
            </a:r>
            <a:endParaRPr lang="en-US" sz="2800">
              <a:latin typeface="Arial" charset="0"/>
            </a:endParaRPr>
          </a:p>
        </p:txBody>
      </p:sp>
      <p:pic>
        <p:nvPicPr>
          <p:cNvPr id="12298" name="Picture 5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1524000"/>
            <a:ext cx="5267325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9209" name="Picture 50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1117600"/>
            <a:ext cx="59055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0" name="Text Box 4"/>
          <p:cNvSpPr txBox="1">
            <a:spLocks noChangeArrowheads="1"/>
          </p:cNvSpPr>
          <p:nvPr/>
        </p:nvSpPr>
        <p:spPr bwMode="auto">
          <a:xfrm>
            <a:off x="2057400" y="3810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Arial" charset="0"/>
              </a:rPr>
              <a:t>Tập viết</a:t>
            </a:r>
            <a:r>
              <a:rPr lang="en-US" sz="2800" b="1">
                <a:solidFill>
                  <a:schemeClr val="bg1"/>
                </a:solidFill>
                <a:latin typeface="Arial" charset="0"/>
              </a:rPr>
              <a:t>: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3733800" y="381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Arial" charset="0"/>
              </a:rPr>
              <a:t>Chữ hoa R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2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500"/>
                                        <p:tgtEl>
                                          <p:spTgt spid="329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9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990" grpId="0" autoUpdateAnimBg="0"/>
      <p:bldP spid="329205" grpId="0" animBg="1"/>
      <p:bldP spid="329205" grpId="1" animBg="1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0"/>
            <a:ext cx="152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Arial" charset="0"/>
              </a:rPr>
              <a:t>Tổng số: 32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Arial" charset="0"/>
              </a:rPr>
              <a:t>Vắng: 0</a:t>
            </a:r>
          </a:p>
        </p:txBody>
      </p:sp>
      <p:graphicFrame>
        <p:nvGraphicFramePr>
          <p:cNvPr id="334998" name="Group 150"/>
          <p:cNvGraphicFramePr>
            <a:graphicFrameLocks noGrp="1"/>
          </p:cNvGraphicFramePr>
          <p:nvPr/>
        </p:nvGraphicFramePr>
        <p:xfrm>
          <a:off x="4038600" y="3886200"/>
          <a:ext cx="4752975" cy="1463672"/>
        </p:xfrm>
        <a:graphic>
          <a:graphicData uri="http://schemas.openxmlformats.org/drawingml/2006/table">
            <a:tbl>
              <a:tblPr/>
              <a:tblGrid>
                <a:gridCol w="677863"/>
                <a:gridCol w="681037"/>
                <a:gridCol w="677863"/>
                <a:gridCol w="679450"/>
                <a:gridCol w="681037"/>
                <a:gridCol w="677863"/>
                <a:gridCol w="677862"/>
              </a:tblGrid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4963" name="Rectangle 115"/>
          <p:cNvSpPr>
            <a:spLocks noChangeArrowheads="1"/>
          </p:cNvSpPr>
          <p:nvPr/>
        </p:nvSpPr>
        <p:spPr bwMode="auto">
          <a:xfrm>
            <a:off x="4265613" y="4227513"/>
            <a:ext cx="1037463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500" dirty="0" err="1">
                <a:solidFill>
                  <a:schemeClr val="bg1"/>
                </a:solidFill>
                <a:latin typeface="HP001 4 hàng" panose="020B0603050302020204" pitchFamily="34" charset="0"/>
              </a:rPr>
              <a:t>Ríu</a:t>
            </a:r>
            <a:endParaRPr lang="en-US" sz="3500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13390" name="Line 118"/>
          <p:cNvSpPr>
            <a:spLocks noChangeShapeType="1"/>
          </p:cNvSpPr>
          <p:nvPr/>
        </p:nvSpPr>
        <p:spPr bwMode="auto">
          <a:xfrm>
            <a:off x="13716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91" name="Line 119"/>
          <p:cNvSpPr>
            <a:spLocks noChangeShapeType="1"/>
          </p:cNvSpPr>
          <p:nvPr/>
        </p:nvSpPr>
        <p:spPr bwMode="auto">
          <a:xfrm>
            <a:off x="0" y="99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92" name="Line 120"/>
          <p:cNvSpPr>
            <a:spLocks noChangeShapeType="1"/>
          </p:cNvSpPr>
          <p:nvPr/>
        </p:nvSpPr>
        <p:spPr bwMode="auto">
          <a:xfrm>
            <a:off x="0" y="1371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4969" name="Text Box 121"/>
          <p:cNvSpPr txBox="1">
            <a:spLocks noChangeArrowheads="1"/>
          </p:cNvSpPr>
          <p:nvPr/>
        </p:nvSpPr>
        <p:spPr bwMode="auto">
          <a:xfrm>
            <a:off x="-46038" y="846138"/>
            <a:ext cx="533401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bg1"/>
                </a:solidFill>
                <a:latin typeface="Arial" charset="0"/>
              </a:rPr>
              <a:t>b</a:t>
            </a:r>
          </a:p>
        </p:txBody>
      </p:sp>
      <p:pic>
        <p:nvPicPr>
          <p:cNvPr id="13394" name="Picture 122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18382452" flipV="1">
            <a:off x="-138112" y="5338762"/>
            <a:ext cx="12954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95" name="Picture 123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-7130662">
            <a:off x="8120063" y="5557837"/>
            <a:ext cx="1201738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96" name="Text Box 4"/>
          <p:cNvSpPr txBox="1">
            <a:spLocks noChangeArrowheads="1"/>
          </p:cNvSpPr>
          <p:nvPr/>
        </p:nvSpPr>
        <p:spPr bwMode="auto">
          <a:xfrm>
            <a:off x="2057400" y="3810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Arial" charset="0"/>
              </a:rPr>
              <a:t>Tập viết</a:t>
            </a:r>
            <a:r>
              <a:rPr lang="en-US" sz="2800" b="1">
                <a:solidFill>
                  <a:schemeClr val="bg1"/>
                </a:solidFill>
                <a:latin typeface="Arial" charset="0"/>
              </a:rPr>
              <a:t>: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733800" y="381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Arial" charset="0"/>
              </a:rPr>
              <a:t>Chữ hoa R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34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1945 -0.06111 C 1.01927 -0.02639 1.01927 0.00834 0.95695 0.01667 C 0.89462 0.025 0.73264 -0.01759 0.64583 -0.01111 C 0.55903 -0.00463 0.51389 0.05996 0.43611 0.05556 C 0.35816 0.05116 0.25052 -0.02777 0.17778 -0.03703 C 0.10504 -0.04629 0.05243 -0.02314 8.33333E-7 -4.44444E-6 " pathEditMode="relative" ptsTypes="aaaaaA">
                                      <p:cBhvr>
                                        <p:cTn id="12" dur="2000" fill="hold"/>
                                        <p:tgtEl>
                                          <p:spTgt spid="3349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963" grpId="0" autoUpdateAnimBg="0"/>
      <p:bldP spid="334969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0996" name="Group 1028"/>
          <p:cNvGraphicFramePr>
            <a:graphicFrameLocks noGrp="1"/>
          </p:cNvGraphicFramePr>
          <p:nvPr/>
        </p:nvGraphicFramePr>
        <p:xfrm>
          <a:off x="4184650" y="2590800"/>
          <a:ext cx="4591050" cy="4023052"/>
        </p:xfrm>
        <a:graphic>
          <a:graphicData uri="http://schemas.openxmlformats.org/drawingml/2006/table">
            <a:tbl>
              <a:tblPr/>
              <a:tblGrid>
                <a:gridCol w="763588"/>
                <a:gridCol w="768350"/>
                <a:gridCol w="763587"/>
                <a:gridCol w="763588"/>
                <a:gridCol w="768350"/>
                <a:gridCol w="763587"/>
              </a:tblGrid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501" name="Text Box 2"/>
          <p:cNvSpPr txBox="1">
            <a:spLocks noChangeArrowheads="1"/>
          </p:cNvSpPr>
          <p:nvPr/>
        </p:nvSpPr>
        <p:spPr bwMode="auto">
          <a:xfrm>
            <a:off x="0" y="0"/>
            <a:ext cx="152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Arial" charset="0"/>
              </a:rPr>
              <a:t>Tổng số: 32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Arial" charset="0"/>
              </a:rPr>
              <a:t>Vắng: 0</a:t>
            </a:r>
          </a:p>
        </p:txBody>
      </p:sp>
      <p:sp>
        <p:nvSpPr>
          <p:cNvPr id="340079" name="Rectangle 111"/>
          <p:cNvSpPr>
            <a:spLocks noChangeArrowheads="1"/>
          </p:cNvSpPr>
          <p:nvPr/>
        </p:nvSpPr>
        <p:spPr bwMode="auto">
          <a:xfrm>
            <a:off x="4483100" y="5140325"/>
            <a:ext cx="1037463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500" dirty="0" err="1">
                <a:solidFill>
                  <a:schemeClr val="bg1"/>
                </a:solidFill>
                <a:latin typeface="HP001 4 hàng" panose="020B0603050302020204" pitchFamily="34" charset="0"/>
              </a:rPr>
              <a:t>Ríu</a:t>
            </a:r>
            <a:endParaRPr lang="en-US" sz="3500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14503" name="Line 113"/>
          <p:cNvSpPr>
            <a:spLocks noChangeShapeType="1"/>
          </p:cNvSpPr>
          <p:nvPr/>
        </p:nvSpPr>
        <p:spPr bwMode="auto">
          <a:xfrm>
            <a:off x="13716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504" name="Line 114"/>
          <p:cNvSpPr>
            <a:spLocks noChangeShapeType="1"/>
          </p:cNvSpPr>
          <p:nvPr/>
        </p:nvSpPr>
        <p:spPr bwMode="auto">
          <a:xfrm>
            <a:off x="0" y="99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505" name="Line 115"/>
          <p:cNvSpPr>
            <a:spLocks noChangeShapeType="1"/>
          </p:cNvSpPr>
          <p:nvPr/>
        </p:nvSpPr>
        <p:spPr bwMode="auto">
          <a:xfrm>
            <a:off x="0" y="1371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506" name="Text Box 116"/>
          <p:cNvSpPr txBox="1">
            <a:spLocks noChangeArrowheads="1"/>
          </p:cNvSpPr>
          <p:nvPr/>
        </p:nvSpPr>
        <p:spPr bwMode="auto">
          <a:xfrm>
            <a:off x="-33338" y="935038"/>
            <a:ext cx="53340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b</a:t>
            </a:r>
          </a:p>
        </p:txBody>
      </p:sp>
      <p:sp>
        <p:nvSpPr>
          <p:cNvPr id="14507" name="Line 117"/>
          <p:cNvSpPr>
            <a:spLocks noChangeShapeType="1"/>
          </p:cNvSpPr>
          <p:nvPr/>
        </p:nvSpPr>
        <p:spPr bwMode="auto">
          <a:xfrm>
            <a:off x="381000" y="99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508" name="Text Box 118"/>
          <p:cNvSpPr txBox="1">
            <a:spLocks noChangeArrowheads="1"/>
          </p:cNvSpPr>
          <p:nvPr/>
        </p:nvSpPr>
        <p:spPr bwMode="auto">
          <a:xfrm>
            <a:off x="423863" y="94615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v</a:t>
            </a:r>
          </a:p>
        </p:txBody>
      </p:sp>
      <p:graphicFrame>
        <p:nvGraphicFramePr>
          <p:cNvPr id="340995" name="Group 1027"/>
          <p:cNvGraphicFramePr>
            <a:graphicFrameLocks noGrp="1"/>
          </p:cNvGraphicFramePr>
          <p:nvPr/>
        </p:nvGraphicFramePr>
        <p:xfrm>
          <a:off x="4191000" y="990600"/>
          <a:ext cx="4572000" cy="1463672"/>
        </p:xfrm>
        <a:graphic>
          <a:graphicData uri="http://schemas.openxmlformats.org/drawingml/2006/table">
            <a:tbl>
              <a:tblPr/>
              <a:tblGrid>
                <a:gridCol w="760413"/>
                <a:gridCol w="765175"/>
                <a:gridCol w="760412"/>
                <a:gridCol w="760413"/>
                <a:gridCol w="765175"/>
                <a:gridCol w="760412"/>
              </a:tblGrid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0299" name="Rectangle 331"/>
          <p:cNvSpPr>
            <a:spLocks noChangeArrowheads="1"/>
          </p:cNvSpPr>
          <p:nvPr/>
        </p:nvSpPr>
        <p:spPr bwMode="auto">
          <a:xfrm>
            <a:off x="4133850" y="1719263"/>
            <a:ext cx="1194558" cy="1184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7100" dirty="0">
                <a:solidFill>
                  <a:schemeClr val="bg1"/>
                </a:solidFill>
                <a:latin typeface="HP001 4 hàng" panose="020B0603050302020204" pitchFamily="34" charset="0"/>
              </a:rPr>
              <a:t>R</a:t>
            </a:r>
          </a:p>
        </p:txBody>
      </p:sp>
      <p:sp>
        <p:nvSpPr>
          <p:cNvPr id="340707" name="Rectangle 739"/>
          <p:cNvSpPr>
            <a:spLocks noChangeArrowheads="1"/>
          </p:cNvSpPr>
          <p:nvPr/>
        </p:nvSpPr>
        <p:spPr bwMode="auto">
          <a:xfrm>
            <a:off x="4506913" y="2928938"/>
            <a:ext cx="683200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500" dirty="0">
                <a:solidFill>
                  <a:schemeClr val="bg1"/>
                </a:solidFill>
                <a:latin typeface="HP001 4 hàng" panose="020B0603050302020204" pitchFamily="34" charset="0"/>
              </a:rPr>
              <a:t>R</a:t>
            </a:r>
          </a:p>
        </p:txBody>
      </p:sp>
      <p:sp>
        <p:nvSpPr>
          <p:cNvPr id="340708" name="Rectangle 740"/>
          <p:cNvSpPr>
            <a:spLocks noChangeArrowheads="1"/>
          </p:cNvSpPr>
          <p:nvPr/>
        </p:nvSpPr>
        <p:spPr bwMode="auto">
          <a:xfrm>
            <a:off x="4119563" y="4038600"/>
            <a:ext cx="1911101" cy="1184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7100" dirty="0" err="1">
                <a:solidFill>
                  <a:schemeClr val="bg1"/>
                </a:solidFill>
                <a:latin typeface="HP001 4 hàng" panose="020B0603050302020204" pitchFamily="34" charset="0"/>
              </a:rPr>
              <a:t>Ríu</a:t>
            </a:r>
            <a:endParaRPr lang="en-US" sz="7100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grpSp>
        <p:nvGrpSpPr>
          <p:cNvPr id="2" name="Group 790"/>
          <p:cNvGrpSpPr>
            <a:grpSpLocks/>
          </p:cNvGrpSpPr>
          <p:nvPr/>
        </p:nvGrpSpPr>
        <p:grpSpPr bwMode="auto">
          <a:xfrm>
            <a:off x="2668588" y="2081213"/>
            <a:ext cx="1528762" cy="376237"/>
            <a:chOff x="1056" y="1296"/>
            <a:chExt cx="963" cy="237"/>
          </a:xfrm>
        </p:grpSpPr>
        <p:sp>
          <p:nvSpPr>
            <p:cNvPr id="14594" name="Text Box 781"/>
            <p:cNvSpPr txBox="1">
              <a:spLocks noChangeArrowheads="1"/>
            </p:cNvSpPr>
            <p:nvPr/>
          </p:nvSpPr>
          <p:spPr bwMode="auto">
            <a:xfrm>
              <a:off x="1056" y="1296"/>
              <a:ext cx="720" cy="237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1 dòng</a:t>
              </a:r>
            </a:p>
          </p:txBody>
        </p:sp>
        <p:sp>
          <p:nvSpPr>
            <p:cNvPr id="14595" name="Line 785"/>
            <p:cNvSpPr>
              <a:spLocks noChangeShapeType="1"/>
            </p:cNvSpPr>
            <p:nvPr/>
          </p:nvSpPr>
          <p:spPr bwMode="auto">
            <a:xfrm>
              <a:off x="1779" y="1416"/>
              <a:ext cx="24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795"/>
          <p:cNvGrpSpPr>
            <a:grpSpLocks/>
          </p:cNvGrpSpPr>
          <p:nvPr/>
        </p:nvGrpSpPr>
        <p:grpSpPr bwMode="auto">
          <a:xfrm>
            <a:off x="2673350" y="5133975"/>
            <a:ext cx="1522413" cy="376238"/>
            <a:chOff x="1008" y="3264"/>
            <a:chExt cx="959" cy="237"/>
          </a:xfrm>
        </p:grpSpPr>
        <p:sp>
          <p:nvSpPr>
            <p:cNvPr id="14592" name="Text Box 783"/>
            <p:cNvSpPr txBox="1">
              <a:spLocks noChangeArrowheads="1"/>
            </p:cNvSpPr>
            <p:nvPr/>
          </p:nvSpPr>
          <p:spPr bwMode="auto">
            <a:xfrm>
              <a:off x="1008" y="3264"/>
              <a:ext cx="720" cy="237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1 dòng</a:t>
              </a:r>
            </a:p>
          </p:txBody>
        </p:sp>
        <p:sp>
          <p:nvSpPr>
            <p:cNvPr id="14593" name="Line 787"/>
            <p:cNvSpPr>
              <a:spLocks noChangeShapeType="1"/>
            </p:cNvSpPr>
            <p:nvPr/>
          </p:nvSpPr>
          <p:spPr bwMode="auto">
            <a:xfrm>
              <a:off x="1727" y="3387"/>
              <a:ext cx="24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796"/>
          <p:cNvGrpSpPr>
            <a:grpSpLocks/>
          </p:cNvGrpSpPr>
          <p:nvPr/>
        </p:nvGrpSpPr>
        <p:grpSpPr bwMode="auto">
          <a:xfrm>
            <a:off x="2654300" y="5857875"/>
            <a:ext cx="1524000" cy="376238"/>
            <a:chOff x="953" y="3744"/>
            <a:chExt cx="960" cy="237"/>
          </a:xfrm>
        </p:grpSpPr>
        <p:sp>
          <p:nvSpPr>
            <p:cNvPr id="14590" name="Text Box 784"/>
            <p:cNvSpPr txBox="1">
              <a:spLocks noChangeArrowheads="1"/>
            </p:cNvSpPr>
            <p:nvPr/>
          </p:nvSpPr>
          <p:spPr bwMode="auto">
            <a:xfrm>
              <a:off x="953" y="3744"/>
              <a:ext cx="720" cy="237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2 dòng</a:t>
              </a:r>
            </a:p>
          </p:txBody>
        </p:sp>
        <p:sp>
          <p:nvSpPr>
            <p:cNvPr id="14591" name="Line 788"/>
            <p:cNvSpPr>
              <a:spLocks noChangeShapeType="1"/>
            </p:cNvSpPr>
            <p:nvPr/>
          </p:nvSpPr>
          <p:spPr bwMode="auto">
            <a:xfrm>
              <a:off x="1673" y="3872"/>
              <a:ext cx="24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792"/>
          <p:cNvGrpSpPr>
            <a:grpSpLocks/>
          </p:cNvGrpSpPr>
          <p:nvPr/>
        </p:nvGrpSpPr>
        <p:grpSpPr bwMode="auto">
          <a:xfrm>
            <a:off x="2643188" y="2955925"/>
            <a:ext cx="1524000" cy="376238"/>
            <a:chOff x="1056" y="1899"/>
            <a:chExt cx="960" cy="237"/>
          </a:xfrm>
        </p:grpSpPr>
        <p:sp>
          <p:nvSpPr>
            <p:cNvPr id="14588" name="Text Box 780"/>
            <p:cNvSpPr txBox="1">
              <a:spLocks noChangeArrowheads="1"/>
            </p:cNvSpPr>
            <p:nvPr/>
          </p:nvSpPr>
          <p:spPr bwMode="auto">
            <a:xfrm>
              <a:off x="1056" y="1899"/>
              <a:ext cx="720" cy="237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1 dòng</a:t>
              </a:r>
            </a:p>
          </p:txBody>
        </p:sp>
        <p:sp>
          <p:nvSpPr>
            <p:cNvPr id="14589" name="Line 791"/>
            <p:cNvSpPr>
              <a:spLocks noChangeShapeType="1"/>
            </p:cNvSpPr>
            <p:nvPr/>
          </p:nvSpPr>
          <p:spPr bwMode="auto">
            <a:xfrm>
              <a:off x="1776" y="2016"/>
              <a:ext cx="24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794"/>
          <p:cNvGrpSpPr>
            <a:grpSpLocks/>
          </p:cNvGrpSpPr>
          <p:nvPr/>
        </p:nvGrpSpPr>
        <p:grpSpPr bwMode="auto">
          <a:xfrm>
            <a:off x="2667000" y="4394200"/>
            <a:ext cx="1524000" cy="376238"/>
            <a:chOff x="1056" y="2805"/>
            <a:chExt cx="960" cy="237"/>
          </a:xfrm>
        </p:grpSpPr>
        <p:sp>
          <p:nvSpPr>
            <p:cNvPr id="14586" name="Text Box 782"/>
            <p:cNvSpPr txBox="1">
              <a:spLocks noChangeArrowheads="1"/>
            </p:cNvSpPr>
            <p:nvPr/>
          </p:nvSpPr>
          <p:spPr bwMode="auto">
            <a:xfrm>
              <a:off x="1056" y="2805"/>
              <a:ext cx="720" cy="237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1 dòng</a:t>
              </a:r>
            </a:p>
          </p:txBody>
        </p:sp>
        <p:sp>
          <p:nvSpPr>
            <p:cNvPr id="14587" name="Line 793"/>
            <p:cNvSpPr>
              <a:spLocks noChangeShapeType="1"/>
            </p:cNvSpPr>
            <p:nvPr/>
          </p:nvSpPr>
          <p:spPr bwMode="auto">
            <a:xfrm>
              <a:off x="1776" y="2928"/>
              <a:ext cx="24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4582" name="Picture 797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18382452" flipV="1">
            <a:off x="-138112" y="5338762"/>
            <a:ext cx="12954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0997" name="Text Box 1029"/>
          <p:cNvSpPr txBox="1">
            <a:spLocks noChangeArrowheads="1"/>
          </p:cNvSpPr>
          <p:nvPr/>
        </p:nvSpPr>
        <p:spPr bwMode="auto">
          <a:xfrm>
            <a:off x="4508500" y="5854700"/>
            <a:ext cx="4413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3500" dirty="0" err="1">
                <a:solidFill>
                  <a:schemeClr val="bg1"/>
                </a:solidFill>
                <a:latin typeface="HP001 4 hàng" panose="020B0603050302020204" pitchFamily="34" charset="0"/>
              </a:rPr>
              <a:t>Ríu</a:t>
            </a:r>
            <a:r>
              <a:rPr lang="en-US" sz="3500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HP001 4 hàng" panose="020B0603050302020204" pitchFamily="34" charset="0"/>
              </a:rPr>
              <a:t>rít</a:t>
            </a:r>
            <a:r>
              <a:rPr lang="en-US" sz="3500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HP001 4 hàng" panose="020B0603050302020204" pitchFamily="34" charset="0"/>
              </a:rPr>
              <a:t>chim</a:t>
            </a:r>
            <a:r>
              <a:rPr lang="en-US" sz="3500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HP001 4 hàng" panose="020B0603050302020204" pitchFamily="34" charset="0"/>
              </a:rPr>
              <a:t>ca</a:t>
            </a:r>
            <a:r>
              <a:rPr lang="en-US" dirty="0"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14584" name="Text Box 4"/>
          <p:cNvSpPr txBox="1">
            <a:spLocks noChangeArrowheads="1"/>
          </p:cNvSpPr>
          <p:nvPr/>
        </p:nvSpPr>
        <p:spPr bwMode="auto">
          <a:xfrm>
            <a:off x="2057400" y="3810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Arial" charset="0"/>
              </a:rPr>
              <a:t>Tập viết</a:t>
            </a:r>
            <a:r>
              <a:rPr lang="en-US" sz="2800" b="1">
                <a:solidFill>
                  <a:schemeClr val="bg1"/>
                </a:solidFill>
                <a:latin typeface="Arial" charset="0"/>
              </a:rPr>
              <a:t>:</a:t>
            </a:r>
          </a:p>
        </p:txBody>
      </p:sp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3733800" y="381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Arial" charset="0"/>
              </a:rPr>
              <a:t>Chữ hoa R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75"/>
                            </p:stCondLst>
                            <p:childTnLst>
                              <p:par>
                                <p:cTn id="14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75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4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650"/>
                            </p:stCondLst>
                            <p:childTnLst>
                              <p:par>
                                <p:cTn id="2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15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4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375"/>
                            </p:stCondLst>
                            <p:childTnLst>
                              <p:par>
                                <p:cTn id="28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875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40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3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3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079" grpId="0" autoUpdateAnimBg="0"/>
      <p:bldP spid="340299" grpId="0" autoUpdateAnimBg="0"/>
      <p:bldP spid="340707" grpId="0" autoUpdateAnimBg="0"/>
      <p:bldP spid="340708" grpId="0" autoUpdateAnimBg="0"/>
      <p:bldP spid="340997" grpId="0" autoUpdateAnimBg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55" descr="orange_top3314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8140" name="AutoShape 460"/>
          <p:cNvSpPr>
            <a:spLocks noChangeArrowheads="1"/>
          </p:cNvSpPr>
          <p:nvPr/>
        </p:nvSpPr>
        <p:spPr bwMode="auto">
          <a:xfrm>
            <a:off x="304800" y="2209800"/>
            <a:ext cx="8839200" cy="1905000"/>
          </a:xfrm>
          <a:prstGeom prst="vertic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66FF"/>
                </a:solidFill>
                <a:latin typeface="Arial" charset="0"/>
              </a:rPr>
              <a:t>Bài về nhà</a:t>
            </a:r>
            <a:r>
              <a:rPr lang="en-US" sz="3200">
                <a:latin typeface="Arial" charset="0"/>
              </a:rPr>
              <a:t>:</a:t>
            </a:r>
          </a:p>
          <a:p>
            <a:pPr algn="ctr"/>
            <a:r>
              <a:rPr lang="en-US" sz="3200">
                <a:solidFill>
                  <a:srgbClr val="990099"/>
                </a:solidFill>
                <a:latin typeface="Arial" charset="0"/>
              </a:rPr>
              <a:t>Hoàn thành nốt bài viết</a:t>
            </a:r>
          </a:p>
          <a:p>
            <a:pPr algn="ctr"/>
            <a:r>
              <a:rPr lang="en-US" sz="3200">
                <a:solidFill>
                  <a:srgbClr val="FF0066"/>
                </a:solidFill>
                <a:latin typeface="Arial" charset="0"/>
              </a:rPr>
              <a:t>Viết phần Luyện viết thêm ở trang sau</a:t>
            </a:r>
          </a:p>
        </p:txBody>
      </p:sp>
      <p:sp>
        <p:nvSpPr>
          <p:cNvPr id="328146" name="WordArt 466"/>
          <p:cNvSpPr>
            <a:spLocks noChangeArrowheads="1" noChangeShapeType="1" noTextEdit="1"/>
          </p:cNvSpPr>
          <p:nvPr/>
        </p:nvSpPr>
        <p:spPr bwMode="auto">
          <a:xfrm>
            <a:off x="352425" y="1524000"/>
            <a:ext cx="8791575" cy="1600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-144"/>
              </a:avLst>
            </a:prstTxWarp>
          </a:bodyPr>
          <a:lstStyle/>
          <a:p>
            <a:pPr algn="ctr"/>
            <a:r>
              <a:rPr lang="vi-VN" sz="4400" kern="1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Xin cảm ơn các thầy cô giáo và các em</a:t>
            </a:r>
            <a:endParaRPr lang="en-US" sz="4400" kern="10">
              <a:ln w="9525">
                <a:solidFill>
                  <a:srgbClr val="FFFF99"/>
                </a:solidFill>
                <a:round/>
                <a:headEnd/>
                <a:tailEnd/>
              </a:ln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328148" name="Text Box 468"/>
          <p:cNvSpPr txBox="1">
            <a:spLocks noChangeArrowheads="1"/>
          </p:cNvSpPr>
          <p:nvPr/>
        </p:nvSpPr>
        <p:spPr bwMode="auto">
          <a:xfrm>
            <a:off x="-17297400" y="5638800"/>
            <a:ext cx="17297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000" b="1">
                <a:solidFill>
                  <a:schemeClr val="bg1"/>
                </a:solidFill>
                <a:latin typeface="Arial" charset="0"/>
              </a:rPr>
              <a:t>﻿</a:t>
            </a:r>
            <a:r>
              <a:rPr lang="en-US" sz="6000" b="1">
                <a:solidFill>
                  <a:srgbClr val="0000CC"/>
                </a:solidFill>
                <a:latin typeface="Arial" charset="0"/>
              </a:rPr>
              <a:t>Kíζ εú‼ cá‼ κầσ cô giáo và cá‼ em jạζ δŤϊ</a:t>
            </a:r>
            <a:endParaRPr lang="en-US" sz="4800" b="1">
              <a:solidFill>
                <a:srgbClr val="0000CC"/>
              </a:solidFill>
              <a:latin typeface="Arial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8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8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0" presetClass="exit" presetSubtype="0" fill="hold" grpId="1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" dur="1000"/>
                                        <p:tgtEl>
                                          <p:spTgt spid="328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1000"/>
                                        <p:tgtEl>
                                          <p:spTgt spid="328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" presetClass="entr" presetSubtype="2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5000" fill="hold"/>
                                        <p:tgtEl>
                                          <p:spTgt spid="328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5000" fill="hold"/>
                                        <p:tgtEl>
                                          <p:spTgt spid="328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140" grpId="0" animBg="1"/>
      <p:bldP spid="328140" grpId="1" animBg="1"/>
      <p:bldP spid="328146" grpId="0" animBg="1"/>
      <p:bldP spid="3281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2057400" y="4572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6600CC"/>
                </a:solidFill>
                <a:latin typeface="Arial" charset="0"/>
              </a:rPr>
              <a:t>Tập viết</a:t>
            </a:r>
            <a:r>
              <a:rPr lang="en-US" sz="2800" b="1">
                <a:solidFill>
                  <a:srgbClr val="6600CC"/>
                </a:solidFill>
                <a:latin typeface="Arial" charset="0"/>
              </a:rPr>
              <a:t>:</a:t>
            </a:r>
          </a:p>
        </p:txBody>
      </p:sp>
      <p:sp>
        <p:nvSpPr>
          <p:cNvPr id="3075" name="Line 6"/>
          <p:cNvSpPr>
            <a:spLocks noChangeShapeType="1"/>
          </p:cNvSpPr>
          <p:nvPr/>
        </p:nvSpPr>
        <p:spPr bwMode="auto">
          <a:xfrm>
            <a:off x="1395413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7"/>
          <p:cNvSpPr>
            <a:spLocks noChangeShapeType="1"/>
          </p:cNvSpPr>
          <p:nvPr/>
        </p:nvSpPr>
        <p:spPr bwMode="auto">
          <a:xfrm>
            <a:off x="34925" y="960438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49" name="Text Box 9"/>
          <p:cNvSpPr txBox="1">
            <a:spLocks noChangeArrowheads="1"/>
          </p:cNvSpPr>
          <p:nvPr/>
        </p:nvSpPr>
        <p:spPr bwMode="auto">
          <a:xfrm>
            <a:off x="1981200" y="2438400"/>
            <a:ext cx="6781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CC00FF"/>
                </a:solidFill>
                <a:latin typeface="Arial" charset="0"/>
              </a:rPr>
              <a:t>Tuần trước các em được học viết chữ cái viết hoa nào?</a:t>
            </a:r>
          </a:p>
        </p:txBody>
      </p:sp>
      <p:sp>
        <p:nvSpPr>
          <p:cNvPr id="317450" name="Text Box 10"/>
          <p:cNvSpPr txBox="1">
            <a:spLocks noChangeArrowheads="1"/>
          </p:cNvSpPr>
          <p:nvPr/>
        </p:nvSpPr>
        <p:spPr bwMode="auto">
          <a:xfrm>
            <a:off x="1752600" y="2514600"/>
            <a:ext cx="6553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6600CC"/>
                </a:solidFill>
                <a:latin typeface="Arial" charset="0"/>
              </a:rPr>
              <a:t>Bạn nào nhắc lại được câu viết ứng dụng ở bài đó?</a:t>
            </a:r>
          </a:p>
        </p:txBody>
      </p:sp>
      <p:sp>
        <p:nvSpPr>
          <p:cNvPr id="317452" name="Text Box 12"/>
          <p:cNvSpPr txBox="1">
            <a:spLocks noChangeArrowheads="1"/>
          </p:cNvSpPr>
          <p:nvPr/>
        </p:nvSpPr>
        <p:spPr bwMode="auto">
          <a:xfrm>
            <a:off x="3733800" y="4572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6600CC"/>
                </a:solidFill>
                <a:latin typeface="Arial" charset="0"/>
              </a:rPr>
              <a:t>Chữ hoa R</a:t>
            </a:r>
          </a:p>
        </p:txBody>
      </p:sp>
      <p:sp>
        <p:nvSpPr>
          <p:cNvPr id="317454" name="AutoShape 14"/>
          <p:cNvSpPr>
            <a:spLocks noChangeArrowheads="1"/>
          </p:cNvSpPr>
          <p:nvPr/>
        </p:nvSpPr>
        <p:spPr bwMode="auto">
          <a:xfrm>
            <a:off x="2209800" y="1676400"/>
            <a:ext cx="6324600" cy="3200400"/>
          </a:xfrm>
          <a:prstGeom prst="cloudCallout">
            <a:avLst>
              <a:gd name="adj1" fmla="val -62375"/>
              <a:gd name="adj2" fmla="val 51833"/>
            </a:avLst>
          </a:prstGeom>
          <a:solidFill>
            <a:srgbClr val="00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Trong câu viết ứng dụng có chữ nào</a:t>
            </a:r>
          </a:p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chứa chữ hoa 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Q</a:t>
            </a:r>
            <a:r>
              <a:rPr lang="en-US" sz="4000">
                <a:solidFill>
                  <a:srgbClr val="0000FF"/>
                </a:solidFill>
                <a:latin typeface="Arial" charset="0"/>
              </a:rPr>
              <a:t>?</a:t>
            </a:r>
          </a:p>
          <a:p>
            <a:pPr algn="ctr"/>
            <a:endParaRPr lang="en-US" sz="4000">
              <a:latin typeface="Arial" charset="0"/>
            </a:endParaRPr>
          </a:p>
        </p:txBody>
      </p:sp>
      <p:sp>
        <p:nvSpPr>
          <p:cNvPr id="3082" name="Line 17"/>
          <p:cNvSpPr>
            <a:spLocks noChangeShapeType="1"/>
          </p:cNvSpPr>
          <p:nvPr/>
        </p:nvSpPr>
        <p:spPr bwMode="auto">
          <a:xfrm>
            <a:off x="34925" y="1463675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083" name="Picture 18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18382452" flipV="1">
            <a:off x="-138112" y="5338762"/>
            <a:ext cx="12954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9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-7130662">
            <a:off x="7860506" y="5230019"/>
            <a:ext cx="1493838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17461" name="Group 21"/>
          <p:cNvGraphicFramePr>
            <a:graphicFrameLocks noGrp="1"/>
          </p:cNvGraphicFramePr>
          <p:nvPr/>
        </p:nvGraphicFramePr>
        <p:xfrm>
          <a:off x="2971800" y="2286000"/>
          <a:ext cx="4648200" cy="1463672"/>
        </p:xfrm>
        <a:graphic>
          <a:graphicData uri="http://schemas.openxmlformats.org/drawingml/2006/table">
            <a:tbl>
              <a:tblPr/>
              <a:tblGrid>
                <a:gridCol w="661988"/>
                <a:gridCol w="668337"/>
                <a:gridCol w="661988"/>
                <a:gridCol w="663575"/>
                <a:gridCol w="666750"/>
                <a:gridCol w="663575"/>
                <a:gridCol w="661987"/>
              </a:tblGrid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  <a:tr h="1829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</a:tbl>
          </a:graphicData>
        </a:graphic>
      </p:graphicFrame>
      <p:sp>
        <p:nvSpPr>
          <p:cNvPr id="317551" name="Rectangle 111"/>
          <p:cNvSpPr>
            <a:spLocks noChangeArrowheads="1"/>
          </p:cNvSpPr>
          <p:nvPr/>
        </p:nvSpPr>
        <p:spPr bwMode="auto">
          <a:xfrm>
            <a:off x="2895600" y="2625373"/>
            <a:ext cx="98135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500" dirty="0" err="1">
                <a:solidFill>
                  <a:schemeClr val="bg1"/>
                </a:solidFill>
                <a:latin typeface="HP001 4 hàng" panose="020B0603050302020204" pitchFamily="34" charset="0"/>
              </a:rPr>
              <a:t>Quê</a:t>
            </a:r>
            <a:endParaRPr lang="en-US" sz="3500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17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3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0" dur="500"/>
                                        <p:tgtEl>
                                          <p:spTgt spid="3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9" dur="500"/>
                                        <p:tgtEl>
                                          <p:spTgt spid="317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1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17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17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17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17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17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17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17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9" grpId="0"/>
      <p:bldP spid="317449" grpId="1"/>
      <p:bldP spid="317450" grpId="0" build="allAtOnce"/>
      <p:bldP spid="317452" grpId="0"/>
      <p:bldP spid="317454" grpId="0" animBg="1"/>
      <p:bldP spid="317454" grpId="1" animBg="1"/>
      <p:bldP spid="317551" grpId="0"/>
      <p:bldP spid="31755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822" name="Text Box 70"/>
          <p:cNvSpPr txBox="1">
            <a:spLocks noChangeArrowheads="1"/>
          </p:cNvSpPr>
          <p:nvPr/>
        </p:nvSpPr>
        <p:spPr bwMode="auto">
          <a:xfrm>
            <a:off x="1981200" y="5257800"/>
            <a:ext cx="63246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6600CC"/>
                </a:solidFill>
                <a:latin typeface="Arial" charset="0"/>
              </a:rPr>
              <a:t>Chữ </a:t>
            </a:r>
            <a:r>
              <a:rPr lang="en-US" sz="3600" b="1">
                <a:solidFill>
                  <a:srgbClr val="6600CC"/>
                </a:solidFill>
                <a:latin typeface="Arial" charset="0"/>
              </a:rPr>
              <a:t>R</a:t>
            </a:r>
            <a:r>
              <a:rPr lang="en-US" sz="3200">
                <a:solidFill>
                  <a:srgbClr val="6600CC"/>
                </a:solidFill>
                <a:latin typeface="Arial" charset="0"/>
              </a:rPr>
              <a:t> viết hoa cỡ vừa cao mấy li, gồm mấy đường kẻ ngang?</a:t>
            </a:r>
          </a:p>
        </p:txBody>
      </p:sp>
      <p:sp>
        <p:nvSpPr>
          <p:cNvPr id="4099" name="Line 148"/>
          <p:cNvSpPr>
            <a:spLocks noChangeShapeType="1"/>
          </p:cNvSpPr>
          <p:nvPr/>
        </p:nvSpPr>
        <p:spPr bwMode="auto">
          <a:xfrm>
            <a:off x="137477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0" name="Line 149"/>
          <p:cNvSpPr>
            <a:spLocks noChangeShapeType="1"/>
          </p:cNvSpPr>
          <p:nvPr/>
        </p:nvSpPr>
        <p:spPr bwMode="auto">
          <a:xfrm>
            <a:off x="0" y="99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Line 151"/>
          <p:cNvSpPr>
            <a:spLocks noChangeShapeType="1"/>
          </p:cNvSpPr>
          <p:nvPr/>
        </p:nvSpPr>
        <p:spPr bwMode="auto">
          <a:xfrm>
            <a:off x="0" y="1524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4" name="Text Box 152"/>
          <p:cNvSpPr txBox="1">
            <a:spLocks noChangeArrowheads="1"/>
          </p:cNvSpPr>
          <p:nvPr/>
        </p:nvSpPr>
        <p:spPr bwMode="auto">
          <a:xfrm>
            <a:off x="1524000" y="5334000"/>
            <a:ext cx="66294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6600CC"/>
                </a:solidFill>
                <a:latin typeface="Arial" charset="0"/>
              </a:rPr>
              <a:t>Chữ</a:t>
            </a:r>
            <a:r>
              <a:rPr lang="en-US" sz="3200">
                <a:latin typeface="Arial" charset="0"/>
              </a:rPr>
              <a:t> </a:t>
            </a:r>
            <a:r>
              <a:rPr lang="en-US" sz="3600" b="1">
                <a:solidFill>
                  <a:srgbClr val="6600CC"/>
                </a:solidFill>
                <a:latin typeface="Arial" charset="0"/>
              </a:rPr>
              <a:t>R</a:t>
            </a:r>
            <a:r>
              <a:rPr lang="en-US" sz="4000">
                <a:latin typeface="Arial" charset="0"/>
              </a:rPr>
              <a:t> </a:t>
            </a:r>
            <a:r>
              <a:rPr lang="en-US" sz="3200">
                <a:solidFill>
                  <a:srgbClr val="6600CC"/>
                </a:solidFill>
                <a:latin typeface="Arial" charset="0"/>
              </a:rPr>
              <a:t>viết hoa cỡ vừa cao 5 li, gồm 6 đường kẻ ngang.</a:t>
            </a:r>
          </a:p>
        </p:txBody>
      </p:sp>
      <p:sp>
        <p:nvSpPr>
          <p:cNvPr id="330907" name="AutoShape 155"/>
          <p:cNvSpPr>
            <a:spLocks/>
          </p:cNvSpPr>
          <p:nvPr/>
        </p:nvSpPr>
        <p:spPr bwMode="auto">
          <a:xfrm>
            <a:off x="4419600" y="2057400"/>
            <a:ext cx="457200" cy="3048000"/>
          </a:xfrm>
          <a:prstGeom prst="leftBrace">
            <a:avLst>
              <a:gd name="adj1" fmla="val 55556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0908" name="Text Box 156"/>
          <p:cNvSpPr txBox="1">
            <a:spLocks noChangeArrowheads="1"/>
          </p:cNvSpPr>
          <p:nvPr/>
        </p:nvSpPr>
        <p:spPr bwMode="auto">
          <a:xfrm>
            <a:off x="3886200" y="3429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5 li</a:t>
            </a:r>
          </a:p>
        </p:txBody>
      </p:sp>
      <p:grpSp>
        <p:nvGrpSpPr>
          <p:cNvPr id="2" name="Group 173"/>
          <p:cNvGrpSpPr>
            <a:grpSpLocks/>
          </p:cNvGrpSpPr>
          <p:nvPr/>
        </p:nvGrpSpPr>
        <p:grpSpPr bwMode="auto">
          <a:xfrm>
            <a:off x="2809875" y="2894013"/>
            <a:ext cx="2087563" cy="708025"/>
            <a:chOff x="1325" y="952"/>
            <a:chExt cx="1315" cy="446"/>
          </a:xfrm>
        </p:grpSpPr>
        <p:sp>
          <p:nvSpPr>
            <p:cNvPr id="4127" name="Line 157"/>
            <p:cNvSpPr>
              <a:spLocks noChangeShapeType="1"/>
            </p:cNvSpPr>
            <p:nvPr/>
          </p:nvSpPr>
          <p:spPr bwMode="auto">
            <a:xfrm>
              <a:off x="1344" y="1200"/>
              <a:ext cx="12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Text Box 158"/>
            <p:cNvSpPr txBox="1">
              <a:spLocks noChangeArrowheads="1"/>
            </p:cNvSpPr>
            <p:nvPr/>
          </p:nvSpPr>
          <p:spPr bwMode="auto">
            <a:xfrm>
              <a:off x="1325" y="952"/>
              <a:ext cx="1315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0066"/>
                  </a:solidFill>
                  <a:latin typeface="Arial" charset="0"/>
                </a:rPr>
                <a:t>Đường kẻ ngang 4</a:t>
              </a:r>
            </a:p>
          </p:txBody>
        </p:sp>
      </p:grpSp>
      <p:grpSp>
        <p:nvGrpSpPr>
          <p:cNvPr id="3" name="Group 172"/>
          <p:cNvGrpSpPr>
            <a:grpSpLocks/>
          </p:cNvGrpSpPr>
          <p:nvPr/>
        </p:nvGrpSpPr>
        <p:grpSpPr bwMode="auto">
          <a:xfrm>
            <a:off x="2855913" y="4127500"/>
            <a:ext cx="2133600" cy="708025"/>
            <a:chOff x="1344" y="2544"/>
            <a:chExt cx="1344" cy="446"/>
          </a:xfrm>
        </p:grpSpPr>
        <p:sp>
          <p:nvSpPr>
            <p:cNvPr id="4125" name="Text Box 159"/>
            <p:cNvSpPr txBox="1">
              <a:spLocks noChangeArrowheads="1"/>
            </p:cNvSpPr>
            <p:nvPr/>
          </p:nvSpPr>
          <p:spPr bwMode="auto">
            <a:xfrm>
              <a:off x="1344" y="2544"/>
              <a:ext cx="1344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0066"/>
                  </a:solidFill>
                  <a:latin typeface="Arial" charset="0"/>
                </a:rPr>
                <a:t>Đường kẻ ngang 2</a:t>
              </a:r>
            </a:p>
          </p:txBody>
        </p:sp>
        <p:sp>
          <p:nvSpPr>
            <p:cNvPr id="4126" name="Line 164"/>
            <p:cNvSpPr>
              <a:spLocks noChangeShapeType="1"/>
            </p:cNvSpPr>
            <p:nvPr/>
          </p:nvSpPr>
          <p:spPr bwMode="auto">
            <a:xfrm>
              <a:off x="1344" y="2784"/>
              <a:ext cx="12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74"/>
          <p:cNvGrpSpPr>
            <a:grpSpLocks/>
          </p:cNvGrpSpPr>
          <p:nvPr/>
        </p:nvGrpSpPr>
        <p:grpSpPr bwMode="auto">
          <a:xfrm>
            <a:off x="2824163" y="1679575"/>
            <a:ext cx="2209800" cy="708025"/>
            <a:chOff x="1352" y="1536"/>
            <a:chExt cx="1392" cy="446"/>
          </a:xfrm>
        </p:grpSpPr>
        <p:sp>
          <p:nvSpPr>
            <p:cNvPr id="4123" name="Text Box 162"/>
            <p:cNvSpPr txBox="1">
              <a:spLocks noChangeArrowheads="1"/>
            </p:cNvSpPr>
            <p:nvPr/>
          </p:nvSpPr>
          <p:spPr bwMode="auto">
            <a:xfrm>
              <a:off x="1352" y="1536"/>
              <a:ext cx="1392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0066"/>
                  </a:solidFill>
                  <a:latin typeface="Arial" charset="0"/>
                </a:rPr>
                <a:t>Đường kẻ ngang 6</a:t>
              </a:r>
            </a:p>
          </p:txBody>
        </p:sp>
        <p:sp>
          <p:nvSpPr>
            <p:cNvPr id="4124" name="Line 165"/>
            <p:cNvSpPr>
              <a:spLocks noChangeShapeType="1"/>
            </p:cNvSpPr>
            <p:nvPr/>
          </p:nvSpPr>
          <p:spPr bwMode="auto">
            <a:xfrm>
              <a:off x="1392" y="1776"/>
              <a:ext cx="12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71"/>
          <p:cNvGrpSpPr>
            <a:grpSpLocks/>
          </p:cNvGrpSpPr>
          <p:nvPr/>
        </p:nvGrpSpPr>
        <p:grpSpPr bwMode="auto">
          <a:xfrm>
            <a:off x="2787650" y="2309813"/>
            <a:ext cx="2209800" cy="708025"/>
            <a:chOff x="1440" y="2448"/>
            <a:chExt cx="1392" cy="446"/>
          </a:xfrm>
        </p:grpSpPr>
        <p:sp>
          <p:nvSpPr>
            <p:cNvPr id="4121" name="Text Box 161"/>
            <p:cNvSpPr txBox="1">
              <a:spLocks noChangeArrowheads="1"/>
            </p:cNvSpPr>
            <p:nvPr/>
          </p:nvSpPr>
          <p:spPr bwMode="auto">
            <a:xfrm>
              <a:off x="1440" y="2448"/>
              <a:ext cx="1392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0066"/>
                  </a:solidFill>
                  <a:latin typeface="Arial" charset="0"/>
                </a:rPr>
                <a:t>Đường kẻ ngang 5</a:t>
              </a:r>
            </a:p>
          </p:txBody>
        </p:sp>
        <p:sp>
          <p:nvSpPr>
            <p:cNvPr id="4122" name="Line 166"/>
            <p:cNvSpPr>
              <a:spLocks noChangeShapeType="1"/>
            </p:cNvSpPr>
            <p:nvPr/>
          </p:nvSpPr>
          <p:spPr bwMode="auto">
            <a:xfrm>
              <a:off x="1488" y="2688"/>
              <a:ext cx="12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170"/>
          <p:cNvGrpSpPr>
            <a:grpSpLocks/>
          </p:cNvGrpSpPr>
          <p:nvPr/>
        </p:nvGrpSpPr>
        <p:grpSpPr bwMode="auto">
          <a:xfrm>
            <a:off x="2819400" y="3505200"/>
            <a:ext cx="2209800" cy="708025"/>
            <a:chOff x="1442" y="2730"/>
            <a:chExt cx="1392" cy="446"/>
          </a:xfrm>
        </p:grpSpPr>
        <p:sp>
          <p:nvSpPr>
            <p:cNvPr id="4119" name="Text Box 160"/>
            <p:cNvSpPr txBox="1">
              <a:spLocks noChangeArrowheads="1"/>
            </p:cNvSpPr>
            <p:nvPr/>
          </p:nvSpPr>
          <p:spPr bwMode="auto">
            <a:xfrm>
              <a:off x="1442" y="2730"/>
              <a:ext cx="1392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0066"/>
                  </a:solidFill>
                  <a:latin typeface="Arial" charset="0"/>
                </a:rPr>
                <a:t>Đường kẻ ngang 3</a:t>
              </a:r>
            </a:p>
          </p:txBody>
        </p:sp>
        <p:sp>
          <p:nvSpPr>
            <p:cNvPr id="4120" name="Line 167"/>
            <p:cNvSpPr>
              <a:spLocks noChangeShapeType="1"/>
            </p:cNvSpPr>
            <p:nvPr/>
          </p:nvSpPr>
          <p:spPr bwMode="auto">
            <a:xfrm>
              <a:off x="1488" y="2976"/>
              <a:ext cx="12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169"/>
          <p:cNvGrpSpPr>
            <a:grpSpLocks/>
          </p:cNvGrpSpPr>
          <p:nvPr/>
        </p:nvGrpSpPr>
        <p:grpSpPr bwMode="auto">
          <a:xfrm>
            <a:off x="2768600" y="4740275"/>
            <a:ext cx="2209800" cy="708025"/>
            <a:chOff x="1294" y="2783"/>
            <a:chExt cx="1392" cy="446"/>
          </a:xfrm>
        </p:grpSpPr>
        <p:sp>
          <p:nvSpPr>
            <p:cNvPr id="4117" name="Text Box 163"/>
            <p:cNvSpPr txBox="1">
              <a:spLocks noChangeArrowheads="1"/>
            </p:cNvSpPr>
            <p:nvPr/>
          </p:nvSpPr>
          <p:spPr bwMode="auto">
            <a:xfrm>
              <a:off x="1294" y="2783"/>
              <a:ext cx="1392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0066"/>
                  </a:solidFill>
                  <a:latin typeface="Arial" charset="0"/>
                </a:rPr>
                <a:t>Đường kẻ ngang 1</a:t>
              </a:r>
            </a:p>
          </p:txBody>
        </p:sp>
        <p:sp>
          <p:nvSpPr>
            <p:cNvPr id="4118" name="Line 168"/>
            <p:cNvSpPr>
              <a:spLocks noChangeShapeType="1"/>
            </p:cNvSpPr>
            <p:nvPr/>
          </p:nvSpPr>
          <p:spPr bwMode="auto">
            <a:xfrm>
              <a:off x="1344" y="3024"/>
              <a:ext cx="12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112" name="Picture 187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18382452" flipV="1">
            <a:off x="-138112" y="5338762"/>
            <a:ext cx="12954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188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-7130662">
            <a:off x="7857331" y="5215732"/>
            <a:ext cx="1506537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4" name="Picture 19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7600" y="1409700"/>
            <a:ext cx="391795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5" name="Text Box 4"/>
          <p:cNvSpPr txBox="1">
            <a:spLocks noChangeArrowheads="1"/>
          </p:cNvSpPr>
          <p:nvPr/>
        </p:nvSpPr>
        <p:spPr bwMode="auto">
          <a:xfrm>
            <a:off x="2057400" y="3810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6600CC"/>
                </a:solidFill>
                <a:latin typeface="Arial" charset="0"/>
              </a:rPr>
              <a:t>Tập viết</a:t>
            </a:r>
            <a:r>
              <a:rPr lang="en-US" sz="2800" b="1">
                <a:solidFill>
                  <a:srgbClr val="6600CC"/>
                </a:solidFill>
                <a:latin typeface="Arial" charset="0"/>
              </a:rPr>
              <a:t>:</a:t>
            </a:r>
          </a:p>
        </p:txBody>
      </p:sp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3733800" y="381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6600CC"/>
                </a:solidFill>
                <a:latin typeface="Arial" charset="0"/>
              </a:rPr>
              <a:t>Chữ hoa 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0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308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33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3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3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" dur="500"/>
                                        <p:tgtEl>
                                          <p:spTgt spid="330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330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6" presetClass="entr" presetSubtype="2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822" grpId="0"/>
      <p:bldP spid="330822" grpId="1"/>
      <p:bldP spid="330904" grpId="0"/>
      <p:bldP spid="330907" grpId="0" animBg="1"/>
      <p:bldP spid="330907" grpId="1" animBg="1"/>
      <p:bldP spid="330908" grpId="0"/>
      <p:bldP spid="330908" grpId="1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578" name="Text Box 162"/>
          <p:cNvSpPr txBox="1">
            <a:spLocks noChangeArrowheads="1"/>
          </p:cNvSpPr>
          <p:nvPr/>
        </p:nvSpPr>
        <p:spPr bwMode="auto">
          <a:xfrm>
            <a:off x="1524000" y="1981200"/>
            <a:ext cx="3810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Arial" charset="0"/>
              </a:rPr>
              <a:t>Nét 1 là nét móc ngược trái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Arial" charset="0"/>
              </a:rPr>
              <a:t>nét 2 là nét kết hợp của nét cong trên và nét móc ngược phải tạo thành vòng xoắn nhỏ giữa thân chữ.</a:t>
            </a:r>
          </a:p>
        </p:txBody>
      </p:sp>
      <p:sp>
        <p:nvSpPr>
          <p:cNvPr id="5123" name="Line 227"/>
          <p:cNvSpPr>
            <a:spLocks noChangeShapeType="1"/>
          </p:cNvSpPr>
          <p:nvPr/>
        </p:nvSpPr>
        <p:spPr bwMode="auto">
          <a:xfrm>
            <a:off x="13716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6644" name="Text Box 228"/>
          <p:cNvSpPr txBox="1">
            <a:spLocks noChangeArrowheads="1"/>
          </p:cNvSpPr>
          <p:nvPr/>
        </p:nvSpPr>
        <p:spPr bwMode="auto">
          <a:xfrm>
            <a:off x="1371600" y="5334000"/>
            <a:ext cx="7086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6600CC"/>
                </a:solidFill>
                <a:latin typeface="Arial" charset="0"/>
              </a:rPr>
              <a:t>Chữ hoa </a:t>
            </a:r>
            <a:r>
              <a:rPr lang="en-US" sz="3600" b="1">
                <a:solidFill>
                  <a:srgbClr val="6600CC"/>
                </a:solidFill>
                <a:latin typeface="Arial" charset="0"/>
              </a:rPr>
              <a:t>R</a:t>
            </a:r>
            <a:r>
              <a:rPr lang="en-US" sz="3600">
                <a:solidFill>
                  <a:srgbClr val="6600CC"/>
                </a:solidFill>
                <a:latin typeface="Arial" charset="0"/>
              </a:rPr>
              <a:t> được viết bởi mấy nét?</a:t>
            </a:r>
          </a:p>
        </p:txBody>
      </p:sp>
      <p:sp>
        <p:nvSpPr>
          <p:cNvPr id="316645" name="Text Box 229"/>
          <p:cNvSpPr txBox="1">
            <a:spLocks noChangeArrowheads="1"/>
          </p:cNvSpPr>
          <p:nvPr/>
        </p:nvSpPr>
        <p:spPr bwMode="auto">
          <a:xfrm>
            <a:off x="1752600" y="5257800"/>
            <a:ext cx="6172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6600CC"/>
                </a:solidFill>
                <a:latin typeface="Arial" charset="0"/>
              </a:rPr>
              <a:t>Chữ hoa </a:t>
            </a:r>
            <a:r>
              <a:rPr lang="en-US" sz="3600" b="1">
                <a:solidFill>
                  <a:srgbClr val="6600CC"/>
                </a:solidFill>
                <a:latin typeface="Arial" charset="0"/>
              </a:rPr>
              <a:t>R</a:t>
            </a:r>
            <a:r>
              <a:rPr lang="en-US" sz="3600">
                <a:solidFill>
                  <a:srgbClr val="6600CC"/>
                </a:solidFill>
                <a:latin typeface="Arial" charset="0"/>
              </a:rPr>
              <a:t> được viết bởi 2 nét.</a:t>
            </a:r>
          </a:p>
        </p:txBody>
      </p:sp>
      <p:sp>
        <p:nvSpPr>
          <p:cNvPr id="5127" name="Line 232"/>
          <p:cNvSpPr>
            <a:spLocks noChangeShapeType="1"/>
          </p:cNvSpPr>
          <p:nvPr/>
        </p:nvSpPr>
        <p:spPr bwMode="auto">
          <a:xfrm>
            <a:off x="0" y="99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128" name="Picture 248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-7130662">
            <a:off x="7857331" y="5215732"/>
            <a:ext cx="1506537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249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18382452" flipV="1">
            <a:off x="-138112" y="5338762"/>
            <a:ext cx="12954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0" name="Oval 257"/>
          <p:cNvSpPr>
            <a:spLocks noChangeArrowheads="1"/>
          </p:cNvSpPr>
          <p:nvPr/>
        </p:nvSpPr>
        <p:spPr bwMode="auto">
          <a:xfrm>
            <a:off x="5791200" y="3952875"/>
            <a:ext cx="152400" cy="1524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5131" name="Picture 26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1219200"/>
            <a:ext cx="365760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6683" name="Picture 26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3581400"/>
            <a:ext cx="557213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6684" name="Picture 26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92800" y="3568700"/>
            <a:ext cx="465138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6685" name="Picture 26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56300" y="1841500"/>
            <a:ext cx="1519238" cy="287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6687" name="Picture 27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440" t="34767" r="46815" b="13907"/>
          <a:stretch>
            <a:fillRect/>
          </a:stretch>
        </p:blipFill>
        <p:spPr bwMode="auto">
          <a:xfrm>
            <a:off x="5943600" y="2286000"/>
            <a:ext cx="700088" cy="8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6688" name="Picture 27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099" r="73682" b="-1738"/>
          <a:stretch>
            <a:fillRect/>
          </a:stretch>
        </p:blipFill>
        <p:spPr bwMode="auto">
          <a:xfrm>
            <a:off x="5359400" y="1830388"/>
            <a:ext cx="587375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6689" name="Picture 27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2013" y="1846263"/>
            <a:ext cx="182086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6690" name="Picture 274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2565400"/>
            <a:ext cx="11938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6691" name="Picture 275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3048000"/>
            <a:ext cx="1557338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6692" name="Picture 276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89900" y="4129088"/>
            <a:ext cx="563563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1" name="Text Box 4"/>
          <p:cNvSpPr txBox="1">
            <a:spLocks noChangeArrowheads="1"/>
          </p:cNvSpPr>
          <p:nvPr/>
        </p:nvSpPr>
        <p:spPr bwMode="auto">
          <a:xfrm>
            <a:off x="2057400" y="3810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6600CC"/>
                </a:solidFill>
                <a:latin typeface="Arial" charset="0"/>
              </a:rPr>
              <a:t>Tập viết</a:t>
            </a:r>
            <a:r>
              <a:rPr lang="en-US" sz="2800" b="1">
                <a:solidFill>
                  <a:srgbClr val="6600CC"/>
                </a:solidFill>
                <a:latin typeface="Arial" charset="0"/>
              </a:rPr>
              <a:t>:</a:t>
            </a: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3733800" y="381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6600CC"/>
                </a:solidFill>
                <a:latin typeface="Arial" charset="0"/>
              </a:rPr>
              <a:t>Chữ hoa R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31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" dur="500"/>
                                        <p:tgtEl>
                                          <p:spTgt spid="316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31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0" dur="500"/>
                                        <p:tgtEl>
                                          <p:spTgt spid="316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6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31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1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16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316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1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1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1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31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16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16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644" grpId="0"/>
      <p:bldP spid="316644" grpId="1"/>
      <p:bldP spid="316645" grpId="0"/>
      <p:bldP spid="316645" grpId="1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Line 80"/>
          <p:cNvSpPr>
            <a:spLocks noChangeShapeType="1"/>
          </p:cNvSpPr>
          <p:nvPr/>
        </p:nvSpPr>
        <p:spPr bwMode="auto">
          <a:xfrm>
            <a:off x="0" y="99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83"/>
          <p:cNvSpPr>
            <a:spLocks noChangeShapeType="1"/>
          </p:cNvSpPr>
          <p:nvPr/>
        </p:nvSpPr>
        <p:spPr bwMode="auto">
          <a:xfrm>
            <a:off x="1371600" y="15875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150" name="Picture 84" descr="DECOR033"/>
          <p:cNvPicPr>
            <a:picLocks noChangeAspect="1" noChangeArrowheads="1"/>
          </p:cNvPicPr>
          <p:nvPr/>
        </p:nvPicPr>
        <p:blipFill>
          <a:blip r:embed="rId3">
            <a:lum bright="68000" contrast="34000"/>
          </a:blip>
          <a:srcRect/>
          <a:stretch>
            <a:fillRect/>
          </a:stretch>
        </p:blipFill>
        <p:spPr bwMode="auto">
          <a:xfrm rot="18382452" flipV="1">
            <a:off x="-138112" y="5338762"/>
            <a:ext cx="12954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85" descr="DECOR033"/>
          <p:cNvPicPr>
            <a:picLocks noChangeAspect="1" noChangeArrowheads="1"/>
          </p:cNvPicPr>
          <p:nvPr/>
        </p:nvPicPr>
        <p:blipFill>
          <a:blip r:embed="rId3">
            <a:lum bright="68000" contrast="34000"/>
          </a:blip>
          <a:srcRect/>
          <a:stretch>
            <a:fillRect/>
          </a:stretch>
        </p:blipFill>
        <p:spPr bwMode="auto">
          <a:xfrm rot="-7130662">
            <a:off x="7868444" y="5222082"/>
            <a:ext cx="1495425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2881" name="AutoShape 81"/>
          <p:cNvSpPr>
            <a:spLocks noChangeArrowheads="1"/>
          </p:cNvSpPr>
          <p:nvPr/>
        </p:nvSpPr>
        <p:spPr bwMode="auto">
          <a:xfrm>
            <a:off x="1524000" y="5105400"/>
            <a:ext cx="6781800" cy="1752600"/>
          </a:xfrm>
          <a:prstGeom prst="horizontalScroll">
            <a:avLst>
              <a:gd name="adj" fmla="val 12500"/>
            </a:avLst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FF"/>
                </a:solidFill>
                <a:latin typeface="Arial" charset="0"/>
              </a:rPr>
              <a:t>Chữ hoa </a:t>
            </a:r>
            <a:r>
              <a:rPr lang="en-US" sz="3600" b="1">
                <a:solidFill>
                  <a:srgbClr val="0000FF"/>
                </a:solidFill>
                <a:latin typeface="Arial" charset="0"/>
              </a:rPr>
              <a:t>R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có nét nào giống với </a:t>
            </a:r>
          </a:p>
          <a:p>
            <a:pPr algn="ctr"/>
            <a:r>
              <a:rPr lang="en-US" sz="3200">
                <a:solidFill>
                  <a:srgbClr val="0000FF"/>
                </a:solidFill>
                <a:latin typeface="Arial" charset="0"/>
              </a:rPr>
              <a:t>chữ cái viết hoa ta đã học?</a:t>
            </a:r>
          </a:p>
        </p:txBody>
      </p:sp>
      <p:pic>
        <p:nvPicPr>
          <p:cNvPr id="6153" name="Picture 8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1981200"/>
            <a:ext cx="295275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32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156"/>
          <p:cNvSpPr>
            <a:spLocks noChangeShapeType="1"/>
          </p:cNvSpPr>
          <p:nvPr/>
        </p:nvSpPr>
        <p:spPr bwMode="auto">
          <a:xfrm>
            <a:off x="13716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90" name="Text Box 162"/>
          <p:cNvSpPr txBox="1">
            <a:spLocks noChangeArrowheads="1"/>
          </p:cNvSpPr>
          <p:nvPr/>
        </p:nvSpPr>
        <p:spPr bwMode="auto">
          <a:xfrm>
            <a:off x="2133600" y="5426075"/>
            <a:ext cx="6248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66"/>
                </a:solidFill>
                <a:latin typeface="Arial" charset="0"/>
              </a:rPr>
              <a:t>Nét 1 của chữ hoa </a:t>
            </a:r>
            <a:r>
              <a:rPr lang="en-US" sz="4000" b="1">
                <a:solidFill>
                  <a:srgbClr val="FF0066"/>
                </a:solidFill>
                <a:latin typeface="Arial" charset="0"/>
              </a:rPr>
              <a:t>R</a:t>
            </a:r>
            <a:r>
              <a:rPr lang="en-US" sz="4000">
                <a:solidFill>
                  <a:srgbClr val="FF0066"/>
                </a:solidFill>
                <a:latin typeface="Arial" charset="0"/>
              </a:rPr>
              <a:t> giống nét 1 của chữ hoa </a:t>
            </a:r>
            <a:r>
              <a:rPr lang="en-US" sz="4000" b="1">
                <a:solidFill>
                  <a:srgbClr val="FF0066"/>
                </a:solidFill>
                <a:latin typeface="Arial" charset="0"/>
              </a:rPr>
              <a:t>B</a:t>
            </a:r>
          </a:p>
        </p:txBody>
      </p:sp>
      <p:sp>
        <p:nvSpPr>
          <p:cNvPr id="7172" name="Text Box 165"/>
          <p:cNvSpPr txBox="1">
            <a:spLocks noChangeArrowheads="1"/>
          </p:cNvSpPr>
          <p:nvPr/>
        </p:nvSpPr>
        <p:spPr bwMode="auto">
          <a:xfrm>
            <a:off x="0" y="0"/>
            <a:ext cx="152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CC"/>
                </a:solidFill>
                <a:latin typeface="Arial" charset="0"/>
              </a:rPr>
              <a:t>Tổng số: 32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CC"/>
                </a:solidFill>
                <a:latin typeface="Arial" charset="0"/>
              </a:rPr>
              <a:t>Vắng: 0</a:t>
            </a:r>
          </a:p>
        </p:txBody>
      </p:sp>
      <p:sp>
        <p:nvSpPr>
          <p:cNvPr id="7173" name="Line 166"/>
          <p:cNvSpPr>
            <a:spLocks noChangeShapeType="1"/>
          </p:cNvSpPr>
          <p:nvPr/>
        </p:nvSpPr>
        <p:spPr bwMode="auto">
          <a:xfrm>
            <a:off x="0" y="99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74" name="Picture 176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18382452" flipV="1">
            <a:off x="-138112" y="5338762"/>
            <a:ext cx="12954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Rectangle 177"/>
          <p:cNvSpPr>
            <a:spLocks noChangeArrowheads="1"/>
          </p:cNvSpPr>
          <p:nvPr/>
        </p:nvSpPr>
        <p:spPr bwMode="auto">
          <a:xfrm>
            <a:off x="8610600" y="4749800"/>
            <a:ext cx="152400" cy="76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7176" name="Picture 18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1524000"/>
            <a:ext cx="34290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18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1524000"/>
            <a:ext cx="353695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9918" name="Picture 19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4963" y="2081213"/>
            <a:ext cx="200818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9919" name="Picture 19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85900" y="2082800"/>
            <a:ext cx="200818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0" name="Text Box 4"/>
          <p:cNvSpPr txBox="1">
            <a:spLocks noChangeArrowheads="1"/>
          </p:cNvSpPr>
          <p:nvPr/>
        </p:nvSpPr>
        <p:spPr bwMode="auto">
          <a:xfrm>
            <a:off x="2057400" y="3810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6600CC"/>
                </a:solidFill>
                <a:latin typeface="Arial" charset="0"/>
              </a:rPr>
              <a:t>Tập viết</a:t>
            </a:r>
            <a:r>
              <a:rPr lang="en-US" sz="2800" b="1">
                <a:solidFill>
                  <a:srgbClr val="6600CC"/>
                </a:solidFill>
                <a:latin typeface="Arial" charset="0"/>
              </a:rPr>
              <a:t>: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3733800" y="381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 dirty="0" err="1">
                <a:solidFill>
                  <a:srgbClr val="6600CC"/>
                </a:solidFill>
                <a:latin typeface="Arial" charset="0"/>
              </a:rPr>
              <a:t>Chữ</a:t>
            </a:r>
            <a:r>
              <a:rPr lang="en-US" sz="2800" b="1" dirty="0">
                <a:solidFill>
                  <a:srgbClr val="6600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6600CC"/>
                </a:solidFill>
                <a:latin typeface="Arial" charset="0"/>
              </a:rPr>
              <a:t>hoa</a:t>
            </a:r>
            <a:r>
              <a:rPr lang="en-US" sz="2800" b="1" dirty="0">
                <a:solidFill>
                  <a:srgbClr val="6600CC"/>
                </a:solidFill>
                <a:latin typeface="Arial" charset="0"/>
              </a:rPr>
              <a:t> R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2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3298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29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29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L 0.43195 -2.59259E-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299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890" grpId="0"/>
      <p:bldP spid="329890" grpId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131"/>
          <p:cNvSpPr>
            <a:spLocks noChangeShapeType="1"/>
          </p:cNvSpPr>
          <p:nvPr/>
        </p:nvSpPr>
        <p:spPr bwMode="auto">
          <a:xfrm>
            <a:off x="13716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33"/>
          <p:cNvGrpSpPr>
            <a:grpSpLocks/>
          </p:cNvGrpSpPr>
          <p:nvPr/>
        </p:nvGrpSpPr>
        <p:grpSpPr bwMode="auto">
          <a:xfrm>
            <a:off x="2870200" y="5351463"/>
            <a:ext cx="2133600" cy="708025"/>
            <a:chOff x="1344" y="2544"/>
            <a:chExt cx="1344" cy="446"/>
          </a:xfrm>
        </p:grpSpPr>
        <p:sp>
          <p:nvSpPr>
            <p:cNvPr id="8217" name="Text Box 134"/>
            <p:cNvSpPr txBox="1">
              <a:spLocks noChangeArrowheads="1"/>
            </p:cNvSpPr>
            <p:nvPr/>
          </p:nvSpPr>
          <p:spPr bwMode="auto">
            <a:xfrm>
              <a:off x="1344" y="2544"/>
              <a:ext cx="1344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0066"/>
                  </a:solidFill>
                  <a:latin typeface="Arial" charset="0"/>
                </a:rPr>
                <a:t>Đường kẻ ngang 2</a:t>
              </a:r>
            </a:p>
          </p:txBody>
        </p:sp>
        <p:sp>
          <p:nvSpPr>
            <p:cNvPr id="8218" name="Line 135"/>
            <p:cNvSpPr>
              <a:spLocks noChangeShapeType="1"/>
            </p:cNvSpPr>
            <p:nvPr/>
          </p:nvSpPr>
          <p:spPr bwMode="auto">
            <a:xfrm>
              <a:off x="1344" y="2784"/>
              <a:ext cx="12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36"/>
          <p:cNvGrpSpPr>
            <a:grpSpLocks/>
          </p:cNvGrpSpPr>
          <p:nvPr/>
        </p:nvGrpSpPr>
        <p:grpSpPr bwMode="auto">
          <a:xfrm>
            <a:off x="2794000" y="2908300"/>
            <a:ext cx="2209800" cy="708025"/>
            <a:chOff x="1352" y="1536"/>
            <a:chExt cx="1392" cy="446"/>
          </a:xfrm>
        </p:grpSpPr>
        <p:sp>
          <p:nvSpPr>
            <p:cNvPr id="8215" name="Text Box 137"/>
            <p:cNvSpPr txBox="1">
              <a:spLocks noChangeArrowheads="1"/>
            </p:cNvSpPr>
            <p:nvPr/>
          </p:nvSpPr>
          <p:spPr bwMode="auto">
            <a:xfrm>
              <a:off x="1352" y="1536"/>
              <a:ext cx="1392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0066"/>
                  </a:solidFill>
                  <a:latin typeface="Arial" charset="0"/>
                </a:rPr>
                <a:t>Đường kẻ ngang 6</a:t>
              </a:r>
            </a:p>
          </p:txBody>
        </p:sp>
        <p:sp>
          <p:nvSpPr>
            <p:cNvPr id="8216" name="Line 138"/>
            <p:cNvSpPr>
              <a:spLocks noChangeShapeType="1"/>
            </p:cNvSpPr>
            <p:nvPr/>
          </p:nvSpPr>
          <p:spPr bwMode="auto">
            <a:xfrm>
              <a:off x="1392" y="1776"/>
              <a:ext cx="12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8" name="Line 165"/>
          <p:cNvSpPr>
            <a:spLocks noChangeShapeType="1"/>
          </p:cNvSpPr>
          <p:nvPr/>
        </p:nvSpPr>
        <p:spPr bwMode="auto">
          <a:xfrm>
            <a:off x="0" y="99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199" name="Picture 166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18382452" flipV="1">
            <a:off x="-138112" y="5338762"/>
            <a:ext cx="12954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Text Box 167"/>
          <p:cNvSpPr txBox="1">
            <a:spLocks noChangeArrowheads="1"/>
          </p:cNvSpPr>
          <p:nvPr/>
        </p:nvSpPr>
        <p:spPr bwMode="auto">
          <a:xfrm>
            <a:off x="1676400" y="15240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  <a:hlinkClick r:id="rId3" action="ppaction://hlinkfile"/>
              </a:rPr>
              <a:t>Cách viết</a:t>
            </a:r>
            <a:endParaRPr lang="en-US" sz="2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01" name="Oval 175"/>
          <p:cNvSpPr>
            <a:spLocks noChangeArrowheads="1"/>
          </p:cNvSpPr>
          <p:nvPr/>
        </p:nvSpPr>
        <p:spPr bwMode="auto">
          <a:xfrm>
            <a:off x="5314950" y="5200650"/>
            <a:ext cx="228600" cy="152400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8202" name="Picture 17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2624138"/>
            <a:ext cx="38862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4785" name="Oval 177"/>
          <p:cNvSpPr>
            <a:spLocks noChangeArrowheads="1"/>
          </p:cNvSpPr>
          <p:nvPr/>
        </p:nvSpPr>
        <p:spPr bwMode="auto">
          <a:xfrm>
            <a:off x="7023100" y="3289300"/>
            <a:ext cx="92075" cy="920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324788" name="Picture 18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30850" y="3314700"/>
            <a:ext cx="1600200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4789" name="Picture 18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1413" y="5140325"/>
            <a:ext cx="5842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4790" name="Picture 18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1638" y="5143500"/>
            <a:ext cx="48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4791" name="Picture 18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440" t="34767" r="46815" b="13907"/>
          <a:stretch>
            <a:fillRect/>
          </a:stretch>
        </p:blipFill>
        <p:spPr bwMode="auto">
          <a:xfrm>
            <a:off x="5562600" y="3835400"/>
            <a:ext cx="6794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4792" name="Picture 18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099" r="73682" b="-1738"/>
          <a:stretch>
            <a:fillRect/>
          </a:stretch>
        </p:blipFill>
        <p:spPr bwMode="auto">
          <a:xfrm>
            <a:off x="4927600" y="3240088"/>
            <a:ext cx="644525" cy="174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4793" name="Picture 18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3284538"/>
            <a:ext cx="1871663" cy="80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4794" name="Picture 186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84900" y="4076700"/>
            <a:ext cx="1244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4795" name="Picture 187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72200" y="4587875"/>
            <a:ext cx="1633538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4796" name="Picture 188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0500" y="5740400"/>
            <a:ext cx="576263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13" name="Text Box 4"/>
          <p:cNvSpPr txBox="1">
            <a:spLocks noChangeArrowheads="1"/>
          </p:cNvSpPr>
          <p:nvPr/>
        </p:nvSpPr>
        <p:spPr bwMode="auto">
          <a:xfrm>
            <a:off x="2057400" y="3810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6600CC"/>
                </a:solidFill>
                <a:latin typeface="Arial" charset="0"/>
              </a:rPr>
              <a:t>Tập viết</a:t>
            </a:r>
            <a:r>
              <a:rPr lang="en-US" sz="2800" b="1">
                <a:solidFill>
                  <a:srgbClr val="6600CC"/>
                </a:solidFill>
                <a:latin typeface="Arial" charset="0"/>
              </a:rPr>
              <a:t>:</a:t>
            </a:r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3733800" y="381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6600CC"/>
                </a:solidFill>
                <a:latin typeface="Arial" charset="0"/>
              </a:rPr>
              <a:t>Chữ hoa R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324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24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24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24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24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24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24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24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4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24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785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6"/>
          <p:cNvSpPr>
            <a:spLocks noChangeShapeType="1"/>
          </p:cNvSpPr>
          <p:nvPr/>
        </p:nvSpPr>
        <p:spPr bwMode="auto">
          <a:xfrm>
            <a:off x="13716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19" name="Line 8"/>
          <p:cNvSpPr>
            <a:spLocks noChangeShapeType="1"/>
          </p:cNvSpPr>
          <p:nvPr/>
        </p:nvSpPr>
        <p:spPr bwMode="auto">
          <a:xfrm>
            <a:off x="0" y="838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0" name="Line 9"/>
          <p:cNvSpPr>
            <a:spLocks noChangeShapeType="1"/>
          </p:cNvSpPr>
          <p:nvPr/>
        </p:nvSpPr>
        <p:spPr bwMode="auto">
          <a:xfrm>
            <a:off x="0" y="1295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9223" name="Picture 83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18382452" flipV="1">
            <a:off x="-138112" y="5338762"/>
            <a:ext cx="12954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4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-6618812">
            <a:off x="8081962" y="5554663"/>
            <a:ext cx="11842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8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1981200"/>
            <a:ext cx="3609975" cy="351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6" name="Text Box 4"/>
          <p:cNvSpPr txBox="1">
            <a:spLocks noChangeArrowheads="1"/>
          </p:cNvSpPr>
          <p:nvPr/>
        </p:nvSpPr>
        <p:spPr bwMode="auto">
          <a:xfrm>
            <a:off x="2057400" y="3810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6600CC"/>
                </a:solidFill>
                <a:latin typeface="Arial" charset="0"/>
              </a:rPr>
              <a:t>Tập viết</a:t>
            </a:r>
            <a:r>
              <a:rPr lang="en-US" sz="2800" b="1">
                <a:solidFill>
                  <a:srgbClr val="6600CC"/>
                </a:solidFill>
                <a:latin typeface="Arial" charset="0"/>
              </a:rPr>
              <a:t>: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3733800" y="381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6600CC"/>
                </a:solidFill>
                <a:latin typeface="Arial" charset="0"/>
              </a:rPr>
              <a:t>Chữ hoa R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6"/>
          <p:cNvSpPr>
            <a:spLocks noChangeShapeType="1"/>
          </p:cNvSpPr>
          <p:nvPr/>
        </p:nvSpPr>
        <p:spPr bwMode="auto">
          <a:xfrm>
            <a:off x="13716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3" name="Text Box 119"/>
          <p:cNvSpPr txBox="1">
            <a:spLocks noChangeArrowheads="1"/>
          </p:cNvSpPr>
          <p:nvPr/>
        </p:nvSpPr>
        <p:spPr bwMode="auto">
          <a:xfrm>
            <a:off x="1600200" y="4572000"/>
            <a:ext cx="563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325753" name="Text Box 121"/>
          <p:cNvSpPr txBox="1">
            <a:spLocks noChangeArrowheads="1"/>
          </p:cNvSpPr>
          <p:nvPr/>
        </p:nvSpPr>
        <p:spPr bwMode="auto">
          <a:xfrm>
            <a:off x="2667000" y="4114800"/>
            <a:ext cx="5867400" cy="1754188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FF"/>
                </a:solidFill>
                <a:latin typeface="Arial" charset="0"/>
              </a:rPr>
              <a:t>Câu ứng dụng: Ríu rít chim ca </a:t>
            </a:r>
          </a:p>
          <a:p>
            <a:r>
              <a:rPr lang="en-US" sz="3600">
                <a:solidFill>
                  <a:srgbClr val="0000FF"/>
                </a:solidFill>
                <a:latin typeface="Arial" charset="0"/>
              </a:rPr>
              <a:t>gợi cho em âm thanh gì?</a:t>
            </a:r>
          </a:p>
        </p:txBody>
      </p:sp>
      <p:sp>
        <p:nvSpPr>
          <p:cNvPr id="325758" name="AutoShape 126"/>
          <p:cNvSpPr>
            <a:spLocks noChangeArrowheads="1"/>
          </p:cNvSpPr>
          <p:nvPr/>
        </p:nvSpPr>
        <p:spPr bwMode="auto">
          <a:xfrm>
            <a:off x="1447800" y="3505200"/>
            <a:ext cx="7467600" cy="320040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FF"/>
                </a:solidFill>
                <a:latin typeface="Arial" charset="0"/>
              </a:rPr>
              <a:t>Câu ứng dụng: Ríu rít chim ca </a:t>
            </a:r>
          </a:p>
          <a:p>
            <a:pPr algn="ctr"/>
            <a:r>
              <a:rPr lang="en-US" sz="3200">
                <a:solidFill>
                  <a:srgbClr val="0000FF"/>
                </a:solidFill>
                <a:latin typeface="Arial" charset="0"/>
              </a:rPr>
              <a:t>gợi cho em âm thanh tiếng chim hót rất </a:t>
            </a:r>
          </a:p>
          <a:p>
            <a:pPr algn="ctr"/>
            <a:r>
              <a:rPr lang="en-US" sz="3200">
                <a:solidFill>
                  <a:srgbClr val="0000FF"/>
                </a:solidFill>
                <a:latin typeface="Arial" charset="0"/>
              </a:rPr>
              <a:t>trong trẻo và vui vẻ, nối liền nhau không dứt</a:t>
            </a:r>
          </a:p>
        </p:txBody>
      </p:sp>
      <p:sp>
        <p:nvSpPr>
          <p:cNvPr id="325759" name="Text Box 127"/>
          <p:cNvSpPr txBox="1">
            <a:spLocks noChangeArrowheads="1"/>
          </p:cNvSpPr>
          <p:nvPr/>
        </p:nvSpPr>
        <p:spPr bwMode="auto">
          <a:xfrm>
            <a:off x="3124200" y="4419600"/>
            <a:ext cx="4648200" cy="1190625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Câu ứng dụng có mấy chữ?</a:t>
            </a:r>
          </a:p>
        </p:txBody>
      </p:sp>
      <p:sp>
        <p:nvSpPr>
          <p:cNvPr id="325760" name="Text Box 128"/>
          <p:cNvSpPr txBox="1">
            <a:spLocks noChangeArrowheads="1"/>
          </p:cNvSpPr>
          <p:nvPr/>
        </p:nvSpPr>
        <p:spPr bwMode="auto">
          <a:xfrm>
            <a:off x="2362200" y="4343400"/>
            <a:ext cx="5715000" cy="1066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Khoảng cách giữa các chữ ghi tiếng ta nên viết thế nào?</a:t>
            </a:r>
          </a:p>
        </p:txBody>
      </p:sp>
      <p:sp>
        <p:nvSpPr>
          <p:cNvPr id="10248" name="Text Box 129"/>
          <p:cNvSpPr txBox="1">
            <a:spLocks noChangeArrowheads="1"/>
          </p:cNvSpPr>
          <p:nvPr/>
        </p:nvSpPr>
        <p:spPr bwMode="auto">
          <a:xfrm>
            <a:off x="0" y="0"/>
            <a:ext cx="152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chemeClr val="bg1"/>
                </a:solidFill>
                <a:latin typeface="Arial" charset="0"/>
              </a:rPr>
              <a:t>Tổng</a:t>
            </a:r>
            <a:r>
              <a:rPr lang="en-US" sz="20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</a:rPr>
              <a:t>số</a:t>
            </a:r>
            <a:r>
              <a:rPr lang="en-US" sz="2000" dirty="0">
                <a:solidFill>
                  <a:schemeClr val="bg1"/>
                </a:solidFill>
                <a:latin typeface="Arial" charset="0"/>
              </a:rPr>
              <a:t>: 32</a:t>
            </a:r>
          </a:p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chemeClr val="bg1"/>
                </a:solidFill>
                <a:latin typeface="Arial" charset="0"/>
              </a:rPr>
              <a:t>Vắng</a:t>
            </a:r>
            <a:r>
              <a:rPr lang="en-US" sz="2000" dirty="0">
                <a:solidFill>
                  <a:schemeClr val="bg1"/>
                </a:solidFill>
                <a:latin typeface="Arial" charset="0"/>
              </a:rPr>
              <a:t>: 0</a:t>
            </a:r>
          </a:p>
        </p:txBody>
      </p:sp>
      <p:sp>
        <p:nvSpPr>
          <p:cNvPr id="10249" name="Line 131"/>
          <p:cNvSpPr>
            <a:spLocks noChangeShapeType="1"/>
          </p:cNvSpPr>
          <p:nvPr/>
        </p:nvSpPr>
        <p:spPr bwMode="auto">
          <a:xfrm>
            <a:off x="0" y="99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250" name="Picture 132" descr="DECOR033"/>
          <p:cNvPicPr>
            <a:picLocks noChangeAspect="1" noChangeArrowheads="1"/>
          </p:cNvPicPr>
          <p:nvPr/>
        </p:nvPicPr>
        <p:blipFill>
          <a:blip r:embed="rId2">
            <a:lum bright="68000" contrast="34000"/>
          </a:blip>
          <a:srcRect/>
          <a:stretch>
            <a:fillRect/>
          </a:stretch>
        </p:blipFill>
        <p:spPr bwMode="auto">
          <a:xfrm rot="18382452" flipV="1">
            <a:off x="-138112" y="5338762"/>
            <a:ext cx="12954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9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1524000"/>
            <a:ext cx="51054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2" name="Text Box 4"/>
          <p:cNvSpPr txBox="1">
            <a:spLocks noChangeArrowheads="1"/>
          </p:cNvSpPr>
          <p:nvPr/>
        </p:nvSpPr>
        <p:spPr bwMode="auto">
          <a:xfrm>
            <a:off x="2057400" y="3810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Arial" charset="0"/>
              </a:rPr>
              <a:t>Tập viết</a:t>
            </a:r>
            <a:r>
              <a:rPr lang="en-US" sz="2800" b="1">
                <a:solidFill>
                  <a:schemeClr val="bg1"/>
                </a:solidFill>
                <a:latin typeface="Arial" charset="0"/>
              </a:rPr>
              <a:t>: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3733800" y="381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Arial" charset="0"/>
              </a:rPr>
              <a:t>Chữ hoa R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5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3257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25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25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25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1" dur="500"/>
                                        <p:tgtEl>
                                          <p:spTgt spid="325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0" dur="500"/>
                                        <p:tgtEl>
                                          <p:spTgt spid="325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753" grpId="0" animBg="1" autoUpdateAnimBg="0"/>
      <p:bldP spid="325753" grpId="1" animBg="1"/>
      <p:bldP spid="325758" grpId="0" animBg="1"/>
      <p:bldP spid="325758" grpId="1" animBg="1"/>
      <p:bldP spid="325759" grpId="0" animBg="1" autoUpdateAnimBg="0"/>
      <p:bldP spid="325759" grpId="1" animBg="1"/>
      <p:bldP spid="325760" grpId="0" animBg="1" autoUpdateAnimBg="0"/>
      <p:bldP spid="325760" grpId="1" animBg="1"/>
      <p:bldP spid="1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3843</TotalTime>
  <Words>567</Words>
  <Application>Microsoft Office PowerPoint</Application>
  <PresentationFormat>On-screen Show (4:3)</PresentationFormat>
  <Paragraphs>99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HP001 4 hàng</vt:lpstr>
      <vt:lpstr>Times New Roman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Thang Binh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TBComputer</dc:creator>
  <cp:lastModifiedBy>admin</cp:lastModifiedBy>
  <cp:revision>158</cp:revision>
  <dcterms:created xsi:type="dcterms:W3CDTF">2008-10-27T13:46:20Z</dcterms:created>
  <dcterms:modified xsi:type="dcterms:W3CDTF">2020-04-20T16:44:36Z</dcterms:modified>
</cp:coreProperties>
</file>