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45EE22-4679-45A8-B714-59ED1394222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35F6B-A4C4-4386-B02C-1D0AD21B16A3}">
      <dgm:prSet phldrT="[Text]" custT="1"/>
      <dgm:spPr>
        <a:solidFill>
          <a:srgbClr val="FCFC04"/>
        </a:solidFill>
      </dgm:spPr>
      <dgm:t>
        <a:bodyPr/>
        <a:lstStyle/>
        <a:p>
          <a:r>
            <a:rPr lang="vi-VN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Vị trí của </a:t>
          </a:r>
        </a:p>
        <a:p>
          <a:r>
            <a:rPr lang="vi-VN" sz="7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châu Phi</a:t>
          </a:r>
          <a:endParaRPr lang="en-US" sz="7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8A7EB8-AF6E-4CAF-A300-D531CC3449B1}" type="parTrans" cxnId="{23FA7A1F-1ACD-4DD0-A6AC-58A1F711BAB2}">
      <dgm:prSet/>
      <dgm:spPr/>
      <dgm:t>
        <a:bodyPr/>
        <a:lstStyle/>
        <a:p>
          <a:endParaRPr lang="en-US"/>
        </a:p>
      </dgm:t>
    </dgm:pt>
    <dgm:pt modelId="{24BBCD2A-14D8-4503-A9BD-18A0CFA5C9C0}" type="sibTrans" cxnId="{23FA7A1F-1ACD-4DD0-A6AC-58A1F711BAB2}">
      <dgm:prSet/>
      <dgm:spPr/>
      <dgm:t>
        <a:bodyPr/>
        <a:lstStyle/>
        <a:p>
          <a:endParaRPr lang="en-US"/>
        </a:p>
      </dgm:t>
    </dgm:pt>
    <dgm:pt modelId="{9C87A007-7BA7-4AB3-A778-CC73EDCB9223}">
      <dgm:prSet phldrT="[Text]" custT="1"/>
      <dgm:spPr>
        <a:solidFill>
          <a:srgbClr val="9966FF"/>
        </a:solidFill>
      </dgm:spPr>
      <dgm:t>
        <a:bodyPr/>
        <a:lstStyle/>
        <a:p>
          <a:r>
            <a:rPr lang="vi-V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Nằm ở phía nam châu Âu và phía tây nam </a:t>
          </a:r>
        </a:p>
        <a:p>
          <a:r>
            <a:rPr lang="vi-VN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châu Á</a:t>
          </a:r>
          <a:endParaRPr 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8569B7-033D-4E95-82A0-65C34F5A2F6B}" type="parTrans" cxnId="{D645113C-C941-462A-A954-6169B096A8C2}">
      <dgm:prSet/>
      <dgm:spPr>
        <a:solidFill>
          <a:srgbClr val="FF0066"/>
        </a:solidFill>
      </dgm:spPr>
      <dgm:t>
        <a:bodyPr/>
        <a:lstStyle/>
        <a:p>
          <a:endParaRPr lang="en-US"/>
        </a:p>
      </dgm:t>
    </dgm:pt>
    <dgm:pt modelId="{AA51FCD5-5520-4E23-AD11-BA8F955DF797}" type="sibTrans" cxnId="{D645113C-C941-462A-A954-6169B096A8C2}">
      <dgm:prSet/>
      <dgm:spPr/>
      <dgm:t>
        <a:bodyPr/>
        <a:lstStyle/>
        <a:p>
          <a:endParaRPr lang="en-US"/>
        </a:p>
      </dgm:t>
    </dgm:pt>
    <dgm:pt modelId="{6081913A-102F-4392-8333-A49EF75CF9BC}">
      <dgm:prSet phldrT="[Text]" custT="1"/>
      <dgm:spPr>
        <a:solidFill>
          <a:srgbClr val="9966FF"/>
        </a:solidFill>
      </dgm:spPr>
      <dgm:t>
        <a:bodyPr/>
        <a:lstStyle/>
        <a:p>
          <a:r>
            <a:rPr lang="vi-VN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Có đườg xích đạo đi ngang qua giữa châu lục</a:t>
          </a:r>
          <a:endParaRPr lang="en-US" sz="4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AA6EDCC-2D97-4EA6-A29B-51381C2EC099}" type="parTrans" cxnId="{BCF99A8C-7D70-4943-8C83-55321679E8A1}">
      <dgm:prSet/>
      <dgm:spPr>
        <a:solidFill>
          <a:srgbClr val="FF0066"/>
        </a:solidFill>
      </dgm:spPr>
      <dgm:t>
        <a:bodyPr/>
        <a:lstStyle/>
        <a:p>
          <a:endParaRPr lang="en-US"/>
        </a:p>
      </dgm:t>
    </dgm:pt>
    <dgm:pt modelId="{6DBF2162-5E1B-4B4D-A7EE-8AFB0A8B41D3}" type="sibTrans" cxnId="{BCF99A8C-7D70-4943-8C83-55321679E8A1}">
      <dgm:prSet/>
      <dgm:spPr/>
      <dgm:t>
        <a:bodyPr/>
        <a:lstStyle/>
        <a:p>
          <a:endParaRPr lang="en-US"/>
        </a:p>
      </dgm:t>
    </dgm:pt>
    <dgm:pt modelId="{F89C9CB2-24A3-4667-BF2F-B106F5FB8579}">
      <dgm:prSet phldrT="[Text]" custT="1"/>
      <dgm:spPr>
        <a:solidFill>
          <a:srgbClr val="9966FF"/>
        </a:solidFill>
      </dgm:spPr>
      <dgm:t>
        <a:bodyPr/>
        <a:lstStyle/>
        <a:p>
          <a:r>
            <a:rPr lang="vi-VN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Có diện tích lớn thứ 3 thế giới</a:t>
          </a:r>
          <a:endParaRPr lang="en-US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386F0B-55EF-4F2A-AD0C-5AE0C1052A96}" type="parTrans" cxnId="{37E3B4A4-CA94-4D2B-BC36-5E53F9B77F3B}">
      <dgm:prSet/>
      <dgm:spPr>
        <a:solidFill>
          <a:srgbClr val="FF0066"/>
        </a:solidFill>
      </dgm:spPr>
      <dgm:t>
        <a:bodyPr/>
        <a:lstStyle/>
        <a:p>
          <a:endParaRPr lang="en-US"/>
        </a:p>
      </dgm:t>
    </dgm:pt>
    <dgm:pt modelId="{41AB432D-12D2-4A1C-B22E-68DC3F1F9955}" type="sibTrans" cxnId="{37E3B4A4-CA94-4D2B-BC36-5E53F9B77F3B}">
      <dgm:prSet/>
      <dgm:spPr/>
      <dgm:t>
        <a:bodyPr/>
        <a:lstStyle/>
        <a:p>
          <a:endParaRPr lang="en-US"/>
        </a:p>
      </dgm:t>
    </dgm:pt>
    <dgm:pt modelId="{3D070D27-B848-49CD-AD51-999812DCCCE5}" type="pres">
      <dgm:prSet presAssocID="{B745EE22-4679-45A8-B714-59ED1394222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399CE3-7A8A-4AE6-9C6E-A2AC5AAB1256}" type="pres">
      <dgm:prSet presAssocID="{11D35F6B-A4C4-4386-B02C-1D0AD21B16A3}" presName="centerShape" presStyleLbl="node0" presStyleIdx="0" presStyleCnt="1" custScaleX="316832" custScaleY="90693" custLinFactNeighborX="288" custLinFactNeighborY="-54795"/>
      <dgm:spPr/>
      <dgm:t>
        <a:bodyPr/>
        <a:lstStyle/>
        <a:p>
          <a:endParaRPr lang="en-US"/>
        </a:p>
      </dgm:t>
    </dgm:pt>
    <dgm:pt modelId="{12F96276-923D-46E1-B16D-7EE8B4B556F2}" type="pres">
      <dgm:prSet presAssocID="{CE8569B7-033D-4E95-82A0-65C34F5A2F6B}" presName="parTrans" presStyleLbl="bgSibTrans2D1" presStyleIdx="0" presStyleCnt="3" custLinFactNeighborX="-14016" custLinFactNeighborY="-38107"/>
      <dgm:spPr/>
      <dgm:t>
        <a:bodyPr/>
        <a:lstStyle/>
        <a:p>
          <a:endParaRPr lang="en-US"/>
        </a:p>
      </dgm:t>
    </dgm:pt>
    <dgm:pt modelId="{DAA331C0-5273-4D64-B5A1-96AAB4618320}" type="pres">
      <dgm:prSet presAssocID="{9C87A007-7BA7-4AB3-A778-CC73EDCB9223}" presName="node" presStyleLbl="node1" presStyleIdx="0" presStyleCnt="3" custScaleX="105605" custScaleY="169181" custRadScaleRad="83249" custRadScaleInc="-67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E8E847-3736-4A3B-95A0-8FA64C2D1068}" type="pres">
      <dgm:prSet presAssocID="{8AA6EDCC-2D97-4EA6-A29B-51381C2EC099}" presName="parTrans" presStyleLbl="bgSibTrans2D1" presStyleIdx="1" presStyleCnt="3" custScaleX="114669"/>
      <dgm:spPr/>
      <dgm:t>
        <a:bodyPr/>
        <a:lstStyle/>
        <a:p>
          <a:endParaRPr lang="en-US"/>
        </a:p>
      </dgm:t>
    </dgm:pt>
    <dgm:pt modelId="{6A421FB7-BC7F-4F65-8993-285F46991BF3}" type="pres">
      <dgm:prSet presAssocID="{6081913A-102F-4392-8333-A49EF75CF9BC}" presName="node" presStyleLbl="node1" presStyleIdx="1" presStyleCnt="3" custScaleY="167130" custRadScaleRad="8201" custRadScaleInc="-284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93D69-F6D4-4BA1-A9CE-B9E99B61094A}" type="pres">
      <dgm:prSet presAssocID="{9B386F0B-55EF-4F2A-AD0C-5AE0C1052A96}" presName="parTrans" presStyleLbl="bgSibTrans2D1" presStyleIdx="2" presStyleCnt="3" custLinFactNeighborX="16564" custLinFactNeighborY="-38601"/>
      <dgm:spPr/>
      <dgm:t>
        <a:bodyPr/>
        <a:lstStyle/>
        <a:p>
          <a:endParaRPr lang="en-US"/>
        </a:p>
      </dgm:t>
    </dgm:pt>
    <dgm:pt modelId="{9F0D35C2-9FAA-4250-9A77-A4A5F6AEA01D}" type="pres">
      <dgm:prSet presAssocID="{F89C9CB2-24A3-4667-BF2F-B106F5FB8579}" presName="node" presStyleLbl="node1" presStyleIdx="2" presStyleCnt="3" custScaleX="98820" custScaleY="166246" custRadScaleRad="84330" custRadScaleInc="67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5113C-C941-462A-A954-6169B096A8C2}" srcId="{11D35F6B-A4C4-4386-B02C-1D0AD21B16A3}" destId="{9C87A007-7BA7-4AB3-A778-CC73EDCB9223}" srcOrd="0" destOrd="0" parTransId="{CE8569B7-033D-4E95-82A0-65C34F5A2F6B}" sibTransId="{AA51FCD5-5520-4E23-AD11-BA8F955DF797}"/>
    <dgm:cxn modelId="{CF417BEA-394D-40BC-9C1C-257A80B71637}" type="presOf" srcId="{CE8569B7-033D-4E95-82A0-65C34F5A2F6B}" destId="{12F96276-923D-46E1-B16D-7EE8B4B556F2}" srcOrd="0" destOrd="0" presId="urn:microsoft.com/office/officeart/2005/8/layout/radial4"/>
    <dgm:cxn modelId="{C7A6FC18-8785-4365-88F7-34C55DE79187}" type="presOf" srcId="{9B386F0B-55EF-4F2A-AD0C-5AE0C1052A96}" destId="{81D93D69-F6D4-4BA1-A9CE-B9E99B61094A}" srcOrd="0" destOrd="0" presId="urn:microsoft.com/office/officeart/2005/8/layout/radial4"/>
    <dgm:cxn modelId="{BCF99A8C-7D70-4943-8C83-55321679E8A1}" srcId="{11D35F6B-A4C4-4386-B02C-1D0AD21B16A3}" destId="{6081913A-102F-4392-8333-A49EF75CF9BC}" srcOrd="1" destOrd="0" parTransId="{8AA6EDCC-2D97-4EA6-A29B-51381C2EC099}" sibTransId="{6DBF2162-5E1B-4B4D-A7EE-8AFB0A8B41D3}"/>
    <dgm:cxn modelId="{37E3B4A4-CA94-4D2B-BC36-5E53F9B77F3B}" srcId="{11D35F6B-A4C4-4386-B02C-1D0AD21B16A3}" destId="{F89C9CB2-24A3-4667-BF2F-B106F5FB8579}" srcOrd="2" destOrd="0" parTransId="{9B386F0B-55EF-4F2A-AD0C-5AE0C1052A96}" sibTransId="{41AB432D-12D2-4A1C-B22E-68DC3F1F9955}"/>
    <dgm:cxn modelId="{2EE3F811-6687-4468-AF54-8025441A1574}" type="presOf" srcId="{8AA6EDCC-2D97-4EA6-A29B-51381C2EC099}" destId="{59E8E847-3736-4A3B-95A0-8FA64C2D1068}" srcOrd="0" destOrd="0" presId="urn:microsoft.com/office/officeart/2005/8/layout/radial4"/>
    <dgm:cxn modelId="{3F0A2D3A-525B-49F1-9901-A194BBDD3E72}" type="presOf" srcId="{F89C9CB2-24A3-4667-BF2F-B106F5FB8579}" destId="{9F0D35C2-9FAA-4250-9A77-A4A5F6AEA01D}" srcOrd="0" destOrd="0" presId="urn:microsoft.com/office/officeart/2005/8/layout/radial4"/>
    <dgm:cxn modelId="{AD900E54-6E8F-46CC-B9D5-86BA9F9D99B6}" type="presOf" srcId="{11D35F6B-A4C4-4386-B02C-1D0AD21B16A3}" destId="{A8399CE3-7A8A-4AE6-9C6E-A2AC5AAB1256}" srcOrd="0" destOrd="0" presId="urn:microsoft.com/office/officeart/2005/8/layout/radial4"/>
    <dgm:cxn modelId="{70447DD9-6446-4A78-8C2B-8B6B7F711224}" type="presOf" srcId="{B745EE22-4679-45A8-B714-59ED13942229}" destId="{3D070D27-B848-49CD-AD51-999812DCCCE5}" srcOrd="0" destOrd="0" presId="urn:microsoft.com/office/officeart/2005/8/layout/radial4"/>
    <dgm:cxn modelId="{23FA7A1F-1ACD-4DD0-A6AC-58A1F711BAB2}" srcId="{B745EE22-4679-45A8-B714-59ED13942229}" destId="{11D35F6B-A4C4-4386-B02C-1D0AD21B16A3}" srcOrd="0" destOrd="0" parTransId="{E98A7EB8-AF6E-4CAF-A300-D531CC3449B1}" sibTransId="{24BBCD2A-14D8-4503-A9BD-18A0CFA5C9C0}"/>
    <dgm:cxn modelId="{4AEC4047-DE9C-4ADF-8777-0802C7A19E55}" type="presOf" srcId="{6081913A-102F-4392-8333-A49EF75CF9BC}" destId="{6A421FB7-BC7F-4F65-8993-285F46991BF3}" srcOrd="0" destOrd="0" presId="urn:microsoft.com/office/officeart/2005/8/layout/radial4"/>
    <dgm:cxn modelId="{30187E14-ACFB-4D55-A326-346C991250F9}" type="presOf" srcId="{9C87A007-7BA7-4AB3-A778-CC73EDCB9223}" destId="{DAA331C0-5273-4D64-B5A1-96AAB4618320}" srcOrd="0" destOrd="0" presId="urn:microsoft.com/office/officeart/2005/8/layout/radial4"/>
    <dgm:cxn modelId="{1C93CD55-060B-4265-B76A-790E5B949584}" type="presParOf" srcId="{3D070D27-B848-49CD-AD51-999812DCCCE5}" destId="{A8399CE3-7A8A-4AE6-9C6E-A2AC5AAB1256}" srcOrd="0" destOrd="0" presId="urn:microsoft.com/office/officeart/2005/8/layout/radial4"/>
    <dgm:cxn modelId="{C39172E4-6C46-4AD4-BD76-6DBB8084F943}" type="presParOf" srcId="{3D070D27-B848-49CD-AD51-999812DCCCE5}" destId="{12F96276-923D-46E1-B16D-7EE8B4B556F2}" srcOrd="1" destOrd="0" presId="urn:microsoft.com/office/officeart/2005/8/layout/radial4"/>
    <dgm:cxn modelId="{79B9DDDF-8208-4391-ABA4-9437F2B48DE7}" type="presParOf" srcId="{3D070D27-B848-49CD-AD51-999812DCCCE5}" destId="{DAA331C0-5273-4D64-B5A1-96AAB4618320}" srcOrd="2" destOrd="0" presId="urn:microsoft.com/office/officeart/2005/8/layout/radial4"/>
    <dgm:cxn modelId="{05D32082-00B0-4F87-90AF-E28554EE0B3E}" type="presParOf" srcId="{3D070D27-B848-49CD-AD51-999812DCCCE5}" destId="{59E8E847-3736-4A3B-95A0-8FA64C2D1068}" srcOrd="3" destOrd="0" presId="urn:microsoft.com/office/officeart/2005/8/layout/radial4"/>
    <dgm:cxn modelId="{D01C71A3-13D5-42A0-BBAA-8B54722085A1}" type="presParOf" srcId="{3D070D27-B848-49CD-AD51-999812DCCCE5}" destId="{6A421FB7-BC7F-4F65-8993-285F46991BF3}" srcOrd="4" destOrd="0" presId="urn:microsoft.com/office/officeart/2005/8/layout/radial4"/>
    <dgm:cxn modelId="{9B4C8F72-E9D7-4BD2-B771-6CCD7D800C8C}" type="presParOf" srcId="{3D070D27-B848-49CD-AD51-999812DCCCE5}" destId="{81D93D69-F6D4-4BA1-A9CE-B9E99B61094A}" srcOrd="5" destOrd="0" presId="urn:microsoft.com/office/officeart/2005/8/layout/radial4"/>
    <dgm:cxn modelId="{C933A266-0531-4EE6-B80F-921ABA7D7DC7}" type="presParOf" srcId="{3D070D27-B848-49CD-AD51-999812DCCCE5}" destId="{9F0D35C2-9FAA-4250-9A77-A4A5F6AEA01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99CE3-7A8A-4AE6-9C6E-A2AC5AAB1256}">
      <dsp:nvSpPr>
        <dsp:cNvPr id="0" name=""/>
        <dsp:cNvSpPr/>
      </dsp:nvSpPr>
      <dsp:spPr>
        <a:xfrm>
          <a:off x="36989" y="83413"/>
          <a:ext cx="9067809" cy="2595655"/>
        </a:xfrm>
        <a:prstGeom prst="ellipse">
          <a:avLst/>
        </a:prstGeom>
        <a:solidFill>
          <a:srgbClr val="FCFC0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7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Vị trí của </a:t>
          </a:r>
        </a:p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7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châu Phi</a:t>
          </a:r>
          <a:endParaRPr lang="en-US" sz="7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364939" y="463538"/>
        <a:ext cx="6411909" cy="1835405"/>
      </dsp:txXfrm>
    </dsp:sp>
    <dsp:sp modelId="{12F96276-923D-46E1-B16D-7EE8B4B556F2}">
      <dsp:nvSpPr>
        <dsp:cNvPr id="0" name=""/>
        <dsp:cNvSpPr/>
      </dsp:nvSpPr>
      <dsp:spPr>
        <a:xfrm rot="7865814">
          <a:off x="469944" y="3175942"/>
          <a:ext cx="2981501" cy="815676"/>
        </a:xfrm>
        <a:prstGeom prst="lef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331C0-5273-4D64-B5A1-96AAB4618320}">
      <dsp:nvSpPr>
        <dsp:cNvPr id="0" name=""/>
        <dsp:cNvSpPr/>
      </dsp:nvSpPr>
      <dsp:spPr>
        <a:xfrm>
          <a:off x="-36998" y="3178078"/>
          <a:ext cx="2871318" cy="3679921"/>
        </a:xfrm>
        <a:prstGeom prst="roundRect">
          <a:avLst>
            <a:gd name="adj" fmla="val 10000"/>
          </a:avLst>
        </a:prstGeom>
        <a:solidFill>
          <a:srgbClr val="99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Nằm ở phía nam châu Âu và phía tây nam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châu Á</a:t>
          </a:r>
          <a:endParaRPr 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100" y="3262176"/>
        <a:ext cx="2703122" cy="3511725"/>
      </dsp:txXfrm>
    </dsp:sp>
    <dsp:sp modelId="{59E8E847-3736-4A3B-95A0-8FA64C2D1068}">
      <dsp:nvSpPr>
        <dsp:cNvPr id="0" name=""/>
        <dsp:cNvSpPr/>
      </dsp:nvSpPr>
      <dsp:spPr>
        <a:xfrm rot="5447195">
          <a:off x="3256483" y="3516799"/>
          <a:ext cx="2558982" cy="815676"/>
        </a:xfrm>
        <a:prstGeom prst="lef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21FB7-BC7F-4F65-8993-285F46991BF3}">
      <dsp:nvSpPr>
        <dsp:cNvPr id="0" name=""/>
        <dsp:cNvSpPr/>
      </dsp:nvSpPr>
      <dsp:spPr>
        <a:xfrm>
          <a:off x="3161195" y="3222690"/>
          <a:ext cx="2718923" cy="3635309"/>
        </a:xfrm>
        <a:prstGeom prst="roundRect">
          <a:avLst>
            <a:gd name="adj" fmla="val 10000"/>
          </a:avLst>
        </a:prstGeom>
        <a:solidFill>
          <a:srgbClr val="99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Có đườg xích đạo đi ngang qua giữa châu lục</a:t>
          </a:r>
          <a:endParaRPr lang="en-US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40830" y="3302325"/>
        <a:ext cx="2559653" cy="3476039"/>
      </dsp:txXfrm>
    </dsp:sp>
    <dsp:sp modelId="{81D93D69-F6D4-4BA1-A9CE-B9E99B61094A}">
      <dsp:nvSpPr>
        <dsp:cNvPr id="0" name=""/>
        <dsp:cNvSpPr/>
      </dsp:nvSpPr>
      <dsp:spPr>
        <a:xfrm rot="2949059">
          <a:off x="5752730" y="3189053"/>
          <a:ext cx="3009397" cy="815676"/>
        </a:xfrm>
        <a:prstGeom prst="lef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D35C2-9FAA-4250-9A77-A4A5F6AEA01D}">
      <dsp:nvSpPr>
        <dsp:cNvPr id="0" name=""/>
        <dsp:cNvSpPr/>
      </dsp:nvSpPr>
      <dsp:spPr>
        <a:xfrm>
          <a:off x="6399707" y="3241919"/>
          <a:ext cx="2686839" cy="3616080"/>
        </a:xfrm>
        <a:prstGeom prst="roundRect">
          <a:avLst>
            <a:gd name="adj" fmla="val 10000"/>
          </a:avLst>
        </a:prstGeom>
        <a:solidFill>
          <a:srgbClr val="99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5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Có diện tích lớn thứ 3 thế giới</a:t>
          </a:r>
          <a:endParaRPr lang="en-US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78402" y="3320614"/>
        <a:ext cx="2529449" cy="3458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1D738-4C2D-441F-AB93-403D5EC5B3D7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161B8-0632-4DB0-8ABB-1EE43CF02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4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EA6738-54AA-408D-9710-3B7A79D7ACA4}" type="slidenum">
              <a:rPr lang="en-US" altLang="en-US" sz="1200" smtClean="0">
                <a:latin typeface="Arial" charset="0"/>
              </a:rPr>
              <a:pPr/>
              <a:t>1</a:t>
            </a:fld>
            <a:endParaRPr lang="en-US" alt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4BAED8-9B66-44DC-869D-05FF750A139F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680C4C-AE50-44B2-9A8D-2EB00464285D}" type="slidenum">
              <a:rPr lang="en-US" altLang="en-US" sz="1200" smtClean="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altLang="en-US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  <p:sp>
        <p:nvSpPr>
          <p:cNvPr id="8294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428D29B1-06DA-48DD-8EEE-F3835D036FC5}" type="slidenum">
              <a:rPr lang="en-US" altLang="en-US" sz="1200">
                <a:solidFill>
                  <a:srgbClr val="000000"/>
                </a:solidFill>
              </a:rPr>
              <a:pPr algn="r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86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5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13E3-3395-43F8-91B9-88D0DFB14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23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FAE8F-DAE3-4CE1-A29C-B107082A0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4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0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23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3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4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1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6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CD4D8-41E0-424D-9701-1B552D7FAF3A}" type="datetimeFigureOut">
              <a:rPr lang="en-US" smtClean="0"/>
              <a:t>18/05/2020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AF4E-212B-4CA2-91B1-49C7E75E2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4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4" name="Text Box 88"/>
          <p:cNvSpPr txBox="1">
            <a:spLocks noChangeArrowheads="1"/>
          </p:cNvSpPr>
          <p:nvPr/>
        </p:nvSpPr>
        <p:spPr bwMode="auto">
          <a:xfrm>
            <a:off x="365125" y="147638"/>
            <a:ext cx="8458200" cy="1323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Đ,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87" name="Text Box 91"/>
          <p:cNvSpPr txBox="1">
            <a:spLocks noChangeArrowheads="1"/>
          </p:cNvSpPr>
          <p:nvPr/>
        </p:nvSpPr>
        <p:spPr bwMode="auto">
          <a:xfrm>
            <a:off x="822325" y="3817938"/>
            <a:ext cx="8001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cs typeface="Times New Roman" pitchFamily="18" charset="0"/>
              </a:rPr>
              <a:t>b) Đỉnh Ê – vơ – rét thuộc dãy Hi – ma – lay – a ở châu Âu.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795338" y="5081588"/>
            <a:ext cx="83058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cs typeface="Times New Roman" pitchFamily="18" charset="0"/>
              </a:rPr>
              <a:t>c) Hoạt động kinh tế châu Á làm nông nghiệp là chính ,châu Âu hoạt động công nghiệp phát triển..</a:t>
            </a:r>
          </a:p>
        </p:txBody>
      </p:sp>
      <p:sp>
        <p:nvSpPr>
          <p:cNvPr id="4189" name="Rectangle 93"/>
          <p:cNvSpPr>
            <a:spLocks noChangeArrowheads="1"/>
          </p:cNvSpPr>
          <p:nvPr/>
        </p:nvSpPr>
        <p:spPr bwMode="auto">
          <a:xfrm>
            <a:off x="200025" y="1663700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215900" y="39163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191" name="Rectangle 95"/>
          <p:cNvSpPr>
            <a:spLocks noChangeArrowheads="1"/>
          </p:cNvSpPr>
          <p:nvPr/>
        </p:nvSpPr>
        <p:spPr bwMode="auto">
          <a:xfrm>
            <a:off x="241300" y="5262563"/>
            <a:ext cx="457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 sz="3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101"/>
          <p:cNvGraphicFramePr>
            <a:graphicFrameLocks noChangeAspect="1"/>
          </p:cNvGraphicFramePr>
          <p:nvPr/>
        </p:nvGraphicFramePr>
        <p:xfrm>
          <a:off x="4362450" y="730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7302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8"/>
          <p:cNvSpPr txBox="1">
            <a:spLocks noChangeArrowheads="1"/>
          </p:cNvSpPr>
          <p:nvPr/>
        </p:nvSpPr>
        <p:spPr bwMode="auto">
          <a:xfrm>
            <a:off x="5257800" y="19050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Arial" charset="0"/>
              <a:cs typeface="Arial" charset="0"/>
            </a:endParaRPr>
          </a:p>
        </p:txBody>
      </p:sp>
      <p:grpSp>
        <p:nvGrpSpPr>
          <p:cNvPr id="2" name="Group 125"/>
          <p:cNvGrpSpPr>
            <a:grpSpLocks/>
          </p:cNvGrpSpPr>
          <p:nvPr/>
        </p:nvGrpSpPr>
        <p:grpSpPr bwMode="auto">
          <a:xfrm>
            <a:off x="822325" y="1339850"/>
            <a:ext cx="7970838" cy="2616200"/>
            <a:chOff x="412" y="637"/>
            <a:chExt cx="5021" cy="1648"/>
          </a:xfrm>
        </p:grpSpPr>
        <p:sp>
          <p:nvSpPr>
            <p:cNvPr id="1039" name="Rectangle 126"/>
            <p:cNvSpPr>
              <a:spLocks noChangeArrowheads="1"/>
            </p:cNvSpPr>
            <p:nvPr/>
          </p:nvSpPr>
          <p:spPr bwMode="auto">
            <a:xfrm>
              <a:off x="412" y="733"/>
              <a:ext cx="5021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>
                  <a:cs typeface="Times New Roman" pitchFamily="18" charset="0"/>
                </a:rPr>
                <a:t>Địa hình của châu Á        diện tích là đồi núi.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3600">
                  <a:cs typeface="Times New Roman" pitchFamily="18" charset="0"/>
                </a:rPr>
                <a:t>Châu Âu đồng bằng chiếm        diện tích. </a:t>
              </a:r>
            </a:p>
          </p:txBody>
        </p:sp>
        <p:grpSp>
          <p:nvGrpSpPr>
            <p:cNvPr id="1040" name="Group 127"/>
            <p:cNvGrpSpPr>
              <a:grpSpLocks/>
            </p:cNvGrpSpPr>
            <p:nvPr/>
          </p:nvGrpSpPr>
          <p:grpSpPr bwMode="auto">
            <a:xfrm>
              <a:off x="2796" y="637"/>
              <a:ext cx="1286" cy="1648"/>
              <a:chOff x="2796" y="637"/>
              <a:chExt cx="1286" cy="1648"/>
            </a:xfrm>
          </p:grpSpPr>
          <p:graphicFrame>
            <p:nvGraphicFramePr>
              <p:cNvPr id="1027" name="Object 128"/>
              <p:cNvGraphicFramePr>
                <a:graphicFrameLocks noChangeAspect="1"/>
              </p:cNvGraphicFramePr>
              <p:nvPr/>
            </p:nvGraphicFramePr>
            <p:xfrm>
              <a:off x="2796" y="113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7" name="Equation" r:id="rId7" imgW="114151" imgH="215619" progId="Equation.3">
                      <p:embed/>
                    </p:oleObj>
                  </mc:Choice>
                  <mc:Fallback>
                    <p:oleObj name="Equation" r:id="rId7" imgW="114151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96" y="113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1" name="Text Box 129"/>
              <p:cNvSpPr txBox="1">
                <a:spLocks noChangeArrowheads="1"/>
              </p:cNvSpPr>
              <p:nvPr/>
            </p:nvSpPr>
            <p:spPr bwMode="auto">
              <a:xfrm>
                <a:off x="3360" y="1920"/>
                <a:ext cx="28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sz="3200"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042" name="Group 130"/>
              <p:cNvGrpSpPr>
                <a:grpSpLocks/>
              </p:cNvGrpSpPr>
              <p:nvPr/>
            </p:nvGrpSpPr>
            <p:grpSpPr bwMode="auto">
              <a:xfrm>
                <a:off x="3786" y="1508"/>
                <a:ext cx="296" cy="777"/>
                <a:chOff x="3450" y="1988"/>
                <a:chExt cx="296" cy="777"/>
              </a:xfrm>
            </p:grpSpPr>
            <p:sp>
              <p:nvSpPr>
                <p:cNvPr id="1047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3458" y="1988"/>
                  <a:ext cx="2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>
                      <a:cs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1048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3451" y="2358"/>
                  <a:ext cx="2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049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450" y="2353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3" name="Group 134"/>
              <p:cNvGrpSpPr>
                <a:grpSpLocks/>
              </p:cNvGrpSpPr>
              <p:nvPr/>
            </p:nvGrpSpPr>
            <p:grpSpPr bwMode="auto">
              <a:xfrm>
                <a:off x="3042" y="637"/>
                <a:ext cx="333" cy="803"/>
                <a:chOff x="3090" y="1597"/>
                <a:chExt cx="333" cy="803"/>
              </a:xfrm>
            </p:grpSpPr>
            <p:sp>
              <p:nvSpPr>
                <p:cNvPr id="104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3120" y="1597"/>
                  <a:ext cx="2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045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3090" y="1993"/>
                  <a:ext cx="288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en-US" sz="3600"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207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3135" y="1953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accent4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4234" name="Text Box 138"/>
          <p:cNvSpPr txBox="1">
            <a:spLocks noChangeArrowheads="1"/>
          </p:cNvSpPr>
          <p:nvPr/>
        </p:nvSpPr>
        <p:spPr bwMode="auto">
          <a:xfrm>
            <a:off x="254000" y="38941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99"/>
                </a:solidFill>
                <a:latin typeface="Arial" charset="0"/>
                <a:cs typeface="Arial" charset="0"/>
              </a:rPr>
              <a:t>S</a:t>
            </a:r>
          </a:p>
        </p:txBody>
      </p:sp>
      <p:sp>
        <p:nvSpPr>
          <p:cNvPr id="4235" name="Text Box 139"/>
          <p:cNvSpPr txBox="1">
            <a:spLocks noChangeArrowheads="1"/>
          </p:cNvSpPr>
          <p:nvPr/>
        </p:nvSpPr>
        <p:spPr bwMode="auto">
          <a:xfrm>
            <a:off x="215900" y="1682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</a:p>
        </p:txBody>
      </p:sp>
      <p:sp>
        <p:nvSpPr>
          <p:cNvPr id="4236" name="Text Box 140"/>
          <p:cNvSpPr txBox="1">
            <a:spLocks noChangeArrowheads="1"/>
          </p:cNvSpPr>
          <p:nvPr/>
        </p:nvSpPr>
        <p:spPr bwMode="auto">
          <a:xfrm>
            <a:off x="241300" y="52847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charset="0"/>
                <a:cs typeface="Arial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9963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" decel="1000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" decel="100000"/>
                                        <p:tgtEl>
                                          <p:spTgt spid="4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" fill="hold"/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4" grpId="0"/>
      <p:bldP spid="4187" grpId="0"/>
      <p:bldP spid="4188" grpId="0"/>
      <p:bldP spid="4189" grpId="0" animBg="1"/>
      <p:bldP spid="4190" grpId="0" animBg="1"/>
      <p:bldP spid="4191" grpId="0" animBg="1"/>
      <p:bldP spid="4234" grpId="0"/>
      <p:bldP spid="4235" grpId="0"/>
      <p:bldP spid="42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Oval 10"/>
          <p:cNvSpPr>
            <a:spLocks noChangeArrowheads="1"/>
          </p:cNvSpPr>
          <p:nvPr/>
        </p:nvSpPr>
        <p:spPr bwMode="auto">
          <a:xfrm>
            <a:off x="6781800" y="381000"/>
            <a:ext cx="2133600" cy="7620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48132" name="Oval 11"/>
          <p:cNvSpPr>
            <a:spLocks noChangeArrowheads="1"/>
          </p:cNvSpPr>
          <p:nvPr/>
        </p:nvSpPr>
        <p:spPr bwMode="auto">
          <a:xfrm>
            <a:off x="2447925" y="60325"/>
            <a:ext cx="2971800" cy="42545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542758" y="473147"/>
            <a:ext cx="40584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prstTxWarp prst="textWave1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1D1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BIỂN: ĐỊA TRUNG HẢI</a:t>
            </a: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0" y="3584575"/>
            <a:ext cx="21478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ĐẠI TÂY</a:t>
            </a:r>
          </a:p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 DƯƠNG</a:t>
            </a:r>
          </a:p>
        </p:txBody>
      </p:sp>
      <p:sp>
        <p:nvSpPr>
          <p:cNvPr id="48135" name="Rectangle 15"/>
          <p:cNvSpPr>
            <a:spLocks noChangeArrowheads="1"/>
          </p:cNvSpPr>
          <p:nvPr/>
        </p:nvSpPr>
        <p:spPr bwMode="auto">
          <a:xfrm>
            <a:off x="7693025" y="3414713"/>
            <a:ext cx="14176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Ấn độ dương</a:t>
            </a:r>
          </a:p>
        </p:txBody>
      </p:sp>
      <p:sp>
        <p:nvSpPr>
          <p:cNvPr id="48136" name="Line 16"/>
          <p:cNvSpPr>
            <a:spLocks noChangeShapeType="1"/>
          </p:cNvSpPr>
          <p:nvPr/>
        </p:nvSpPr>
        <p:spPr bwMode="auto">
          <a:xfrm>
            <a:off x="0" y="33782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Text Box 7"/>
          <p:cNvSpPr txBox="1">
            <a:spLocks noChangeArrowheads="1"/>
          </p:cNvSpPr>
          <p:nvPr/>
        </p:nvSpPr>
        <p:spPr bwMode="auto">
          <a:xfrm>
            <a:off x="-14288" y="2771775"/>
            <a:ext cx="23622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Xích đạo</a:t>
            </a:r>
          </a:p>
        </p:txBody>
      </p:sp>
    </p:spTree>
    <p:extLst>
      <p:ext uri="{BB962C8B-B14F-4D97-AF65-F5344CB8AC3E}">
        <p14:creationId xmlns:p14="http://schemas.microsoft.com/office/powerpoint/2010/main" val="6199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52400" y="304800"/>
            <a:ext cx="8610600" cy="61722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914400"/>
            <a:ext cx="7924800" cy="1752600"/>
          </a:xfrm>
          <a:prstGeom prst="rect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</a:t>
            </a: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âu Phi nằm ở phía nam châu Âu</a:t>
            </a:r>
          </a:p>
          <a:p>
            <a:pPr algn="ctr">
              <a:defRPr/>
            </a:pP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và phía tây nam châu Á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" y="3124200"/>
            <a:ext cx="7772400" cy="1447800"/>
          </a:xfrm>
          <a:prstGeom prst="rect">
            <a:avLst/>
          </a:prstGeom>
          <a:ln w="5715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Có đường xích đạo đi ngang qua</a:t>
            </a:r>
          </a:p>
          <a:p>
            <a:pPr algn="ctr">
              <a:defRPr/>
            </a:pPr>
            <a:r>
              <a:rPr lang="vi-VN" sz="4400" dirty="0">
                <a:solidFill>
                  <a:srgbClr val="0000FF"/>
                </a:solidFill>
                <a:latin typeface="Times New Roman" panose="02020603050405020304" pitchFamily="18" charset="0"/>
              </a:rPr>
              <a:t> giữa châu lục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65" name="Group 21"/>
          <p:cNvGraphicFramePr>
            <a:graphicFrameLocks noGrp="1"/>
          </p:cNvGraphicFramePr>
          <p:nvPr>
            <p:ph/>
          </p:nvPr>
        </p:nvGraphicFramePr>
        <p:xfrm>
          <a:off x="228600" y="1143000"/>
          <a:ext cx="8585199" cy="6035675"/>
        </p:xfrm>
        <a:graphic>
          <a:graphicData uri="http://schemas.openxmlformats.org/drawingml/2006/table">
            <a:tbl>
              <a:tblPr/>
              <a:tblGrid>
                <a:gridCol w="2861733"/>
                <a:gridCol w="2861733"/>
                <a:gridCol w="2861733"/>
              </a:tblGrid>
              <a:tr h="15546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lục</a:t>
                      </a:r>
                      <a:endParaRPr kumimoji="0" 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9" marB="45729" anchor="ctr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Diện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tích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km2)</a:t>
                      </a: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Dân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số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năm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2004 (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triệu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993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Âu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Đại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Dương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Châu</a:t>
                      </a: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3875 (1)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728 (2)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87737">
                <a:tc gridSpan="3"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9" marB="45729" horzOverflow="overflow">
                    <a:lnL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-128588" y="6188075"/>
            <a:ext cx="9272588" cy="646113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Bảng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liệu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về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diện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tích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và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dân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số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châu</a:t>
            </a:r>
            <a:r>
              <a:rPr lang="en-US" sz="3600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cs typeface="Times New Roman" pitchFamily="18" charset="0"/>
              </a:rPr>
              <a:t>lục</a:t>
            </a:r>
            <a:endParaRPr lang="en-US" sz="3600" b="1" i="1" dirty="0" smtClean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6988" y="-15875"/>
            <a:ext cx="8786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So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sánh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diện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tích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của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Châu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Phi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với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các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châu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lục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3600" b="1" kern="0" dirty="0" err="1">
                <a:solidFill>
                  <a:srgbClr val="0070C0"/>
                </a:solidFill>
                <a:cs typeface="Times New Roman" pitchFamily="18" charset="0"/>
              </a:rPr>
              <a:t>khác</a:t>
            </a:r>
            <a:r>
              <a:rPr lang="en-US" sz="3600" b="1" kern="0" dirty="0">
                <a:solidFill>
                  <a:srgbClr val="0070C0"/>
                </a:solidFill>
                <a:cs typeface="Times New Roman" pitchFamily="18" charset="0"/>
              </a:rPr>
              <a:t> ?</a:t>
            </a:r>
            <a:endParaRPr lang="en-US" sz="4400" b="1" kern="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1613" y="3854450"/>
            <a:ext cx="1981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</a:rPr>
              <a:t>Châu</a:t>
            </a:r>
            <a:r>
              <a:rPr lang="vi-VN" altLang="en-US" sz="3200"/>
              <a:t> </a:t>
            </a:r>
            <a:r>
              <a:rPr lang="vi-VN" altLang="en-US" sz="3200">
                <a:solidFill>
                  <a:srgbClr val="FF0000"/>
                </a:solidFill>
              </a:rPr>
              <a:t>Phi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03700" y="3862388"/>
            <a:ext cx="608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</a:rPr>
              <a:t>30</a:t>
            </a:r>
            <a:endParaRPr lang="en-US" altLang="en-US" sz="320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62775" y="3854450"/>
            <a:ext cx="1219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 sz="3200">
                <a:solidFill>
                  <a:srgbClr val="FF0000"/>
                </a:solidFill>
              </a:rPr>
              <a:t>884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1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2" grpId="0" animBg="1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32827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04800" y="2286000"/>
            <a:ext cx="83820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prstTxWarp prst="textDoubleWave1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6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3252" name="Picture 2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7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60944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chỉ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vị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trí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bồn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địa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cao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nguyên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ở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châu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Phi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trên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lược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đồ</a:t>
            </a:r>
            <a:endParaRPr lang="en-US" sz="60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857250" indent="-857250" eaLnBrk="1" hangingPunct="1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chỉ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vị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trí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các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sông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và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hồ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lớn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ở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châu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Phi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trên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lược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đồ</a:t>
            </a:r>
            <a:r>
              <a:rPr lang="en-US" sz="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  <p:sp>
        <p:nvSpPr>
          <p:cNvPr id="54277" name="Oval 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24800" y="6308725"/>
            <a:ext cx="457200" cy="4572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78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010400" y="6308725"/>
            <a:ext cx="457200" cy="4572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79" name="Oval 3"/>
          <p:cNvSpPr>
            <a:spLocks noChangeArrowheads="1"/>
          </p:cNvSpPr>
          <p:nvPr/>
        </p:nvSpPr>
        <p:spPr bwMode="auto">
          <a:xfrm>
            <a:off x="6019800" y="6308725"/>
            <a:ext cx="457200" cy="4572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4280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105400" y="6308725"/>
            <a:ext cx="533400" cy="457200"/>
          </a:xfrm>
          <a:prstGeom prst="ellipse">
            <a:avLst/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705600"/>
          </a:xfrm>
        </p:spPr>
      </p:pic>
      <p:sp>
        <p:nvSpPr>
          <p:cNvPr id="55299" name="Down Arrow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99275" y="627063"/>
            <a:ext cx="2209800" cy="1206500"/>
          </a:xfrm>
          <a:prstGeom prst="wedgeRoundRectCallout">
            <a:avLst>
              <a:gd name="adj1" fmla="val -87260"/>
              <a:gd name="adj2" fmla="val 115159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Bồn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địa</a:t>
            </a:r>
            <a:r>
              <a:rPr lang="en-US" b="1" dirty="0">
                <a:solidFill>
                  <a:srgbClr val="FF0000"/>
                </a:solidFill>
              </a:rPr>
              <a:t> Nin </a:t>
            </a:r>
            <a:r>
              <a:rPr lang="en-US" b="1" dirty="0" err="1">
                <a:solidFill>
                  <a:srgbClr val="FF0000"/>
                </a:solidFill>
              </a:rPr>
              <a:t>thượng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682750" y="4343400"/>
            <a:ext cx="2057400" cy="838200"/>
          </a:xfrm>
          <a:prstGeom prst="wedgeRoundRectCallout">
            <a:avLst>
              <a:gd name="adj1" fmla="val 114969"/>
              <a:gd name="adj2" fmla="val 46657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Bồn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Ca</a:t>
            </a:r>
            <a:r>
              <a:rPr lang="en-US" b="1" dirty="0">
                <a:solidFill>
                  <a:srgbClr val="FF0000"/>
                </a:solidFill>
              </a:rPr>
              <a:t>-la-ha-</a:t>
            </a:r>
            <a:r>
              <a:rPr lang="en-US" b="1" dirty="0" err="1">
                <a:solidFill>
                  <a:srgbClr val="FF0000"/>
                </a:solidFill>
              </a:rPr>
              <a:t>ri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73075" y="730250"/>
            <a:ext cx="1895475" cy="762000"/>
          </a:xfrm>
          <a:prstGeom prst="wedgeRoundRectCallout">
            <a:avLst>
              <a:gd name="adj1" fmla="val 142342"/>
              <a:gd name="adj2" fmla="val 16932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Bồn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1073150" y="2779713"/>
            <a:ext cx="1524000" cy="914400"/>
          </a:xfrm>
          <a:prstGeom prst="wedgeRoundRectCallout">
            <a:avLst>
              <a:gd name="adj1" fmla="val 185806"/>
              <a:gd name="adj2" fmla="val 42514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</a:rPr>
              <a:t>Bồn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địa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Côn-gô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505200" y="1833563"/>
            <a:ext cx="1752600" cy="762000"/>
          </a:xfrm>
          <a:prstGeom prst="ellipse">
            <a:avLst/>
          </a:prstGeom>
          <a:noFill/>
          <a:ln w="2857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5035550" y="2474913"/>
            <a:ext cx="1752600" cy="7620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114800" y="3067050"/>
            <a:ext cx="1638300" cy="723900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48200" y="4610100"/>
            <a:ext cx="1619250" cy="800100"/>
          </a:xfrm>
          <a:prstGeom prst="ellipse">
            <a:avLst/>
          </a:prstGeom>
          <a:noFill/>
          <a:ln w="38100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13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0"/>
            <a:ext cx="6765925" cy="6858000"/>
          </a:xfrm>
        </p:spPr>
      </p:pic>
      <p:sp>
        <p:nvSpPr>
          <p:cNvPr id="163844" name="AutoShape 4"/>
          <p:cNvSpPr>
            <a:spLocks noChangeArrowheads="1"/>
          </p:cNvSpPr>
          <p:nvPr/>
        </p:nvSpPr>
        <p:spPr bwMode="auto">
          <a:xfrm>
            <a:off x="7010400" y="609600"/>
            <a:ext cx="2057400" cy="914400"/>
          </a:xfrm>
          <a:prstGeom prst="wedgeRoundRectCallout">
            <a:avLst>
              <a:gd name="adj1" fmla="val -62645"/>
              <a:gd name="adj2" fmla="val 169655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Cao </a:t>
            </a:r>
            <a:r>
              <a:rPr lang="en-US" b="1" dirty="0" err="1">
                <a:solidFill>
                  <a:srgbClr val="FF0000"/>
                </a:solidFill>
              </a:rPr>
              <a:t>nguyên</a:t>
            </a:r>
            <a:endParaRPr lang="en-US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Ê-</a:t>
            </a:r>
            <a:r>
              <a:rPr lang="en-US" b="1" dirty="0" err="1">
                <a:solidFill>
                  <a:srgbClr val="FF0000"/>
                </a:solidFill>
              </a:rPr>
              <a:t>ti</a:t>
            </a:r>
            <a:r>
              <a:rPr lang="en-US" b="1" dirty="0">
                <a:solidFill>
                  <a:srgbClr val="FF0000"/>
                </a:solidFill>
              </a:rPr>
              <a:t>-ô-pi</a:t>
            </a:r>
          </a:p>
        </p:txBody>
      </p:sp>
      <p:sp>
        <p:nvSpPr>
          <p:cNvPr id="163846" name="AutoShape 6"/>
          <p:cNvSpPr>
            <a:spLocks noChangeArrowheads="1"/>
          </p:cNvSpPr>
          <p:nvPr/>
        </p:nvSpPr>
        <p:spPr bwMode="auto">
          <a:xfrm>
            <a:off x="1981200" y="3124200"/>
            <a:ext cx="2057400" cy="914400"/>
          </a:xfrm>
          <a:prstGeom prst="wedgeRoundRectCallout">
            <a:avLst>
              <a:gd name="adj1" fmla="val 125803"/>
              <a:gd name="adj2" fmla="val 23707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Cao nguyên</a:t>
            </a:r>
          </a:p>
          <a:p>
            <a:pPr>
              <a:defRPr/>
            </a:pPr>
            <a:r>
              <a:rPr lang="en-US" b="1">
                <a:solidFill>
                  <a:srgbClr val="FF0000"/>
                </a:solidFill>
              </a:rPr>
              <a:t>Đông Phi</a:t>
            </a:r>
          </a:p>
        </p:txBody>
      </p:sp>
      <p:sp>
        <p:nvSpPr>
          <p:cNvPr id="56325" name="Isosceles Triangle 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477000"/>
            <a:ext cx="381000" cy="304800"/>
          </a:xfrm>
          <a:prstGeom prst="triangle">
            <a:avLst>
              <a:gd name="adj" fmla="val 50000"/>
            </a:avLst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nimBg="1"/>
      <p:bldP spid="1638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47" name="Freeform 12"/>
          <p:cNvSpPr>
            <a:spLocks/>
          </p:cNvSpPr>
          <p:nvPr/>
        </p:nvSpPr>
        <p:spPr bwMode="auto">
          <a:xfrm>
            <a:off x="7373938" y="2308225"/>
            <a:ext cx="444500" cy="361950"/>
          </a:xfrm>
          <a:custGeom>
            <a:avLst/>
            <a:gdLst>
              <a:gd name="T0" fmla="*/ 2147483647 w 280"/>
              <a:gd name="T1" fmla="*/ 2147483647 h 228"/>
              <a:gd name="T2" fmla="*/ 2147483647 w 280"/>
              <a:gd name="T3" fmla="*/ 2147483647 h 228"/>
              <a:gd name="T4" fmla="*/ 2147483647 w 280"/>
              <a:gd name="T5" fmla="*/ 2147483647 h 228"/>
              <a:gd name="T6" fmla="*/ 2147483647 w 280"/>
              <a:gd name="T7" fmla="*/ 2147483647 h 228"/>
              <a:gd name="T8" fmla="*/ 2147483647 w 280"/>
              <a:gd name="T9" fmla="*/ 2147483647 h 228"/>
              <a:gd name="T10" fmla="*/ 2147483647 w 280"/>
              <a:gd name="T11" fmla="*/ 2147483647 h 228"/>
              <a:gd name="T12" fmla="*/ 2147483647 w 280"/>
              <a:gd name="T13" fmla="*/ 2147483647 h 228"/>
              <a:gd name="T14" fmla="*/ 2147483647 w 280"/>
              <a:gd name="T15" fmla="*/ 2147483647 h 228"/>
              <a:gd name="T16" fmla="*/ 0 w 280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0"/>
              <a:gd name="T28" fmla="*/ 0 h 228"/>
              <a:gd name="T29" fmla="*/ 280 w 280"/>
              <a:gd name="T30" fmla="*/ 228 h 2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0" h="228">
                <a:moveTo>
                  <a:pt x="237" y="155"/>
                </a:moveTo>
                <a:cubicBezTo>
                  <a:pt x="240" y="167"/>
                  <a:pt x="240" y="181"/>
                  <a:pt x="246" y="192"/>
                </a:cubicBezTo>
                <a:cubicBezTo>
                  <a:pt x="262" y="224"/>
                  <a:pt x="280" y="196"/>
                  <a:pt x="246" y="228"/>
                </a:cubicBezTo>
                <a:cubicBezTo>
                  <a:pt x="216" y="218"/>
                  <a:pt x="194" y="202"/>
                  <a:pt x="164" y="192"/>
                </a:cubicBezTo>
                <a:cubicBezTo>
                  <a:pt x="129" y="167"/>
                  <a:pt x="115" y="173"/>
                  <a:pt x="91" y="137"/>
                </a:cubicBezTo>
                <a:cubicBezTo>
                  <a:pt x="81" y="107"/>
                  <a:pt x="64" y="85"/>
                  <a:pt x="54" y="55"/>
                </a:cubicBezTo>
                <a:cubicBezTo>
                  <a:pt x="51" y="46"/>
                  <a:pt x="52" y="34"/>
                  <a:pt x="45" y="27"/>
                </a:cubicBezTo>
                <a:cubicBezTo>
                  <a:pt x="38" y="20"/>
                  <a:pt x="26" y="23"/>
                  <a:pt x="18" y="18"/>
                </a:cubicBezTo>
                <a:cubicBezTo>
                  <a:pt x="11" y="14"/>
                  <a:pt x="6" y="6"/>
                  <a:pt x="0" y="0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48" name="Freeform 13"/>
          <p:cNvSpPr>
            <a:spLocks/>
          </p:cNvSpPr>
          <p:nvPr/>
        </p:nvSpPr>
        <p:spPr bwMode="auto">
          <a:xfrm>
            <a:off x="5892800" y="3265488"/>
            <a:ext cx="1128713" cy="987425"/>
          </a:xfrm>
          <a:custGeom>
            <a:avLst/>
            <a:gdLst>
              <a:gd name="T0" fmla="*/ 2147483647 w 711"/>
              <a:gd name="T1" fmla="*/ 2147483647 h 622"/>
              <a:gd name="T2" fmla="*/ 2147483647 w 711"/>
              <a:gd name="T3" fmla="*/ 2147483647 h 622"/>
              <a:gd name="T4" fmla="*/ 2147483647 w 711"/>
              <a:gd name="T5" fmla="*/ 2147483647 h 622"/>
              <a:gd name="T6" fmla="*/ 2147483647 w 711"/>
              <a:gd name="T7" fmla="*/ 2147483647 h 622"/>
              <a:gd name="T8" fmla="*/ 2147483647 w 711"/>
              <a:gd name="T9" fmla="*/ 2147483647 h 622"/>
              <a:gd name="T10" fmla="*/ 2147483647 w 711"/>
              <a:gd name="T11" fmla="*/ 2147483647 h 622"/>
              <a:gd name="T12" fmla="*/ 2147483647 w 711"/>
              <a:gd name="T13" fmla="*/ 2147483647 h 622"/>
              <a:gd name="T14" fmla="*/ 2147483647 w 711"/>
              <a:gd name="T15" fmla="*/ 2147483647 h 622"/>
              <a:gd name="T16" fmla="*/ 2147483647 w 711"/>
              <a:gd name="T17" fmla="*/ 2147483647 h 622"/>
              <a:gd name="T18" fmla="*/ 2147483647 w 711"/>
              <a:gd name="T19" fmla="*/ 2147483647 h 622"/>
              <a:gd name="T20" fmla="*/ 2147483647 w 711"/>
              <a:gd name="T21" fmla="*/ 0 h 622"/>
              <a:gd name="T22" fmla="*/ 2147483647 w 711"/>
              <a:gd name="T23" fmla="*/ 2147483647 h 622"/>
              <a:gd name="T24" fmla="*/ 2147483647 w 711"/>
              <a:gd name="T25" fmla="*/ 2147483647 h 622"/>
              <a:gd name="T26" fmla="*/ 2147483647 w 711"/>
              <a:gd name="T27" fmla="*/ 2147483647 h 622"/>
              <a:gd name="T28" fmla="*/ 2147483647 w 711"/>
              <a:gd name="T29" fmla="*/ 2147483647 h 622"/>
              <a:gd name="T30" fmla="*/ 0 w 711"/>
              <a:gd name="T31" fmla="*/ 2147483647 h 62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11"/>
              <a:gd name="T49" fmla="*/ 0 h 622"/>
              <a:gd name="T50" fmla="*/ 711 w 711"/>
              <a:gd name="T51" fmla="*/ 622 h 62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11" h="622">
                <a:moveTo>
                  <a:pt x="677" y="622"/>
                </a:moveTo>
                <a:cubicBezTo>
                  <a:pt x="637" y="612"/>
                  <a:pt x="632" y="603"/>
                  <a:pt x="603" y="576"/>
                </a:cubicBezTo>
                <a:cubicBezTo>
                  <a:pt x="621" y="526"/>
                  <a:pt x="599" y="566"/>
                  <a:pt x="640" y="540"/>
                </a:cubicBezTo>
                <a:cubicBezTo>
                  <a:pt x="652" y="533"/>
                  <a:pt x="670" y="503"/>
                  <a:pt x="677" y="494"/>
                </a:cubicBezTo>
                <a:cubicBezTo>
                  <a:pt x="695" y="438"/>
                  <a:pt x="711" y="377"/>
                  <a:pt x="677" y="320"/>
                </a:cubicBezTo>
                <a:cubicBezTo>
                  <a:pt x="672" y="313"/>
                  <a:pt x="663" y="309"/>
                  <a:pt x="658" y="302"/>
                </a:cubicBezTo>
                <a:cubicBezTo>
                  <a:pt x="635" y="273"/>
                  <a:pt x="635" y="259"/>
                  <a:pt x="622" y="220"/>
                </a:cubicBezTo>
                <a:cubicBezTo>
                  <a:pt x="611" y="187"/>
                  <a:pt x="615" y="103"/>
                  <a:pt x="594" y="82"/>
                </a:cubicBezTo>
                <a:cubicBezTo>
                  <a:pt x="564" y="52"/>
                  <a:pt x="546" y="48"/>
                  <a:pt x="512" y="37"/>
                </a:cubicBezTo>
                <a:cubicBezTo>
                  <a:pt x="506" y="31"/>
                  <a:pt x="502" y="22"/>
                  <a:pt x="494" y="18"/>
                </a:cubicBezTo>
                <a:cubicBezTo>
                  <a:pt x="477" y="9"/>
                  <a:pt x="439" y="0"/>
                  <a:pt x="439" y="0"/>
                </a:cubicBezTo>
                <a:cubicBezTo>
                  <a:pt x="382" y="6"/>
                  <a:pt x="352" y="10"/>
                  <a:pt x="302" y="28"/>
                </a:cubicBezTo>
                <a:cubicBezTo>
                  <a:pt x="247" y="80"/>
                  <a:pt x="210" y="149"/>
                  <a:pt x="155" y="201"/>
                </a:cubicBezTo>
                <a:cubicBezTo>
                  <a:pt x="151" y="213"/>
                  <a:pt x="126" y="277"/>
                  <a:pt x="119" y="284"/>
                </a:cubicBezTo>
                <a:cubicBezTo>
                  <a:pt x="104" y="299"/>
                  <a:pt x="82" y="308"/>
                  <a:pt x="64" y="320"/>
                </a:cubicBezTo>
                <a:cubicBezTo>
                  <a:pt x="39" y="337"/>
                  <a:pt x="21" y="363"/>
                  <a:pt x="0" y="38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7349" name="Picture 2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Freeform 11"/>
          <p:cNvSpPr>
            <a:spLocks/>
          </p:cNvSpPr>
          <p:nvPr/>
        </p:nvSpPr>
        <p:spPr bwMode="auto">
          <a:xfrm>
            <a:off x="6032500" y="1168400"/>
            <a:ext cx="635000" cy="2122488"/>
          </a:xfrm>
          <a:custGeom>
            <a:avLst/>
            <a:gdLst>
              <a:gd name="T0" fmla="*/ 2147483647 w 226"/>
              <a:gd name="T1" fmla="*/ 0 h 1344"/>
              <a:gd name="T2" fmla="*/ 2147483647 w 226"/>
              <a:gd name="T3" fmla="*/ 2147483647 h 1344"/>
              <a:gd name="T4" fmla="*/ 2147483647 w 226"/>
              <a:gd name="T5" fmla="*/ 2147483647 h 1344"/>
              <a:gd name="T6" fmla="*/ 2147483647 w 226"/>
              <a:gd name="T7" fmla="*/ 2147483647 h 1344"/>
              <a:gd name="T8" fmla="*/ 2147483647 w 226"/>
              <a:gd name="T9" fmla="*/ 2147483647 h 1344"/>
              <a:gd name="T10" fmla="*/ 2147483647 w 226"/>
              <a:gd name="T11" fmla="*/ 2147483647 h 1344"/>
              <a:gd name="T12" fmla="*/ 2147483647 w 226"/>
              <a:gd name="T13" fmla="*/ 2147483647 h 1344"/>
              <a:gd name="T14" fmla="*/ 2147483647 w 226"/>
              <a:gd name="T15" fmla="*/ 2147483647 h 1344"/>
              <a:gd name="T16" fmla="*/ 2147483647 w 226"/>
              <a:gd name="T17" fmla="*/ 2147483647 h 1344"/>
              <a:gd name="T18" fmla="*/ 2147483647 w 226"/>
              <a:gd name="T19" fmla="*/ 2147483647 h 1344"/>
              <a:gd name="T20" fmla="*/ 2147483647 w 226"/>
              <a:gd name="T21" fmla="*/ 2147483647 h 1344"/>
              <a:gd name="T22" fmla="*/ 2147483647 w 226"/>
              <a:gd name="T23" fmla="*/ 2147483647 h 1344"/>
              <a:gd name="T24" fmla="*/ 2147483647 w 226"/>
              <a:gd name="T25" fmla="*/ 2147483647 h 1344"/>
              <a:gd name="T26" fmla="*/ 2147483647 w 226"/>
              <a:gd name="T27" fmla="*/ 2147483647 h 1344"/>
              <a:gd name="T28" fmla="*/ 2147483647 w 226"/>
              <a:gd name="T29" fmla="*/ 2147483647 h 1344"/>
              <a:gd name="T30" fmla="*/ 2147483647 w 226"/>
              <a:gd name="T31" fmla="*/ 2147483647 h 1344"/>
              <a:gd name="T32" fmla="*/ 2147483647 w 226"/>
              <a:gd name="T33" fmla="*/ 2147483647 h 1344"/>
              <a:gd name="T34" fmla="*/ 2147483647 w 226"/>
              <a:gd name="T35" fmla="*/ 2147483647 h 1344"/>
              <a:gd name="T36" fmla="*/ 2147483647 w 226"/>
              <a:gd name="T37" fmla="*/ 2147483647 h 1344"/>
              <a:gd name="T38" fmla="*/ 2147483647 w 226"/>
              <a:gd name="T39" fmla="*/ 2147483647 h 134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26"/>
              <a:gd name="T61" fmla="*/ 0 h 1344"/>
              <a:gd name="T62" fmla="*/ 226 w 226"/>
              <a:gd name="T63" fmla="*/ 1344 h 134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26" h="1344">
                <a:moveTo>
                  <a:pt x="18" y="0"/>
                </a:moveTo>
                <a:cubicBezTo>
                  <a:pt x="84" y="66"/>
                  <a:pt x="0" y="208"/>
                  <a:pt x="91" y="238"/>
                </a:cubicBezTo>
                <a:cubicBezTo>
                  <a:pt x="114" y="260"/>
                  <a:pt x="127" y="271"/>
                  <a:pt x="137" y="302"/>
                </a:cubicBezTo>
                <a:cubicBezTo>
                  <a:pt x="130" y="362"/>
                  <a:pt x="139" y="390"/>
                  <a:pt x="91" y="421"/>
                </a:cubicBezTo>
                <a:cubicBezTo>
                  <a:pt x="88" y="430"/>
                  <a:pt x="89" y="441"/>
                  <a:pt x="82" y="448"/>
                </a:cubicBezTo>
                <a:cubicBezTo>
                  <a:pt x="75" y="455"/>
                  <a:pt x="60" y="449"/>
                  <a:pt x="55" y="457"/>
                </a:cubicBezTo>
                <a:cubicBezTo>
                  <a:pt x="44" y="473"/>
                  <a:pt x="37" y="512"/>
                  <a:pt x="37" y="512"/>
                </a:cubicBezTo>
                <a:cubicBezTo>
                  <a:pt x="45" y="578"/>
                  <a:pt x="34" y="594"/>
                  <a:pt x="91" y="613"/>
                </a:cubicBezTo>
                <a:cubicBezTo>
                  <a:pt x="91" y="613"/>
                  <a:pt x="150" y="600"/>
                  <a:pt x="155" y="595"/>
                </a:cubicBezTo>
                <a:cubicBezTo>
                  <a:pt x="204" y="546"/>
                  <a:pt x="122" y="581"/>
                  <a:pt x="192" y="558"/>
                </a:cubicBezTo>
                <a:cubicBezTo>
                  <a:pt x="212" y="619"/>
                  <a:pt x="226" y="646"/>
                  <a:pt x="165" y="686"/>
                </a:cubicBezTo>
                <a:cubicBezTo>
                  <a:pt x="143" y="768"/>
                  <a:pt x="149" y="837"/>
                  <a:pt x="137" y="924"/>
                </a:cubicBezTo>
                <a:cubicBezTo>
                  <a:pt x="134" y="943"/>
                  <a:pt x="125" y="961"/>
                  <a:pt x="119" y="979"/>
                </a:cubicBezTo>
                <a:cubicBezTo>
                  <a:pt x="116" y="988"/>
                  <a:pt x="117" y="999"/>
                  <a:pt x="110" y="1006"/>
                </a:cubicBezTo>
                <a:cubicBezTo>
                  <a:pt x="85" y="1030"/>
                  <a:pt x="97" y="1018"/>
                  <a:pt x="73" y="1043"/>
                </a:cubicBezTo>
                <a:cubicBezTo>
                  <a:pt x="58" y="1088"/>
                  <a:pt x="77" y="1138"/>
                  <a:pt x="110" y="1171"/>
                </a:cubicBezTo>
                <a:cubicBezTo>
                  <a:pt x="107" y="1192"/>
                  <a:pt x="105" y="1214"/>
                  <a:pt x="101" y="1235"/>
                </a:cubicBezTo>
                <a:cubicBezTo>
                  <a:pt x="99" y="1244"/>
                  <a:pt x="91" y="1252"/>
                  <a:pt x="91" y="1262"/>
                </a:cubicBezTo>
                <a:cubicBezTo>
                  <a:pt x="91" y="1272"/>
                  <a:pt x="100" y="1279"/>
                  <a:pt x="101" y="1289"/>
                </a:cubicBezTo>
                <a:cubicBezTo>
                  <a:pt x="103" y="1307"/>
                  <a:pt x="101" y="1326"/>
                  <a:pt x="101" y="1344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6" name="Freeform 14"/>
          <p:cNvSpPr>
            <a:spLocks/>
          </p:cNvSpPr>
          <p:nvPr/>
        </p:nvSpPr>
        <p:spPr bwMode="auto">
          <a:xfrm>
            <a:off x="5427663" y="4333875"/>
            <a:ext cx="1357312" cy="542925"/>
          </a:xfrm>
          <a:custGeom>
            <a:avLst/>
            <a:gdLst>
              <a:gd name="T0" fmla="*/ 2147483647 w 636"/>
              <a:gd name="T1" fmla="*/ 2147483647 h 373"/>
              <a:gd name="T2" fmla="*/ 2147483647 w 636"/>
              <a:gd name="T3" fmla="*/ 2147483647 h 373"/>
              <a:gd name="T4" fmla="*/ 2147483647 w 636"/>
              <a:gd name="T5" fmla="*/ 2147483647 h 373"/>
              <a:gd name="T6" fmla="*/ 2147483647 w 636"/>
              <a:gd name="T7" fmla="*/ 2147483647 h 373"/>
              <a:gd name="T8" fmla="*/ 2147483647 w 636"/>
              <a:gd name="T9" fmla="*/ 2147483647 h 373"/>
              <a:gd name="T10" fmla="*/ 2147483647 w 636"/>
              <a:gd name="T11" fmla="*/ 2147483647 h 373"/>
              <a:gd name="T12" fmla="*/ 2147483647 w 636"/>
              <a:gd name="T13" fmla="*/ 2147483647 h 373"/>
              <a:gd name="T14" fmla="*/ 2147483647 w 636"/>
              <a:gd name="T15" fmla="*/ 2147483647 h 373"/>
              <a:gd name="T16" fmla="*/ 2147483647 w 636"/>
              <a:gd name="T17" fmla="*/ 2147483647 h 373"/>
              <a:gd name="T18" fmla="*/ 2147483647 w 636"/>
              <a:gd name="T19" fmla="*/ 2147483647 h 373"/>
              <a:gd name="T20" fmla="*/ 2147483647 w 636"/>
              <a:gd name="T21" fmla="*/ 2147483647 h 373"/>
              <a:gd name="T22" fmla="*/ 2147483647 w 636"/>
              <a:gd name="T23" fmla="*/ 2147483647 h 373"/>
              <a:gd name="T24" fmla="*/ 2147483647 w 636"/>
              <a:gd name="T25" fmla="*/ 2147483647 h 373"/>
              <a:gd name="T26" fmla="*/ 2147483647 w 636"/>
              <a:gd name="T27" fmla="*/ 2147483647 h 373"/>
              <a:gd name="T28" fmla="*/ 2147483647 w 636"/>
              <a:gd name="T29" fmla="*/ 2147483647 h 373"/>
              <a:gd name="T30" fmla="*/ 2147483647 w 636"/>
              <a:gd name="T31" fmla="*/ 2147483647 h 373"/>
              <a:gd name="T32" fmla="*/ 2147483647 w 636"/>
              <a:gd name="T33" fmla="*/ 2147483647 h 3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6"/>
              <a:gd name="T52" fmla="*/ 0 h 373"/>
              <a:gd name="T53" fmla="*/ 636 w 636"/>
              <a:gd name="T54" fmla="*/ 373 h 37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6" h="373">
                <a:moveTo>
                  <a:pt x="625" y="358"/>
                </a:moveTo>
                <a:cubicBezTo>
                  <a:pt x="602" y="289"/>
                  <a:pt x="636" y="373"/>
                  <a:pt x="588" y="313"/>
                </a:cubicBezTo>
                <a:cubicBezTo>
                  <a:pt x="582" y="305"/>
                  <a:pt x="584" y="293"/>
                  <a:pt x="579" y="285"/>
                </a:cubicBezTo>
                <a:cubicBezTo>
                  <a:pt x="560" y="256"/>
                  <a:pt x="553" y="258"/>
                  <a:pt x="524" y="249"/>
                </a:cubicBezTo>
                <a:cubicBezTo>
                  <a:pt x="518" y="243"/>
                  <a:pt x="514" y="234"/>
                  <a:pt x="506" y="230"/>
                </a:cubicBezTo>
                <a:cubicBezTo>
                  <a:pt x="489" y="221"/>
                  <a:pt x="451" y="212"/>
                  <a:pt x="451" y="212"/>
                </a:cubicBezTo>
                <a:cubicBezTo>
                  <a:pt x="393" y="215"/>
                  <a:pt x="336" y="216"/>
                  <a:pt x="278" y="221"/>
                </a:cubicBezTo>
                <a:cubicBezTo>
                  <a:pt x="268" y="222"/>
                  <a:pt x="257" y="223"/>
                  <a:pt x="250" y="230"/>
                </a:cubicBezTo>
                <a:cubicBezTo>
                  <a:pt x="200" y="280"/>
                  <a:pt x="287" y="243"/>
                  <a:pt x="214" y="267"/>
                </a:cubicBezTo>
                <a:cubicBezTo>
                  <a:pt x="174" y="305"/>
                  <a:pt x="155" y="292"/>
                  <a:pt x="95" y="285"/>
                </a:cubicBezTo>
                <a:cubicBezTo>
                  <a:pt x="84" y="269"/>
                  <a:pt x="68" y="256"/>
                  <a:pt x="58" y="239"/>
                </a:cubicBezTo>
                <a:cubicBezTo>
                  <a:pt x="53" y="231"/>
                  <a:pt x="53" y="220"/>
                  <a:pt x="49" y="212"/>
                </a:cubicBezTo>
                <a:cubicBezTo>
                  <a:pt x="44" y="202"/>
                  <a:pt x="37" y="194"/>
                  <a:pt x="31" y="185"/>
                </a:cubicBezTo>
                <a:cubicBezTo>
                  <a:pt x="28" y="142"/>
                  <a:pt x="30" y="99"/>
                  <a:pt x="22" y="57"/>
                </a:cubicBezTo>
                <a:cubicBezTo>
                  <a:pt x="20" y="48"/>
                  <a:pt x="0" y="47"/>
                  <a:pt x="3" y="38"/>
                </a:cubicBezTo>
                <a:cubicBezTo>
                  <a:pt x="6" y="29"/>
                  <a:pt x="22" y="32"/>
                  <a:pt x="31" y="29"/>
                </a:cubicBezTo>
                <a:cubicBezTo>
                  <a:pt x="51" y="0"/>
                  <a:pt x="38" y="2"/>
                  <a:pt x="58" y="2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07" name="Freeform 15"/>
          <p:cNvSpPr>
            <a:spLocks/>
          </p:cNvSpPr>
          <p:nvPr/>
        </p:nvSpPr>
        <p:spPr bwMode="auto">
          <a:xfrm>
            <a:off x="1362075" y="2133600"/>
            <a:ext cx="2093913" cy="1014413"/>
          </a:xfrm>
          <a:custGeom>
            <a:avLst/>
            <a:gdLst>
              <a:gd name="T0" fmla="*/ 2147483647 w 823"/>
              <a:gd name="T1" fmla="*/ 2147483647 h 594"/>
              <a:gd name="T2" fmla="*/ 2147483647 w 823"/>
              <a:gd name="T3" fmla="*/ 2147483647 h 594"/>
              <a:gd name="T4" fmla="*/ 2147483647 w 823"/>
              <a:gd name="T5" fmla="*/ 2147483647 h 594"/>
              <a:gd name="T6" fmla="*/ 2147483647 w 823"/>
              <a:gd name="T7" fmla="*/ 2147483647 h 594"/>
              <a:gd name="T8" fmla="*/ 2147483647 w 823"/>
              <a:gd name="T9" fmla="*/ 2147483647 h 594"/>
              <a:gd name="T10" fmla="*/ 2147483647 w 823"/>
              <a:gd name="T11" fmla="*/ 2147483647 h 594"/>
              <a:gd name="T12" fmla="*/ 2147483647 w 823"/>
              <a:gd name="T13" fmla="*/ 2147483647 h 594"/>
              <a:gd name="T14" fmla="*/ 2147483647 w 823"/>
              <a:gd name="T15" fmla="*/ 2147483647 h 594"/>
              <a:gd name="T16" fmla="*/ 2147483647 w 823"/>
              <a:gd name="T17" fmla="*/ 0 h 594"/>
              <a:gd name="T18" fmla="*/ 2147483647 w 823"/>
              <a:gd name="T19" fmla="*/ 2147483647 h 594"/>
              <a:gd name="T20" fmla="*/ 2147483647 w 823"/>
              <a:gd name="T21" fmla="*/ 2147483647 h 594"/>
              <a:gd name="T22" fmla="*/ 2147483647 w 823"/>
              <a:gd name="T23" fmla="*/ 2147483647 h 594"/>
              <a:gd name="T24" fmla="*/ 2147483647 w 823"/>
              <a:gd name="T25" fmla="*/ 2147483647 h 594"/>
              <a:gd name="T26" fmla="*/ 2147483647 w 823"/>
              <a:gd name="T27" fmla="*/ 2147483647 h 594"/>
              <a:gd name="T28" fmla="*/ 2147483647 w 823"/>
              <a:gd name="T29" fmla="*/ 2147483647 h 594"/>
              <a:gd name="T30" fmla="*/ 2147483647 w 823"/>
              <a:gd name="T31" fmla="*/ 2147483647 h 594"/>
              <a:gd name="T32" fmla="*/ 2147483647 w 823"/>
              <a:gd name="T33" fmla="*/ 2147483647 h 594"/>
              <a:gd name="T34" fmla="*/ 2147483647 w 823"/>
              <a:gd name="T35" fmla="*/ 2147483647 h 594"/>
              <a:gd name="T36" fmla="*/ 0 w 823"/>
              <a:gd name="T37" fmla="*/ 2147483647 h 59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23"/>
              <a:gd name="T58" fmla="*/ 0 h 594"/>
              <a:gd name="T59" fmla="*/ 823 w 823"/>
              <a:gd name="T60" fmla="*/ 594 h 59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23" h="594">
                <a:moveTo>
                  <a:pt x="777" y="594"/>
                </a:moveTo>
                <a:cubicBezTo>
                  <a:pt x="787" y="555"/>
                  <a:pt x="795" y="547"/>
                  <a:pt x="823" y="521"/>
                </a:cubicBezTo>
                <a:cubicBezTo>
                  <a:pt x="813" y="442"/>
                  <a:pt x="810" y="401"/>
                  <a:pt x="731" y="375"/>
                </a:cubicBezTo>
                <a:cubicBezTo>
                  <a:pt x="710" y="310"/>
                  <a:pt x="739" y="387"/>
                  <a:pt x="695" y="320"/>
                </a:cubicBezTo>
                <a:cubicBezTo>
                  <a:pt x="683" y="301"/>
                  <a:pt x="691" y="273"/>
                  <a:pt x="676" y="256"/>
                </a:cubicBezTo>
                <a:cubicBezTo>
                  <a:pt x="662" y="239"/>
                  <a:pt x="622" y="219"/>
                  <a:pt x="622" y="219"/>
                </a:cubicBezTo>
                <a:cubicBezTo>
                  <a:pt x="607" y="163"/>
                  <a:pt x="578" y="114"/>
                  <a:pt x="530" y="82"/>
                </a:cubicBezTo>
                <a:cubicBezTo>
                  <a:pt x="489" y="19"/>
                  <a:pt x="515" y="34"/>
                  <a:pt x="466" y="18"/>
                </a:cubicBezTo>
                <a:cubicBezTo>
                  <a:pt x="457" y="12"/>
                  <a:pt x="450" y="0"/>
                  <a:pt x="439" y="0"/>
                </a:cubicBezTo>
                <a:cubicBezTo>
                  <a:pt x="420" y="0"/>
                  <a:pt x="384" y="18"/>
                  <a:pt x="384" y="18"/>
                </a:cubicBezTo>
                <a:cubicBezTo>
                  <a:pt x="364" y="39"/>
                  <a:pt x="364" y="34"/>
                  <a:pt x="356" y="64"/>
                </a:cubicBezTo>
                <a:cubicBezTo>
                  <a:pt x="352" y="79"/>
                  <a:pt x="358" y="99"/>
                  <a:pt x="347" y="110"/>
                </a:cubicBezTo>
                <a:cubicBezTo>
                  <a:pt x="333" y="124"/>
                  <a:pt x="292" y="128"/>
                  <a:pt x="292" y="128"/>
                </a:cubicBezTo>
                <a:cubicBezTo>
                  <a:pt x="271" y="159"/>
                  <a:pt x="264" y="171"/>
                  <a:pt x="228" y="183"/>
                </a:cubicBezTo>
                <a:cubicBezTo>
                  <a:pt x="210" y="210"/>
                  <a:pt x="186" y="224"/>
                  <a:pt x="155" y="238"/>
                </a:cubicBezTo>
                <a:cubicBezTo>
                  <a:pt x="137" y="246"/>
                  <a:pt x="100" y="256"/>
                  <a:pt x="100" y="256"/>
                </a:cubicBezTo>
                <a:cubicBezTo>
                  <a:pt x="91" y="262"/>
                  <a:pt x="80" y="265"/>
                  <a:pt x="73" y="274"/>
                </a:cubicBezTo>
                <a:cubicBezTo>
                  <a:pt x="38" y="319"/>
                  <a:pt x="96" y="292"/>
                  <a:pt x="36" y="311"/>
                </a:cubicBezTo>
                <a:cubicBezTo>
                  <a:pt x="3" y="333"/>
                  <a:pt x="14" y="319"/>
                  <a:pt x="0" y="347"/>
                </a:cubicBez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6784975" y="5522913"/>
            <a:ext cx="1516063" cy="1335087"/>
          </a:xfrm>
          <a:prstGeom prst="wedgeRoundRectCallout">
            <a:avLst>
              <a:gd name="adj1" fmla="val -85986"/>
              <a:gd name="adj2" fmla="val -119083"/>
              <a:gd name="adj3" fmla="val 16667"/>
            </a:avLst>
          </a:prstGeom>
          <a:solidFill>
            <a:srgbClr val="0066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FFFF"/>
                </a:solidFill>
                <a:cs typeface="Times New Roman" pitchFamily="18" charset="0"/>
              </a:rPr>
              <a:t>S.Dăm-be-di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6688138" y="646113"/>
            <a:ext cx="1335087" cy="1046162"/>
          </a:xfrm>
          <a:prstGeom prst="wedgeRoundRectCallout">
            <a:avLst>
              <a:gd name="adj1" fmla="val -57162"/>
              <a:gd name="adj2" fmla="val 89764"/>
              <a:gd name="adj3" fmla="val 16667"/>
            </a:avLst>
          </a:prstGeom>
          <a:solidFill>
            <a:srgbClr val="0066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  <a:cs typeface="Times New Roman" pitchFamily="18" charset="0"/>
              </a:rPr>
              <a:t>S.Nin</a:t>
            </a:r>
          </a:p>
        </p:txBody>
      </p:sp>
      <p:sp>
        <p:nvSpPr>
          <p:cNvPr id="57355" name="Text Box 32"/>
          <p:cNvSpPr txBox="1">
            <a:spLocks noChangeArrowheads="1"/>
          </p:cNvSpPr>
          <p:nvPr/>
        </p:nvSpPr>
        <p:spPr bwMode="auto">
          <a:xfrm>
            <a:off x="13716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56" name="Text Box 37"/>
          <p:cNvSpPr txBox="1">
            <a:spLocks noChangeArrowheads="1"/>
          </p:cNvSpPr>
          <p:nvPr/>
        </p:nvSpPr>
        <p:spPr bwMode="auto">
          <a:xfrm>
            <a:off x="0" y="48768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solidFill>
                  <a:srgbClr val="0000FF"/>
                </a:solidFill>
                <a:latin typeface="Arial" charset="0"/>
              </a:rPr>
              <a:t>, </a:t>
            </a:r>
          </a:p>
        </p:txBody>
      </p:sp>
      <p:sp>
        <p:nvSpPr>
          <p:cNvPr id="8232" name="Freeform 40"/>
          <p:cNvSpPr>
            <a:spLocks/>
          </p:cNvSpPr>
          <p:nvPr/>
        </p:nvSpPr>
        <p:spPr bwMode="auto">
          <a:xfrm>
            <a:off x="4160838" y="3367088"/>
            <a:ext cx="1728787" cy="966787"/>
          </a:xfrm>
          <a:custGeom>
            <a:avLst/>
            <a:gdLst>
              <a:gd name="T0" fmla="*/ 2147483647 w 680"/>
              <a:gd name="T1" fmla="*/ 2147483647 h 549"/>
              <a:gd name="T2" fmla="*/ 2147483647 w 680"/>
              <a:gd name="T3" fmla="*/ 2147483647 h 549"/>
              <a:gd name="T4" fmla="*/ 2147483647 w 680"/>
              <a:gd name="T5" fmla="*/ 2147483647 h 549"/>
              <a:gd name="T6" fmla="*/ 2147483647 w 680"/>
              <a:gd name="T7" fmla="*/ 2147483647 h 549"/>
              <a:gd name="T8" fmla="*/ 2147483647 w 680"/>
              <a:gd name="T9" fmla="*/ 2147483647 h 549"/>
              <a:gd name="T10" fmla="*/ 2147483647 w 680"/>
              <a:gd name="T11" fmla="*/ 2147483647 h 549"/>
              <a:gd name="T12" fmla="*/ 2147483647 w 680"/>
              <a:gd name="T13" fmla="*/ 2147483647 h 549"/>
              <a:gd name="T14" fmla="*/ 2147483647 w 680"/>
              <a:gd name="T15" fmla="*/ 0 h 549"/>
              <a:gd name="T16" fmla="*/ 2147483647 w 680"/>
              <a:gd name="T17" fmla="*/ 2147483647 h 549"/>
              <a:gd name="T18" fmla="*/ 2147483647 w 680"/>
              <a:gd name="T19" fmla="*/ 2147483647 h 549"/>
              <a:gd name="T20" fmla="*/ 2147483647 w 680"/>
              <a:gd name="T21" fmla="*/ 2147483647 h 549"/>
              <a:gd name="T22" fmla="*/ 2147483647 w 680"/>
              <a:gd name="T23" fmla="*/ 2147483647 h 549"/>
              <a:gd name="T24" fmla="*/ 2147483647 w 680"/>
              <a:gd name="T25" fmla="*/ 2147483647 h 549"/>
              <a:gd name="T26" fmla="*/ 2147483647 w 680"/>
              <a:gd name="T27" fmla="*/ 2147483647 h 549"/>
              <a:gd name="T28" fmla="*/ 2147483647 w 680"/>
              <a:gd name="T29" fmla="*/ 2147483647 h 549"/>
              <a:gd name="T30" fmla="*/ 0 w 680"/>
              <a:gd name="T31" fmla="*/ 2147483647 h 5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80"/>
              <a:gd name="T49" fmla="*/ 0 h 549"/>
              <a:gd name="T50" fmla="*/ 680 w 680"/>
              <a:gd name="T51" fmla="*/ 549 h 5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80" h="549">
                <a:moveTo>
                  <a:pt x="649" y="549"/>
                </a:moveTo>
                <a:cubicBezTo>
                  <a:pt x="640" y="543"/>
                  <a:pt x="629" y="539"/>
                  <a:pt x="622" y="530"/>
                </a:cubicBezTo>
                <a:cubicBezTo>
                  <a:pt x="588" y="487"/>
                  <a:pt x="645" y="513"/>
                  <a:pt x="585" y="494"/>
                </a:cubicBezTo>
                <a:cubicBezTo>
                  <a:pt x="595" y="448"/>
                  <a:pt x="595" y="427"/>
                  <a:pt x="640" y="412"/>
                </a:cubicBezTo>
                <a:cubicBezTo>
                  <a:pt x="653" y="319"/>
                  <a:pt x="680" y="247"/>
                  <a:pt x="576" y="210"/>
                </a:cubicBezTo>
                <a:cubicBezTo>
                  <a:pt x="558" y="157"/>
                  <a:pt x="594" y="138"/>
                  <a:pt x="567" y="73"/>
                </a:cubicBezTo>
                <a:cubicBezTo>
                  <a:pt x="561" y="59"/>
                  <a:pt x="545" y="52"/>
                  <a:pt x="531" y="46"/>
                </a:cubicBezTo>
                <a:cubicBezTo>
                  <a:pt x="481" y="25"/>
                  <a:pt x="411" y="13"/>
                  <a:pt x="357" y="0"/>
                </a:cubicBezTo>
                <a:cubicBezTo>
                  <a:pt x="342" y="3"/>
                  <a:pt x="325" y="3"/>
                  <a:pt x="311" y="9"/>
                </a:cubicBezTo>
                <a:cubicBezTo>
                  <a:pt x="303" y="12"/>
                  <a:pt x="301" y="24"/>
                  <a:pt x="293" y="28"/>
                </a:cubicBezTo>
                <a:cubicBezTo>
                  <a:pt x="276" y="37"/>
                  <a:pt x="256" y="40"/>
                  <a:pt x="238" y="46"/>
                </a:cubicBezTo>
                <a:cubicBezTo>
                  <a:pt x="229" y="49"/>
                  <a:pt x="211" y="55"/>
                  <a:pt x="211" y="55"/>
                </a:cubicBezTo>
                <a:cubicBezTo>
                  <a:pt x="193" y="103"/>
                  <a:pt x="186" y="129"/>
                  <a:pt x="156" y="174"/>
                </a:cubicBezTo>
                <a:cubicBezTo>
                  <a:pt x="150" y="183"/>
                  <a:pt x="137" y="201"/>
                  <a:pt x="137" y="201"/>
                </a:cubicBezTo>
                <a:cubicBezTo>
                  <a:pt x="125" y="237"/>
                  <a:pt x="120" y="253"/>
                  <a:pt x="83" y="265"/>
                </a:cubicBezTo>
                <a:cubicBezTo>
                  <a:pt x="48" y="289"/>
                  <a:pt x="19" y="301"/>
                  <a:pt x="0" y="338"/>
                </a:cubicBezTo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240" name="Freeform 48"/>
          <p:cNvSpPr>
            <a:spLocks/>
          </p:cNvSpPr>
          <p:nvPr/>
        </p:nvSpPr>
        <p:spPr bwMode="auto">
          <a:xfrm>
            <a:off x="7542213" y="2946400"/>
            <a:ext cx="481012" cy="439738"/>
          </a:xfrm>
          <a:custGeom>
            <a:avLst/>
            <a:gdLst>
              <a:gd name="T0" fmla="*/ 2147483647 w 303"/>
              <a:gd name="T1" fmla="*/ 0 h 277"/>
              <a:gd name="T2" fmla="*/ 2147483647 w 303"/>
              <a:gd name="T3" fmla="*/ 2147483647 h 277"/>
              <a:gd name="T4" fmla="*/ 2147483647 w 303"/>
              <a:gd name="T5" fmla="*/ 2147483647 h 277"/>
              <a:gd name="T6" fmla="*/ 2147483647 w 303"/>
              <a:gd name="T7" fmla="*/ 2147483647 h 277"/>
              <a:gd name="T8" fmla="*/ 2147483647 w 303"/>
              <a:gd name="T9" fmla="*/ 2147483647 h 277"/>
              <a:gd name="T10" fmla="*/ 2147483647 w 303"/>
              <a:gd name="T11" fmla="*/ 2147483647 h 277"/>
              <a:gd name="T12" fmla="*/ 2147483647 w 303"/>
              <a:gd name="T13" fmla="*/ 2147483647 h 277"/>
              <a:gd name="T14" fmla="*/ 2147483647 w 303"/>
              <a:gd name="T15" fmla="*/ 2147483647 h 2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3"/>
              <a:gd name="T25" fmla="*/ 0 h 277"/>
              <a:gd name="T26" fmla="*/ 303 w 303"/>
              <a:gd name="T27" fmla="*/ 277 h 27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3" h="277">
                <a:moveTo>
                  <a:pt x="3" y="0"/>
                </a:moveTo>
                <a:cubicBezTo>
                  <a:pt x="6" y="27"/>
                  <a:pt x="0" y="57"/>
                  <a:pt x="12" y="82"/>
                </a:cubicBezTo>
                <a:cubicBezTo>
                  <a:pt x="17" y="92"/>
                  <a:pt x="20" y="57"/>
                  <a:pt x="31" y="55"/>
                </a:cubicBezTo>
                <a:cubicBezTo>
                  <a:pt x="42" y="53"/>
                  <a:pt x="49" y="67"/>
                  <a:pt x="58" y="73"/>
                </a:cubicBezTo>
                <a:cubicBezTo>
                  <a:pt x="78" y="135"/>
                  <a:pt x="85" y="201"/>
                  <a:pt x="122" y="256"/>
                </a:cubicBezTo>
                <a:cubicBezTo>
                  <a:pt x="202" y="251"/>
                  <a:pt x="303" y="277"/>
                  <a:pt x="259" y="174"/>
                </a:cubicBezTo>
                <a:cubicBezTo>
                  <a:pt x="256" y="166"/>
                  <a:pt x="247" y="161"/>
                  <a:pt x="241" y="155"/>
                </a:cubicBezTo>
                <a:cubicBezTo>
                  <a:pt x="229" y="120"/>
                  <a:pt x="239" y="135"/>
                  <a:pt x="214" y="110"/>
                </a:cubicBez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59" name="Text Box 49"/>
          <p:cNvSpPr txBox="1">
            <a:spLocks noChangeArrowheads="1"/>
          </p:cNvSpPr>
          <p:nvPr/>
        </p:nvSpPr>
        <p:spPr bwMode="auto">
          <a:xfrm>
            <a:off x="4191000" y="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44" name="AutoShape 52"/>
          <p:cNvSpPr>
            <a:spLocks noChangeArrowheads="1"/>
          </p:cNvSpPr>
          <p:nvPr/>
        </p:nvSpPr>
        <p:spPr bwMode="auto">
          <a:xfrm rot="-884482">
            <a:off x="4297363" y="1081088"/>
            <a:ext cx="1828800" cy="1757362"/>
          </a:xfrm>
          <a:prstGeom prst="wedgeEllipseCallout">
            <a:avLst>
              <a:gd name="adj1" fmla="val 34356"/>
              <a:gd name="adj2" fmla="val 102958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cs typeface="Times New Roman" pitchFamily="18" charset="0"/>
              </a:rPr>
              <a:t>Hồ </a:t>
            </a:r>
          </a:p>
          <a:p>
            <a:pPr algn="ctr" eaLnBrk="1" hangingPunct="1"/>
            <a:r>
              <a:rPr lang="en-US" altLang="en-US" sz="3200" b="1">
                <a:solidFill>
                  <a:srgbClr val="000000"/>
                </a:solidFill>
                <a:cs typeface="Times New Roman" pitchFamily="18" charset="0"/>
              </a:rPr>
              <a:t>Vic-to-ri-a</a:t>
            </a:r>
          </a:p>
        </p:txBody>
      </p:sp>
      <p:sp>
        <p:nvSpPr>
          <p:cNvPr id="8245" name="AutoShape 53"/>
          <p:cNvSpPr>
            <a:spLocks noChangeArrowheads="1"/>
          </p:cNvSpPr>
          <p:nvPr/>
        </p:nvSpPr>
        <p:spPr bwMode="auto">
          <a:xfrm rot="-904421">
            <a:off x="1160463" y="93663"/>
            <a:ext cx="1671637" cy="1404937"/>
          </a:xfrm>
          <a:prstGeom prst="wedgeEllipseCallout">
            <a:avLst>
              <a:gd name="adj1" fmla="val 96574"/>
              <a:gd name="adj2" fmla="val 151671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>
                <a:solidFill>
                  <a:srgbClr val="000000"/>
                </a:solidFill>
                <a:cs typeface="Times New Roman" pitchFamily="18" charset="0"/>
              </a:rPr>
              <a:t>Hồ Sát</a:t>
            </a:r>
          </a:p>
          <a:p>
            <a:pPr algn="ctr" eaLnBrk="1" hangingPunct="1"/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362" name="Freeform 54"/>
          <p:cNvSpPr>
            <a:spLocks/>
          </p:cNvSpPr>
          <p:nvPr/>
        </p:nvSpPr>
        <p:spPr bwMode="auto">
          <a:xfrm>
            <a:off x="6096000" y="3048000"/>
            <a:ext cx="223838" cy="200025"/>
          </a:xfrm>
          <a:custGeom>
            <a:avLst/>
            <a:gdLst>
              <a:gd name="T0" fmla="*/ 2147483647 w 141"/>
              <a:gd name="T1" fmla="*/ 2147483647 h 126"/>
              <a:gd name="T2" fmla="*/ 2147483647 w 141"/>
              <a:gd name="T3" fmla="*/ 2147483647 h 126"/>
              <a:gd name="T4" fmla="*/ 2147483647 w 141"/>
              <a:gd name="T5" fmla="*/ 2147483647 h 126"/>
              <a:gd name="T6" fmla="*/ 2147483647 w 141"/>
              <a:gd name="T7" fmla="*/ 2147483647 h 126"/>
              <a:gd name="T8" fmla="*/ 2147483647 w 141"/>
              <a:gd name="T9" fmla="*/ 2147483647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126"/>
              <a:gd name="T17" fmla="*/ 141 w 141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126">
                <a:moveTo>
                  <a:pt x="13" y="9"/>
                </a:moveTo>
                <a:cubicBezTo>
                  <a:pt x="115" y="20"/>
                  <a:pt x="119" y="0"/>
                  <a:pt x="141" y="91"/>
                </a:cubicBezTo>
                <a:cubicBezTo>
                  <a:pt x="138" y="100"/>
                  <a:pt x="141" y="117"/>
                  <a:pt x="132" y="118"/>
                </a:cubicBezTo>
                <a:cubicBezTo>
                  <a:pt x="49" y="126"/>
                  <a:pt x="53" y="96"/>
                  <a:pt x="13" y="54"/>
                </a:cubicBezTo>
                <a:cubicBezTo>
                  <a:pt x="2" y="21"/>
                  <a:pt x="0" y="35"/>
                  <a:pt x="13" y="9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7363" name="Freeform 55"/>
          <p:cNvSpPr>
            <a:spLocks/>
          </p:cNvSpPr>
          <p:nvPr/>
        </p:nvSpPr>
        <p:spPr bwMode="auto">
          <a:xfrm>
            <a:off x="7391400" y="3890963"/>
            <a:ext cx="303213" cy="223837"/>
          </a:xfrm>
          <a:custGeom>
            <a:avLst/>
            <a:gdLst>
              <a:gd name="T0" fmla="*/ 2147483647 w 191"/>
              <a:gd name="T1" fmla="*/ 2147483647 h 141"/>
              <a:gd name="T2" fmla="*/ 2147483647 w 191"/>
              <a:gd name="T3" fmla="*/ 2147483647 h 141"/>
              <a:gd name="T4" fmla="*/ 2147483647 w 191"/>
              <a:gd name="T5" fmla="*/ 2147483647 h 141"/>
              <a:gd name="T6" fmla="*/ 2147483647 w 191"/>
              <a:gd name="T7" fmla="*/ 2147483647 h 141"/>
              <a:gd name="T8" fmla="*/ 2147483647 w 191"/>
              <a:gd name="T9" fmla="*/ 2147483647 h 141"/>
              <a:gd name="T10" fmla="*/ 2147483647 w 191"/>
              <a:gd name="T11" fmla="*/ 2147483647 h 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1"/>
              <a:gd name="T19" fmla="*/ 0 h 141"/>
              <a:gd name="T20" fmla="*/ 191 w 191"/>
              <a:gd name="T21" fmla="*/ 141 h 1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1" h="141">
                <a:moveTo>
                  <a:pt x="30" y="32"/>
                </a:moveTo>
                <a:cubicBezTo>
                  <a:pt x="82" y="18"/>
                  <a:pt x="78" y="0"/>
                  <a:pt x="131" y="13"/>
                </a:cubicBezTo>
                <a:cubicBezTo>
                  <a:pt x="184" y="50"/>
                  <a:pt x="191" y="118"/>
                  <a:pt x="122" y="141"/>
                </a:cubicBezTo>
                <a:cubicBezTo>
                  <a:pt x="94" y="135"/>
                  <a:pt x="64" y="135"/>
                  <a:pt x="39" y="123"/>
                </a:cubicBezTo>
                <a:cubicBezTo>
                  <a:pt x="0" y="104"/>
                  <a:pt x="61" y="53"/>
                  <a:pt x="58" y="41"/>
                </a:cubicBezTo>
                <a:cubicBezTo>
                  <a:pt x="56" y="31"/>
                  <a:pt x="39" y="35"/>
                  <a:pt x="30" y="32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AutoShape 17"/>
          <p:cNvSpPr>
            <a:spLocks noChangeArrowheads="1"/>
          </p:cNvSpPr>
          <p:nvPr/>
        </p:nvSpPr>
        <p:spPr bwMode="auto">
          <a:xfrm rot="749790">
            <a:off x="488950" y="3683000"/>
            <a:ext cx="1320800" cy="1025525"/>
          </a:xfrm>
          <a:prstGeom prst="wedgeRoundRectCallout">
            <a:avLst>
              <a:gd name="adj1" fmla="val 90417"/>
              <a:gd name="adj2" fmla="val -206250"/>
              <a:gd name="adj3" fmla="val 16667"/>
            </a:avLst>
          </a:prstGeom>
          <a:solidFill>
            <a:srgbClr val="0066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  <a:cs typeface="Times New Roman" pitchFamily="18" charset="0"/>
              </a:rPr>
              <a:t>S.Ni-giê</a:t>
            </a: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276600" y="4586288"/>
            <a:ext cx="1524000" cy="1163637"/>
          </a:xfrm>
          <a:prstGeom prst="wedgeRoundRectCallout">
            <a:avLst>
              <a:gd name="adj1" fmla="val 63236"/>
              <a:gd name="adj2" fmla="val -122500"/>
              <a:gd name="adj3" fmla="val 16667"/>
            </a:avLst>
          </a:prstGeom>
          <a:solidFill>
            <a:srgbClr val="0066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FFFF"/>
                </a:solidFill>
                <a:cs typeface="Times New Roman" pitchFamily="18" charset="0"/>
              </a:rPr>
              <a:t>S.Côn-gô</a:t>
            </a:r>
          </a:p>
        </p:txBody>
      </p:sp>
    </p:spTree>
    <p:extLst>
      <p:ext uri="{BB962C8B-B14F-4D97-AF65-F5344CB8AC3E}">
        <p14:creationId xmlns:p14="http://schemas.microsoft.com/office/powerpoint/2010/main" val="187461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0"/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6" grpId="0" animBg="1"/>
      <p:bldP spid="8207" grpId="0" animBg="1"/>
      <p:bldP spid="8211" grpId="0" animBg="1"/>
      <p:bldP spid="8212" grpId="0" animBg="1"/>
      <p:bldP spid="8232" grpId="0" animBg="1"/>
      <p:bldP spid="8240" grpId="0" animBg="1"/>
      <p:bldP spid="8244" grpId="0" animBg="1"/>
      <p:bldP spid="8245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 bwMode="auto">
          <a:xfrm>
            <a:off x="2885336" y="1434421"/>
            <a:ext cx="2926080" cy="1058947"/>
          </a:xfrm>
          <a:prstGeom prst="cloud">
            <a:avLst/>
          </a:prstGeom>
          <a:blipFill>
            <a:blip r:embed="rId2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RelaxedModerately"/>
            <a:lightRig rig="threePt" dir="t"/>
          </a:scene3d>
          <a:sp3d>
            <a:bevelT w="114300" prst="artDeco"/>
          </a:sp3d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eaLnBrk="1" hangingPunct="1">
              <a:defRPr/>
            </a:pPr>
            <a:endParaRPr lang="en-US" sz="1800" dirty="0">
              <a:latin typeface="VNI-Briquet" pitchFamily="34" charset="0"/>
            </a:endParaRPr>
          </a:p>
        </p:txBody>
      </p:sp>
      <p:pic>
        <p:nvPicPr>
          <p:cNvPr id="9" name="Picture 13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BAR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0" y="-31750"/>
            <a:ext cx="0" cy="685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9144000" y="-31750"/>
            <a:ext cx="0" cy="6858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39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68350"/>
            <a:ext cx="9767887" cy="63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Box 12"/>
          <p:cNvSpPr txBox="1">
            <a:spLocks noChangeArrowheads="1"/>
          </p:cNvSpPr>
          <p:nvPr/>
        </p:nvSpPr>
        <p:spPr bwMode="auto">
          <a:xfrm>
            <a:off x="7010400" y="685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altLang="en-US"/>
              <a:t>v</a:t>
            </a:r>
            <a:endParaRPr lang="en-US" altLang="en-US"/>
          </a:p>
        </p:txBody>
      </p:sp>
      <p:sp>
        <p:nvSpPr>
          <p:cNvPr id="39946" name="WordArt 4" descr="39f7b04a3c7bfe9f58c4ed5344204223-10650"/>
          <p:cNvSpPr>
            <a:spLocks noChangeArrowheads="1" noChangeShapeType="1" noTextEdit="1"/>
          </p:cNvSpPr>
          <p:nvPr/>
        </p:nvSpPr>
        <p:spPr bwMode="auto">
          <a:xfrm>
            <a:off x="2511425" y="53975"/>
            <a:ext cx="5715000" cy="101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CHÂU PHI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26988" y="-31750"/>
            <a:ext cx="26781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i="1" u="sng"/>
              <a:t>Địa lí:</a:t>
            </a:r>
            <a:r>
              <a:rPr lang="en-US" altLang="en-US" sz="5400" b="1" i="1" u="sng"/>
              <a:t> </a:t>
            </a:r>
          </a:p>
        </p:txBody>
      </p:sp>
      <p:pic>
        <p:nvPicPr>
          <p:cNvPr id="39948" name="Picture 3" descr="teddy_bear_reading_st_a_h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6700" y="768350"/>
            <a:ext cx="1284288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9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07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284" name="Picture 4" descr="800px-Vallee_fertile_du_Nil_a_Loux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175" y="152400"/>
            <a:ext cx="2590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cs typeface="Times New Roman" pitchFamily="18" charset="0"/>
              </a:rPr>
              <a:t>SÔNG NIN</a:t>
            </a:r>
          </a:p>
        </p:txBody>
      </p:sp>
    </p:spTree>
    <p:extLst>
      <p:ext uri="{BB962C8B-B14F-4D97-AF65-F5344CB8AC3E}">
        <p14:creationId xmlns:p14="http://schemas.microsoft.com/office/powerpoint/2010/main" val="366295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32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532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 descr="photo_lg_c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6200" y="22860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  <a:cs typeface="Times New Roman" pitchFamily="18" charset="0"/>
              </a:rPr>
              <a:t>DÒNG SÔNG CÔN-GÔ</a:t>
            </a:r>
          </a:p>
        </p:txBody>
      </p:sp>
    </p:spTree>
    <p:extLst>
      <p:ext uri="{BB962C8B-B14F-4D97-AF65-F5344CB8AC3E}">
        <p14:creationId xmlns:p14="http://schemas.microsoft.com/office/powerpoint/2010/main" val="5001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 sao Châu Phi là châu lục nóng nhất?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20" name="Picture 7" descr="Kết quả hình ảnh cho hoang mac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9" descr="Kết quả hình ảnh cho hoang mac chau p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497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3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62000" y="301625"/>
            <a:ext cx="7696200" cy="1422400"/>
          </a:xfrm>
        </p:spPr>
        <p:txBody>
          <a:bodyPr/>
          <a:lstStyle/>
          <a:p>
            <a:pPr eaLnBrk="1" hangingPunct="1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36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Sơ đồ tác động của vị trí địa lí, đặc điểm</a:t>
            </a:r>
          </a:p>
          <a:p>
            <a:pPr eaLnBrk="1" hangingPunct="1">
              <a:lnSpc>
                <a:spcPct val="6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6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lãnh thổ đến khí hậu Châu Phi.</a:t>
            </a:r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122238" y="3657600"/>
            <a:ext cx="1858962" cy="11430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  <a:cs typeface="Times New Roman" pitchFamily="18" charset="0"/>
              </a:rPr>
              <a:t>Châu Phi</a:t>
            </a:r>
          </a:p>
        </p:txBody>
      </p:sp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2747963" y="3822700"/>
            <a:ext cx="3038475" cy="965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2747963" y="5207000"/>
            <a:ext cx="3038475" cy="1219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6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6920" name="Rectangle 8"/>
          <p:cNvSpPr>
            <a:spLocks noChangeArrowheads="1"/>
          </p:cNvSpPr>
          <p:nvPr/>
        </p:nvSpPr>
        <p:spPr bwMode="auto">
          <a:xfrm>
            <a:off x="2709863" y="2438400"/>
            <a:ext cx="3076575" cy="10795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60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494463" y="3048000"/>
            <a:ext cx="2362200" cy="2362200"/>
          </a:xfrm>
          <a:prstGeom prst="rect">
            <a:avLst/>
          </a:prstGeom>
          <a:solidFill>
            <a:srgbClr val="FFFF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Khí hậu nóng </a:t>
            </a:r>
          </a:p>
          <a:p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và khô bậc </a:t>
            </a:r>
          </a:p>
          <a:p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nhất thế giới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065338" y="2857500"/>
            <a:ext cx="457200" cy="2819400"/>
            <a:chOff x="1680" y="1824"/>
            <a:chExt cx="288" cy="1776"/>
          </a:xfrm>
        </p:grpSpPr>
        <p:sp>
          <p:nvSpPr>
            <p:cNvPr id="61456" name="Line 10"/>
            <p:cNvSpPr>
              <a:spLocks noChangeShapeType="1"/>
            </p:cNvSpPr>
            <p:nvPr/>
          </p:nvSpPr>
          <p:spPr bwMode="auto">
            <a:xfrm flipV="1">
              <a:off x="1680" y="1824"/>
              <a:ext cx="288" cy="816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Line 11"/>
            <p:cNvSpPr>
              <a:spLocks noChangeShapeType="1"/>
            </p:cNvSpPr>
            <p:nvPr/>
          </p:nvSpPr>
          <p:spPr bwMode="auto">
            <a:xfrm>
              <a:off x="1680" y="2688"/>
              <a:ext cx="288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8" name="Line 12"/>
            <p:cNvSpPr>
              <a:spLocks noChangeShapeType="1"/>
            </p:cNvSpPr>
            <p:nvPr/>
          </p:nvSpPr>
          <p:spPr bwMode="auto">
            <a:xfrm>
              <a:off x="1680" y="2736"/>
              <a:ext cx="288" cy="86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973763" y="2955925"/>
            <a:ext cx="533400" cy="2743200"/>
            <a:chOff x="3600" y="1824"/>
            <a:chExt cx="336" cy="1728"/>
          </a:xfrm>
        </p:grpSpPr>
        <p:sp>
          <p:nvSpPr>
            <p:cNvPr id="61453" name="Line 13"/>
            <p:cNvSpPr>
              <a:spLocks noChangeShapeType="1"/>
            </p:cNvSpPr>
            <p:nvPr/>
          </p:nvSpPr>
          <p:spPr bwMode="auto">
            <a:xfrm>
              <a:off x="3600" y="1824"/>
              <a:ext cx="336" cy="86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4" name="Line 14"/>
            <p:cNvSpPr>
              <a:spLocks noChangeShapeType="1"/>
            </p:cNvSpPr>
            <p:nvPr/>
          </p:nvSpPr>
          <p:spPr bwMode="auto">
            <a:xfrm flipH="1">
              <a:off x="3600" y="2688"/>
              <a:ext cx="336" cy="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5" name="Line 15"/>
            <p:cNvSpPr>
              <a:spLocks noChangeShapeType="1"/>
            </p:cNvSpPr>
            <p:nvPr/>
          </p:nvSpPr>
          <p:spPr bwMode="auto">
            <a:xfrm flipH="1">
              <a:off x="3600" y="2688"/>
              <a:ext cx="336" cy="864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32" name="Rectangle 20"/>
          <p:cNvSpPr>
            <a:spLocks noChangeArrowheads="1"/>
          </p:cNvSpPr>
          <p:nvPr/>
        </p:nvSpPr>
        <p:spPr bwMode="auto">
          <a:xfrm>
            <a:off x="3200400" y="38862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Diện tích </a:t>
            </a:r>
          </a:p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rộng lớn</a:t>
            </a:r>
            <a:endParaRPr lang="en-US" altLang="en-US" sz="32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6933" name="Rectangle 21"/>
          <p:cNvSpPr>
            <a:spLocks noChangeArrowheads="1"/>
          </p:cNvSpPr>
          <p:nvPr/>
        </p:nvSpPr>
        <p:spPr bwMode="auto">
          <a:xfrm>
            <a:off x="3200400" y="55118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Không có biển ăn </a:t>
            </a:r>
          </a:p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sâu vào đất liền</a:t>
            </a:r>
          </a:p>
        </p:txBody>
      </p:sp>
      <p:sp>
        <p:nvSpPr>
          <p:cNvPr id="166934" name="Rectangle 22"/>
          <p:cNvSpPr>
            <a:spLocks noChangeArrowheads="1"/>
          </p:cNvSpPr>
          <p:nvPr/>
        </p:nvSpPr>
        <p:spPr bwMode="auto">
          <a:xfrm>
            <a:off x="3624263" y="2746375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Nằm trong </a:t>
            </a:r>
          </a:p>
          <a:p>
            <a:pPr algn="ctr"/>
            <a:r>
              <a:rPr lang="en-US" altLang="en-US" sz="3200">
                <a:solidFill>
                  <a:srgbClr val="0000FF"/>
                </a:solidFill>
                <a:cs typeface="Times New Roman" pitchFamily="18" charset="0"/>
              </a:rPr>
              <a:t>vành đai nhiệt đới</a:t>
            </a:r>
          </a:p>
        </p:txBody>
      </p:sp>
    </p:spTree>
    <p:extLst>
      <p:ext uri="{BB962C8B-B14F-4D97-AF65-F5344CB8AC3E}">
        <p14:creationId xmlns:p14="http://schemas.microsoft.com/office/powerpoint/2010/main" val="1325312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6" grpId="0" build="allAtOnce"/>
      <p:bldP spid="166917" grpId="0" animBg="1"/>
      <p:bldP spid="166918" grpId="0" animBg="1"/>
      <p:bldP spid="166919" grpId="0" animBg="1"/>
      <p:bldP spid="166920" grpId="0" animBg="1"/>
      <p:bldP spid="166921" grpId="0" animBg="1"/>
      <p:bldP spid="166932" grpId="0"/>
      <p:bldP spid="166933" grpId="0"/>
      <p:bldP spid="1669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592513"/>
            <a:ext cx="3038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Cloud Callout 3"/>
          <p:cNvSpPr>
            <a:spLocks noChangeArrowheads="1"/>
          </p:cNvSpPr>
          <p:nvPr/>
        </p:nvSpPr>
        <p:spPr bwMode="auto">
          <a:xfrm>
            <a:off x="14288" y="-130175"/>
            <a:ext cx="9129712" cy="3581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28600"/>
            <a:ext cx="7553325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Xác định vị trí hoang mạc Xa-ha-ra và vùng Xa – van của châu Phi?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3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mg024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1676400" y="1143000"/>
            <a:ext cx="4191000" cy="13716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8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3175"/>
            <a:ext cx="4270375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9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Content Placeholder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" y="0"/>
            <a:ext cx="9115425" cy="6858000"/>
          </a:xfrm>
        </p:spPr>
      </p:pic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990600" y="1960563"/>
            <a:ext cx="80010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altLang="en-US" sz="6600" b="1">
                <a:solidFill>
                  <a:srgbClr val="FF0000"/>
                </a:solidFill>
              </a:rPr>
              <a:t>THẢO LUẬN NHÓM</a:t>
            </a:r>
            <a:endParaRPr lang="en-US" altLang="en-US" sz="6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98" name="Picture 14" descr="img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img0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6"/>
          <a:stretch>
            <a:fillRect/>
          </a:stretch>
        </p:blipFill>
        <p:spPr bwMode="auto">
          <a:xfrm>
            <a:off x="4724400" y="4763"/>
            <a:ext cx="44196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 Box 17"/>
          <p:cNvSpPr txBox="1">
            <a:spLocks noChangeArrowheads="1"/>
          </p:cNvSpPr>
          <p:nvPr/>
        </p:nvSpPr>
        <p:spPr bwMode="auto">
          <a:xfrm>
            <a:off x="4191000" y="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7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758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6988" y="0"/>
            <a:ext cx="9144001" cy="6858000"/>
          </a:xfrm>
        </p:spPr>
      </p:pic>
      <p:sp>
        <p:nvSpPr>
          <p:cNvPr id="67588" name="Flowchart: Punched Tape 5"/>
          <p:cNvSpPr>
            <a:spLocks noChangeArrowheads="1"/>
          </p:cNvSpPr>
          <p:nvPr/>
        </p:nvSpPr>
        <p:spPr bwMode="auto">
          <a:xfrm>
            <a:off x="26988" y="-174625"/>
            <a:ext cx="5943600" cy="1377950"/>
          </a:xfrm>
          <a:prstGeom prst="flowChartPunchedTape">
            <a:avLst/>
          </a:prstGeom>
          <a:solidFill>
            <a:srgbClr val="FF0000">
              <a:alpha val="39999"/>
            </a:srgbClr>
          </a:solidFill>
          <a:ln w="9525" algn="ctr">
            <a:pattFill prst="pct5">
              <a:fgClr>
                <a:srgbClr val="FF0000"/>
              </a:fgClr>
              <a:bgClr>
                <a:schemeClr val="tx1"/>
              </a:bgClr>
            </a:pattFill>
            <a:round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altLang="en-US" sz="4800" b="1">
                <a:solidFill>
                  <a:srgbClr val="FFFF00"/>
                </a:solidFill>
                <a:cs typeface="Times New Roman" pitchFamily="18" charset="0"/>
              </a:rPr>
              <a:t>Thảo luận nhóm</a:t>
            </a:r>
            <a:endParaRPr lang="en-US" altLang="en-US" sz="4800" b="1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-457200" y="1066800"/>
            <a:ext cx="10287000" cy="4284663"/>
          </a:xfrm>
          <a:prstGeom prst="ellipse">
            <a:avLst/>
          </a:prstGeom>
          <a:ln w="76200"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85800" indent="-685800" eaLnBrk="1" hangingPunct="1">
              <a:buFont typeface="Wingdings" pitchFamily="2" charset="2"/>
              <a:buChar char="v"/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tự nhiên của hoang mạc Xa-ha-ra</a:t>
            </a:r>
          </a:p>
          <a:p>
            <a:pPr eaLnBrk="1" hangingPunct="1">
              <a:defRPr/>
            </a:pPr>
            <a:r>
              <a:rPr lang="vi-VN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điểm tự nhiên của vùng Xa-van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img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3225" cy="6915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3" name="Freeform 25"/>
          <p:cNvSpPr>
            <a:spLocks/>
          </p:cNvSpPr>
          <p:nvPr/>
        </p:nvSpPr>
        <p:spPr bwMode="auto">
          <a:xfrm>
            <a:off x="4291013" y="1905000"/>
            <a:ext cx="1600200" cy="2514600"/>
          </a:xfrm>
          <a:custGeom>
            <a:avLst/>
            <a:gdLst>
              <a:gd name="T0" fmla="*/ 2147483647 w 951"/>
              <a:gd name="T1" fmla="*/ 2147483647 h 1575"/>
              <a:gd name="T2" fmla="*/ 2147483647 w 951"/>
              <a:gd name="T3" fmla="*/ 2147483647 h 1575"/>
              <a:gd name="T4" fmla="*/ 2147483647 w 951"/>
              <a:gd name="T5" fmla="*/ 2147483647 h 1575"/>
              <a:gd name="T6" fmla="*/ 2147483647 w 951"/>
              <a:gd name="T7" fmla="*/ 2147483647 h 1575"/>
              <a:gd name="T8" fmla="*/ 2147483647 w 951"/>
              <a:gd name="T9" fmla="*/ 2147483647 h 1575"/>
              <a:gd name="T10" fmla="*/ 2147483647 w 951"/>
              <a:gd name="T11" fmla="*/ 2147483647 h 1575"/>
              <a:gd name="T12" fmla="*/ 2147483647 w 951"/>
              <a:gd name="T13" fmla="*/ 2147483647 h 1575"/>
              <a:gd name="T14" fmla="*/ 2147483647 w 951"/>
              <a:gd name="T15" fmla="*/ 2147483647 h 1575"/>
              <a:gd name="T16" fmla="*/ 2147483647 w 951"/>
              <a:gd name="T17" fmla="*/ 2147483647 h 1575"/>
              <a:gd name="T18" fmla="*/ 2147483647 w 951"/>
              <a:gd name="T19" fmla="*/ 2147483647 h 1575"/>
              <a:gd name="T20" fmla="*/ 2147483647 w 951"/>
              <a:gd name="T21" fmla="*/ 2147483647 h 1575"/>
              <a:gd name="T22" fmla="*/ 2147483647 w 951"/>
              <a:gd name="T23" fmla="*/ 2147483647 h 1575"/>
              <a:gd name="T24" fmla="*/ 2147483647 w 951"/>
              <a:gd name="T25" fmla="*/ 2147483647 h 1575"/>
              <a:gd name="T26" fmla="*/ 2147483647 w 951"/>
              <a:gd name="T27" fmla="*/ 2147483647 h 1575"/>
              <a:gd name="T28" fmla="*/ 2147483647 w 951"/>
              <a:gd name="T29" fmla="*/ 2147483647 h 1575"/>
              <a:gd name="T30" fmla="*/ 2147483647 w 951"/>
              <a:gd name="T31" fmla="*/ 2147483647 h 1575"/>
              <a:gd name="T32" fmla="*/ 2147483647 w 951"/>
              <a:gd name="T33" fmla="*/ 2147483647 h 1575"/>
              <a:gd name="T34" fmla="*/ 2147483647 w 951"/>
              <a:gd name="T35" fmla="*/ 2147483647 h 1575"/>
              <a:gd name="T36" fmla="*/ 2147483647 w 951"/>
              <a:gd name="T37" fmla="*/ 2147483647 h 1575"/>
              <a:gd name="T38" fmla="*/ 2147483647 w 951"/>
              <a:gd name="T39" fmla="*/ 2147483647 h 1575"/>
              <a:gd name="T40" fmla="*/ 2147483647 w 951"/>
              <a:gd name="T41" fmla="*/ 2147483647 h 1575"/>
              <a:gd name="T42" fmla="*/ 2147483647 w 951"/>
              <a:gd name="T43" fmla="*/ 2147483647 h 1575"/>
              <a:gd name="T44" fmla="*/ 2147483647 w 951"/>
              <a:gd name="T45" fmla="*/ 2147483647 h 1575"/>
              <a:gd name="T46" fmla="*/ 2147483647 w 951"/>
              <a:gd name="T47" fmla="*/ 2147483647 h 1575"/>
              <a:gd name="T48" fmla="*/ 2147483647 w 951"/>
              <a:gd name="T49" fmla="*/ 2147483647 h 1575"/>
              <a:gd name="T50" fmla="*/ 2147483647 w 951"/>
              <a:gd name="T51" fmla="*/ 2147483647 h 1575"/>
              <a:gd name="T52" fmla="*/ 2147483647 w 951"/>
              <a:gd name="T53" fmla="*/ 2147483647 h 1575"/>
              <a:gd name="T54" fmla="*/ 2147483647 w 951"/>
              <a:gd name="T55" fmla="*/ 2147483647 h 1575"/>
              <a:gd name="T56" fmla="*/ 2147483647 w 951"/>
              <a:gd name="T57" fmla="*/ 2147483647 h 1575"/>
              <a:gd name="T58" fmla="*/ 2147483647 w 951"/>
              <a:gd name="T59" fmla="*/ 2147483647 h 1575"/>
              <a:gd name="T60" fmla="*/ 2147483647 w 951"/>
              <a:gd name="T61" fmla="*/ 2147483647 h 1575"/>
              <a:gd name="T62" fmla="*/ 2147483647 w 951"/>
              <a:gd name="T63" fmla="*/ 2147483647 h 1575"/>
              <a:gd name="T64" fmla="*/ 2147483647 w 951"/>
              <a:gd name="T65" fmla="*/ 2147483647 h 1575"/>
              <a:gd name="T66" fmla="*/ 2147483647 w 951"/>
              <a:gd name="T67" fmla="*/ 2147483647 h 1575"/>
              <a:gd name="T68" fmla="*/ 2147483647 w 951"/>
              <a:gd name="T69" fmla="*/ 2147483647 h 1575"/>
              <a:gd name="T70" fmla="*/ 2147483647 w 951"/>
              <a:gd name="T71" fmla="*/ 2147483647 h 1575"/>
              <a:gd name="T72" fmla="*/ 2147483647 w 951"/>
              <a:gd name="T73" fmla="*/ 2147483647 h 1575"/>
              <a:gd name="T74" fmla="*/ 2147483647 w 951"/>
              <a:gd name="T75" fmla="*/ 2147483647 h 1575"/>
              <a:gd name="T76" fmla="*/ 2147483647 w 951"/>
              <a:gd name="T77" fmla="*/ 2147483647 h 1575"/>
              <a:gd name="T78" fmla="*/ 2147483647 w 951"/>
              <a:gd name="T79" fmla="*/ 2147483647 h 157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51"/>
              <a:gd name="T121" fmla="*/ 0 h 1575"/>
              <a:gd name="T122" fmla="*/ 951 w 951"/>
              <a:gd name="T123" fmla="*/ 1575 h 157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51" h="1575">
                <a:moveTo>
                  <a:pt x="649" y="159"/>
                </a:moveTo>
                <a:cubicBezTo>
                  <a:pt x="589" y="180"/>
                  <a:pt x="570" y="152"/>
                  <a:pt x="539" y="105"/>
                </a:cubicBezTo>
                <a:cubicBezTo>
                  <a:pt x="496" y="119"/>
                  <a:pt x="505" y="135"/>
                  <a:pt x="493" y="178"/>
                </a:cubicBezTo>
                <a:cubicBezTo>
                  <a:pt x="460" y="143"/>
                  <a:pt x="417" y="121"/>
                  <a:pt x="384" y="86"/>
                </a:cubicBezTo>
                <a:cubicBezTo>
                  <a:pt x="370" y="0"/>
                  <a:pt x="393" y="25"/>
                  <a:pt x="274" y="41"/>
                </a:cubicBezTo>
                <a:cubicBezTo>
                  <a:pt x="243" y="45"/>
                  <a:pt x="183" y="68"/>
                  <a:pt x="183" y="68"/>
                </a:cubicBezTo>
                <a:cubicBezTo>
                  <a:pt x="177" y="74"/>
                  <a:pt x="172" y="82"/>
                  <a:pt x="164" y="86"/>
                </a:cubicBezTo>
                <a:cubicBezTo>
                  <a:pt x="147" y="95"/>
                  <a:pt x="109" y="105"/>
                  <a:pt x="109" y="105"/>
                </a:cubicBezTo>
                <a:cubicBezTo>
                  <a:pt x="126" y="150"/>
                  <a:pt x="137" y="187"/>
                  <a:pt x="82" y="205"/>
                </a:cubicBezTo>
                <a:cubicBezTo>
                  <a:pt x="81" y="208"/>
                  <a:pt x="60" y="272"/>
                  <a:pt x="55" y="287"/>
                </a:cubicBezTo>
                <a:cubicBezTo>
                  <a:pt x="52" y="296"/>
                  <a:pt x="45" y="315"/>
                  <a:pt x="45" y="315"/>
                </a:cubicBezTo>
                <a:cubicBezTo>
                  <a:pt x="37" y="365"/>
                  <a:pt x="25" y="410"/>
                  <a:pt x="18" y="461"/>
                </a:cubicBezTo>
                <a:cubicBezTo>
                  <a:pt x="24" y="559"/>
                  <a:pt x="0" y="623"/>
                  <a:pt x="91" y="653"/>
                </a:cubicBezTo>
                <a:cubicBezTo>
                  <a:pt x="102" y="698"/>
                  <a:pt x="92" y="712"/>
                  <a:pt x="137" y="726"/>
                </a:cubicBezTo>
                <a:cubicBezTo>
                  <a:pt x="177" y="723"/>
                  <a:pt x="217" y="724"/>
                  <a:pt x="256" y="717"/>
                </a:cubicBezTo>
                <a:cubicBezTo>
                  <a:pt x="325" y="704"/>
                  <a:pt x="242" y="686"/>
                  <a:pt x="311" y="708"/>
                </a:cubicBezTo>
                <a:cubicBezTo>
                  <a:pt x="325" y="750"/>
                  <a:pt x="335" y="741"/>
                  <a:pt x="375" y="754"/>
                </a:cubicBezTo>
                <a:cubicBezTo>
                  <a:pt x="381" y="859"/>
                  <a:pt x="387" y="981"/>
                  <a:pt x="420" y="1083"/>
                </a:cubicBezTo>
                <a:cubicBezTo>
                  <a:pt x="423" y="1177"/>
                  <a:pt x="421" y="1272"/>
                  <a:pt x="429" y="1366"/>
                </a:cubicBezTo>
                <a:cubicBezTo>
                  <a:pt x="430" y="1377"/>
                  <a:pt x="446" y="1383"/>
                  <a:pt x="448" y="1394"/>
                </a:cubicBezTo>
                <a:cubicBezTo>
                  <a:pt x="463" y="1464"/>
                  <a:pt x="439" y="1526"/>
                  <a:pt x="503" y="1567"/>
                </a:cubicBezTo>
                <a:cubicBezTo>
                  <a:pt x="536" y="1564"/>
                  <a:pt x="574" y="1575"/>
                  <a:pt x="603" y="1558"/>
                </a:cubicBezTo>
                <a:cubicBezTo>
                  <a:pt x="619" y="1549"/>
                  <a:pt x="605" y="1520"/>
                  <a:pt x="612" y="1503"/>
                </a:cubicBezTo>
                <a:cubicBezTo>
                  <a:pt x="615" y="1495"/>
                  <a:pt x="626" y="1492"/>
                  <a:pt x="631" y="1485"/>
                </a:cubicBezTo>
                <a:cubicBezTo>
                  <a:pt x="644" y="1467"/>
                  <a:pt x="655" y="1448"/>
                  <a:pt x="667" y="1430"/>
                </a:cubicBezTo>
                <a:cubicBezTo>
                  <a:pt x="673" y="1421"/>
                  <a:pt x="685" y="1403"/>
                  <a:pt x="685" y="1403"/>
                </a:cubicBezTo>
                <a:cubicBezTo>
                  <a:pt x="700" y="1348"/>
                  <a:pt x="717" y="1294"/>
                  <a:pt x="731" y="1238"/>
                </a:cubicBezTo>
                <a:cubicBezTo>
                  <a:pt x="736" y="1217"/>
                  <a:pt x="786" y="1202"/>
                  <a:pt x="786" y="1202"/>
                </a:cubicBezTo>
                <a:cubicBezTo>
                  <a:pt x="794" y="1123"/>
                  <a:pt x="811" y="1068"/>
                  <a:pt x="786" y="991"/>
                </a:cubicBezTo>
                <a:cubicBezTo>
                  <a:pt x="802" y="810"/>
                  <a:pt x="770" y="948"/>
                  <a:pt x="850" y="863"/>
                </a:cubicBezTo>
                <a:cubicBezTo>
                  <a:pt x="872" y="798"/>
                  <a:pt x="852" y="820"/>
                  <a:pt x="896" y="790"/>
                </a:cubicBezTo>
                <a:cubicBezTo>
                  <a:pt x="902" y="772"/>
                  <a:pt x="908" y="753"/>
                  <a:pt x="914" y="735"/>
                </a:cubicBezTo>
                <a:cubicBezTo>
                  <a:pt x="919" y="720"/>
                  <a:pt x="914" y="703"/>
                  <a:pt x="923" y="690"/>
                </a:cubicBezTo>
                <a:cubicBezTo>
                  <a:pt x="929" y="682"/>
                  <a:pt x="942" y="684"/>
                  <a:pt x="951" y="681"/>
                </a:cubicBezTo>
                <a:cubicBezTo>
                  <a:pt x="936" y="600"/>
                  <a:pt x="934" y="607"/>
                  <a:pt x="859" y="589"/>
                </a:cubicBezTo>
                <a:cubicBezTo>
                  <a:pt x="814" y="559"/>
                  <a:pt x="838" y="580"/>
                  <a:pt x="795" y="516"/>
                </a:cubicBezTo>
                <a:cubicBezTo>
                  <a:pt x="769" y="477"/>
                  <a:pt x="781" y="447"/>
                  <a:pt x="749" y="415"/>
                </a:cubicBezTo>
                <a:cubicBezTo>
                  <a:pt x="736" y="375"/>
                  <a:pt x="725" y="337"/>
                  <a:pt x="713" y="297"/>
                </a:cubicBezTo>
                <a:cubicBezTo>
                  <a:pt x="708" y="279"/>
                  <a:pt x="695" y="242"/>
                  <a:pt x="695" y="242"/>
                </a:cubicBezTo>
                <a:cubicBezTo>
                  <a:pt x="683" y="165"/>
                  <a:pt x="704" y="188"/>
                  <a:pt x="649" y="159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5715000" y="3657600"/>
            <a:ext cx="152400" cy="457200"/>
          </a:xfrm>
          <a:custGeom>
            <a:avLst/>
            <a:gdLst>
              <a:gd name="T0" fmla="*/ 2147483647 w 125"/>
              <a:gd name="T1" fmla="*/ 0 h 288"/>
              <a:gd name="T2" fmla="*/ 2147483647 w 125"/>
              <a:gd name="T3" fmla="*/ 2147483647 h 288"/>
              <a:gd name="T4" fmla="*/ 2147483647 w 125"/>
              <a:gd name="T5" fmla="*/ 2147483647 h 288"/>
              <a:gd name="T6" fmla="*/ 2147483647 w 125"/>
              <a:gd name="T7" fmla="*/ 2147483647 h 288"/>
              <a:gd name="T8" fmla="*/ 2147483647 w 125"/>
              <a:gd name="T9" fmla="*/ 2147483647 h 288"/>
              <a:gd name="T10" fmla="*/ 2147483647 w 125"/>
              <a:gd name="T11" fmla="*/ 2147483647 h 288"/>
              <a:gd name="T12" fmla="*/ 2147483647 w 125"/>
              <a:gd name="T13" fmla="*/ 2147483647 h 288"/>
              <a:gd name="T14" fmla="*/ 2147483647 w 125"/>
              <a:gd name="T15" fmla="*/ 0 h 2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5"/>
              <a:gd name="T25" fmla="*/ 0 h 288"/>
              <a:gd name="T26" fmla="*/ 125 w 125"/>
              <a:gd name="T27" fmla="*/ 288 h 2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5" h="288">
                <a:moveTo>
                  <a:pt x="118" y="0"/>
                </a:moveTo>
                <a:cubicBezTo>
                  <a:pt x="105" y="37"/>
                  <a:pt x="89" y="73"/>
                  <a:pt x="50" y="85"/>
                </a:cubicBezTo>
                <a:cubicBezTo>
                  <a:pt x="40" y="117"/>
                  <a:pt x="30" y="129"/>
                  <a:pt x="42" y="161"/>
                </a:cubicBezTo>
                <a:cubicBezTo>
                  <a:pt x="39" y="175"/>
                  <a:pt x="38" y="190"/>
                  <a:pt x="33" y="204"/>
                </a:cubicBezTo>
                <a:cubicBezTo>
                  <a:pt x="25" y="225"/>
                  <a:pt x="0" y="230"/>
                  <a:pt x="25" y="255"/>
                </a:cubicBezTo>
                <a:cubicBezTo>
                  <a:pt x="39" y="269"/>
                  <a:pt x="76" y="288"/>
                  <a:pt x="76" y="288"/>
                </a:cubicBezTo>
                <a:cubicBezTo>
                  <a:pt x="85" y="260"/>
                  <a:pt x="100" y="240"/>
                  <a:pt x="109" y="212"/>
                </a:cubicBezTo>
                <a:cubicBezTo>
                  <a:pt x="123" y="118"/>
                  <a:pt x="125" y="116"/>
                  <a:pt x="118" y="0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203" name="Line 35"/>
          <p:cNvSpPr>
            <a:spLocks noChangeShapeType="1"/>
          </p:cNvSpPr>
          <p:nvPr/>
        </p:nvSpPr>
        <p:spPr bwMode="auto">
          <a:xfrm>
            <a:off x="622300" y="2379663"/>
            <a:ext cx="7696200" cy="76200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585788" y="4038600"/>
            <a:ext cx="7696200" cy="76200"/>
          </a:xfrm>
          <a:prstGeom prst="line">
            <a:avLst/>
          </a:prstGeom>
          <a:noFill/>
          <a:ln w="50800">
            <a:solidFill>
              <a:srgbClr val="00206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988" y="-87313"/>
            <a:ext cx="8888412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 b="1">
                <a:solidFill>
                  <a:srgbClr val="FF0000"/>
                </a:solidFill>
              </a:rPr>
              <a:t>Xác định vị trí địa lí của châu Phi </a:t>
            </a:r>
            <a:endParaRPr lang="en-US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7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3" grpId="0" animBg="1"/>
      <p:bldP spid="7202" grpId="0" animBg="1"/>
      <p:bldP spid="7203" grpId="0" animBg="1"/>
      <p:bldP spid="7204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8575" y="0"/>
          <a:ext cx="9172575" cy="114665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3412"/>
                <a:gridCol w="4038456"/>
                <a:gridCol w="2590707"/>
              </a:tblGrid>
              <a:tr h="2529835">
                <a:tc>
                  <a:txBody>
                    <a:bodyPr/>
                    <a:lstStyle/>
                    <a:p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vi-VN" sz="4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vi-VN" sz="4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nhiên châu Phi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Đạc điểm</a:t>
                      </a:r>
                      <a:r>
                        <a:rPr lang="vi-VN" sz="4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sông ngòi , động thực vật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vi-VN" sz="4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vi-VN" sz="40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bố</a:t>
                      </a:r>
                      <a:endParaRPr lang="en-US" sz="4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</a:tr>
              <a:tr h="2666860">
                <a:tc>
                  <a:txBody>
                    <a:bodyPr/>
                    <a:lstStyle/>
                    <a:p>
                      <a:r>
                        <a:rPr lang="vi-VN" sz="4400" dirty="0" smtClean="0">
                          <a:latin typeface="Times New Roman" pitchFamily="18" charset="0"/>
                          <a:cs typeface="Times New Roman" pitchFamily="18" charset="0"/>
                        </a:rPr>
                        <a:t>Hoang mạc Xa-ha-ra</a:t>
                      </a:r>
                      <a:endParaRPr lang="en-US" sz="4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</a:tr>
              <a:tr h="3900468">
                <a:tc>
                  <a:txBody>
                    <a:bodyPr/>
                    <a:lstStyle/>
                    <a:p>
                      <a:r>
                        <a:rPr lang="vi-VN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Xa – van</a:t>
                      </a:r>
                      <a:endParaRPr lang="en-US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marT="45718" marB="45718"/>
                </a:tc>
              </a:tr>
              <a:tr h="236935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8575" y="0"/>
          <a:ext cx="9172575" cy="936466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62426"/>
                <a:gridCol w="4419442"/>
                <a:gridCol w="2590707"/>
              </a:tblGrid>
              <a:tr h="137160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vi-VN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thiên</a:t>
                      </a:r>
                      <a:r>
                        <a:rPr lang="vi-VN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nhiên châu Phi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Đạc điểm</a:t>
                      </a:r>
                      <a:r>
                        <a:rPr lang="vi-VN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sông ngòi , động thực vật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vi-VN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bố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</a:tr>
              <a:tr h="2651768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Hoang mac Xa-ha-ra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hậu khô và nóng nhất thế giới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Hầu như không có sông ngòi , hồ nước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Thực vật và động vật nghèo nàn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bắc Phi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</a:tr>
              <a:tr h="2971809">
                <a:tc>
                  <a:txBody>
                    <a:bodyPr/>
                    <a:lstStyle/>
                    <a:p>
                      <a:r>
                        <a:rPr lang="vi-VN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Xa – van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ít mưa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Có một vài con sông nhỏ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Thực vật chủ yếu là cỏ , cây bao báp sống hàng nghìn năm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Chủ yếu là các loài động vật ăn cỏ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vi-VN" sz="2700" dirty="0" smtClean="0">
                          <a:latin typeface="Times New Roman" pitchFamily="18" charset="0"/>
                          <a:cs typeface="Times New Roman" pitchFamily="18" charset="0"/>
                        </a:rPr>
                        <a:t>Vùng</a:t>
                      </a: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tiếp giáp với hoang mạc Xa-ha-ra , cao nguyên Đông Phi, bồn đ</a:t>
                      </a:r>
                      <a:r>
                        <a:rPr lang="en-US" sz="2700" baseline="0" smtClean="0">
                          <a:latin typeface="Times New Roman" pitchFamily="18" charset="0"/>
                          <a:cs typeface="Times New Roman" pitchFamily="18" charset="0"/>
                        </a:rPr>
                        <a:t>ịa</a:t>
                      </a:r>
                      <a:r>
                        <a:rPr lang="vi-VN" sz="27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Ca-la-ha-ri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/>
                </a:tc>
              </a:tr>
              <a:tr h="236948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7" marR="91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00400" y="228600"/>
            <a:ext cx="2995613" cy="13890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66"/>
                </a:solidFill>
                <a:sym typeface="Wingdings" pitchFamily="2" charset="2"/>
              </a:rPr>
              <a:t></a:t>
            </a:r>
            <a:r>
              <a:rPr lang="en-US" altLang="en-US" sz="3600">
                <a:solidFill>
                  <a:srgbClr val="0000FF"/>
                </a:solidFill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Hoang mạc</a:t>
            </a:r>
          </a:p>
          <a:p>
            <a:pPr algn="ctr"/>
            <a:r>
              <a:rPr lang="en-US" altLang="en-US" sz="3600" b="1">
                <a:solidFill>
                  <a:srgbClr val="0000FF"/>
                </a:solidFill>
              </a:rPr>
              <a:t>Xa-ha-ra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438400" y="1674813"/>
            <a:ext cx="4572000" cy="971550"/>
            <a:chOff x="912" y="1344"/>
            <a:chExt cx="3535" cy="1008"/>
          </a:xfrm>
        </p:grpSpPr>
        <p:sp>
          <p:nvSpPr>
            <p:cNvPr id="70668" name="Line 7"/>
            <p:cNvSpPr>
              <a:spLocks noChangeShapeType="1"/>
            </p:cNvSpPr>
            <p:nvPr/>
          </p:nvSpPr>
          <p:spPr bwMode="auto">
            <a:xfrm flipH="1">
              <a:off x="912" y="1344"/>
              <a:ext cx="1824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9" name="Line 8"/>
            <p:cNvSpPr>
              <a:spLocks noChangeShapeType="1"/>
            </p:cNvSpPr>
            <p:nvPr/>
          </p:nvSpPr>
          <p:spPr bwMode="auto">
            <a:xfrm>
              <a:off x="2736" y="1344"/>
              <a:ext cx="0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0" name="Line 9"/>
            <p:cNvSpPr>
              <a:spLocks noChangeShapeType="1"/>
            </p:cNvSpPr>
            <p:nvPr/>
          </p:nvSpPr>
          <p:spPr bwMode="auto">
            <a:xfrm>
              <a:off x="2736" y="1344"/>
              <a:ext cx="1711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65200" y="2892425"/>
            <a:ext cx="2209800" cy="3276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</a:rPr>
              <a:t>Khí hậu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nóng,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khô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bậc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nhất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thế giới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010025" y="2890838"/>
            <a:ext cx="1530350" cy="32766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</a:rPr>
              <a:t>Sông,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hồ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rất ít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và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Hiếm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nước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0650" y="2890838"/>
            <a:ext cx="1911350" cy="33083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</a:rPr>
              <a:t>Thực vật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và động </a:t>
            </a:r>
            <a:br>
              <a:rPr lang="en-US" altLang="en-US" sz="3600">
                <a:solidFill>
                  <a:srgbClr val="0000FF"/>
                </a:solidFill>
              </a:rPr>
            </a:br>
            <a:r>
              <a:rPr lang="en-US" altLang="en-US" sz="3600">
                <a:solidFill>
                  <a:srgbClr val="0000FF"/>
                </a:solidFill>
              </a:rPr>
              <a:t>vật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nghèo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nàn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3244850" y="4560888"/>
            <a:ext cx="711200" cy="4762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5635625" y="4560888"/>
            <a:ext cx="739775" cy="4762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0" name="Straight Connector 36"/>
          <p:cNvCxnSpPr>
            <a:cxnSpLocks noChangeShapeType="1"/>
          </p:cNvCxnSpPr>
          <p:nvPr/>
        </p:nvCxnSpPr>
        <p:spPr bwMode="auto">
          <a:xfrm flipV="1">
            <a:off x="2147888" y="6711950"/>
            <a:ext cx="5278437" cy="142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089150" y="6251575"/>
            <a:ext cx="0" cy="460375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7199313" y="6440487"/>
            <a:ext cx="457200" cy="317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819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>
              <a:solidFill>
                <a:srgbClr val="0000FF"/>
              </a:solidFill>
            </a:endParaRPr>
          </a:p>
        </p:txBody>
      </p:sp>
      <p:pic>
        <p:nvPicPr>
          <p:cNvPr id="22546" name="Picture 18" descr="anhltv1desert_sah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963"/>
            <a:ext cx="8509000" cy="61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9525" y="5910263"/>
            <a:ext cx="89916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Hoang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Xa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-ha-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giới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5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50000">
                <a:schemeClr val="bg1"/>
              </a:gs>
              <a:gs pos="100000">
                <a:srgbClr val="99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23563" name="Picture 11" descr="Sa mac Sahara 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93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2203450" y="6242050"/>
            <a:ext cx="5700713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mênh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mông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pic>
        <p:nvPicPr>
          <p:cNvPr id="23565" name="Picture 13" descr="800px-Sahara_deser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7663"/>
            <a:ext cx="7162800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samacsaharaon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7"/>
          <a:stretch>
            <a:fillRect/>
          </a:stretch>
        </p:blipFill>
        <p:spPr bwMode="auto">
          <a:xfrm>
            <a:off x="0" y="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5" descr="bao sa m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>
            <a:fillRect/>
          </a:stretch>
        </p:blipFill>
        <p:spPr bwMode="auto">
          <a:xfrm>
            <a:off x="0" y="0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32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089275" y="3967163"/>
            <a:ext cx="720725" cy="0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5895975" y="3967163"/>
            <a:ext cx="657225" cy="0"/>
          </a:xfrm>
          <a:prstGeom prst="line">
            <a:avLst/>
          </a:prstGeom>
          <a:noFill/>
          <a:ln w="508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67000" y="233363"/>
            <a:ext cx="4046538" cy="533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FF0066"/>
                </a:solidFill>
                <a:latin typeface="Arial" charset="0"/>
                <a:sym typeface="Wingdings" pitchFamily="2" charset="2"/>
              </a:rPr>
              <a:t></a:t>
            </a:r>
            <a:r>
              <a:rPr lang="en-US" altLang="en-US" sz="36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600" b="1">
                <a:solidFill>
                  <a:srgbClr val="0000FF"/>
                </a:solidFill>
              </a:rPr>
              <a:t>Xa - van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838200" y="2209800"/>
            <a:ext cx="2055813" cy="381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</a:rPr>
              <a:t>Khí hậu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có một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mùa mưa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và một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mùa khô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sâu sắc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065338" y="884238"/>
            <a:ext cx="5791200" cy="1139825"/>
            <a:chOff x="912" y="1344"/>
            <a:chExt cx="3792" cy="1008"/>
          </a:xfrm>
        </p:grpSpPr>
        <p:sp>
          <p:nvSpPr>
            <p:cNvPr id="73737" name="Line 5"/>
            <p:cNvSpPr>
              <a:spLocks noChangeShapeType="1"/>
            </p:cNvSpPr>
            <p:nvPr/>
          </p:nvSpPr>
          <p:spPr bwMode="auto">
            <a:xfrm flipH="1">
              <a:off x="912" y="1344"/>
              <a:ext cx="1824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Line 6"/>
            <p:cNvSpPr>
              <a:spLocks noChangeShapeType="1"/>
            </p:cNvSpPr>
            <p:nvPr/>
          </p:nvSpPr>
          <p:spPr bwMode="auto">
            <a:xfrm>
              <a:off x="2736" y="1344"/>
              <a:ext cx="0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9" name="Line 7"/>
            <p:cNvSpPr>
              <a:spLocks noChangeShapeType="1"/>
            </p:cNvSpPr>
            <p:nvPr/>
          </p:nvSpPr>
          <p:spPr bwMode="auto">
            <a:xfrm>
              <a:off x="2736" y="1344"/>
              <a:ext cx="1968" cy="100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919538" y="2174875"/>
            <a:ext cx="1862137" cy="3878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800">
              <a:solidFill>
                <a:srgbClr val="0000FF"/>
              </a:solidFill>
            </a:endParaRPr>
          </a:p>
          <a:p>
            <a:pPr algn="ctr"/>
            <a:endParaRPr lang="en-US" altLang="en-US" sz="800">
              <a:solidFill>
                <a:srgbClr val="0000FF"/>
              </a:solidFill>
            </a:endParaRP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Thực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vật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chủ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yếu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là cỏ </a:t>
            </a:r>
          </a:p>
          <a:p>
            <a:pPr algn="ctr"/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667500" y="2138363"/>
            <a:ext cx="2324100" cy="4495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>
                <a:solidFill>
                  <a:srgbClr val="0000FF"/>
                </a:solidFill>
              </a:rPr>
              <a:t>Nhiều động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Vật ăn cỏ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và ăn thịt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như hươu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cao cổ.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ngựa vằn, 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voi, sư tử,</a:t>
            </a:r>
          </a:p>
          <a:p>
            <a:pPr algn="ctr"/>
            <a:r>
              <a:rPr lang="en-US" altLang="en-US" sz="3600">
                <a:solidFill>
                  <a:srgbClr val="0000FF"/>
                </a:solidFill>
              </a:rPr>
              <a:t> báo,…</a:t>
            </a:r>
          </a:p>
        </p:txBody>
      </p:sp>
    </p:spTree>
    <p:extLst>
      <p:ext uri="{BB962C8B-B14F-4D97-AF65-F5344CB8AC3E}">
        <p14:creationId xmlns:p14="http://schemas.microsoft.com/office/powerpoint/2010/main" val="104390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ESER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519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ay bao bap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6513"/>
            <a:ext cx="91678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ay bao bap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36513"/>
            <a:ext cx="9196388" cy="693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113" y="-36513"/>
            <a:ext cx="8534400" cy="120015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Bao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loại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thân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gỗ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to,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nghìn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năm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1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voi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ngua v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u t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63500"/>
            <a:ext cx="9107488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linh cau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23813"/>
            <a:ext cx="92281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uou cao 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-15875"/>
            <a:ext cx="4322762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ao hoa mai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-23813"/>
            <a:ext cx="4900613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91000" cy="5508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u="sng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88913" y="517525"/>
            <a:ext cx="8382000" cy="3733800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Tx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Phi ở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Á,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buFontTx/>
              <a:buNone/>
              <a:defRPr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-van.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-ha-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52400" y="533400"/>
            <a:ext cx="8382000" cy="3962400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cs typeface="Times New Roman" pitchFamily="18" charset="0"/>
            </a:endParaRPr>
          </a:p>
        </p:txBody>
      </p:sp>
      <p:sp>
        <p:nvSpPr>
          <p:cNvPr id="76805" name="Rectangle 2"/>
          <p:cNvSpPr txBox="1">
            <a:spLocks noChangeArrowheads="1"/>
          </p:cNvSpPr>
          <p:nvPr/>
        </p:nvSpPr>
        <p:spPr bwMode="auto">
          <a:xfrm>
            <a:off x="976313" y="-152400"/>
            <a:ext cx="7100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endParaRPr lang="en-US" altLang="en-US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24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68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2868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BD tu nhien chau p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87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4978400" y="1106488"/>
            <a:ext cx="41290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Tiếp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tục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tìm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hiểu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về</a:t>
            </a: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n-US" sz="4400" b="1" dirty="0">
                <a:solidFill>
                  <a:srgbClr val="000000"/>
                </a:solidFill>
              </a:rPr>
              <a:t>   </a:t>
            </a:r>
            <a:r>
              <a:rPr lang="en-US" sz="4400" b="1" dirty="0" err="1">
                <a:solidFill>
                  <a:srgbClr val="FF00FF"/>
                </a:solidFill>
              </a:rPr>
              <a:t>Châu</a:t>
            </a:r>
            <a:r>
              <a:rPr lang="en-US" sz="4400" b="1" dirty="0">
                <a:solidFill>
                  <a:srgbClr val="FF00FF"/>
                </a:solidFill>
              </a:rPr>
              <a:t> Phi</a:t>
            </a:r>
            <a:r>
              <a:rPr lang="en-US" sz="4400" b="1" dirty="0">
                <a:solidFill>
                  <a:srgbClr val="000000"/>
                </a:solidFill>
              </a:rPr>
              <a:t> :</a:t>
            </a:r>
          </a:p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4400" b="1" i="1" dirty="0" err="1">
                <a:solidFill>
                  <a:srgbClr val="0000FF"/>
                </a:solidFill>
              </a:rPr>
              <a:t>Dân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cư</a:t>
            </a:r>
            <a:endParaRPr lang="en-US" sz="4400" b="1" i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</a:rPr>
              <a:t>-</a:t>
            </a:r>
            <a:r>
              <a:rPr lang="en-US" sz="4400" b="1" i="1" dirty="0" err="1">
                <a:solidFill>
                  <a:srgbClr val="0000FF"/>
                </a:solidFill>
              </a:rPr>
              <a:t>Kinh</a:t>
            </a:r>
            <a:r>
              <a:rPr lang="en-US" sz="4400" b="1" i="1" dirty="0">
                <a:solidFill>
                  <a:srgbClr val="0000FF"/>
                </a:solidFill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</a:rPr>
              <a:t>tế</a:t>
            </a:r>
            <a:endParaRPr lang="en-US" sz="4400" b="1" i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sz="4400" b="1" i="1" dirty="0">
                <a:solidFill>
                  <a:srgbClr val="0000FF"/>
                </a:solidFill>
              </a:rPr>
              <a:t>-</a:t>
            </a:r>
            <a:r>
              <a:rPr lang="en-US" sz="4400" b="1" i="1" dirty="0" err="1">
                <a:solidFill>
                  <a:srgbClr val="0000FF"/>
                </a:solidFill>
              </a:rPr>
              <a:t>Nước</a:t>
            </a:r>
            <a:r>
              <a:rPr lang="en-US" sz="4400" b="1" i="1" dirty="0">
                <a:solidFill>
                  <a:srgbClr val="0000FF"/>
                </a:solidFill>
              </a:rPr>
              <a:t> Ai </a:t>
            </a:r>
            <a:r>
              <a:rPr lang="en-US" sz="4400" b="1" i="1" dirty="0" err="1">
                <a:solidFill>
                  <a:srgbClr val="0000FF"/>
                </a:solidFill>
              </a:rPr>
              <a:t>Cập</a:t>
            </a:r>
            <a:endParaRPr lang="en-US" sz="4400" b="1" i="1" dirty="0">
              <a:solidFill>
                <a:srgbClr val="0000FF"/>
              </a:solidFill>
            </a:endParaRPr>
          </a:p>
        </p:txBody>
      </p:sp>
      <p:sp>
        <p:nvSpPr>
          <p:cNvPr id="77828" name="Rectangle 2"/>
          <p:cNvSpPr txBox="1">
            <a:spLocks noChangeArrowheads="1"/>
          </p:cNvSpPr>
          <p:nvPr/>
        </p:nvSpPr>
        <p:spPr bwMode="auto">
          <a:xfrm>
            <a:off x="976313" y="0"/>
            <a:ext cx="7100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</a:pPr>
            <a:r>
              <a:rPr lang="vi-VN" altLang="en-US" sz="6000" b="1">
                <a:solidFill>
                  <a:srgbClr val="FF0066"/>
                </a:solidFill>
              </a:rPr>
              <a:t>Dặn dò</a:t>
            </a:r>
            <a:endParaRPr lang="en-US" altLang="en-US" sz="6000" b="1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295400" y="1295400"/>
            <a:ext cx="7239000" cy="1295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857250" indent="-857250" algn="ctr" eaLnBrk="1" hangingPunct="1">
              <a:buFont typeface="Wingdings" pitchFamily="2" charset="2"/>
              <a:buChar char="v"/>
              <a:defRPr/>
            </a:pPr>
            <a:r>
              <a:rPr lang="en-US" sz="7200" b="1" u="sng" dirty="0" err="1">
                <a:cs typeface="Times New Roman" pitchFamily="18" charset="0"/>
              </a:rPr>
              <a:t>Hoạt</a:t>
            </a:r>
            <a:r>
              <a:rPr lang="en-US" sz="7200" b="1" u="sng" dirty="0">
                <a:cs typeface="Times New Roman" pitchFamily="18" charset="0"/>
              </a:rPr>
              <a:t> </a:t>
            </a:r>
            <a:r>
              <a:rPr lang="en-US" sz="7200" b="1" u="sng" dirty="0" err="1">
                <a:cs typeface="Times New Roman" pitchFamily="18" charset="0"/>
              </a:rPr>
              <a:t>động</a:t>
            </a:r>
            <a:r>
              <a:rPr lang="en-US" sz="7200" b="1" u="sng" dirty="0">
                <a:cs typeface="Times New Roman" pitchFamily="18" charset="0"/>
              </a:rPr>
              <a:t> 1: </a:t>
            </a:r>
          </a:p>
          <a:p>
            <a:pPr algn="ctr" eaLnBrk="1" hangingPunct="1">
              <a:defRPr/>
            </a:pP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Vị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trí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giới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hạn</a:t>
            </a:r>
            <a:endParaRPr lang="en-US" sz="7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7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04800" y="3657600"/>
            <a:ext cx="8458200" cy="38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857250" indent="-857250" algn="ctr" eaLnBrk="1" hangingPunct="1">
              <a:buFont typeface="Wingdings" pitchFamily="2" charset="2"/>
              <a:buChar char="v"/>
              <a:defRPr/>
            </a:pPr>
            <a:r>
              <a:rPr lang="en-US" sz="7200" b="1" u="sng" dirty="0" err="1">
                <a:cs typeface="Times New Roman" pitchFamily="18" charset="0"/>
              </a:rPr>
              <a:t>Hoạt</a:t>
            </a:r>
            <a:r>
              <a:rPr lang="en-US" sz="7200" b="1" u="sng" dirty="0">
                <a:cs typeface="Times New Roman" pitchFamily="18" charset="0"/>
              </a:rPr>
              <a:t> </a:t>
            </a:r>
            <a:r>
              <a:rPr lang="en-US" sz="7200" b="1" u="sng" dirty="0" err="1">
                <a:cs typeface="Times New Roman" pitchFamily="18" charset="0"/>
              </a:rPr>
              <a:t>động</a:t>
            </a:r>
            <a:r>
              <a:rPr lang="en-US" sz="7200" b="1" u="sng" dirty="0">
                <a:cs typeface="Times New Roman" pitchFamily="18" charset="0"/>
              </a:rPr>
              <a:t> 2 :</a:t>
            </a:r>
          </a:p>
          <a:p>
            <a:pPr algn="ctr" eaLnBrk="1" hangingPunct="1">
              <a:defRPr/>
            </a:pP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Đặc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điểm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tự</a:t>
            </a:r>
            <a:r>
              <a:rPr lang="en-US" sz="7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cs typeface="Times New Roman" pitchFamily="18" charset="0"/>
              </a:rPr>
              <a:t>nhiên</a:t>
            </a:r>
            <a:endParaRPr lang="en-US" sz="7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9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63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2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127625"/>
            <a:ext cx="21336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3" descr="FLOWER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625"/>
            <a:ext cx="2016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12ff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6324600"/>
            <a:ext cx="3810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WordArt 13" descr="Narrow vertical"/>
          <p:cNvSpPr>
            <a:spLocks noChangeArrowheads="1" noChangeShapeType="1" noTextEdit="1"/>
          </p:cNvSpPr>
          <p:nvPr/>
        </p:nvSpPr>
        <p:spPr bwMode="auto">
          <a:xfrm rot="650815">
            <a:off x="546100" y="2970213"/>
            <a:ext cx="8229600" cy="45259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72498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Tạm biệt!</a:t>
            </a:r>
          </a:p>
        </p:txBody>
      </p:sp>
      <p:sp>
        <p:nvSpPr>
          <p:cNvPr id="14" name="WordArt 14"/>
          <p:cNvSpPr>
            <a:spLocks noChangeArrowheads="1" noChangeShapeType="1" noTextEdit="1"/>
          </p:cNvSpPr>
          <p:nvPr/>
        </p:nvSpPr>
        <p:spPr bwMode="auto">
          <a:xfrm rot="568297">
            <a:off x="838200" y="4114800"/>
            <a:ext cx="6983413" cy="12954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20644"/>
                <a:gd name="adj2" fmla="val -4301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0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40289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9600" y="22860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prstTxWarp prst="textDoubleWave1">
              <a:avLst/>
            </a:prstTxWarp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8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8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3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ChangeArrowheads="1"/>
          </p:cNvSpPr>
          <p:nvPr/>
        </p:nvSpPr>
        <p:spPr bwMode="auto">
          <a:xfrm>
            <a:off x="5772150" y="3032125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000" b="1">
                <a:solidFill>
                  <a:srgbClr val="FF0000"/>
                </a:solidFill>
              </a:rPr>
              <a:t>ẤN</a:t>
            </a:r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5715000" y="3946525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ĐỘ</a:t>
            </a:r>
          </a:p>
        </p:txBody>
      </p:sp>
      <p:sp>
        <p:nvSpPr>
          <p:cNvPr id="44036" name="Text Box 12"/>
          <p:cNvSpPr txBox="1">
            <a:spLocks noChangeArrowheads="1"/>
          </p:cNvSpPr>
          <p:nvPr/>
        </p:nvSpPr>
        <p:spPr bwMode="auto">
          <a:xfrm>
            <a:off x="5181600" y="5334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DƯƠNG</a:t>
            </a:r>
          </a:p>
        </p:txBody>
      </p:sp>
      <p:pic>
        <p:nvPicPr>
          <p:cNvPr id="44037" name="Picture 2" descr="img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3" y="-304800"/>
            <a:ext cx="9372601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228600" y="3429000"/>
            <a:ext cx="8594725" cy="26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6446838" y="1836738"/>
            <a:ext cx="2476500" cy="958850"/>
          </a:xfrm>
          <a:prstGeom prst="wedgeRectCallout">
            <a:avLst>
              <a:gd name="adj1" fmla="val -44995"/>
              <a:gd name="adj2" fmla="val 1091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400" b="1">
                <a:solidFill>
                  <a:srgbClr val="FF0000"/>
                </a:solidFill>
              </a:rPr>
              <a:t>Xích đạo</a:t>
            </a:r>
          </a:p>
        </p:txBody>
      </p:sp>
      <p:sp>
        <p:nvSpPr>
          <p:cNvPr id="5125" name="Arc 5"/>
          <p:cNvSpPr>
            <a:spLocks/>
          </p:cNvSpPr>
          <p:nvPr/>
        </p:nvSpPr>
        <p:spPr bwMode="auto">
          <a:xfrm>
            <a:off x="3162300" y="5334000"/>
            <a:ext cx="5715000" cy="152400"/>
          </a:xfrm>
          <a:custGeom>
            <a:avLst/>
            <a:gdLst>
              <a:gd name="T0" fmla="*/ 0 w 21033"/>
              <a:gd name="T1" fmla="*/ 0 h 21600"/>
              <a:gd name="T2" fmla="*/ 2147483647 w 21033"/>
              <a:gd name="T3" fmla="*/ 2147483647 h 21600"/>
              <a:gd name="T4" fmla="*/ 0 w 21033"/>
              <a:gd name="T5" fmla="*/ 2147483647 h 21600"/>
              <a:gd name="T6" fmla="*/ 0 60000 65536"/>
              <a:gd name="T7" fmla="*/ 0 60000 65536"/>
              <a:gd name="T8" fmla="*/ 0 60000 65536"/>
              <a:gd name="T9" fmla="*/ 0 w 21033"/>
              <a:gd name="T10" fmla="*/ 0 h 21600"/>
              <a:gd name="T11" fmla="*/ 21033 w 210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33" h="21600" fill="none" extrusionOk="0">
                <a:moveTo>
                  <a:pt x="-1" y="0"/>
                </a:moveTo>
                <a:cubicBezTo>
                  <a:pt x="10035" y="0"/>
                  <a:pt x="18749" y="6911"/>
                  <a:pt x="21033" y="16683"/>
                </a:cubicBezTo>
              </a:path>
              <a:path w="21033" h="21600" stroke="0" extrusionOk="0">
                <a:moveTo>
                  <a:pt x="-1" y="0"/>
                </a:moveTo>
                <a:cubicBezTo>
                  <a:pt x="10035" y="0"/>
                  <a:pt x="18749" y="6911"/>
                  <a:pt x="21033" y="1668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33" name="Arc 13"/>
          <p:cNvSpPr>
            <a:spLocks/>
          </p:cNvSpPr>
          <p:nvPr/>
        </p:nvSpPr>
        <p:spPr bwMode="auto">
          <a:xfrm rot="10677170">
            <a:off x="223838" y="995363"/>
            <a:ext cx="8515350" cy="614362"/>
          </a:xfrm>
          <a:custGeom>
            <a:avLst/>
            <a:gdLst>
              <a:gd name="T0" fmla="*/ 0 w 22853"/>
              <a:gd name="T1" fmla="*/ 2147483647 h 21600"/>
              <a:gd name="T2" fmla="*/ 2147483647 w 22853"/>
              <a:gd name="T3" fmla="*/ 2147483647 h 21600"/>
              <a:gd name="T4" fmla="*/ 2147483647 w 22853"/>
              <a:gd name="T5" fmla="*/ 2147483647 h 21600"/>
              <a:gd name="T6" fmla="*/ 0 60000 65536"/>
              <a:gd name="T7" fmla="*/ 0 60000 65536"/>
              <a:gd name="T8" fmla="*/ 0 60000 65536"/>
              <a:gd name="T9" fmla="*/ 0 w 22853"/>
              <a:gd name="T10" fmla="*/ 0 h 21600"/>
              <a:gd name="T11" fmla="*/ 22853 w 2285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53" h="21600" fill="none" extrusionOk="0">
                <a:moveTo>
                  <a:pt x="-1" y="579"/>
                </a:moveTo>
                <a:cubicBezTo>
                  <a:pt x="1628" y="194"/>
                  <a:pt x="3296" y="-1"/>
                  <a:pt x="4970" y="0"/>
                </a:cubicBezTo>
                <a:cubicBezTo>
                  <a:pt x="12135" y="0"/>
                  <a:pt x="18833" y="3553"/>
                  <a:pt x="22852" y="9485"/>
                </a:cubicBezTo>
              </a:path>
              <a:path w="22853" h="21600" stroke="0" extrusionOk="0">
                <a:moveTo>
                  <a:pt x="-1" y="579"/>
                </a:moveTo>
                <a:cubicBezTo>
                  <a:pt x="1628" y="194"/>
                  <a:pt x="3296" y="-1"/>
                  <a:pt x="4970" y="0"/>
                </a:cubicBezTo>
                <a:cubicBezTo>
                  <a:pt x="12135" y="0"/>
                  <a:pt x="18833" y="3553"/>
                  <a:pt x="22852" y="9485"/>
                </a:cubicBezTo>
                <a:lnTo>
                  <a:pt x="4970" y="21600"/>
                </a:lnTo>
                <a:lnTo>
                  <a:pt x="-1" y="579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4042" name="Text Box 15"/>
          <p:cNvSpPr txBox="1">
            <a:spLocks noChangeArrowheads="1"/>
          </p:cNvSpPr>
          <p:nvPr/>
        </p:nvSpPr>
        <p:spPr bwMode="auto">
          <a:xfrm>
            <a:off x="474663" y="838200"/>
            <a:ext cx="103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ĐẠI</a:t>
            </a:r>
          </a:p>
        </p:txBody>
      </p:sp>
      <p:sp>
        <p:nvSpPr>
          <p:cNvPr id="44043" name="Text Box 16"/>
          <p:cNvSpPr txBox="1">
            <a:spLocks noChangeArrowheads="1"/>
          </p:cNvSpPr>
          <p:nvPr/>
        </p:nvSpPr>
        <p:spPr bwMode="auto">
          <a:xfrm>
            <a:off x="288925" y="2627313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TÂY</a:t>
            </a:r>
          </a:p>
        </p:txBody>
      </p:sp>
      <p:sp>
        <p:nvSpPr>
          <p:cNvPr id="44044" name="Text Box 17"/>
          <p:cNvSpPr txBox="1">
            <a:spLocks noChangeArrowheads="1"/>
          </p:cNvSpPr>
          <p:nvPr/>
        </p:nvSpPr>
        <p:spPr bwMode="auto">
          <a:xfrm>
            <a:off x="787400" y="4006850"/>
            <a:ext cx="157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DƯƠNG</a:t>
            </a:r>
          </a:p>
        </p:txBody>
      </p:sp>
      <p:sp>
        <p:nvSpPr>
          <p:cNvPr id="44045" name="Rectangle 18"/>
          <p:cNvSpPr>
            <a:spLocks noChangeArrowheads="1"/>
          </p:cNvSpPr>
          <p:nvPr/>
        </p:nvSpPr>
        <p:spPr bwMode="auto">
          <a:xfrm>
            <a:off x="8329613" y="3106738"/>
            <a:ext cx="476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</a:rPr>
              <a:t>ẤN</a:t>
            </a:r>
          </a:p>
        </p:txBody>
      </p:sp>
      <p:sp>
        <p:nvSpPr>
          <p:cNvPr id="44046" name="Text Box 19"/>
          <p:cNvSpPr txBox="1">
            <a:spLocks noChangeArrowheads="1"/>
          </p:cNvSpPr>
          <p:nvPr/>
        </p:nvSpPr>
        <p:spPr bwMode="auto">
          <a:xfrm>
            <a:off x="8137525" y="401955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ĐỘ</a:t>
            </a:r>
          </a:p>
        </p:txBody>
      </p:sp>
      <p:sp>
        <p:nvSpPr>
          <p:cNvPr id="44047" name="Text Box 20"/>
          <p:cNvSpPr txBox="1">
            <a:spLocks noChangeArrowheads="1"/>
          </p:cNvSpPr>
          <p:nvPr/>
        </p:nvSpPr>
        <p:spPr bwMode="auto">
          <a:xfrm>
            <a:off x="7172325" y="5532438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solidFill>
                  <a:srgbClr val="FF0000"/>
                </a:solidFill>
              </a:rPr>
              <a:t>DƯƠNG</a:t>
            </a:r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4191000" y="0"/>
            <a:ext cx="495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 b="1" i="1"/>
          </a:p>
        </p:txBody>
      </p:sp>
      <p:sp>
        <p:nvSpPr>
          <p:cNvPr id="44049" name="Text Box 27"/>
          <p:cNvSpPr txBox="1">
            <a:spLocks noChangeArrowheads="1"/>
          </p:cNvSpPr>
          <p:nvPr/>
        </p:nvSpPr>
        <p:spPr bwMode="auto">
          <a:xfrm>
            <a:off x="685800" y="381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b="1"/>
          </a:p>
        </p:txBody>
      </p:sp>
      <p:sp>
        <p:nvSpPr>
          <p:cNvPr id="22" name="Rectangle 21"/>
          <p:cNvSpPr/>
          <p:nvPr/>
        </p:nvSpPr>
        <p:spPr bwMode="auto">
          <a:xfrm>
            <a:off x="1379538" y="6365875"/>
            <a:ext cx="6400800" cy="53340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endParaRPr lang="en-US" sz="40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6988" y="6273800"/>
            <a:ext cx="7691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Hình 1 : Lược đồ tự nhiên Châu Phi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hlinkClick r:id="rId3" action="ppaction://hlinksldjump"/>
          </p:cNvPr>
          <p:cNvSpPr/>
          <p:nvPr/>
        </p:nvSpPr>
        <p:spPr>
          <a:xfrm>
            <a:off x="838200" y="6632575"/>
            <a:ext cx="304800" cy="377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57200"/>
            <a:ext cx="7772400" cy="1470025"/>
          </a:xfrm>
        </p:spPr>
        <p:txBody>
          <a:bodyPr/>
          <a:lstStyle/>
          <a:p>
            <a:pPr eaLnBrk="1" hangingPunct="1"/>
            <a:endParaRPr lang="en-US" altLang="en-US" sz="6000" smtClean="0"/>
          </a:p>
        </p:txBody>
      </p:sp>
      <p:sp>
        <p:nvSpPr>
          <p:cNvPr id="8" name="Rectangle 7"/>
          <p:cNvSpPr/>
          <p:nvPr/>
        </p:nvSpPr>
        <p:spPr>
          <a:xfrm>
            <a:off x="31750" y="49213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000" dirty="0">
                <a:solidFill>
                  <a:prstClr val="black"/>
                </a:solidFill>
                <a:latin typeface="Times New Roman"/>
              </a:rPr>
              <a:t>_</a:t>
            </a:r>
            <a:r>
              <a:rPr lang="vi-VN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Châu Phi giáp với các châu lục nào?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_Châu Phi giáp biển và đại dương nào?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_Đường xích đạo đi qua lãnh thổ nào của châu Phi?</a:t>
            </a:r>
            <a:endParaRPr lang="en-US" sz="6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al 1">
            <a:hlinkClick r:id="rId2" action="ppaction://hlinksldjump"/>
          </p:cNvPr>
          <p:cNvSpPr/>
          <p:nvPr/>
        </p:nvSpPr>
        <p:spPr>
          <a:xfrm>
            <a:off x="8610600" y="381000"/>
            <a:ext cx="3810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8648700" y="1143000"/>
            <a:ext cx="342900" cy="533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6781800" y="381000"/>
            <a:ext cx="2133600" cy="7620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2447925" y="60325"/>
            <a:ext cx="2971800" cy="42545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542758" y="473147"/>
            <a:ext cx="405848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prstTxWarp prst="textWave1">
              <a:avLst/>
            </a:prstTxWarp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1D1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BIỂN: ĐỊA TRUNG HẢI</a:t>
            </a: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584575"/>
            <a:ext cx="21478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ĐẠI TÂY</a:t>
            </a:r>
          </a:p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 DƯƠNG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7693025" y="3414713"/>
            <a:ext cx="14176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000" b="1">
                <a:solidFill>
                  <a:srgbClr val="1D12FA"/>
                </a:solidFill>
                <a:cs typeface="Times New Roman" pitchFamily="18" charset="0"/>
              </a:rPr>
              <a:t>Ấn độ dương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0" y="3378200"/>
            <a:ext cx="9144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14288" y="2771775"/>
            <a:ext cx="23622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itchFamily="18" charset="0"/>
              </a:rPr>
              <a:t>Xích đạo</a:t>
            </a:r>
          </a:p>
        </p:txBody>
      </p:sp>
    </p:spTree>
    <p:extLst>
      <p:ext uri="{BB962C8B-B14F-4D97-AF65-F5344CB8AC3E}">
        <p14:creationId xmlns:p14="http://schemas.microsoft.com/office/powerpoint/2010/main" val="19234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9" grpId="0" animBg="1"/>
      <p:bldP spid="32782" grpId="0"/>
      <p:bldP spid="32783" grpId="0"/>
      <p:bldP spid="32784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0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638" y="152400"/>
            <a:ext cx="4521201" cy="5791200"/>
          </a:xfrm>
        </p:spPr>
      </p:pic>
      <p:sp>
        <p:nvSpPr>
          <p:cNvPr id="5" name="TextBox 4"/>
          <p:cNvSpPr txBox="1"/>
          <p:nvPr/>
        </p:nvSpPr>
        <p:spPr>
          <a:xfrm>
            <a:off x="4114800" y="152400"/>
            <a:ext cx="4800600" cy="772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Châu Phi nằm vị trí nào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châu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châu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Âu</a:t>
            </a:r>
            <a:r>
              <a:rPr lang="vi-V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defRPr/>
            </a:pPr>
            <a:endParaRPr lang="vi-VN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6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859</Words>
  <Application>Microsoft Office PowerPoint</Application>
  <PresentationFormat>On-screen Show (4:3)</PresentationFormat>
  <Paragraphs>201</Paragraphs>
  <Slides>40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Tại sao Châu Phi là châu lục nóng nhất?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2020-05-18T09:00:19Z</dcterms:created>
  <dcterms:modified xsi:type="dcterms:W3CDTF">2020-05-18T09:00:59Z</dcterms:modified>
</cp:coreProperties>
</file>