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70" r:id="rId2"/>
    <p:sldId id="272" r:id="rId3"/>
    <p:sldId id="273" r:id="rId4"/>
    <p:sldId id="274" r:id="rId5"/>
    <p:sldId id="265" r:id="rId6"/>
    <p:sldId id="276" r:id="rId7"/>
    <p:sldId id="275" r:id="rId8"/>
    <p:sldId id="268" r:id="rId9"/>
    <p:sldId id="277" r:id="rId10"/>
    <p:sldId id="278" r:id="rId11"/>
    <p:sldId id="279" r:id="rId12"/>
    <p:sldId id="280" r:id="rId13"/>
    <p:sldId id="281" r:id="rId14"/>
    <p:sldId id="282" r:id="rId15"/>
    <p:sldId id="26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317EE-23CD-4AFA-AABA-FEB4615CD2B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206EF-4F09-467F-A800-19DB8A2DA0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357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3460A02-743B-46D0-9A50-0687C7CF7F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15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D228D7-71D1-44A1-A14E-EFA273D50741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3.bin"/><Relationship Id="rId3" Type="http://schemas.openxmlformats.org/officeDocument/2006/relationships/audio" Target="../media/audio1.wav"/><Relationship Id="rId7" Type="http://schemas.openxmlformats.org/officeDocument/2006/relationships/image" Target="../media/image6.gif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gif"/><Relationship Id="rId11" Type="http://schemas.openxmlformats.org/officeDocument/2006/relationships/oleObject" Target="../embeddings/oleObject2.bin"/><Relationship Id="rId5" Type="http://schemas.openxmlformats.org/officeDocument/2006/relationships/image" Target="../media/image4.gif"/><Relationship Id="rId10" Type="http://schemas.openxmlformats.org/officeDocument/2006/relationships/image" Target="../media/image8.wmf"/><Relationship Id="rId4" Type="http://schemas.openxmlformats.org/officeDocument/2006/relationships/image" Target="../media/image3.gif"/><Relationship Id="rId9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images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057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LUYỆN TÂP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tr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124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4"/>
          <p:cNvGrpSpPr>
            <a:grpSpLocks/>
          </p:cNvGrpSpPr>
          <p:nvPr/>
        </p:nvGrpSpPr>
        <p:grpSpPr bwMode="auto">
          <a:xfrm>
            <a:off x="381000" y="361950"/>
            <a:ext cx="8382000" cy="609600"/>
            <a:chOff x="240" y="228"/>
            <a:chExt cx="5280" cy="384"/>
          </a:xfrm>
        </p:grpSpPr>
        <p:sp>
          <p:nvSpPr>
            <p:cNvPr id="8254" name="Line 5"/>
            <p:cNvSpPr>
              <a:spLocks noChangeShapeType="1"/>
            </p:cNvSpPr>
            <p:nvPr/>
          </p:nvSpPr>
          <p:spPr bwMode="auto">
            <a:xfrm>
              <a:off x="240" y="24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5" name="Line 6"/>
            <p:cNvSpPr>
              <a:spLocks noChangeShapeType="1"/>
            </p:cNvSpPr>
            <p:nvPr/>
          </p:nvSpPr>
          <p:spPr bwMode="auto">
            <a:xfrm>
              <a:off x="240" y="22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195" name="Group 7"/>
          <p:cNvGrpSpPr>
            <a:grpSpLocks/>
          </p:cNvGrpSpPr>
          <p:nvPr/>
        </p:nvGrpSpPr>
        <p:grpSpPr bwMode="auto">
          <a:xfrm>
            <a:off x="381000" y="5886450"/>
            <a:ext cx="8382000" cy="609600"/>
            <a:chOff x="240" y="3708"/>
            <a:chExt cx="5280" cy="384"/>
          </a:xfrm>
        </p:grpSpPr>
        <p:sp>
          <p:nvSpPr>
            <p:cNvPr id="8252" name="Line 8"/>
            <p:cNvSpPr>
              <a:spLocks noChangeShapeType="1"/>
            </p:cNvSpPr>
            <p:nvPr/>
          </p:nvSpPr>
          <p:spPr bwMode="auto">
            <a:xfrm>
              <a:off x="240" y="408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3" name="Line 9"/>
            <p:cNvSpPr>
              <a:spLocks noChangeShapeType="1"/>
            </p:cNvSpPr>
            <p:nvPr/>
          </p:nvSpPr>
          <p:spPr bwMode="auto">
            <a:xfrm>
              <a:off x="5520" y="370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71"/>
          <p:cNvGrpSpPr>
            <a:grpSpLocks/>
          </p:cNvGrpSpPr>
          <p:nvPr/>
        </p:nvGrpSpPr>
        <p:grpSpPr bwMode="auto">
          <a:xfrm>
            <a:off x="6172200" y="1828800"/>
            <a:ext cx="1219200" cy="1219200"/>
            <a:chOff x="4464" y="2208"/>
            <a:chExt cx="768" cy="768"/>
          </a:xfrm>
        </p:grpSpPr>
        <p:sp>
          <p:nvSpPr>
            <p:cNvPr id="8244" name="AutoShape 30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45" name="AutoShape 35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46" name="AutoShape 3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47" name="AutoShape 40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48" name="AutoShape 44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49" name="AutoShape 49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50" name="AutoShape 53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51" name="AutoShape 54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</p:grpSp>
      <p:sp>
        <p:nvSpPr>
          <p:cNvPr id="102459" name="Line 59"/>
          <p:cNvSpPr>
            <a:spLocks noChangeShapeType="1"/>
          </p:cNvSpPr>
          <p:nvPr/>
        </p:nvSpPr>
        <p:spPr bwMode="auto">
          <a:xfrm>
            <a:off x="6070600" y="3175000"/>
            <a:ext cx="1828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0" name="Line 60"/>
          <p:cNvSpPr>
            <a:spLocks noChangeShapeType="1"/>
          </p:cNvSpPr>
          <p:nvPr/>
        </p:nvSpPr>
        <p:spPr bwMode="auto">
          <a:xfrm>
            <a:off x="5994400" y="1320800"/>
            <a:ext cx="0" cy="1752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1" name="Line 61"/>
          <p:cNvSpPr>
            <a:spLocks noChangeShapeType="1"/>
          </p:cNvSpPr>
          <p:nvPr/>
        </p:nvSpPr>
        <p:spPr bwMode="auto">
          <a:xfrm>
            <a:off x="6438900" y="838200"/>
            <a:ext cx="914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3" name="Line 63"/>
          <p:cNvSpPr>
            <a:spLocks noChangeShapeType="1"/>
          </p:cNvSpPr>
          <p:nvPr/>
        </p:nvSpPr>
        <p:spPr bwMode="auto">
          <a:xfrm flipV="1">
            <a:off x="8051800" y="2806700"/>
            <a:ext cx="304800" cy="304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4" name="Text Box 64"/>
          <p:cNvSpPr txBox="1">
            <a:spLocks noChangeArrowheads="1"/>
          </p:cNvSpPr>
          <p:nvPr/>
        </p:nvSpPr>
        <p:spPr bwMode="auto">
          <a:xfrm>
            <a:off x="6705600" y="3352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02465" name="Text Box 65"/>
          <p:cNvSpPr txBox="1">
            <a:spLocks noChangeArrowheads="1"/>
          </p:cNvSpPr>
          <p:nvPr/>
        </p:nvSpPr>
        <p:spPr bwMode="auto">
          <a:xfrm>
            <a:off x="5638800" y="19177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02466" name="Text Box 66"/>
          <p:cNvSpPr txBox="1">
            <a:spLocks noChangeArrowheads="1"/>
          </p:cNvSpPr>
          <p:nvPr/>
        </p:nvSpPr>
        <p:spPr bwMode="auto">
          <a:xfrm>
            <a:off x="8153400" y="28956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2467" name="Text Box 67"/>
          <p:cNvSpPr txBox="1">
            <a:spLocks noChangeArrowheads="1"/>
          </p:cNvSpPr>
          <p:nvPr/>
        </p:nvSpPr>
        <p:spPr bwMode="auto">
          <a:xfrm>
            <a:off x="6680200" y="5334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2469" name="Text Box 69"/>
          <p:cNvSpPr txBox="1">
            <a:spLocks noChangeArrowheads="1"/>
          </p:cNvSpPr>
          <p:nvPr/>
        </p:nvSpPr>
        <p:spPr bwMode="auto">
          <a:xfrm>
            <a:off x="685800" y="609600"/>
            <a:ext cx="51816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000"/>
              <a:t>3. Bạn Hạnh xếp các hình lập phương nhỏ có cạnh 1cm thành hình bên. Hỏi:</a:t>
            </a:r>
          </a:p>
        </p:txBody>
      </p:sp>
      <p:sp>
        <p:nvSpPr>
          <p:cNvPr id="102470" name="Text Box 70"/>
          <p:cNvSpPr txBox="1">
            <a:spLocks noChangeArrowheads="1"/>
          </p:cNvSpPr>
          <p:nvPr/>
        </p:nvSpPr>
        <p:spPr bwMode="auto">
          <a:xfrm>
            <a:off x="304800" y="2209800"/>
            <a:ext cx="5410200" cy="306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000" dirty="0"/>
              <a:t>a) </a:t>
            </a:r>
            <a:r>
              <a:rPr lang="en-US" sz="3000" dirty="0" err="1"/>
              <a:t>Hình</a:t>
            </a:r>
            <a:r>
              <a:rPr lang="en-US" sz="3000" dirty="0"/>
              <a:t> </a:t>
            </a:r>
            <a:r>
              <a:rPr lang="en-US" sz="3000" dirty="0" err="1"/>
              <a:t>bên</a:t>
            </a:r>
            <a:r>
              <a:rPr lang="en-US" sz="3000" dirty="0"/>
              <a:t> </a:t>
            </a:r>
            <a:r>
              <a:rPr lang="en-US" sz="3000" dirty="0" err="1"/>
              <a:t>có</a:t>
            </a:r>
            <a:r>
              <a:rPr lang="en-US" sz="3000" dirty="0"/>
              <a:t> </a:t>
            </a:r>
            <a:r>
              <a:rPr lang="en-US" sz="3000" dirty="0" err="1"/>
              <a:t>bao</a:t>
            </a:r>
            <a:r>
              <a:rPr lang="en-US" sz="3000" dirty="0"/>
              <a:t> </a:t>
            </a:r>
            <a:r>
              <a:rPr lang="en-US" sz="3000" dirty="0" err="1"/>
              <a:t>nhiêu</a:t>
            </a:r>
            <a:r>
              <a:rPr lang="en-US" sz="3000" dirty="0"/>
              <a:t> </a:t>
            </a:r>
            <a:r>
              <a:rPr lang="en-US" sz="3000" dirty="0" err="1"/>
              <a:t>hình</a:t>
            </a:r>
            <a:r>
              <a:rPr lang="en-US" sz="3000" dirty="0"/>
              <a:t> </a:t>
            </a:r>
            <a:r>
              <a:rPr lang="en-US" sz="3000" dirty="0" err="1"/>
              <a:t>lập</a:t>
            </a:r>
            <a:r>
              <a:rPr lang="en-US" sz="3000" dirty="0"/>
              <a:t> </a:t>
            </a:r>
            <a:r>
              <a:rPr lang="en-US" sz="3000" dirty="0" err="1"/>
              <a:t>phương</a:t>
            </a:r>
            <a:r>
              <a:rPr lang="en-US" sz="3000" dirty="0"/>
              <a:t> </a:t>
            </a:r>
            <a:r>
              <a:rPr lang="en-US" sz="3000" dirty="0" err="1"/>
              <a:t>nhỏ</a:t>
            </a:r>
            <a:r>
              <a:rPr lang="en-US" sz="3000" dirty="0"/>
              <a:t>?</a:t>
            </a:r>
          </a:p>
          <a:p>
            <a:pPr>
              <a:spcBef>
                <a:spcPct val="50000"/>
              </a:spcBef>
            </a:pPr>
            <a:r>
              <a:rPr lang="en-US" sz="3000" dirty="0"/>
              <a:t>b) </a:t>
            </a:r>
            <a:r>
              <a:rPr lang="en-US" sz="3000" dirty="0" err="1"/>
              <a:t>Nếu</a:t>
            </a:r>
            <a:r>
              <a:rPr lang="en-US" sz="3000" dirty="0"/>
              <a:t> </a:t>
            </a:r>
            <a:r>
              <a:rPr lang="en-US" sz="3000" dirty="0" err="1"/>
              <a:t>sơn</a:t>
            </a:r>
            <a:r>
              <a:rPr lang="en-US" sz="3000" dirty="0"/>
              <a:t> </a:t>
            </a:r>
            <a:r>
              <a:rPr lang="en-US" sz="3000" dirty="0" err="1"/>
              <a:t>các</a:t>
            </a:r>
            <a:r>
              <a:rPr lang="en-US" sz="3000" dirty="0"/>
              <a:t> </a:t>
            </a:r>
            <a:r>
              <a:rPr lang="en-US" sz="3000" dirty="0" err="1"/>
              <a:t>mặt</a:t>
            </a:r>
            <a:r>
              <a:rPr lang="en-US" sz="3000" dirty="0"/>
              <a:t> </a:t>
            </a:r>
            <a:r>
              <a:rPr lang="en-US" sz="3000" dirty="0" err="1"/>
              <a:t>ngoài</a:t>
            </a:r>
            <a:r>
              <a:rPr lang="en-US" sz="3000" dirty="0"/>
              <a:t> </a:t>
            </a:r>
            <a:r>
              <a:rPr lang="en-US" sz="3000" dirty="0" err="1"/>
              <a:t>cả</a:t>
            </a:r>
            <a:r>
              <a:rPr lang="en-US" sz="3000" dirty="0"/>
              <a:t> </a:t>
            </a:r>
            <a:r>
              <a:rPr lang="en-US" sz="3000" dirty="0" err="1"/>
              <a:t>hình</a:t>
            </a:r>
            <a:r>
              <a:rPr lang="en-US" sz="3000" dirty="0"/>
              <a:t> </a:t>
            </a:r>
            <a:r>
              <a:rPr lang="en-US" sz="3000" dirty="0" err="1"/>
              <a:t>bên</a:t>
            </a:r>
            <a:r>
              <a:rPr lang="en-US" sz="3000" dirty="0"/>
              <a:t> </a:t>
            </a:r>
            <a:r>
              <a:rPr lang="en-US" sz="3000" dirty="0" err="1"/>
              <a:t>thì</a:t>
            </a:r>
            <a:r>
              <a:rPr lang="en-US" sz="3000" dirty="0"/>
              <a:t> </a:t>
            </a:r>
            <a:r>
              <a:rPr lang="en-US" sz="3000" dirty="0" err="1"/>
              <a:t>diện</a:t>
            </a:r>
            <a:r>
              <a:rPr lang="en-US" sz="3000" dirty="0"/>
              <a:t> </a:t>
            </a:r>
            <a:r>
              <a:rPr lang="en-US" sz="3000" dirty="0" err="1"/>
              <a:t>tích</a:t>
            </a:r>
            <a:r>
              <a:rPr lang="en-US" sz="3000" dirty="0"/>
              <a:t> </a:t>
            </a:r>
            <a:r>
              <a:rPr lang="en-US" sz="3000" dirty="0" err="1"/>
              <a:t>cần</a:t>
            </a:r>
            <a:r>
              <a:rPr lang="en-US" sz="3000" dirty="0"/>
              <a:t> </a:t>
            </a:r>
            <a:r>
              <a:rPr lang="en-US" sz="3000" dirty="0" err="1"/>
              <a:t>sơn</a:t>
            </a:r>
            <a:r>
              <a:rPr lang="en-US" sz="3000" dirty="0"/>
              <a:t> </a:t>
            </a:r>
            <a:r>
              <a:rPr lang="en-US" sz="3000" dirty="0" err="1"/>
              <a:t>bằng</a:t>
            </a:r>
            <a:r>
              <a:rPr lang="en-US" sz="3000" dirty="0"/>
              <a:t> </a:t>
            </a:r>
            <a:r>
              <a:rPr lang="en-US" sz="3000" dirty="0" err="1"/>
              <a:t>bao</a:t>
            </a:r>
            <a:r>
              <a:rPr lang="en-US" sz="3000" dirty="0"/>
              <a:t> </a:t>
            </a:r>
            <a:r>
              <a:rPr lang="en-US" sz="3000" dirty="0" err="1"/>
              <a:t>nhiêu</a:t>
            </a:r>
            <a:r>
              <a:rPr lang="en-US" sz="3000" dirty="0"/>
              <a:t> </a:t>
            </a:r>
            <a:r>
              <a:rPr lang="en-US" sz="3000" dirty="0" err="1"/>
              <a:t>xăng-ti-mét</a:t>
            </a:r>
            <a:r>
              <a:rPr lang="en-US" sz="3000" dirty="0"/>
              <a:t> </a:t>
            </a:r>
            <a:r>
              <a:rPr lang="en-US" sz="3000" dirty="0" err="1"/>
              <a:t>vuông</a:t>
            </a:r>
            <a:r>
              <a:rPr lang="en-US" sz="3000" dirty="0"/>
              <a:t>?</a:t>
            </a:r>
            <a:endParaRPr lang="en-US" dirty="0"/>
          </a:p>
        </p:txBody>
      </p:sp>
      <p:grpSp>
        <p:nvGrpSpPr>
          <p:cNvPr id="5" name="Group 73"/>
          <p:cNvGrpSpPr>
            <a:grpSpLocks/>
          </p:cNvGrpSpPr>
          <p:nvPr/>
        </p:nvGrpSpPr>
        <p:grpSpPr bwMode="auto">
          <a:xfrm>
            <a:off x="6172200" y="901700"/>
            <a:ext cx="1219200" cy="1219200"/>
            <a:chOff x="4656" y="2448"/>
            <a:chExt cx="768" cy="768"/>
          </a:xfrm>
        </p:grpSpPr>
        <p:sp>
          <p:nvSpPr>
            <p:cNvPr id="8236" name="AutoShape 26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37" name="AutoShape 34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38" name="AutoShape 38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39" name="AutoShape 39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40" name="AutoShape 41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41" name="AutoShape 51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42" name="AutoShape 52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43" name="AutoShape 72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6" name="Group 74"/>
          <p:cNvGrpSpPr>
            <a:grpSpLocks/>
          </p:cNvGrpSpPr>
          <p:nvPr/>
        </p:nvGrpSpPr>
        <p:grpSpPr bwMode="auto">
          <a:xfrm>
            <a:off x="7086600" y="1828800"/>
            <a:ext cx="1219200" cy="1219200"/>
            <a:chOff x="4464" y="2208"/>
            <a:chExt cx="768" cy="768"/>
          </a:xfrm>
        </p:grpSpPr>
        <p:sp>
          <p:nvSpPr>
            <p:cNvPr id="8228" name="AutoShape 7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29" name="AutoShape 7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30" name="AutoShape 7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31" name="AutoShape 7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32" name="AutoShape 7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33" name="AutoShape 8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34" name="AutoShape 8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8235" name="AutoShape 8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</p:grpSp>
      <p:sp>
        <p:nvSpPr>
          <p:cNvPr id="102485" name="Line 85"/>
          <p:cNvSpPr>
            <a:spLocks noChangeShapeType="1"/>
          </p:cNvSpPr>
          <p:nvPr/>
        </p:nvSpPr>
        <p:spPr bwMode="auto">
          <a:xfrm>
            <a:off x="4953000" y="3124200"/>
            <a:ext cx="0" cy="2819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7" name="Text Box 87"/>
          <p:cNvSpPr txBox="1">
            <a:spLocks noChangeArrowheads="1"/>
          </p:cNvSpPr>
          <p:nvPr/>
        </p:nvSpPr>
        <p:spPr bwMode="auto">
          <a:xfrm>
            <a:off x="381000" y="457200"/>
            <a:ext cx="8763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500"/>
              <a:t>3. Bạn Hạnh xếp các hình lập phương nhỏ có cạnh 1cm thành hình bên. Hỏi:</a:t>
            </a:r>
          </a:p>
          <a:p>
            <a:pPr>
              <a:spcBef>
                <a:spcPct val="50000"/>
              </a:spcBef>
            </a:pPr>
            <a:r>
              <a:rPr lang="en-US" sz="2500"/>
              <a:t>a) Hình bên có bao nhiêu hình lập phương nhỏ?</a:t>
            </a:r>
          </a:p>
          <a:p>
            <a:pPr>
              <a:spcBef>
                <a:spcPct val="50000"/>
              </a:spcBef>
            </a:pPr>
            <a:r>
              <a:rPr lang="en-US" sz="2500"/>
              <a:t>b) Nếu sơn các mặt ngoài cả hình bên thì diện tích cần sơn bằng bao nhiêu mét vuông?</a:t>
            </a:r>
          </a:p>
        </p:txBody>
      </p:sp>
      <p:sp>
        <p:nvSpPr>
          <p:cNvPr id="102516" name="Text Box 116"/>
          <p:cNvSpPr txBox="1">
            <a:spLocks noChangeArrowheads="1"/>
          </p:cNvSpPr>
          <p:nvPr/>
        </p:nvSpPr>
        <p:spPr bwMode="auto">
          <a:xfrm>
            <a:off x="4976813" y="3352800"/>
            <a:ext cx="4038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</a:t>
            </a:r>
            <a:r>
              <a:rPr lang="en-US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1: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Tách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bên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thành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3 </a:t>
            </a:r>
            <a:r>
              <a:rPr lang="en-US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lớn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102517" name="Text Box 117"/>
          <p:cNvSpPr txBox="1">
            <a:spLocks noChangeArrowheads="1"/>
          </p:cNvSpPr>
          <p:nvPr/>
        </p:nvSpPr>
        <p:spPr bwMode="auto">
          <a:xfrm>
            <a:off x="5181600" y="2895600"/>
            <a:ext cx="2209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500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</a:t>
            </a:r>
            <a:r>
              <a:rPr lang="en-US" sz="25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</a:t>
            </a:r>
            <a:r>
              <a:rPr lang="en-US" sz="2500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cắt</a:t>
            </a:r>
            <a:r>
              <a:rPr lang="en-US" sz="25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</a:t>
            </a:r>
            <a:r>
              <a:rPr lang="en-US" sz="2500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hình</a:t>
            </a:r>
            <a:endParaRPr lang="en-US" sz="25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UNI Chu truyen thong" pitchFamily="66" charset="0"/>
            </a:endParaRPr>
          </a:p>
        </p:txBody>
      </p:sp>
      <p:sp>
        <p:nvSpPr>
          <p:cNvPr id="102518" name="Text Box 118"/>
          <p:cNvSpPr txBox="1">
            <a:spLocks noChangeArrowheads="1"/>
          </p:cNvSpPr>
          <p:nvPr/>
        </p:nvSpPr>
        <p:spPr bwMode="auto">
          <a:xfrm>
            <a:off x="5023478" y="3253736"/>
            <a:ext cx="4015747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2000" dirty="0" smtClean="0">
                <a:solidFill>
                  <a:srgbClr val="002060"/>
                </a:solidFill>
              </a:rPr>
              <a:t>) </a:t>
            </a:r>
            <a:r>
              <a:rPr lang="en-US" sz="2000" dirty="0" err="1" smtClean="0">
                <a:solidFill>
                  <a:srgbClr val="002060"/>
                </a:solidFill>
              </a:rPr>
              <a:t>Áp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dụng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cách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cắt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bên</a:t>
            </a:r>
            <a:r>
              <a:rPr lang="en-US" sz="2000" dirty="0">
                <a:solidFill>
                  <a:srgbClr val="002060"/>
                </a:solidFill>
              </a:rPr>
              <a:t> ta </a:t>
            </a:r>
            <a:r>
              <a:rPr lang="en-US" sz="2000" dirty="0" err="1">
                <a:solidFill>
                  <a:srgbClr val="002060"/>
                </a:solidFill>
              </a:rPr>
              <a:t>coi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hình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đã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cho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gồm</a:t>
            </a:r>
            <a:r>
              <a:rPr lang="en-US" sz="2000" dirty="0">
                <a:solidFill>
                  <a:srgbClr val="002060"/>
                </a:solidFill>
              </a:rPr>
              <a:t> 3 </a:t>
            </a:r>
            <a:r>
              <a:rPr lang="en-US" sz="2000" dirty="0" err="1">
                <a:solidFill>
                  <a:srgbClr val="002060"/>
                </a:solidFill>
              </a:rPr>
              <a:t>hình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lập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phương</a:t>
            </a:r>
            <a:r>
              <a:rPr lang="en-US" sz="2000" dirty="0">
                <a:solidFill>
                  <a:srgbClr val="002060"/>
                </a:solidFill>
              </a:rPr>
              <a:t>, </a:t>
            </a:r>
            <a:r>
              <a:rPr lang="en-US" sz="2000" dirty="0" err="1">
                <a:solidFill>
                  <a:srgbClr val="002060"/>
                </a:solidFill>
              </a:rPr>
              <a:t>mỗi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hình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lập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phương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đó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đều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được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xếp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bởi</a:t>
            </a:r>
            <a:r>
              <a:rPr lang="en-US" sz="2000" dirty="0">
                <a:solidFill>
                  <a:srgbClr val="002060"/>
                </a:solidFill>
              </a:rPr>
              <a:t> 8 </a:t>
            </a:r>
            <a:r>
              <a:rPr lang="en-US" sz="2000" dirty="0" err="1">
                <a:solidFill>
                  <a:srgbClr val="002060"/>
                </a:solidFill>
              </a:rPr>
              <a:t>hình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lập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phương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nhỏ</a:t>
            </a:r>
            <a:r>
              <a:rPr lang="en-US" sz="2000" dirty="0">
                <a:solidFill>
                  <a:srgbClr val="002060"/>
                </a:solidFill>
              </a:rPr>
              <a:t> ( </a:t>
            </a:r>
            <a:r>
              <a:rPr lang="en-US" sz="2000" dirty="0" err="1">
                <a:solidFill>
                  <a:srgbClr val="002060"/>
                </a:solidFill>
              </a:rPr>
              <a:t>có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cạnh</a:t>
            </a:r>
            <a:r>
              <a:rPr lang="en-US" sz="2000" dirty="0">
                <a:solidFill>
                  <a:srgbClr val="002060"/>
                </a:solidFill>
              </a:rPr>
              <a:t> 1 cm), </a:t>
            </a:r>
            <a:r>
              <a:rPr lang="en-US" sz="2000" dirty="0" err="1">
                <a:solidFill>
                  <a:srgbClr val="002060"/>
                </a:solidFill>
              </a:rPr>
              <a:t>như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vậy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hình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vẽ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bên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có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tất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cả</a:t>
            </a:r>
            <a:r>
              <a:rPr lang="en-US" sz="2000" dirty="0" smtClean="0">
                <a:solidFill>
                  <a:srgbClr val="002060"/>
                </a:solidFill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 smtClean="0">
                <a:solidFill>
                  <a:srgbClr val="002060"/>
                </a:solidFill>
              </a:rPr>
              <a:t>8 x 3 = 24 ( </a:t>
            </a:r>
            <a:r>
              <a:rPr lang="en-US" sz="2000" dirty="0" err="1" smtClean="0">
                <a:solidFill>
                  <a:srgbClr val="002060"/>
                </a:solidFill>
              </a:rPr>
              <a:t>hình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lập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phương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nhỏ</a:t>
            </a:r>
            <a:r>
              <a:rPr lang="en-US" sz="2000" dirty="0" smtClean="0">
                <a:solidFill>
                  <a:srgbClr val="002060"/>
                </a:solidFill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 err="1" smtClean="0">
                <a:solidFill>
                  <a:srgbClr val="002060"/>
                </a:solidFill>
              </a:rPr>
              <a:t>Đáp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số</a:t>
            </a:r>
            <a:r>
              <a:rPr lang="en-US" sz="2000" dirty="0">
                <a:solidFill>
                  <a:srgbClr val="002060"/>
                </a:solidFill>
              </a:rPr>
              <a:t>: 24 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hình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lập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phương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nhỏ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102521" name="Line 121"/>
          <p:cNvSpPr>
            <a:spLocks noChangeShapeType="1"/>
          </p:cNvSpPr>
          <p:nvPr/>
        </p:nvSpPr>
        <p:spPr bwMode="auto">
          <a:xfrm>
            <a:off x="3033713" y="1138238"/>
            <a:ext cx="2667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2" name="Line 122"/>
          <p:cNvSpPr>
            <a:spLocks noChangeShapeType="1"/>
          </p:cNvSpPr>
          <p:nvPr/>
        </p:nvSpPr>
        <p:spPr bwMode="auto">
          <a:xfrm>
            <a:off x="914400" y="1524000"/>
            <a:ext cx="4191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3" name="Line 123"/>
          <p:cNvSpPr>
            <a:spLocks noChangeShapeType="1"/>
          </p:cNvSpPr>
          <p:nvPr/>
        </p:nvSpPr>
        <p:spPr bwMode="auto">
          <a:xfrm>
            <a:off x="838200" y="2009775"/>
            <a:ext cx="2514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4" name="Line 124"/>
          <p:cNvSpPr>
            <a:spLocks noChangeShapeType="1"/>
          </p:cNvSpPr>
          <p:nvPr/>
        </p:nvSpPr>
        <p:spPr bwMode="auto">
          <a:xfrm>
            <a:off x="914400" y="2667000"/>
            <a:ext cx="4572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5" name="Line 125"/>
          <p:cNvSpPr>
            <a:spLocks noChangeShapeType="1"/>
          </p:cNvSpPr>
          <p:nvPr/>
        </p:nvSpPr>
        <p:spPr bwMode="auto">
          <a:xfrm>
            <a:off x="457200" y="3200400"/>
            <a:ext cx="2667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6" name="Line 126"/>
          <p:cNvSpPr>
            <a:spLocks noChangeShapeType="1"/>
          </p:cNvSpPr>
          <p:nvPr/>
        </p:nvSpPr>
        <p:spPr bwMode="auto">
          <a:xfrm>
            <a:off x="838200" y="3810000"/>
            <a:ext cx="44196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7" name="Line 127"/>
          <p:cNvSpPr>
            <a:spLocks noChangeShapeType="1"/>
          </p:cNvSpPr>
          <p:nvPr/>
        </p:nvSpPr>
        <p:spPr bwMode="auto">
          <a:xfrm>
            <a:off x="457200" y="4267200"/>
            <a:ext cx="48768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8" name="Line 128"/>
          <p:cNvSpPr>
            <a:spLocks noChangeShapeType="1"/>
          </p:cNvSpPr>
          <p:nvPr/>
        </p:nvSpPr>
        <p:spPr bwMode="auto">
          <a:xfrm>
            <a:off x="457200" y="4724400"/>
            <a:ext cx="4572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9" name="Line 129"/>
          <p:cNvSpPr>
            <a:spLocks noChangeShapeType="1"/>
          </p:cNvSpPr>
          <p:nvPr/>
        </p:nvSpPr>
        <p:spPr bwMode="auto">
          <a:xfrm>
            <a:off x="457200" y="5181600"/>
            <a:ext cx="10668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30" name="Line 130"/>
          <p:cNvSpPr>
            <a:spLocks noChangeShapeType="1"/>
          </p:cNvSpPr>
          <p:nvPr/>
        </p:nvSpPr>
        <p:spPr bwMode="auto">
          <a:xfrm>
            <a:off x="2438400" y="914400"/>
            <a:ext cx="5791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31" name="Line 131"/>
          <p:cNvSpPr>
            <a:spLocks noChangeShapeType="1"/>
          </p:cNvSpPr>
          <p:nvPr/>
        </p:nvSpPr>
        <p:spPr bwMode="auto">
          <a:xfrm>
            <a:off x="609600" y="1295400"/>
            <a:ext cx="1905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32" name="Line 132"/>
          <p:cNvSpPr>
            <a:spLocks noChangeShapeType="1"/>
          </p:cNvSpPr>
          <p:nvPr/>
        </p:nvSpPr>
        <p:spPr bwMode="auto">
          <a:xfrm>
            <a:off x="990600" y="1828800"/>
            <a:ext cx="61722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33" name="Line 133"/>
          <p:cNvSpPr>
            <a:spLocks noChangeShapeType="1"/>
          </p:cNvSpPr>
          <p:nvPr/>
        </p:nvSpPr>
        <p:spPr bwMode="auto">
          <a:xfrm>
            <a:off x="914400" y="2405063"/>
            <a:ext cx="78486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34" name="Line 134"/>
          <p:cNvSpPr>
            <a:spLocks noChangeShapeType="1"/>
          </p:cNvSpPr>
          <p:nvPr/>
        </p:nvSpPr>
        <p:spPr bwMode="auto">
          <a:xfrm>
            <a:off x="457200" y="2819400"/>
            <a:ext cx="38862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073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024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024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024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7740"/>
                            </p:stCondLst>
                            <p:childTnLst>
                              <p:par>
                                <p:cTn id="1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9740"/>
                            </p:stCondLst>
                            <p:childTnLst>
                              <p:par>
                                <p:cTn id="2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02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240"/>
                            </p:stCondLst>
                            <p:childTnLst>
                              <p:par>
                                <p:cTn id="3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02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740"/>
                            </p:stCondLst>
                            <p:childTnLst>
                              <p:par>
                                <p:cTn id="3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02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1240"/>
                            </p:stCondLst>
                            <p:childTnLst>
                              <p:par>
                                <p:cTn id="4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102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1740"/>
                            </p:stCondLst>
                            <p:childTnLst>
                              <p:par>
                                <p:cTn id="4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102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2240"/>
                            </p:stCondLst>
                            <p:childTnLst>
                              <p:par>
                                <p:cTn id="4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102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740"/>
                            </p:stCondLst>
                            <p:childTnLst>
                              <p:par>
                                <p:cTn id="5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5" dur="500"/>
                                        <p:tgtEl>
                                          <p:spTgt spid="10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4740"/>
                            </p:stCondLst>
                            <p:childTnLst>
                              <p:par>
                                <p:cTn id="5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10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102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102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102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102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102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" dur="2000"/>
                                        <p:tgtEl>
                                          <p:spTgt spid="10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2000"/>
                                        <p:tgtEl>
                                          <p:spTgt spid="102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2000"/>
                                        <p:tgtEl>
                                          <p:spTgt spid="102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2000"/>
                                        <p:tgtEl>
                                          <p:spTgt spid="102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6" dur="2000"/>
                                        <p:tgtEl>
                                          <p:spTgt spid="1025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9" dur="2000"/>
                                        <p:tgtEl>
                                          <p:spTgt spid="1025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2" dur="2000"/>
                                        <p:tgtEl>
                                          <p:spTgt spid="102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5" dur="2000"/>
                                        <p:tgtEl>
                                          <p:spTgt spid="102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8" dur="2000"/>
                                        <p:tgtEl>
                                          <p:spTgt spid="102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1" dur="2000"/>
                                        <p:tgtEl>
                                          <p:spTgt spid="102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4" dur="2000"/>
                                        <p:tgtEl>
                                          <p:spTgt spid="1024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7" dur="2000"/>
                                        <p:tgtEl>
                                          <p:spTgt spid="102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0" dur="2000"/>
                                        <p:tgtEl>
                                          <p:spTgt spid="102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123" dur="2000"/>
                                        <p:tgtEl>
                                          <p:spTgt spid="1024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6" dur="2000"/>
                                        <p:tgtEl>
                                          <p:spTgt spid="102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129" dur="2000"/>
                                        <p:tgtEl>
                                          <p:spTgt spid="1024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32" dur="2000"/>
                                        <p:tgtEl>
                                          <p:spTgt spid="1024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5" dur="2000"/>
                                        <p:tgtEl>
                                          <p:spTgt spid="102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8" dur="2000"/>
                                        <p:tgtEl>
                                          <p:spTgt spid="1025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1" dur="2000"/>
                                        <p:tgtEl>
                                          <p:spTgt spid="1025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4" dur="2000"/>
                                        <p:tgtEl>
                                          <p:spTgt spid="1025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7" dur="2000"/>
                                        <p:tgtEl>
                                          <p:spTgt spid="1025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50" dur="2000"/>
                                        <p:tgtEl>
                                          <p:spTgt spid="1025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341 0.15301 0.08681 0.30602 0.03681 0.35602 C -0.01319 0.40602 -0.15659 0.35301 -0.3 0.3 " pathEditMode="relative" ptsTypes="aaA">
                                      <p:cBhvr>
                                        <p:cTn id="15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341 0.15301 0.08681 0.30602 0.03681 0.35602 C -0.01319 0.40602 -0.15659 0.35301 -0.3 0.3 " pathEditMode="relative" ptsTypes="aaA">
                                      <p:cBhvr>
                                        <p:cTn id="15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341 0.15301 0.08681 0.30602 0.03681 0.35602 C -0.01319 0.40602 -0.15659 0.35301 -0.3 0.3 " pathEditMode="relative" ptsTypes="aaA">
                                      <p:cBhvr>
                                        <p:cTn id="15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2" dur="2000"/>
                                        <p:tgtEl>
                                          <p:spTgt spid="102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5" dur="2000"/>
                                        <p:tgtEl>
                                          <p:spTgt spid="10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9" dur="2000"/>
                                        <p:tgtEl>
                                          <p:spTgt spid="10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7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3" dur="2000"/>
                                        <p:tgtEl>
                                          <p:spTgt spid="10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7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7" dur="2000"/>
                                        <p:tgtEl>
                                          <p:spTgt spid="10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0" dur="2000"/>
                                        <p:tgtEl>
                                          <p:spTgt spid="10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 0.3 C -0.33785 0.35672 -0.37569 0.41343 -0.41042 0.41667 C -0.44514 0.41991 -0.47778 0.3213 -0.50833 0.31945 C -0.53889 0.31759 -0.57986 0.39121 -0.59375 0.40556 " pathEditMode="relative" ptsTypes="aaaA">
                                      <p:cBhvr>
                                        <p:cTn id="18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 0.29999 C -0.30573 0.37268 -0.31146 0.44536 -0.34167 0.46944 C -0.37187 0.49351 -0.42656 0.46897 -0.48125 0.44444 " pathEditMode="relative" rAng="0" ptsTypes="aaA">
                                      <p:cBhvr>
                                        <p:cTn id="18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 0.3 C -0.31423 0.38009 -0.32847 0.46041 -0.35555 0.44097 C -0.38263 0.42153 -0.44409 0.22731 -0.4625 0.18356 " pathEditMode="relative" rAng="1306537" ptsTypes="aaA">
                                      <p:cBhvr>
                                        <p:cTn id="18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49" y="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0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2" dur="2000"/>
                                        <p:tgtEl>
                                          <p:spTgt spid="10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5" dur="2000"/>
                                        <p:tgtEl>
                                          <p:spTgt spid="102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102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102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102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102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 tmFilter="0,0; .5, 1; 1, 1"/>
                                        <p:tgtEl>
                                          <p:spTgt spid="102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08" dur="500"/>
                                        <p:tgtEl>
                                          <p:spTgt spid="102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Horizontal)">
                                      <p:cBhvr>
                                        <p:cTn id="211" dur="500"/>
                                        <p:tgtEl>
                                          <p:spTgt spid="1025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102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9" grpId="0" animBg="1"/>
      <p:bldP spid="102459" grpId="1" animBg="1"/>
      <p:bldP spid="102460" grpId="0" animBg="1"/>
      <p:bldP spid="102460" grpId="1" animBg="1"/>
      <p:bldP spid="102461" grpId="0" animBg="1"/>
      <p:bldP spid="102461" grpId="1" animBg="1"/>
      <p:bldP spid="102463" grpId="0" animBg="1"/>
      <p:bldP spid="102463" grpId="1" animBg="1"/>
      <p:bldP spid="102464" grpId="0"/>
      <p:bldP spid="102464" grpId="1"/>
      <p:bldP spid="102465" grpId="0"/>
      <p:bldP spid="102465" grpId="1"/>
      <p:bldP spid="102466" grpId="0"/>
      <p:bldP spid="102466" grpId="1"/>
      <p:bldP spid="102467" grpId="0"/>
      <p:bldP spid="102467" grpId="1"/>
      <p:bldP spid="102469" grpId="0"/>
      <p:bldP spid="102469" grpId="1"/>
      <p:bldP spid="102470" grpId="0"/>
      <p:bldP spid="102470" grpId="1"/>
      <p:bldP spid="102485" grpId="0" animBg="1"/>
      <p:bldP spid="102487" grpId="0"/>
      <p:bldP spid="102516" grpId="0"/>
      <p:bldP spid="102517" grpId="0"/>
      <p:bldP spid="102517" grpId="1"/>
      <p:bldP spid="102518" grpId="0"/>
      <p:bldP spid="102521" grpId="0" animBg="1"/>
      <p:bldP spid="102521" grpId="1" animBg="1"/>
      <p:bldP spid="102522" grpId="0" animBg="1"/>
      <p:bldP spid="102522" grpId="1" animBg="1"/>
      <p:bldP spid="102523" grpId="0" animBg="1"/>
      <p:bldP spid="102523" grpId="1" animBg="1"/>
      <p:bldP spid="102524" grpId="0" animBg="1"/>
      <p:bldP spid="102524" grpId="1" animBg="1"/>
      <p:bldP spid="102525" grpId="0" animBg="1"/>
      <p:bldP spid="102525" grpId="1" animBg="1"/>
      <p:bldP spid="102526" grpId="0" animBg="1"/>
      <p:bldP spid="102526" grpId="1" animBg="1"/>
      <p:bldP spid="102527" grpId="0" animBg="1"/>
      <p:bldP spid="102527" grpId="1" animBg="1"/>
      <p:bldP spid="102528" grpId="0" animBg="1"/>
      <p:bldP spid="102528" grpId="1" animBg="1"/>
      <p:bldP spid="102529" grpId="0" animBg="1"/>
      <p:bldP spid="102529" grpId="1" animBg="1"/>
      <p:bldP spid="102530" grpId="0" animBg="1"/>
      <p:bldP spid="102531" grpId="0" animBg="1"/>
      <p:bldP spid="102532" grpId="0" animBg="1"/>
      <p:bldP spid="102533" grpId="0" animBg="1"/>
      <p:bldP spid="1025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4"/>
          <p:cNvGrpSpPr>
            <a:grpSpLocks/>
          </p:cNvGrpSpPr>
          <p:nvPr/>
        </p:nvGrpSpPr>
        <p:grpSpPr bwMode="auto">
          <a:xfrm>
            <a:off x="381000" y="361950"/>
            <a:ext cx="8382000" cy="609600"/>
            <a:chOff x="240" y="228"/>
            <a:chExt cx="5280" cy="384"/>
          </a:xfrm>
        </p:grpSpPr>
        <p:sp>
          <p:nvSpPr>
            <p:cNvPr id="9254" name="Line 5"/>
            <p:cNvSpPr>
              <a:spLocks noChangeShapeType="1"/>
            </p:cNvSpPr>
            <p:nvPr/>
          </p:nvSpPr>
          <p:spPr bwMode="auto">
            <a:xfrm>
              <a:off x="240" y="24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5" name="Line 6"/>
            <p:cNvSpPr>
              <a:spLocks noChangeShapeType="1"/>
            </p:cNvSpPr>
            <p:nvPr/>
          </p:nvSpPr>
          <p:spPr bwMode="auto">
            <a:xfrm>
              <a:off x="240" y="22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19" name="Group 7"/>
          <p:cNvGrpSpPr>
            <a:grpSpLocks/>
          </p:cNvGrpSpPr>
          <p:nvPr/>
        </p:nvGrpSpPr>
        <p:grpSpPr bwMode="auto">
          <a:xfrm>
            <a:off x="381000" y="5886450"/>
            <a:ext cx="8382000" cy="609600"/>
            <a:chOff x="240" y="3708"/>
            <a:chExt cx="5280" cy="384"/>
          </a:xfrm>
        </p:grpSpPr>
        <p:sp>
          <p:nvSpPr>
            <p:cNvPr id="9252" name="Line 8"/>
            <p:cNvSpPr>
              <a:spLocks noChangeShapeType="1"/>
            </p:cNvSpPr>
            <p:nvPr/>
          </p:nvSpPr>
          <p:spPr bwMode="auto">
            <a:xfrm>
              <a:off x="240" y="408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3" name="Line 9"/>
            <p:cNvSpPr>
              <a:spLocks noChangeShapeType="1"/>
            </p:cNvSpPr>
            <p:nvPr/>
          </p:nvSpPr>
          <p:spPr bwMode="auto">
            <a:xfrm>
              <a:off x="5520" y="370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0" name="Text Box 10"/>
          <p:cNvSpPr txBox="1">
            <a:spLocks noChangeArrowheads="1"/>
          </p:cNvSpPr>
          <p:nvPr/>
        </p:nvSpPr>
        <p:spPr bwMode="auto">
          <a:xfrm>
            <a:off x="381000" y="457200"/>
            <a:ext cx="8763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500"/>
              <a:t>3. Bạn Hạnh xếp các hình lập phương nhỏ có cạnh 1cm thành hình bên. Hỏi:</a:t>
            </a:r>
          </a:p>
          <a:p>
            <a:pPr>
              <a:spcBef>
                <a:spcPct val="50000"/>
              </a:spcBef>
            </a:pPr>
            <a:r>
              <a:rPr lang="en-US" sz="2500"/>
              <a:t>a) Hình bên có bao nhiêu hình lập phương nhỏ?</a:t>
            </a:r>
          </a:p>
          <a:p>
            <a:pPr>
              <a:spcBef>
                <a:spcPct val="50000"/>
              </a:spcBef>
            </a:pPr>
            <a:r>
              <a:rPr lang="en-US" sz="2500"/>
              <a:t>b) Nếu sơn các mặt ngoài cả hình bên thì diện tích cần sơn bằng bao nhiêu mét vuông?</a:t>
            </a:r>
          </a:p>
        </p:txBody>
      </p: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5181600" y="2895600"/>
            <a:ext cx="2209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500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</a:t>
            </a:r>
            <a:r>
              <a:rPr lang="en-US" sz="25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</a:t>
            </a:r>
            <a:r>
              <a:rPr lang="en-US" sz="2500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cắt</a:t>
            </a:r>
            <a:r>
              <a:rPr lang="en-US" sz="25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</a:t>
            </a:r>
            <a:r>
              <a:rPr lang="en-US" sz="2500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hình</a:t>
            </a:r>
            <a:endParaRPr lang="en-US" sz="25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UNI Chu truyen thong" pitchFamily="66" charset="0"/>
            </a:endParaRPr>
          </a:p>
        </p:txBody>
      </p:sp>
      <p:sp>
        <p:nvSpPr>
          <p:cNvPr id="9222" name="Line 12"/>
          <p:cNvSpPr>
            <a:spLocks noChangeShapeType="1"/>
          </p:cNvSpPr>
          <p:nvPr/>
        </p:nvSpPr>
        <p:spPr bwMode="auto">
          <a:xfrm>
            <a:off x="4953000" y="3124200"/>
            <a:ext cx="0" cy="2819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223" name="Group 60"/>
          <p:cNvGrpSpPr>
            <a:grpSpLocks/>
          </p:cNvGrpSpPr>
          <p:nvPr/>
        </p:nvGrpSpPr>
        <p:grpSpPr bwMode="auto">
          <a:xfrm>
            <a:off x="1447800" y="4724400"/>
            <a:ext cx="1219200" cy="1219200"/>
            <a:chOff x="4464" y="2208"/>
            <a:chExt cx="768" cy="768"/>
          </a:xfrm>
        </p:grpSpPr>
        <p:sp>
          <p:nvSpPr>
            <p:cNvPr id="9244" name="AutoShape 61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45" name="AutoShape 62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46" name="AutoShape 63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47" name="AutoShape 64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48" name="AutoShape 65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49" name="AutoShape 66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50" name="AutoShape 67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51" name="AutoShape 68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9224" name="Group 69"/>
          <p:cNvGrpSpPr>
            <a:grpSpLocks/>
          </p:cNvGrpSpPr>
          <p:nvPr/>
        </p:nvGrpSpPr>
        <p:grpSpPr bwMode="auto">
          <a:xfrm>
            <a:off x="1447800" y="3810000"/>
            <a:ext cx="1219200" cy="1219200"/>
            <a:chOff x="4656" y="2448"/>
            <a:chExt cx="768" cy="768"/>
          </a:xfrm>
        </p:grpSpPr>
        <p:sp>
          <p:nvSpPr>
            <p:cNvPr id="9236" name="AutoShape 70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37" name="AutoShape 71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38" name="AutoShape 72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39" name="AutoShape 73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40" name="AutoShape 74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41" name="AutoShape 75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42" name="AutoShape 76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43" name="AutoShape 77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6" name="Group 78"/>
          <p:cNvGrpSpPr>
            <a:grpSpLocks/>
          </p:cNvGrpSpPr>
          <p:nvPr/>
        </p:nvGrpSpPr>
        <p:grpSpPr bwMode="auto">
          <a:xfrm>
            <a:off x="2362200" y="4724400"/>
            <a:ext cx="1219200" cy="1219200"/>
            <a:chOff x="4464" y="2208"/>
            <a:chExt cx="768" cy="768"/>
          </a:xfrm>
        </p:grpSpPr>
        <p:sp>
          <p:nvSpPr>
            <p:cNvPr id="9228" name="AutoShape 79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29" name="AutoShape 80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30" name="AutoShape 81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31" name="AutoShape 82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32" name="AutoShape 83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33" name="AutoShape 84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34" name="AutoShape 85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9235" name="AutoShape 86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</p:grpSp>
      <p:sp>
        <p:nvSpPr>
          <p:cNvPr id="105559" name="Line 87"/>
          <p:cNvSpPr>
            <a:spLocks noChangeShapeType="1"/>
          </p:cNvSpPr>
          <p:nvPr/>
        </p:nvSpPr>
        <p:spPr bwMode="auto">
          <a:xfrm>
            <a:off x="2362200" y="5029200"/>
            <a:ext cx="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60" name="Text Box 88"/>
          <p:cNvSpPr txBox="1">
            <a:spLocks noChangeArrowheads="1"/>
          </p:cNvSpPr>
          <p:nvPr/>
        </p:nvSpPr>
        <p:spPr bwMode="auto">
          <a:xfrm>
            <a:off x="4953000" y="3352800"/>
            <a:ext cx="419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</a:t>
            </a:r>
            <a:r>
              <a:rPr lang="en-US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2: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Tách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hình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bên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bằng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cách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chia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thành</a:t>
            </a:r>
            <a:r>
              <a:rPr lang="en-US" sz="2800" dirty="0">
                <a:solidFill>
                  <a:srgbClr val="002060"/>
                </a:solidFill>
              </a:rPr>
              <a:t> 2 </a:t>
            </a:r>
            <a:r>
              <a:rPr lang="en-US" sz="2800" dirty="0" err="1">
                <a:solidFill>
                  <a:srgbClr val="002060"/>
                </a:solidFill>
              </a:rPr>
              <a:t>hình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nhỏ</a:t>
            </a:r>
            <a:r>
              <a:rPr lang="en-US" sz="2800" dirty="0">
                <a:solidFill>
                  <a:srgbClr val="002060"/>
                </a:solidFill>
              </a:rPr>
              <a:t>, 1 </a:t>
            </a:r>
            <a:r>
              <a:rPr lang="en-US" sz="2800" dirty="0" err="1">
                <a:solidFill>
                  <a:srgbClr val="002060"/>
                </a:solidFill>
              </a:rPr>
              <a:t>hình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lập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phương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và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một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hình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hộp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chữ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nhật</a:t>
            </a:r>
            <a:r>
              <a:rPr lang="en-US" sz="28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7116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2000"/>
                                        <p:tgtEl>
                                          <p:spTgt spid="105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38728E-6 L 0.09167 1.38728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2" dur="2000"/>
                                        <p:tgtEl>
                                          <p:spTgt spid="105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67 1.38728E-6 L 5.55112E-17 1.38728E-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59" grpId="0" animBg="1"/>
      <p:bldP spid="105559" grpId="1" animBg="1"/>
      <p:bldP spid="1055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13"/>
          <p:cNvGrpSpPr>
            <a:grpSpLocks/>
          </p:cNvGrpSpPr>
          <p:nvPr/>
        </p:nvGrpSpPr>
        <p:grpSpPr bwMode="auto">
          <a:xfrm>
            <a:off x="381000" y="361950"/>
            <a:ext cx="8382000" cy="609600"/>
            <a:chOff x="240" y="228"/>
            <a:chExt cx="5280" cy="384"/>
          </a:xfrm>
        </p:grpSpPr>
        <p:sp>
          <p:nvSpPr>
            <p:cNvPr id="10278" name="Line 14"/>
            <p:cNvSpPr>
              <a:spLocks noChangeShapeType="1"/>
            </p:cNvSpPr>
            <p:nvPr/>
          </p:nvSpPr>
          <p:spPr bwMode="auto">
            <a:xfrm>
              <a:off x="240" y="24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9" name="Line 15"/>
            <p:cNvSpPr>
              <a:spLocks noChangeShapeType="1"/>
            </p:cNvSpPr>
            <p:nvPr/>
          </p:nvSpPr>
          <p:spPr bwMode="auto">
            <a:xfrm>
              <a:off x="240" y="22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3" name="Text Box 16"/>
          <p:cNvSpPr txBox="1">
            <a:spLocks noChangeArrowheads="1"/>
          </p:cNvSpPr>
          <p:nvPr/>
        </p:nvSpPr>
        <p:spPr bwMode="auto">
          <a:xfrm>
            <a:off x="381000" y="457200"/>
            <a:ext cx="8763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500"/>
              <a:t>3. Bạn Hạnh xếp các hình lập phương nhỏ có cạnh 1cm thành hình bên. Hỏi:</a:t>
            </a:r>
          </a:p>
          <a:p>
            <a:pPr>
              <a:spcBef>
                <a:spcPct val="50000"/>
              </a:spcBef>
            </a:pPr>
            <a:r>
              <a:rPr lang="en-US" sz="2500"/>
              <a:t>a) Hình bên có bao nhiêu hình lập phương nhỏ?</a:t>
            </a:r>
          </a:p>
          <a:p>
            <a:pPr>
              <a:spcBef>
                <a:spcPct val="50000"/>
              </a:spcBef>
            </a:pPr>
            <a:r>
              <a:rPr lang="en-US" sz="2500"/>
              <a:t>b) Nếu sơn các mặt ngoài cả hình bên thì diện tích cần sơn bằng bao nhiêu mét vuông?</a:t>
            </a:r>
          </a:p>
        </p:txBody>
      </p:sp>
      <p:sp>
        <p:nvSpPr>
          <p:cNvPr id="10244" name="Line 18"/>
          <p:cNvSpPr>
            <a:spLocks noChangeShapeType="1"/>
          </p:cNvSpPr>
          <p:nvPr/>
        </p:nvSpPr>
        <p:spPr bwMode="auto">
          <a:xfrm>
            <a:off x="4953000" y="3124200"/>
            <a:ext cx="0" cy="2819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45" name="Group 19"/>
          <p:cNvGrpSpPr>
            <a:grpSpLocks/>
          </p:cNvGrpSpPr>
          <p:nvPr/>
        </p:nvGrpSpPr>
        <p:grpSpPr bwMode="auto">
          <a:xfrm>
            <a:off x="381000" y="5886450"/>
            <a:ext cx="8382000" cy="609600"/>
            <a:chOff x="240" y="3708"/>
            <a:chExt cx="5280" cy="384"/>
          </a:xfrm>
        </p:grpSpPr>
        <p:sp>
          <p:nvSpPr>
            <p:cNvPr id="10276" name="Line 20"/>
            <p:cNvSpPr>
              <a:spLocks noChangeShapeType="1"/>
            </p:cNvSpPr>
            <p:nvPr/>
          </p:nvSpPr>
          <p:spPr bwMode="auto">
            <a:xfrm>
              <a:off x="240" y="408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7" name="Line 21"/>
            <p:cNvSpPr>
              <a:spLocks noChangeShapeType="1"/>
            </p:cNvSpPr>
            <p:nvPr/>
          </p:nvSpPr>
          <p:spPr bwMode="auto">
            <a:xfrm>
              <a:off x="5520" y="370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46" name="Group 85"/>
          <p:cNvGrpSpPr>
            <a:grpSpLocks/>
          </p:cNvGrpSpPr>
          <p:nvPr/>
        </p:nvGrpSpPr>
        <p:grpSpPr bwMode="auto">
          <a:xfrm>
            <a:off x="1447800" y="4724400"/>
            <a:ext cx="1219200" cy="1219200"/>
            <a:chOff x="4464" y="2208"/>
            <a:chExt cx="768" cy="768"/>
          </a:xfrm>
        </p:grpSpPr>
        <p:sp>
          <p:nvSpPr>
            <p:cNvPr id="10268" name="AutoShape 86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69" name="AutoShape 87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70" name="AutoShape 88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71" name="AutoShape 89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72" name="AutoShape 90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73" name="AutoShape 91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74" name="AutoShape 92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75" name="AutoShape 93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5" name="Group 94"/>
          <p:cNvGrpSpPr>
            <a:grpSpLocks/>
          </p:cNvGrpSpPr>
          <p:nvPr/>
        </p:nvGrpSpPr>
        <p:grpSpPr bwMode="auto">
          <a:xfrm>
            <a:off x="1447800" y="3810000"/>
            <a:ext cx="1219200" cy="1219200"/>
            <a:chOff x="4656" y="2448"/>
            <a:chExt cx="768" cy="768"/>
          </a:xfrm>
        </p:grpSpPr>
        <p:sp>
          <p:nvSpPr>
            <p:cNvPr id="10260" name="AutoShape 95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61" name="AutoShape 96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62" name="AutoShape 97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63" name="AutoShape 98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64" name="AutoShape 99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65" name="AutoShape 100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66" name="AutoShape 101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67" name="AutoShape 102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10248" name="Group 103"/>
          <p:cNvGrpSpPr>
            <a:grpSpLocks/>
          </p:cNvGrpSpPr>
          <p:nvPr/>
        </p:nvGrpSpPr>
        <p:grpSpPr bwMode="auto">
          <a:xfrm>
            <a:off x="2362200" y="4724400"/>
            <a:ext cx="1219200" cy="1219200"/>
            <a:chOff x="4464" y="2208"/>
            <a:chExt cx="768" cy="768"/>
          </a:xfrm>
        </p:grpSpPr>
        <p:sp>
          <p:nvSpPr>
            <p:cNvPr id="10252" name="AutoShape 104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53" name="AutoShape 105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54" name="AutoShape 106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55" name="AutoShape 107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56" name="AutoShape 108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57" name="AutoShape 109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58" name="AutoShape 110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0259" name="AutoShape 111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</p:grpSp>
      <p:sp>
        <p:nvSpPr>
          <p:cNvPr id="106608" name="Line 112"/>
          <p:cNvSpPr>
            <a:spLocks noChangeShapeType="1"/>
          </p:cNvSpPr>
          <p:nvPr/>
        </p:nvSpPr>
        <p:spPr bwMode="auto">
          <a:xfrm>
            <a:off x="1447800" y="5029200"/>
            <a:ext cx="914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611" name="Text Box 115"/>
          <p:cNvSpPr txBox="1">
            <a:spLocks noChangeArrowheads="1"/>
          </p:cNvSpPr>
          <p:nvPr/>
        </p:nvSpPr>
        <p:spPr bwMode="auto">
          <a:xfrm>
            <a:off x="5181600" y="2895600"/>
            <a:ext cx="2209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500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</a:t>
            </a:r>
            <a:r>
              <a:rPr lang="en-US" sz="25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</a:t>
            </a:r>
            <a:r>
              <a:rPr lang="en-US" sz="2500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cắt</a:t>
            </a:r>
            <a:r>
              <a:rPr lang="en-US" sz="25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</a:t>
            </a:r>
            <a:r>
              <a:rPr lang="en-US" sz="2500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hình</a:t>
            </a:r>
            <a:endParaRPr lang="en-US" sz="25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UNI Chu truyen thong" pitchFamily="66" charset="0"/>
            </a:endParaRPr>
          </a:p>
        </p:txBody>
      </p:sp>
      <p:sp>
        <p:nvSpPr>
          <p:cNvPr id="106612" name="Text Box 116"/>
          <p:cNvSpPr txBox="1">
            <a:spLocks noChangeArrowheads="1"/>
          </p:cNvSpPr>
          <p:nvPr/>
        </p:nvSpPr>
        <p:spPr bwMode="auto">
          <a:xfrm>
            <a:off x="4953000" y="3352800"/>
            <a:ext cx="419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</a:t>
            </a:r>
            <a:r>
              <a:rPr lang="en-US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3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Tách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hình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bên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bằng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cách</a:t>
            </a:r>
            <a:r>
              <a:rPr lang="en-US" sz="2800" dirty="0">
                <a:solidFill>
                  <a:srgbClr val="002060"/>
                </a:solidFill>
              </a:rPr>
              <a:t> chia </a:t>
            </a:r>
            <a:r>
              <a:rPr lang="en-US" sz="2800" dirty="0" err="1">
                <a:solidFill>
                  <a:srgbClr val="002060"/>
                </a:solidFill>
              </a:rPr>
              <a:t>thành</a:t>
            </a:r>
            <a:r>
              <a:rPr lang="en-US" sz="2800" dirty="0">
                <a:solidFill>
                  <a:srgbClr val="002060"/>
                </a:solidFill>
              </a:rPr>
              <a:t> 2 </a:t>
            </a:r>
            <a:r>
              <a:rPr lang="en-US" sz="2800" dirty="0" err="1">
                <a:solidFill>
                  <a:srgbClr val="002060"/>
                </a:solidFill>
              </a:rPr>
              <a:t>hình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nhỏ</a:t>
            </a:r>
            <a:r>
              <a:rPr lang="en-US" sz="2800" dirty="0">
                <a:solidFill>
                  <a:srgbClr val="002060"/>
                </a:solidFill>
              </a:rPr>
              <a:t>, 1 </a:t>
            </a:r>
            <a:r>
              <a:rPr lang="en-US" sz="2800" dirty="0" err="1">
                <a:solidFill>
                  <a:srgbClr val="002060"/>
                </a:solidFill>
              </a:rPr>
              <a:t>hình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lập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phương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và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một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hình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hộp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chữ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nhật</a:t>
            </a:r>
            <a:r>
              <a:rPr lang="en-US" sz="28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834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106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5.78035E-7 L 2.77556E-17 -0.1220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1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" presetID="18" presetClass="exit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3" dur="2000"/>
                                        <p:tgtEl>
                                          <p:spTgt spid="106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0.12208 L 2.77556E-17 5.78035E-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1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608" grpId="0" animBg="1"/>
      <p:bldP spid="106608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2743200"/>
            <a:ext cx="1219200" cy="1219200"/>
            <a:chOff x="4464" y="2208"/>
            <a:chExt cx="768" cy="768"/>
          </a:xfrm>
        </p:grpSpPr>
        <p:sp>
          <p:nvSpPr>
            <p:cNvPr id="12339" name="AutoShape 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40" name="AutoShape 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41" name="AutoShape 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42" name="AutoShape 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43" name="AutoShape 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44" name="AutoShape 1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45" name="AutoShape 1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46" name="AutoShape 1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</p:grpSp>
      <p:sp>
        <p:nvSpPr>
          <p:cNvPr id="110641" name="Text Box 49"/>
          <p:cNvSpPr txBox="1">
            <a:spLocks noChangeArrowheads="1"/>
          </p:cNvSpPr>
          <p:nvPr/>
        </p:nvSpPr>
        <p:spPr bwMode="auto">
          <a:xfrm>
            <a:off x="42863" y="1309688"/>
            <a:ext cx="6553200" cy="4139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 smtClean="0"/>
              <a:t>b)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endPara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5+4+5 = 14 (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2 x 2 = 4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(cm</a:t>
            </a:r>
            <a:r>
              <a:rPr lang="en-US" sz="23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4 x 14= 56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(cm</a:t>
            </a:r>
            <a:r>
              <a:rPr lang="en-US" sz="23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002060"/>
                </a:solidFill>
              </a:rPr>
              <a:t>			</a:t>
            </a:r>
            <a:r>
              <a:rPr lang="en-US" sz="2000" dirty="0" err="1">
                <a:solidFill>
                  <a:srgbClr val="002060"/>
                </a:solidFill>
              </a:rPr>
              <a:t>Đáp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số</a:t>
            </a:r>
            <a:r>
              <a:rPr lang="en-US" sz="2000" dirty="0">
                <a:solidFill>
                  <a:srgbClr val="002060"/>
                </a:solidFill>
              </a:rPr>
              <a:t>: </a:t>
            </a:r>
            <a:r>
              <a:rPr lang="en-US" sz="2000" dirty="0" smtClean="0">
                <a:solidFill>
                  <a:srgbClr val="002060"/>
                </a:solidFill>
              </a:rPr>
              <a:t>56 cm</a:t>
            </a:r>
            <a:r>
              <a:rPr lang="en-US" sz="2000" baseline="30000" dirty="0" smtClean="0">
                <a:solidFill>
                  <a:srgbClr val="002060"/>
                </a:solidFill>
              </a:rPr>
              <a:t>2</a:t>
            </a:r>
            <a:endParaRPr lang="en-US" sz="2000" dirty="0">
              <a:solidFill>
                <a:srgbClr val="002060"/>
              </a:solidFill>
            </a:endParaRPr>
          </a:p>
        </p:txBody>
      </p:sp>
      <p:grpSp>
        <p:nvGrpSpPr>
          <p:cNvPr id="12292" name="Group 50"/>
          <p:cNvGrpSpPr>
            <a:grpSpLocks/>
          </p:cNvGrpSpPr>
          <p:nvPr/>
        </p:nvGrpSpPr>
        <p:grpSpPr bwMode="auto">
          <a:xfrm>
            <a:off x="109538" y="219075"/>
            <a:ext cx="8382000" cy="609600"/>
            <a:chOff x="240" y="228"/>
            <a:chExt cx="5280" cy="384"/>
          </a:xfrm>
        </p:grpSpPr>
        <p:sp>
          <p:nvSpPr>
            <p:cNvPr id="12337" name="Line 51"/>
            <p:cNvSpPr>
              <a:spLocks noChangeShapeType="1"/>
            </p:cNvSpPr>
            <p:nvPr/>
          </p:nvSpPr>
          <p:spPr bwMode="auto">
            <a:xfrm>
              <a:off x="240" y="24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8" name="Line 52"/>
            <p:cNvSpPr>
              <a:spLocks noChangeShapeType="1"/>
            </p:cNvSpPr>
            <p:nvPr/>
          </p:nvSpPr>
          <p:spPr bwMode="auto">
            <a:xfrm>
              <a:off x="240" y="22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293" name="Group 53"/>
          <p:cNvGrpSpPr>
            <a:grpSpLocks/>
          </p:cNvGrpSpPr>
          <p:nvPr/>
        </p:nvGrpSpPr>
        <p:grpSpPr bwMode="auto">
          <a:xfrm>
            <a:off x="381000" y="5886450"/>
            <a:ext cx="8382000" cy="609600"/>
            <a:chOff x="240" y="3708"/>
            <a:chExt cx="5280" cy="384"/>
          </a:xfrm>
        </p:grpSpPr>
        <p:sp>
          <p:nvSpPr>
            <p:cNvPr id="12335" name="Line 54"/>
            <p:cNvSpPr>
              <a:spLocks noChangeShapeType="1"/>
            </p:cNvSpPr>
            <p:nvPr/>
          </p:nvSpPr>
          <p:spPr bwMode="auto">
            <a:xfrm>
              <a:off x="240" y="408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6" name="Line 55"/>
            <p:cNvSpPr>
              <a:spLocks noChangeShapeType="1"/>
            </p:cNvSpPr>
            <p:nvPr/>
          </p:nvSpPr>
          <p:spPr bwMode="auto">
            <a:xfrm>
              <a:off x="5520" y="370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10677" name="Picture 8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763" y="1371600"/>
            <a:ext cx="158115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8" name="Picture 8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2133600"/>
            <a:ext cx="14954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9" name="Picture 8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2709863"/>
            <a:ext cx="130492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97"/>
          <p:cNvGrpSpPr>
            <a:grpSpLocks/>
          </p:cNvGrpSpPr>
          <p:nvPr/>
        </p:nvGrpSpPr>
        <p:grpSpPr bwMode="auto">
          <a:xfrm>
            <a:off x="6181725" y="1814513"/>
            <a:ext cx="1219200" cy="1219200"/>
            <a:chOff x="4656" y="2448"/>
            <a:chExt cx="768" cy="768"/>
          </a:xfrm>
        </p:grpSpPr>
        <p:sp>
          <p:nvSpPr>
            <p:cNvPr id="12327" name="AutoShape 98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28" name="AutoShape 99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29" name="AutoShape 100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30" name="AutoShape 101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31" name="AutoShape 102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32" name="AutoShape 103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33" name="AutoShape 104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34" name="AutoShape 105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6" name="Group 106"/>
          <p:cNvGrpSpPr>
            <a:grpSpLocks/>
          </p:cNvGrpSpPr>
          <p:nvPr/>
        </p:nvGrpSpPr>
        <p:grpSpPr bwMode="auto">
          <a:xfrm>
            <a:off x="7096125" y="2743200"/>
            <a:ext cx="1219200" cy="1219200"/>
            <a:chOff x="4464" y="2208"/>
            <a:chExt cx="768" cy="768"/>
          </a:xfrm>
        </p:grpSpPr>
        <p:sp>
          <p:nvSpPr>
            <p:cNvPr id="12319" name="AutoShape 107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20" name="AutoShape 108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21" name="AutoShape 109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22" name="AutoShape 110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23" name="AutoShape 111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24" name="AutoShape 112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25" name="AutoShape 113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26" name="AutoShape 114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7" name="Group 115"/>
          <p:cNvGrpSpPr>
            <a:grpSpLocks/>
          </p:cNvGrpSpPr>
          <p:nvPr/>
        </p:nvGrpSpPr>
        <p:grpSpPr bwMode="auto">
          <a:xfrm>
            <a:off x="6172200" y="871538"/>
            <a:ext cx="1219200" cy="1219200"/>
            <a:chOff x="4656" y="2448"/>
            <a:chExt cx="768" cy="768"/>
          </a:xfrm>
        </p:grpSpPr>
        <p:sp>
          <p:nvSpPr>
            <p:cNvPr id="12311" name="AutoShape 116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12" name="AutoShape 117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13" name="AutoShape 118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14" name="AutoShape 119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15" name="AutoShape 120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16" name="AutoShape 121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17" name="AutoShape 122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18" name="AutoShape 123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8" name="Group 124"/>
          <p:cNvGrpSpPr>
            <a:grpSpLocks/>
          </p:cNvGrpSpPr>
          <p:nvPr/>
        </p:nvGrpSpPr>
        <p:grpSpPr bwMode="auto">
          <a:xfrm>
            <a:off x="7772400" y="2743200"/>
            <a:ext cx="1219200" cy="1219200"/>
            <a:chOff x="4464" y="2208"/>
            <a:chExt cx="768" cy="768"/>
          </a:xfrm>
        </p:grpSpPr>
        <p:sp>
          <p:nvSpPr>
            <p:cNvPr id="12303" name="AutoShape 12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04" name="AutoShape 12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05" name="AutoShape 12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06" name="AutoShape 12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07" name="AutoShape 12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08" name="AutoShape 13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09" name="AutoShape 13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12310" name="AutoShape 13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3050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185 C -0.03056 0.01017 -0.06111 0.0222 -0.07795 0.01434 C -0.09462 0.00647 -0.09705 -0.03838 -0.1 -0.04879 " pathEditMode="relative" rAng="0" ptsTypes="aaA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-115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1 4.04624E-6 C -0.01372 0.05086 -0.04219 0.10196 -0.03664 0.11422 C -0.03091 0.12647 0.00955 0.10011 0.05 0.07398 " pathEditMode="relative" rAng="0" ptsTypes="aaA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8" y="63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0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3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4798E-6 L 0.00104 0.1403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7006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75 -3.69942E-6 L -0.07292 -3.69942E-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10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8"/>
          <p:cNvSpPr txBox="1">
            <a:spLocks noChangeArrowheads="1"/>
          </p:cNvSpPr>
          <p:nvPr/>
        </p:nvSpPr>
        <p:spPr bwMode="auto">
          <a:xfrm>
            <a:off x="609600" y="762000"/>
            <a:ext cx="8153400" cy="1685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cm),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x 3 = 24 (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49"/>
          <p:cNvSpPr txBox="1">
            <a:spLocks noChangeArrowheads="1"/>
          </p:cNvSpPr>
          <p:nvPr/>
        </p:nvSpPr>
        <p:spPr bwMode="auto">
          <a:xfrm>
            <a:off x="597090" y="2358367"/>
            <a:ext cx="8872537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 smtClean="0"/>
              <a:t>b)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endPara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5+4+5 = 14 (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2 x 2 = 4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(cm</a:t>
            </a:r>
            <a:r>
              <a:rPr lang="en-US" sz="23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4 x 14= 56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(cm</a:t>
            </a:r>
            <a:r>
              <a:rPr lang="en-US" sz="23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002060"/>
                </a:solidFill>
              </a:rPr>
              <a:t>			</a:t>
            </a:r>
            <a:r>
              <a:rPr lang="en-US" sz="2000" dirty="0" err="1"/>
              <a:t>Đáp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: </a:t>
            </a:r>
            <a:r>
              <a:rPr lang="en-US" sz="2000" dirty="0" smtClean="0"/>
              <a:t>a. 24 </a:t>
            </a:r>
            <a:r>
              <a:rPr lang="en-US" sz="2000" dirty="0" err="1" smtClean="0"/>
              <a:t>hình</a:t>
            </a:r>
            <a:r>
              <a:rPr lang="en-US" sz="2000" dirty="0" smtClean="0"/>
              <a:t> </a:t>
            </a:r>
            <a:r>
              <a:rPr lang="en-US" sz="2000" dirty="0" err="1" smtClean="0"/>
              <a:t>lập</a:t>
            </a:r>
            <a:r>
              <a:rPr lang="en-US" sz="2000" dirty="0" smtClean="0"/>
              <a:t> </a:t>
            </a:r>
            <a:r>
              <a:rPr lang="en-US" sz="2000" dirty="0" err="1" smtClean="0"/>
              <a:t>phương</a:t>
            </a:r>
            <a:r>
              <a:rPr lang="en-US" sz="2000" dirty="0" smtClean="0"/>
              <a:t> </a:t>
            </a:r>
            <a:r>
              <a:rPr lang="en-US" sz="2000" dirty="0" err="1" smtClean="0"/>
              <a:t>nhỏ</a:t>
            </a:r>
            <a:endParaRPr lang="en-US" sz="2000" dirty="0" smtClean="0"/>
          </a:p>
          <a:p>
            <a:pPr>
              <a:spcBef>
                <a:spcPct val="50000"/>
              </a:spcBef>
              <a:defRPr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                  b. </a:t>
            </a:r>
            <a:r>
              <a:rPr lang="en-US" sz="2000" dirty="0" smtClean="0"/>
              <a:t>56 cm</a:t>
            </a:r>
            <a:r>
              <a:rPr lang="en-US" sz="2000" baseline="30000" dirty="0" smtClean="0"/>
              <a:t>2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924300" y="152400"/>
            <a:ext cx="1524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 smtClean="0"/>
              <a:t>Bài</a:t>
            </a:r>
            <a:r>
              <a:rPr lang="en-US" sz="2500" dirty="0" smtClean="0"/>
              <a:t> </a:t>
            </a:r>
            <a:r>
              <a:rPr lang="en-US" sz="2500" dirty="0" err="1" smtClean="0"/>
              <a:t>giải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569446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474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 CHÚC CÁC CON </a:t>
            </a:r>
          </a:p>
          <a:p>
            <a:pPr marL="0" indent="0" algn="ctr">
              <a:buNone/>
            </a:pP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 NGOAN, HỌC GIỎI!</a:t>
            </a:r>
            <a:endParaRPr lang="en-US" sz="3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5" name="Picture 3" descr="an3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81000"/>
            <a:ext cx="12954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4" descr="3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700" y="1447800"/>
            <a:ext cx="84582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WordArt 5"/>
          <p:cNvSpPr>
            <a:spLocks noChangeArrowheads="1" noChangeShapeType="1" noTextEdit="1"/>
          </p:cNvSpPr>
          <p:nvPr/>
        </p:nvSpPr>
        <p:spPr bwMode="auto">
          <a:xfrm>
            <a:off x="2209800" y="533400"/>
            <a:ext cx="5334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Ai nhanh, ai ĐÚNG? </a:t>
            </a:r>
          </a:p>
        </p:txBody>
      </p:sp>
      <p:pic>
        <p:nvPicPr>
          <p:cNvPr id="33798" name="Picture 6" descr="star_tip_md_wh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0" y="3810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9" name="Picture 7" descr="people008"/>
          <p:cNvPicPr>
            <a:picLocks noChangeAspect="1" noChangeArrowheads="1" noCrop="1"/>
          </p:cNvPicPr>
          <p:nvPr/>
        </p:nvPicPr>
        <p:blipFill>
          <a:blip r:embed="rId6">
            <a:lum contrast="12000"/>
          </a:blip>
          <a:srcRect/>
          <a:stretch>
            <a:fillRect/>
          </a:stretch>
        </p:blipFill>
        <p:spPr bwMode="auto">
          <a:xfrm>
            <a:off x="304800" y="4876800"/>
            <a:ext cx="9715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1828800" y="1752600"/>
            <a:ext cx="75438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1" hangingPunct="1"/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3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3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3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/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7%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/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70%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/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17%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/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A; B ;C </a:t>
            </a:r>
            <a:r>
              <a:rPr lang="en-US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3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31" name="Picture 11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32" name="AutoShape 1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01s 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29" name="Picture 14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30" name="AutoShape 15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02s 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27" name="Picture 17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28" name="AutoShape 18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03s 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25" name="Picture 20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26" name="AutoShape 2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04s 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23" name="Picture 23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24" name="AutoShape 2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05s </a:t>
              </a: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21" name="Picture 26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22" name="AutoShape 2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06s 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0" y="1676400"/>
            <a:ext cx="1774825" cy="1371600"/>
            <a:chOff x="4450" y="0"/>
            <a:chExt cx="1118" cy="1104"/>
          </a:xfrm>
        </p:grpSpPr>
        <p:pic>
          <p:nvPicPr>
            <p:cNvPr id="33819" name="Picture 29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20" name="AutoShape 3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07s </a:t>
              </a: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-1" y="1600200"/>
            <a:ext cx="1676059" cy="1295676"/>
            <a:chOff x="4450" y="0"/>
            <a:chExt cx="1171" cy="1444"/>
          </a:xfrm>
        </p:grpSpPr>
        <p:pic>
          <p:nvPicPr>
            <p:cNvPr id="33817" name="Picture 32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18" name="AutoShape 33"/>
            <p:cNvSpPr>
              <a:spLocks noChangeArrowheads="1"/>
            </p:cNvSpPr>
            <p:nvPr/>
          </p:nvSpPr>
          <p:spPr bwMode="auto">
            <a:xfrm>
              <a:off x="4450" y="170"/>
              <a:ext cx="1171" cy="1274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08s </a:t>
              </a: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-3" y="1554439"/>
            <a:ext cx="1677013" cy="1341437"/>
            <a:chOff x="4450" y="-51"/>
            <a:chExt cx="1295" cy="1495"/>
          </a:xfrm>
        </p:grpSpPr>
        <p:pic>
          <p:nvPicPr>
            <p:cNvPr id="33815" name="Picture 35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-51"/>
              <a:ext cx="1295" cy="1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16" name="AutoShape 36"/>
            <p:cNvSpPr>
              <a:spLocks noChangeArrowheads="1"/>
            </p:cNvSpPr>
            <p:nvPr/>
          </p:nvSpPr>
          <p:spPr bwMode="auto">
            <a:xfrm>
              <a:off x="4744" y="340"/>
              <a:ext cx="923" cy="860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09s 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-61411" y="1600131"/>
            <a:ext cx="1812987" cy="1295676"/>
            <a:chOff x="4285" y="0"/>
            <a:chExt cx="1400" cy="1444"/>
          </a:xfrm>
        </p:grpSpPr>
        <p:pic>
          <p:nvPicPr>
            <p:cNvPr id="33813" name="Picture 38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285" y="0"/>
              <a:ext cx="1400" cy="1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14" name="AutoShape 39"/>
            <p:cNvSpPr>
              <a:spLocks noChangeArrowheads="1"/>
            </p:cNvSpPr>
            <p:nvPr/>
          </p:nvSpPr>
          <p:spPr bwMode="auto">
            <a:xfrm>
              <a:off x="4509" y="85"/>
              <a:ext cx="1089" cy="1222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10s </a:t>
              </a:r>
            </a:p>
          </p:txBody>
        </p:sp>
      </p:grp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1600200" y="4800600"/>
            <a:ext cx="6477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ctr"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812" name="Text Box 42"/>
          <p:cNvSpPr txBox="1">
            <a:spLocks noChangeArrowheads="1"/>
          </p:cNvSpPr>
          <p:nvPr/>
        </p:nvSpPr>
        <p:spPr bwMode="auto">
          <a:xfrm>
            <a:off x="2362200" y="2133600"/>
            <a:ext cx="525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5" name="Picture 3" descr="an3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81000"/>
            <a:ext cx="12954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4" descr="3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700" y="1447800"/>
            <a:ext cx="84582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WordArt 5"/>
          <p:cNvSpPr>
            <a:spLocks noChangeArrowheads="1" noChangeShapeType="1" noTextEdit="1"/>
          </p:cNvSpPr>
          <p:nvPr/>
        </p:nvSpPr>
        <p:spPr bwMode="auto">
          <a:xfrm>
            <a:off x="2209800" y="533400"/>
            <a:ext cx="5334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Ai nhanh, ai ĐÚNG? </a:t>
            </a:r>
          </a:p>
        </p:txBody>
      </p:sp>
      <p:pic>
        <p:nvPicPr>
          <p:cNvPr id="33798" name="Picture 6" descr="star_tip_md_wh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0" y="3810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9" name="Picture 7" descr="people008"/>
          <p:cNvPicPr>
            <a:picLocks noChangeAspect="1" noChangeArrowheads="1" noCrop="1"/>
          </p:cNvPicPr>
          <p:nvPr/>
        </p:nvPicPr>
        <p:blipFill>
          <a:blip r:embed="rId6">
            <a:lum contrast="12000"/>
          </a:blip>
          <a:srcRect/>
          <a:stretch>
            <a:fillRect/>
          </a:stretch>
        </p:blipFill>
        <p:spPr bwMode="auto">
          <a:xfrm>
            <a:off x="304800" y="4876800"/>
            <a:ext cx="9715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1828800" y="1752600"/>
            <a:ext cx="75438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1" hangingPunct="1"/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7,5% + 2,5% =…….?</a:t>
            </a:r>
            <a:endParaRPr lang="en-US" sz="3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/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9%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/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9,5%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/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10,5%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/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10%</a:t>
            </a:r>
            <a:endParaRPr lang="en-US" sz="3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31" name="Picture 11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32" name="AutoShape 1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01s 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29" name="Picture 14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30" name="AutoShape 15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02s 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27" name="Picture 17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28" name="AutoShape 18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03s 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25" name="Picture 20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26" name="AutoShape 2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04s 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23" name="Picture 23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24" name="AutoShape 2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05s </a:t>
              </a: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21" name="Picture 26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22" name="AutoShape 2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06s 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0" y="1676400"/>
            <a:ext cx="1774825" cy="1371600"/>
            <a:chOff x="4450" y="0"/>
            <a:chExt cx="1118" cy="1104"/>
          </a:xfrm>
        </p:grpSpPr>
        <p:pic>
          <p:nvPicPr>
            <p:cNvPr id="33819" name="Picture 29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20" name="AutoShape 3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07s </a:t>
              </a: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-1" y="1600200"/>
            <a:ext cx="1676059" cy="1295676"/>
            <a:chOff x="4450" y="0"/>
            <a:chExt cx="1171" cy="1444"/>
          </a:xfrm>
        </p:grpSpPr>
        <p:pic>
          <p:nvPicPr>
            <p:cNvPr id="33817" name="Picture 32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18" name="AutoShape 33"/>
            <p:cNvSpPr>
              <a:spLocks noChangeArrowheads="1"/>
            </p:cNvSpPr>
            <p:nvPr/>
          </p:nvSpPr>
          <p:spPr bwMode="auto">
            <a:xfrm>
              <a:off x="4450" y="170"/>
              <a:ext cx="1171" cy="1274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08s </a:t>
              </a: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-3" y="1554439"/>
            <a:ext cx="1677013" cy="1341437"/>
            <a:chOff x="4450" y="-51"/>
            <a:chExt cx="1295" cy="1495"/>
          </a:xfrm>
        </p:grpSpPr>
        <p:pic>
          <p:nvPicPr>
            <p:cNvPr id="33815" name="Picture 35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450" y="-51"/>
              <a:ext cx="1295" cy="1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16" name="AutoShape 36"/>
            <p:cNvSpPr>
              <a:spLocks noChangeArrowheads="1"/>
            </p:cNvSpPr>
            <p:nvPr/>
          </p:nvSpPr>
          <p:spPr bwMode="auto">
            <a:xfrm>
              <a:off x="4744" y="340"/>
              <a:ext cx="923" cy="860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09s 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-61411" y="1600131"/>
            <a:ext cx="1812987" cy="1295676"/>
            <a:chOff x="4285" y="0"/>
            <a:chExt cx="1400" cy="1444"/>
          </a:xfrm>
        </p:grpSpPr>
        <p:pic>
          <p:nvPicPr>
            <p:cNvPr id="33813" name="Picture 38" descr="CLOCK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285" y="0"/>
              <a:ext cx="1400" cy="1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14" name="AutoShape 39"/>
            <p:cNvSpPr>
              <a:spLocks noChangeArrowheads="1"/>
            </p:cNvSpPr>
            <p:nvPr/>
          </p:nvSpPr>
          <p:spPr bwMode="auto">
            <a:xfrm>
              <a:off x="4509" y="85"/>
              <a:ext cx="1089" cy="1222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10s </a:t>
              </a:r>
            </a:p>
          </p:txBody>
        </p:sp>
      </p:grp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1600200" y="4800600"/>
            <a:ext cx="6477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ctr"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5" name="Picture 3" descr="an3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381000"/>
            <a:ext cx="12954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4" descr="3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6700" y="1447800"/>
            <a:ext cx="84582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WordArt 5"/>
          <p:cNvSpPr>
            <a:spLocks noChangeArrowheads="1" noChangeShapeType="1" noTextEdit="1"/>
          </p:cNvSpPr>
          <p:nvPr/>
        </p:nvSpPr>
        <p:spPr bwMode="auto">
          <a:xfrm>
            <a:off x="2209800" y="533400"/>
            <a:ext cx="5334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Ai nhanh, ai ĐÚNG? </a:t>
            </a:r>
          </a:p>
        </p:txBody>
      </p:sp>
      <p:pic>
        <p:nvPicPr>
          <p:cNvPr id="33798" name="Picture 6" descr="star_tip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20000" y="3810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9" name="Picture 7" descr="people008"/>
          <p:cNvPicPr>
            <a:picLocks noChangeAspect="1" noChangeArrowheads="1" noCrop="1"/>
          </p:cNvPicPr>
          <p:nvPr/>
        </p:nvPicPr>
        <p:blipFill>
          <a:blip r:embed="rId7">
            <a:lum contrast="12000"/>
          </a:blip>
          <a:srcRect/>
          <a:stretch>
            <a:fillRect/>
          </a:stretch>
        </p:blipFill>
        <p:spPr bwMode="auto">
          <a:xfrm>
            <a:off x="304800" y="4876800"/>
            <a:ext cx="9715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1828800" y="1752600"/>
            <a:ext cx="75438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1" hangingPunct="1"/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/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cm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/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dm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/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m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/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A; B ;C </a:t>
            </a:r>
            <a:r>
              <a:rPr lang="en-US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31" name="Picture 11" descr="CLOCK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32" name="AutoShape 1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01s 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29" name="Picture 14" descr="CLOCK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30" name="AutoShape 15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02s 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27" name="Picture 17" descr="CLOCK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28" name="AutoShape 18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03s 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25" name="Picture 20" descr="CLOCK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26" name="AutoShape 2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04s 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23" name="Picture 23" descr="CLOCK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24" name="AutoShape 2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05s </a:t>
              </a: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0" y="1600200"/>
            <a:ext cx="1774825" cy="1371600"/>
            <a:chOff x="4450" y="0"/>
            <a:chExt cx="1118" cy="1104"/>
          </a:xfrm>
        </p:grpSpPr>
        <p:pic>
          <p:nvPicPr>
            <p:cNvPr id="33821" name="Picture 26" descr="CLOCK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22" name="AutoShape 2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06s 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0" y="1676400"/>
            <a:ext cx="1774825" cy="1371600"/>
            <a:chOff x="4450" y="0"/>
            <a:chExt cx="1118" cy="1104"/>
          </a:xfrm>
        </p:grpSpPr>
        <p:pic>
          <p:nvPicPr>
            <p:cNvPr id="33819" name="Picture 29" descr="CLOCK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20" name="AutoShape 3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07s </a:t>
              </a: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-1" y="1600200"/>
            <a:ext cx="1676059" cy="1295676"/>
            <a:chOff x="4450" y="0"/>
            <a:chExt cx="1171" cy="1444"/>
          </a:xfrm>
        </p:grpSpPr>
        <p:pic>
          <p:nvPicPr>
            <p:cNvPr id="33817" name="Picture 32" descr="CLOCK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18" name="AutoShape 33"/>
            <p:cNvSpPr>
              <a:spLocks noChangeArrowheads="1"/>
            </p:cNvSpPr>
            <p:nvPr/>
          </p:nvSpPr>
          <p:spPr bwMode="auto">
            <a:xfrm>
              <a:off x="4450" y="170"/>
              <a:ext cx="1171" cy="1274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08s </a:t>
              </a: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-3" y="1554439"/>
            <a:ext cx="1677013" cy="1341437"/>
            <a:chOff x="4450" y="-51"/>
            <a:chExt cx="1295" cy="1495"/>
          </a:xfrm>
        </p:grpSpPr>
        <p:pic>
          <p:nvPicPr>
            <p:cNvPr id="33815" name="Picture 35" descr="CLOCK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450" y="-51"/>
              <a:ext cx="1295" cy="1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16" name="AutoShape 36"/>
            <p:cNvSpPr>
              <a:spLocks noChangeArrowheads="1"/>
            </p:cNvSpPr>
            <p:nvPr/>
          </p:nvSpPr>
          <p:spPr bwMode="auto">
            <a:xfrm>
              <a:off x="4744" y="340"/>
              <a:ext cx="923" cy="860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09s 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-61411" y="1600131"/>
            <a:ext cx="1812987" cy="1295676"/>
            <a:chOff x="4285" y="0"/>
            <a:chExt cx="1400" cy="1444"/>
          </a:xfrm>
        </p:grpSpPr>
        <p:pic>
          <p:nvPicPr>
            <p:cNvPr id="33813" name="Picture 38" descr="CLOCK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285" y="0"/>
              <a:ext cx="1400" cy="1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14" name="AutoShape 39"/>
            <p:cNvSpPr>
              <a:spLocks noChangeArrowheads="1"/>
            </p:cNvSpPr>
            <p:nvPr/>
          </p:nvSpPr>
          <p:spPr bwMode="auto">
            <a:xfrm>
              <a:off x="4509" y="85"/>
              <a:ext cx="1089" cy="1222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kumimoji="1" lang="en-US" sz="6600" b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10s </a:t>
              </a:r>
            </a:p>
          </p:txBody>
        </p:sp>
      </p:grp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1600200" y="4800600"/>
            <a:ext cx="6477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ctr"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812" name="Text Box 42"/>
          <p:cNvSpPr txBox="1">
            <a:spLocks noChangeArrowheads="1"/>
          </p:cNvSpPr>
          <p:nvPr/>
        </p:nvSpPr>
        <p:spPr bwMode="auto">
          <a:xfrm>
            <a:off x="2362200" y="2133600"/>
            <a:ext cx="525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3200400" y="2362200"/>
          <a:ext cx="228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9" imgW="114120" imgH="431640" progId="Equation.3">
                  <p:embed/>
                </p:oleObj>
              </mc:Choice>
              <mc:Fallback>
                <p:oleObj name="Equation" r:id="rId9" imgW="11412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362200"/>
                        <a:ext cx="228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200400" y="2819400"/>
          <a:ext cx="228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11" imgW="114120" imgH="431640" progId="Equation.3">
                  <p:embed/>
                </p:oleObj>
              </mc:Choice>
              <mc:Fallback>
                <p:oleObj name="Equation" r:id="rId11" imgW="11412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819400"/>
                        <a:ext cx="228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048000" y="3276600"/>
          <a:ext cx="228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3" imgW="114120" imgH="431640" progId="Equation.3">
                  <p:embed/>
                </p:oleObj>
              </mc:Choice>
              <mc:Fallback>
                <p:oleObj name="Equation" r:id="rId13" imgW="11412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76600"/>
                        <a:ext cx="228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981200" y="6019800"/>
            <a:ext cx="4953000" cy="533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0"/>
            <a:ext cx="8077200" cy="655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   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15%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10%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5% </a:t>
            </a:r>
            <a:endParaRPr lang="en-US" sz="3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3429000"/>
            <a:ext cx="31242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10%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120 </a:t>
            </a:r>
            <a:r>
              <a:rPr kumimoji="0" lang="en-US" sz="3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0" y="3581400"/>
            <a:ext cx="4191000" cy="457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Vì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120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x 10 : 100 = </a:t>
            </a:r>
            <a:r>
              <a:rPr kumimoji="0" lang="en-US" sz="3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12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85800" y="1600200"/>
            <a:ext cx="8077200" cy="655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sz="2600" dirty="0" err="1" smtClean="0"/>
              <a:t>Bài</a:t>
            </a:r>
            <a:r>
              <a:rPr lang="en-US" sz="2600" dirty="0" smtClean="0"/>
              <a:t> 1: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Dung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tính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nhẩm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15%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120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038600" y="4495800"/>
            <a:ext cx="4724400" cy="9144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sz="2600" dirty="0" smtClean="0"/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5%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10%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Nên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bạn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lấy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12 : 2 = </a:t>
            </a:r>
            <a:r>
              <a:rPr kumimoji="0" lang="en-US" sz="2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6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85800" y="4495800"/>
            <a:ext cx="31242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5%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120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81000" y="5486400"/>
            <a:ext cx="8763000" cy="1143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Cộng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2 </a:t>
            </a:r>
            <a:r>
              <a:rPr kumimoji="0" lang="en-US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kết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quả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lại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15%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120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12 + 6 = 18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05200" y="34290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5200" y="44958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10800000" flipV="1">
            <a:off x="5943600" y="4038600"/>
            <a:ext cx="1295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" grpId="0" build="p"/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4"/>
          <p:cNvGrpSpPr>
            <a:grpSpLocks/>
          </p:cNvGrpSpPr>
          <p:nvPr/>
        </p:nvGrpSpPr>
        <p:grpSpPr bwMode="auto">
          <a:xfrm>
            <a:off x="381000" y="361950"/>
            <a:ext cx="8382000" cy="609600"/>
            <a:chOff x="240" y="228"/>
            <a:chExt cx="5280" cy="384"/>
          </a:xfrm>
        </p:grpSpPr>
        <p:sp>
          <p:nvSpPr>
            <p:cNvPr id="5145" name="Line 5"/>
            <p:cNvSpPr>
              <a:spLocks noChangeShapeType="1"/>
            </p:cNvSpPr>
            <p:nvPr/>
          </p:nvSpPr>
          <p:spPr bwMode="auto">
            <a:xfrm>
              <a:off x="240" y="24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Line 6"/>
            <p:cNvSpPr>
              <a:spLocks noChangeShapeType="1"/>
            </p:cNvSpPr>
            <p:nvPr/>
          </p:nvSpPr>
          <p:spPr bwMode="auto">
            <a:xfrm>
              <a:off x="240" y="22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3" name="Group 7"/>
          <p:cNvGrpSpPr>
            <a:grpSpLocks/>
          </p:cNvGrpSpPr>
          <p:nvPr/>
        </p:nvGrpSpPr>
        <p:grpSpPr bwMode="auto">
          <a:xfrm>
            <a:off x="381000" y="5886450"/>
            <a:ext cx="8382000" cy="609600"/>
            <a:chOff x="240" y="3708"/>
            <a:chExt cx="5280" cy="384"/>
          </a:xfrm>
        </p:grpSpPr>
        <p:sp>
          <p:nvSpPr>
            <p:cNvPr id="5143" name="Line 8"/>
            <p:cNvSpPr>
              <a:spLocks noChangeShapeType="1"/>
            </p:cNvSpPr>
            <p:nvPr/>
          </p:nvSpPr>
          <p:spPr bwMode="auto">
            <a:xfrm>
              <a:off x="240" y="408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Line 9"/>
            <p:cNvSpPr>
              <a:spLocks noChangeShapeType="1"/>
            </p:cNvSpPr>
            <p:nvPr/>
          </p:nvSpPr>
          <p:spPr bwMode="auto">
            <a:xfrm>
              <a:off x="5520" y="370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9338" name="Text Box 10"/>
          <p:cNvSpPr txBox="1">
            <a:spLocks noChangeArrowheads="1"/>
          </p:cNvSpPr>
          <p:nvPr/>
        </p:nvSpPr>
        <p:spPr bwMode="auto">
          <a:xfrm>
            <a:off x="635000" y="622300"/>
            <a:ext cx="8001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17,5%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240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Dung:</a:t>
            </a:r>
          </a:p>
        </p:txBody>
      </p:sp>
      <p:sp>
        <p:nvSpPr>
          <p:cNvPr id="99339" name="Text Box 11"/>
          <p:cNvSpPr txBox="1">
            <a:spLocks noChangeArrowheads="1"/>
          </p:cNvSpPr>
          <p:nvPr/>
        </p:nvSpPr>
        <p:spPr bwMode="auto">
          <a:xfrm>
            <a:off x="1676400" y="2006600"/>
            <a:ext cx="5867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000"/>
              <a:t>………% của 240 là………</a:t>
            </a:r>
          </a:p>
        </p:txBody>
      </p:sp>
      <p:sp>
        <p:nvSpPr>
          <p:cNvPr id="99341" name="Text Box 13"/>
          <p:cNvSpPr txBox="1">
            <a:spLocks noChangeArrowheads="1"/>
          </p:cNvSpPr>
          <p:nvPr/>
        </p:nvSpPr>
        <p:spPr bwMode="auto">
          <a:xfrm>
            <a:off x="1651000" y="2590800"/>
            <a:ext cx="5867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000"/>
              <a:t>………% của 240 là………</a:t>
            </a:r>
          </a:p>
        </p:txBody>
      </p:sp>
      <p:sp>
        <p:nvSpPr>
          <p:cNvPr id="99342" name="Text Box 14"/>
          <p:cNvSpPr txBox="1">
            <a:spLocks noChangeArrowheads="1"/>
          </p:cNvSpPr>
          <p:nvPr/>
        </p:nvSpPr>
        <p:spPr bwMode="auto">
          <a:xfrm>
            <a:off x="1625600" y="3276600"/>
            <a:ext cx="5867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000"/>
              <a:t>………% của 240 là………</a:t>
            </a:r>
          </a:p>
        </p:txBody>
      </p:sp>
      <p:sp>
        <p:nvSpPr>
          <p:cNvPr id="99343" name="Text Box 15"/>
          <p:cNvSpPr txBox="1">
            <a:spLocks noChangeArrowheads="1"/>
          </p:cNvSpPr>
          <p:nvPr/>
        </p:nvSpPr>
        <p:spPr bwMode="auto">
          <a:xfrm>
            <a:off x="711200" y="4013200"/>
            <a:ext cx="6477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000"/>
              <a:t>Vậy: 17,5% của 240 là……….</a:t>
            </a:r>
          </a:p>
        </p:txBody>
      </p:sp>
      <p:sp>
        <p:nvSpPr>
          <p:cNvPr id="99346" name="Text Box 18"/>
          <p:cNvSpPr txBox="1">
            <a:spLocks noChangeArrowheads="1"/>
          </p:cNvSpPr>
          <p:nvPr/>
        </p:nvSpPr>
        <p:spPr bwMode="auto">
          <a:xfrm>
            <a:off x="1943100" y="1981200"/>
            <a:ext cx="1295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  <p:sp>
        <p:nvSpPr>
          <p:cNvPr id="99347" name="Text Box 19"/>
          <p:cNvSpPr txBox="1">
            <a:spLocks noChangeArrowheads="1"/>
          </p:cNvSpPr>
          <p:nvPr/>
        </p:nvSpPr>
        <p:spPr bwMode="auto">
          <a:xfrm>
            <a:off x="2057400" y="2527300"/>
            <a:ext cx="1066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99348" name="Text Box 20"/>
          <p:cNvSpPr txBox="1">
            <a:spLocks noChangeArrowheads="1"/>
          </p:cNvSpPr>
          <p:nvPr/>
        </p:nvSpPr>
        <p:spPr bwMode="auto">
          <a:xfrm>
            <a:off x="1905000" y="3200400"/>
            <a:ext cx="1143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2.5</a:t>
            </a:r>
          </a:p>
        </p:txBody>
      </p:sp>
      <p:sp>
        <p:nvSpPr>
          <p:cNvPr id="99349" name="Text Box 21"/>
          <p:cNvSpPr txBox="1">
            <a:spLocks noChangeArrowheads="1"/>
          </p:cNvSpPr>
          <p:nvPr/>
        </p:nvSpPr>
        <p:spPr bwMode="auto">
          <a:xfrm>
            <a:off x="5105400" y="1981200"/>
            <a:ext cx="1066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24</a:t>
            </a:r>
          </a:p>
        </p:txBody>
      </p:sp>
      <p:sp>
        <p:nvSpPr>
          <p:cNvPr id="99350" name="Text Box 22"/>
          <p:cNvSpPr txBox="1">
            <a:spLocks noChangeArrowheads="1"/>
          </p:cNvSpPr>
          <p:nvPr/>
        </p:nvSpPr>
        <p:spPr bwMode="auto">
          <a:xfrm>
            <a:off x="5067300" y="2527300"/>
            <a:ext cx="914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</a:t>
            </a:r>
          </a:p>
        </p:txBody>
      </p:sp>
      <p:sp>
        <p:nvSpPr>
          <p:cNvPr id="99351" name="Text Box 23"/>
          <p:cNvSpPr txBox="1">
            <a:spLocks noChangeArrowheads="1"/>
          </p:cNvSpPr>
          <p:nvPr/>
        </p:nvSpPr>
        <p:spPr bwMode="auto">
          <a:xfrm>
            <a:off x="5130800" y="3213100"/>
            <a:ext cx="533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99352" name="Text Box 24"/>
          <p:cNvSpPr txBox="1">
            <a:spLocks noChangeArrowheads="1"/>
          </p:cNvSpPr>
          <p:nvPr/>
        </p:nvSpPr>
        <p:spPr bwMode="auto">
          <a:xfrm>
            <a:off x="4800600" y="3962400"/>
            <a:ext cx="76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42</a:t>
            </a:r>
          </a:p>
        </p:txBody>
      </p:sp>
      <p:sp>
        <p:nvSpPr>
          <p:cNvPr id="99353" name="Text Box 25"/>
          <p:cNvSpPr txBox="1">
            <a:spLocks noChangeArrowheads="1"/>
          </p:cNvSpPr>
          <p:nvPr/>
        </p:nvSpPr>
        <p:spPr bwMode="auto">
          <a:xfrm>
            <a:off x="657225" y="628650"/>
            <a:ext cx="7086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35%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520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9354" name="Text Box 26"/>
          <p:cNvSpPr txBox="1">
            <a:spLocks noChangeArrowheads="1"/>
          </p:cNvSpPr>
          <p:nvPr/>
        </p:nvSpPr>
        <p:spPr bwMode="auto">
          <a:xfrm>
            <a:off x="609600" y="1566863"/>
            <a:ext cx="7848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000"/>
              <a:t>Ta có: 17,5% = ……….+…………+...........</a:t>
            </a:r>
          </a:p>
        </p:txBody>
      </p:sp>
      <p:sp>
        <p:nvSpPr>
          <p:cNvPr id="99355" name="Text Box 27"/>
          <p:cNvSpPr txBox="1">
            <a:spLocks noChangeArrowheads="1"/>
          </p:cNvSpPr>
          <p:nvPr/>
        </p:nvSpPr>
        <p:spPr bwMode="auto">
          <a:xfrm>
            <a:off x="3486150" y="1500188"/>
            <a:ext cx="1295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10%</a:t>
            </a:r>
          </a:p>
        </p:txBody>
      </p:sp>
      <p:sp>
        <p:nvSpPr>
          <p:cNvPr id="99356" name="Text Box 28"/>
          <p:cNvSpPr txBox="1">
            <a:spLocks noChangeArrowheads="1"/>
          </p:cNvSpPr>
          <p:nvPr/>
        </p:nvSpPr>
        <p:spPr bwMode="auto">
          <a:xfrm>
            <a:off x="5100638" y="1493838"/>
            <a:ext cx="1066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5%</a:t>
            </a:r>
          </a:p>
        </p:txBody>
      </p:sp>
      <p:sp>
        <p:nvSpPr>
          <p:cNvPr id="99357" name="Text Box 29"/>
          <p:cNvSpPr txBox="1">
            <a:spLocks noChangeArrowheads="1"/>
          </p:cNvSpPr>
          <p:nvPr/>
        </p:nvSpPr>
        <p:spPr bwMode="auto">
          <a:xfrm>
            <a:off x="6634163" y="1489075"/>
            <a:ext cx="1143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2.5%</a:t>
            </a:r>
          </a:p>
        </p:txBody>
      </p:sp>
      <p:sp>
        <p:nvSpPr>
          <p:cNvPr id="99358" name="Text Box 30"/>
          <p:cNvSpPr txBox="1">
            <a:spLocks noChangeArrowheads="1"/>
          </p:cNvSpPr>
          <p:nvPr/>
        </p:nvSpPr>
        <p:spPr bwMode="auto">
          <a:xfrm>
            <a:off x="1276350" y="1571625"/>
            <a:ext cx="6019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Ta có: 10% của 520 là 52</a:t>
            </a:r>
          </a:p>
        </p:txBody>
      </p:sp>
      <p:sp>
        <p:nvSpPr>
          <p:cNvPr id="99359" name="Text Box 31"/>
          <p:cNvSpPr txBox="1">
            <a:spLocks noChangeArrowheads="1"/>
          </p:cNvSpPr>
          <p:nvPr/>
        </p:nvSpPr>
        <p:spPr bwMode="auto">
          <a:xfrm>
            <a:off x="1490663" y="2133600"/>
            <a:ext cx="56388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30% của 520 là 156</a:t>
            </a:r>
          </a:p>
          <a:p>
            <a:pPr>
              <a:spcBef>
                <a:spcPct val="50000"/>
              </a:spcBef>
              <a:defRPr/>
            </a:pPr>
            <a:r>
              <a:rPr lang="en-US" sz="3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5% của 520 là 26</a:t>
            </a:r>
          </a:p>
          <a:p>
            <a:pPr>
              <a:spcBef>
                <a:spcPct val="50000"/>
              </a:spcBef>
              <a:defRPr/>
            </a:pPr>
            <a:r>
              <a:rPr lang="en-US" sz="3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Vậy: 35% của 520 là 182</a:t>
            </a:r>
          </a:p>
        </p:txBody>
      </p:sp>
    </p:spTree>
    <p:extLst>
      <p:ext uri="{BB962C8B-B14F-4D97-AF65-F5344CB8AC3E}">
        <p14:creationId xmlns:p14="http://schemas.microsoft.com/office/powerpoint/2010/main" val="3312954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93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93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9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9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99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99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99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99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99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99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500"/>
                                        <p:tgtEl>
                                          <p:spTgt spid="99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99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4" dur="500"/>
                                        <p:tgtEl>
                                          <p:spTgt spid="99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9" dur="500"/>
                                        <p:tgtEl>
                                          <p:spTgt spid="99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mph" presetSubtype="2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500" fill="hold"/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mph" presetSubtype="2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500" fill="hold"/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mph" presetSubtype="2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993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6" dur="500"/>
                                        <p:tgtEl>
                                          <p:spTgt spid="99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mph" presetSubtype="2" repeatCount="3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500" fill="hold"/>
                                        <p:tgtEl>
                                          <p:spTgt spid="993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92" dur="500"/>
                                        <p:tgtEl>
                                          <p:spTgt spid="99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5" dur="500"/>
                                        <p:tgtEl>
                                          <p:spTgt spid="99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8" dur="500"/>
                                        <p:tgtEl>
                                          <p:spTgt spid="99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1" dur="500"/>
                                        <p:tgtEl>
                                          <p:spTgt spid="99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4" dur="500"/>
                                        <p:tgtEl>
                                          <p:spTgt spid="99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7" dur="500"/>
                                        <p:tgtEl>
                                          <p:spTgt spid="99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0" dur="500"/>
                                        <p:tgtEl>
                                          <p:spTgt spid="99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3" dur="500"/>
                                        <p:tgtEl>
                                          <p:spTgt spid="99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4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6" dur="500"/>
                                        <p:tgtEl>
                                          <p:spTgt spid="99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4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9" dur="500"/>
                                        <p:tgtEl>
                                          <p:spTgt spid="99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4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2" dur="500"/>
                                        <p:tgtEl>
                                          <p:spTgt spid="99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5" dur="500"/>
                                        <p:tgtEl>
                                          <p:spTgt spid="99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8" dur="500"/>
                                        <p:tgtEl>
                                          <p:spTgt spid="99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1" dur="500"/>
                                        <p:tgtEl>
                                          <p:spTgt spid="99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4" dur="500"/>
                                        <p:tgtEl>
                                          <p:spTgt spid="99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7" dur="500"/>
                                        <p:tgtEl>
                                          <p:spTgt spid="99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2" dur="80"/>
                                        <p:tgtEl>
                                          <p:spTgt spid="993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3" dur="80"/>
                                        <p:tgtEl>
                                          <p:spTgt spid="993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80"/>
                                        <p:tgtEl>
                                          <p:spTgt spid="993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99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4" dur="1" fill="hold"/>
                                        <p:tgtEl>
                                          <p:spTgt spid="993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8" grpId="0"/>
      <p:bldP spid="99338" grpId="1"/>
      <p:bldP spid="99339" grpId="0"/>
      <p:bldP spid="99339" grpId="1"/>
      <p:bldP spid="99341" grpId="0"/>
      <p:bldP spid="99341" grpId="1"/>
      <p:bldP spid="99342" grpId="0"/>
      <p:bldP spid="99342" grpId="1"/>
      <p:bldP spid="99343" grpId="0"/>
      <p:bldP spid="99343" grpId="1"/>
      <p:bldP spid="99346" grpId="0"/>
      <p:bldP spid="99346" grpId="1"/>
      <p:bldP spid="99347" grpId="0"/>
      <p:bldP spid="99347" grpId="1"/>
      <p:bldP spid="99348" grpId="0"/>
      <p:bldP spid="99348" grpId="1"/>
      <p:bldP spid="99349" grpId="0"/>
      <p:bldP spid="99349" grpId="1"/>
      <p:bldP spid="99349" grpId="2"/>
      <p:bldP spid="99350" grpId="0"/>
      <p:bldP spid="99350" grpId="1"/>
      <p:bldP spid="99350" grpId="2"/>
      <p:bldP spid="99351" grpId="0"/>
      <p:bldP spid="99351" grpId="1"/>
      <p:bldP spid="99351" grpId="2"/>
      <p:bldP spid="99352" grpId="0"/>
      <p:bldP spid="99352" grpId="1"/>
      <p:bldP spid="99352" grpId="2"/>
      <p:bldP spid="99353" grpId="0"/>
      <p:bldP spid="99354" grpId="0"/>
      <p:bldP spid="99354" grpId="1"/>
      <p:bldP spid="99355" grpId="0"/>
      <p:bldP spid="99355" grpId="1"/>
      <p:bldP spid="99356" grpId="0"/>
      <p:bldP spid="99356" grpId="1"/>
      <p:bldP spid="99357" grpId="0"/>
      <p:bldP spid="99357" grpId="1"/>
      <p:bldP spid="99358" grpId="0"/>
      <p:bldP spid="993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153400" cy="16764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35%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520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133601"/>
            <a:ext cx="34290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……….%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520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2133600"/>
            <a:ext cx="5052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200" y="2133600"/>
            <a:ext cx="269977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520 x 10 : 100 = 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52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2895600"/>
            <a:ext cx="34290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……….%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520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2895600"/>
            <a:ext cx="5052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19600" y="2971800"/>
            <a:ext cx="2362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52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2 = 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104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3505200"/>
            <a:ext cx="34290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……….%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520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71600" y="3429000"/>
            <a:ext cx="838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95800" y="3581400"/>
            <a:ext cx="2362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52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: 2 = 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2000" y="4343401"/>
            <a:ext cx="36576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35%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520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114800" y="4343400"/>
            <a:ext cx="7338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52     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76800" y="4343400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104     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72000" y="4343400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   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172200" y="4343400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553200" y="4267200"/>
            <a:ext cx="9624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182     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rot="10800000" flipV="1">
            <a:off x="4800600" y="2514600"/>
            <a:ext cx="1752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410200" y="4343400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   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38800" y="4343400"/>
            <a:ext cx="762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26     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/>
      <p:bldP spid="9" grpId="0"/>
      <p:bldP spid="10" grpId="0"/>
      <p:bldP spid="15" grpId="0"/>
      <p:bldP spid="16" grpId="0"/>
      <p:bldP spid="17" grpId="0"/>
      <p:bldP spid="23" grpId="0"/>
      <p:bldP spid="24" grpId="0"/>
      <p:bldP spid="25" grpId="0"/>
      <p:bldP spid="26" grpId="0"/>
      <p:bldP spid="29" grpId="0"/>
      <p:bldP spid="3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Bài</a:t>
            </a:r>
            <a:r>
              <a:rPr lang="en-US" dirty="0" smtClean="0"/>
              <a:t> 2: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tỉ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tích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2:3</a:t>
            </a:r>
            <a:endParaRPr lang="en-US" dirty="0"/>
          </a:p>
        </p:txBody>
      </p:sp>
      <p:pic>
        <p:nvPicPr>
          <p:cNvPr id="6" name="Content Placeholder 5" descr="image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2133600"/>
            <a:ext cx="1676400" cy="1610515"/>
          </a:xfrm>
        </p:spPr>
      </p:pic>
      <p:pic>
        <p:nvPicPr>
          <p:cNvPr id="12" name="Content Placeholder 5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200" y="1828800"/>
            <a:ext cx="2362200" cy="226936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28600" y="4572000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2400" y="563880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143000" y="3581400"/>
            <a:ext cx="2667000" cy="609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64 cm</a:t>
            </a:r>
            <a:r>
              <a:rPr lang="en-US" sz="25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724400" y="3886200"/>
            <a:ext cx="28194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… cm</a:t>
            </a:r>
            <a:r>
              <a:rPr lang="en-US" sz="25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?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4"/>
          <p:cNvGrpSpPr>
            <a:grpSpLocks/>
          </p:cNvGrpSpPr>
          <p:nvPr/>
        </p:nvGrpSpPr>
        <p:grpSpPr bwMode="auto">
          <a:xfrm>
            <a:off x="0" y="7938"/>
            <a:ext cx="9144000" cy="609600"/>
            <a:chOff x="240" y="228"/>
            <a:chExt cx="5280" cy="384"/>
          </a:xfrm>
        </p:grpSpPr>
        <p:sp>
          <p:nvSpPr>
            <p:cNvPr id="7203" name="Line 5"/>
            <p:cNvSpPr>
              <a:spLocks noChangeShapeType="1"/>
            </p:cNvSpPr>
            <p:nvPr/>
          </p:nvSpPr>
          <p:spPr bwMode="auto">
            <a:xfrm>
              <a:off x="240" y="24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4" name="Line 6"/>
            <p:cNvSpPr>
              <a:spLocks noChangeShapeType="1"/>
            </p:cNvSpPr>
            <p:nvPr/>
          </p:nvSpPr>
          <p:spPr bwMode="auto">
            <a:xfrm>
              <a:off x="240" y="22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1" name="Group 7"/>
          <p:cNvGrpSpPr>
            <a:grpSpLocks/>
          </p:cNvGrpSpPr>
          <p:nvPr/>
        </p:nvGrpSpPr>
        <p:grpSpPr bwMode="auto">
          <a:xfrm>
            <a:off x="381000" y="5886450"/>
            <a:ext cx="8382000" cy="609600"/>
            <a:chOff x="240" y="3708"/>
            <a:chExt cx="5280" cy="384"/>
          </a:xfrm>
        </p:grpSpPr>
        <p:sp>
          <p:nvSpPr>
            <p:cNvPr id="7201" name="Line 8"/>
            <p:cNvSpPr>
              <a:spLocks noChangeShapeType="1"/>
            </p:cNvSpPr>
            <p:nvPr/>
          </p:nvSpPr>
          <p:spPr bwMode="auto">
            <a:xfrm>
              <a:off x="240" y="4080"/>
              <a:ext cx="5280" cy="0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2" name="Line 9"/>
            <p:cNvSpPr>
              <a:spLocks noChangeShapeType="1"/>
            </p:cNvSpPr>
            <p:nvPr/>
          </p:nvSpPr>
          <p:spPr bwMode="auto">
            <a:xfrm>
              <a:off x="5520" y="3708"/>
              <a:ext cx="0" cy="384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1386" name="Text Box 10"/>
          <p:cNvSpPr txBox="1">
            <a:spLocks noChangeArrowheads="1"/>
          </p:cNvSpPr>
          <p:nvPr/>
        </p:nvSpPr>
        <p:spPr bwMode="auto">
          <a:xfrm>
            <a:off x="1295400" y="20574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1387" name="Text Box 11"/>
          <p:cNvSpPr txBox="1">
            <a:spLocks noChangeArrowheads="1"/>
          </p:cNvSpPr>
          <p:nvPr/>
        </p:nvSpPr>
        <p:spPr bwMode="auto">
          <a:xfrm>
            <a:off x="5919788" y="9525"/>
            <a:ext cx="13716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500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Bài</a:t>
            </a:r>
            <a:r>
              <a:rPr lang="en-US" sz="25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</a:t>
            </a:r>
            <a:r>
              <a:rPr lang="en-US" sz="2500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giải</a:t>
            </a:r>
            <a:endParaRPr lang="en-US" sz="25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UNI Chu truyen thong" pitchFamily="66" charset="0"/>
            </a:endParaRPr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685800" y="1219200"/>
            <a:ext cx="1066800" cy="990600"/>
            <a:chOff x="2496" y="1248"/>
            <a:chExt cx="1344" cy="1200"/>
          </a:xfrm>
        </p:grpSpPr>
        <p:sp>
          <p:nvSpPr>
            <p:cNvPr id="7197" name="AutoShape 20"/>
            <p:cNvSpPr>
              <a:spLocks noChangeArrowheads="1"/>
            </p:cNvSpPr>
            <p:nvPr/>
          </p:nvSpPr>
          <p:spPr bwMode="auto">
            <a:xfrm>
              <a:off x="2496" y="1248"/>
              <a:ext cx="1344" cy="1200"/>
            </a:xfrm>
            <a:prstGeom prst="cube">
              <a:avLst>
                <a:gd name="adj" fmla="val 20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7198" name="Line 21"/>
            <p:cNvSpPr>
              <a:spLocks noChangeShapeType="1"/>
            </p:cNvSpPr>
            <p:nvPr/>
          </p:nvSpPr>
          <p:spPr bwMode="auto">
            <a:xfrm flipH="1">
              <a:off x="2736" y="1248"/>
              <a:ext cx="8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Line 22"/>
            <p:cNvSpPr>
              <a:spLocks noChangeShapeType="1"/>
            </p:cNvSpPr>
            <p:nvPr/>
          </p:nvSpPr>
          <p:spPr bwMode="auto">
            <a:xfrm flipH="1">
              <a:off x="2744" y="2208"/>
              <a:ext cx="10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23"/>
            <p:cNvSpPr>
              <a:spLocks noChangeShapeType="1"/>
            </p:cNvSpPr>
            <p:nvPr/>
          </p:nvSpPr>
          <p:spPr bwMode="auto">
            <a:xfrm flipH="1">
              <a:off x="2496" y="2208"/>
              <a:ext cx="24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2743200" y="990600"/>
            <a:ext cx="1295400" cy="1219200"/>
            <a:chOff x="2496" y="1248"/>
            <a:chExt cx="1344" cy="1200"/>
          </a:xfrm>
        </p:grpSpPr>
        <p:sp>
          <p:nvSpPr>
            <p:cNvPr id="7193" name="AutoShape 25"/>
            <p:cNvSpPr>
              <a:spLocks noChangeArrowheads="1"/>
            </p:cNvSpPr>
            <p:nvPr/>
          </p:nvSpPr>
          <p:spPr bwMode="auto">
            <a:xfrm>
              <a:off x="2496" y="1248"/>
              <a:ext cx="1344" cy="1200"/>
            </a:xfrm>
            <a:prstGeom prst="cube">
              <a:avLst>
                <a:gd name="adj" fmla="val 20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7194" name="Line 26"/>
            <p:cNvSpPr>
              <a:spLocks noChangeShapeType="1"/>
            </p:cNvSpPr>
            <p:nvPr/>
          </p:nvSpPr>
          <p:spPr bwMode="auto">
            <a:xfrm flipH="1">
              <a:off x="2736" y="1248"/>
              <a:ext cx="8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27"/>
            <p:cNvSpPr>
              <a:spLocks noChangeShapeType="1"/>
            </p:cNvSpPr>
            <p:nvPr/>
          </p:nvSpPr>
          <p:spPr bwMode="auto">
            <a:xfrm flipH="1">
              <a:off x="2744" y="2208"/>
              <a:ext cx="10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28"/>
            <p:cNvSpPr>
              <a:spLocks noChangeShapeType="1"/>
            </p:cNvSpPr>
            <p:nvPr/>
          </p:nvSpPr>
          <p:spPr bwMode="auto">
            <a:xfrm flipH="1">
              <a:off x="2496" y="2208"/>
              <a:ext cx="24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1405" name="Line 29"/>
          <p:cNvSpPr>
            <a:spLocks noChangeShapeType="1"/>
          </p:cNvSpPr>
          <p:nvPr/>
        </p:nvSpPr>
        <p:spPr bwMode="auto">
          <a:xfrm>
            <a:off x="4724400" y="990600"/>
            <a:ext cx="0" cy="5105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406" name="Text Box 30"/>
          <p:cNvSpPr txBox="1">
            <a:spLocks noChangeArrowheads="1"/>
          </p:cNvSpPr>
          <p:nvPr/>
        </p:nvSpPr>
        <p:spPr bwMode="auto">
          <a:xfrm>
            <a:off x="128588" y="2395538"/>
            <a:ext cx="1905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Thể tích: 64 cm</a:t>
            </a:r>
            <a:r>
              <a:rPr lang="en-US" b="1" baseline="26000"/>
              <a:t>3</a:t>
            </a:r>
            <a:endParaRPr lang="en-US" b="1"/>
          </a:p>
        </p:txBody>
      </p:sp>
      <p:sp>
        <p:nvSpPr>
          <p:cNvPr id="101407" name="Text Box 31"/>
          <p:cNvSpPr txBox="1">
            <a:spLocks noChangeArrowheads="1"/>
          </p:cNvSpPr>
          <p:nvPr/>
        </p:nvSpPr>
        <p:spPr bwMode="auto">
          <a:xfrm>
            <a:off x="2209800" y="2362200"/>
            <a:ext cx="228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Thể tích: ………cm</a:t>
            </a:r>
            <a:r>
              <a:rPr lang="en-US" b="1" baseline="30000"/>
              <a:t>3</a:t>
            </a:r>
            <a:endParaRPr lang="en-US" b="1"/>
          </a:p>
        </p:txBody>
      </p:sp>
      <p:sp>
        <p:nvSpPr>
          <p:cNvPr id="101408" name="Text Box 32"/>
          <p:cNvSpPr txBox="1">
            <a:spLocks noChangeArrowheads="1"/>
          </p:cNvSpPr>
          <p:nvPr/>
        </p:nvSpPr>
        <p:spPr bwMode="auto">
          <a:xfrm>
            <a:off x="381000" y="3200400"/>
            <a:ext cx="4114800" cy="256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500" dirty="0"/>
              <a:t>a) </a:t>
            </a:r>
            <a:r>
              <a:rPr lang="en-US" sz="2500" dirty="0" err="1"/>
              <a:t>Thể</a:t>
            </a:r>
            <a:r>
              <a:rPr lang="en-US" sz="2500" dirty="0"/>
              <a:t> </a:t>
            </a:r>
            <a:r>
              <a:rPr lang="en-US" sz="2500" dirty="0" err="1"/>
              <a:t>tích</a:t>
            </a:r>
            <a:r>
              <a:rPr lang="en-US" sz="2500" dirty="0"/>
              <a:t> </a:t>
            </a:r>
            <a:r>
              <a:rPr lang="en-US" sz="2500" dirty="0" err="1"/>
              <a:t>của</a:t>
            </a:r>
            <a:r>
              <a:rPr lang="en-US" sz="2500" dirty="0"/>
              <a:t> </a:t>
            </a:r>
            <a:r>
              <a:rPr lang="en-US" sz="2500" dirty="0" err="1"/>
              <a:t>hình</a:t>
            </a:r>
            <a:r>
              <a:rPr lang="en-US" sz="2500" dirty="0"/>
              <a:t> </a:t>
            </a:r>
            <a:r>
              <a:rPr lang="en-US" sz="2500" dirty="0" err="1"/>
              <a:t>lập</a:t>
            </a:r>
            <a:r>
              <a:rPr lang="en-US" sz="2500" dirty="0"/>
              <a:t> </a:t>
            </a:r>
            <a:r>
              <a:rPr lang="en-US" sz="2500" dirty="0" err="1"/>
              <a:t>phương</a:t>
            </a:r>
            <a:r>
              <a:rPr lang="en-US" sz="2500" dirty="0"/>
              <a:t> </a:t>
            </a:r>
            <a:r>
              <a:rPr lang="en-US" sz="2500" dirty="0" err="1"/>
              <a:t>lớn</a:t>
            </a:r>
            <a:r>
              <a:rPr lang="en-US" sz="2500" dirty="0"/>
              <a:t> </a:t>
            </a:r>
            <a:r>
              <a:rPr lang="en-US" sz="2500" dirty="0" err="1"/>
              <a:t>bằng</a:t>
            </a:r>
            <a:r>
              <a:rPr lang="en-US" sz="2500" dirty="0"/>
              <a:t> </a:t>
            </a:r>
            <a:r>
              <a:rPr lang="en-US" sz="2500" dirty="0" err="1"/>
              <a:t>bao</a:t>
            </a:r>
            <a:r>
              <a:rPr lang="en-US" sz="2500" dirty="0"/>
              <a:t> </a:t>
            </a:r>
            <a:r>
              <a:rPr lang="en-US" sz="2500" dirty="0" err="1"/>
              <a:t>nhiêu</a:t>
            </a:r>
            <a:r>
              <a:rPr lang="en-US" sz="2500" dirty="0"/>
              <a:t> </a:t>
            </a:r>
            <a:r>
              <a:rPr lang="en-US" sz="2500" dirty="0" err="1"/>
              <a:t>phần</a:t>
            </a:r>
            <a:r>
              <a:rPr lang="en-US" sz="2500" dirty="0"/>
              <a:t> </a:t>
            </a:r>
            <a:r>
              <a:rPr lang="en-US" sz="2500" dirty="0" err="1"/>
              <a:t>trăm</a:t>
            </a:r>
            <a:r>
              <a:rPr lang="en-US" sz="2500" dirty="0"/>
              <a:t> </a:t>
            </a:r>
            <a:r>
              <a:rPr lang="en-US" sz="2500" dirty="0" err="1"/>
              <a:t>thể</a:t>
            </a:r>
            <a:r>
              <a:rPr lang="en-US" sz="2500" dirty="0"/>
              <a:t> </a:t>
            </a:r>
            <a:r>
              <a:rPr lang="en-US" sz="2500" dirty="0" err="1"/>
              <a:t>tích</a:t>
            </a:r>
            <a:r>
              <a:rPr lang="en-US" sz="2500" dirty="0"/>
              <a:t> </a:t>
            </a:r>
            <a:r>
              <a:rPr lang="en-US" sz="2500" dirty="0" err="1"/>
              <a:t>của</a:t>
            </a:r>
            <a:r>
              <a:rPr lang="en-US" sz="2500" dirty="0"/>
              <a:t> </a:t>
            </a:r>
            <a:r>
              <a:rPr lang="en-US" sz="2500" dirty="0" err="1"/>
              <a:t>hình</a:t>
            </a:r>
            <a:r>
              <a:rPr lang="en-US" sz="2500" dirty="0"/>
              <a:t> </a:t>
            </a:r>
            <a:r>
              <a:rPr lang="en-US" sz="2500" dirty="0" err="1"/>
              <a:t>lập</a:t>
            </a:r>
            <a:r>
              <a:rPr lang="en-US" sz="2500" dirty="0"/>
              <a:t> </a:t>
            </a:r>
            <a:r>
              <a:rPr lang="en-US" sz="2500" dirty="0" err="1"/>
              <a:t>phương</a:t>
            </a:r>
            <a:r>
              <a:rPr lang="en-US" sz="2500" dirty="0"/>
              <a:t> </a:t>
            </a:r>
            <a:r>
              <a:rPr lang="en-US" sz="2500" dirty="0" err="1"/>
              <a:t>bé</a:t>
            </a:r>
            <a:r>
              <a:rPr lang="en-US" sz="2500" dirty="0"/>
              <a:t>? </a:t>
            </a:r>
          </a:p>
          <a:p>
            <a:pPr>
              <a:spcBef>
                <a:spcPct val="50000"/>
              </a:spcBef>
            </a:pPr>
            <a:r>
              <a:rPr lang="en-US" sz="2500" dirty="0"/>
              <a:t>b) </a:t>
            </a:r>
            <a:r>
              <a:rPr lang="en-US" sz="2500" dirty="0" err="1"/>
              <a:t>Tính</a:t>
            </a:r>
            <a:r>
              <a:rPr lang="en-US" sz="2500" dirty="0"/>
              <a:t> </a:t>
            </a:r>
            <a:r>
              <a:rPr lang="en-US" sz="2500" dirty="0" err="1"/>
              <a:t>thể</a:t>
            </a:r>
            <a:r>
              <a:rPr lang="en-US" sz="2500" dirty="0"/>
              <a:t> </a:t>
            </a:r>
            <a:r>
              <a:rPr lang="en-US" sz="2500" dirty="0" err="1"/>
              <a:t>tích</a:t>
            </a:r>
            <a:r>
              <a:rPr lang="en-US" sz="2500" dirty="0"/>
              <a:t> </a:t>
            </a:r>
            <a:r>
              <a:rPr lang="en-US" sz="2500" dirty="0" err="1"/>
              <a:t>của</a:t>
            </a:r>
            <a:r>
              <a:rPr lang="en-US" sz="2500" dirty="0"/>
              <a:t> </a:t>
            </a:r>
            <a:r>
              <a:rPr lang="en-US" sz="2500" dirty="0" err="1"/>
              <a:t>hình</a:t>
            </a:r>
            <a:r>
              <a:rPr lang="en-US" sz="2500" dirty="0"/>
              <a:t> </a:t>
            </a:r>
            <a:r>
              <a:rPr lang="en-US" sz="2500" dirty="0" err="1"/>
              <a:t>lập</a:t>
            </a:r>
            <a:r>
              <a:rPr lang="en-US" sz="2500" dirty="0"/>
              <a:t> </a:t>
            </a:r>
            <a:r>
              <a:rPr lang="en-US" sz="2500" dirty="0" err="1"/>
              <a:t>phương</a:t>
            </a:r>
            <a:r>
              <a:rPr lang="en-US" sz="2500" dirty="0"/>
              <a:t> </a:t>
            </a:r>
            <a:r>
              <a:rPr lang="en-US" sz="2500" dirty="0" err="1"/>
              <a:t>lớn</a:t>
            </a:r>
            <a:r>
              <a:rPr lang="en-US" sz="2500" dirty="0"/>
              <a:t>.</a:t>
            </a:r>
          </a:p>
        </p:txBody>
      </p:sp>
      <p:grpSp>
        <p:nvGrpSpPr>
          <p:cNvPr id="6" name="Group 55"/>
          <p:cNvGrpSpPr>
            <a:grpSpLocks/>
          </p:cNvGrpSpPr>
          <p:nvPr/>
        </p:nvGrpSpPr>
        <p:grpSpPr bwMode="auto">
          <a:xfrm>
            <a:off x="4724400" y="1219200"/>
            <a:ext cx="4419600" cy="3140075"/>
            <a:chOff x="2976" y="672"/>
            <a:chExt cx="2784" cy="1978"/>
          </a:xfrm>
        </p:grpSpPr>
        <p:sp>
          <p:nvSpPr>
            <p:cNvPr id="101423" name="Text Box 47"/>
            <p:cNvSpPr txBox="1">
              <a:spLocks noChangeArrowheads="1"/>
            </p:cNvSpPr>
            <p:nvPr/>
          </p:nvSpPr>
          <p:spPr bwMode="auto">
            <a:xfrm>
              <a:off x="2976" y="672"/>
              <a:ext cx="2784" cy="1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a)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Tỉ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số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thể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tích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của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lớn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và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bé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là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.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Như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vậy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,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tỉ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số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phần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trăm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thể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tích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của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lớn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và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thể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tích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của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bé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là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: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3 : 2 = 1,5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1,5 = 150%</a:t>
              </a:r>
            </a:p>
            <a:p>
              <a:pPr>
                <a:spcBef>
                  <a:spcPct val="50000"/>
                </a:spcBef>
                <a:defRPr/>
              </a:pPr>
              <a:endParaRPr lang="en-US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grpSp>
          <p:nvGrpSpPr>
            <p:cNvPr id="7189" name="Group 49"/>
            <p:cNvGrpSpPr>
              <a:grpSpLocks/>
            </p:cNvGrpSpPr>
            <p:nvPr/>
          </p:nvGrpSpPr>
          <p:grpSpPr bwMode="auto">
            <a:xfrm>
              <a:off x="5115" y="819"/>
              <a:ext cx="384" cy="415"/>
              <a:chOff x="3591" y="2331"/>
              <a:chExt cx="486" cy="440"/>
            </a:xfrm>
          </p:grpSpPr>
          <p:sp>
            <p:nvSpPr>
              <p:cNvPr id="101426" name="Text Box 50"/>
              <p:cNvSpPr txBox="1">
                <a:spLocks noChangeArrowheads="1"/>
              </p:cNvSpPr>
              <p:nvPr/>
            </p:nvSpPr>
            <p:spPr bwMode="auto">
              <a:xfrm>
                <a:off x="3597" y="2331"/>
                <a:ext cx="480" cy="2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3</a:t>
                </a:r>
              </a:p>
            </p:txBody>
          </p:sp>
          <p:sp>
            <p:nvSpPr>
              <p:cNvPr id="101427" name="Text Box 51"/>
              <p:cNvSpPr txBox="1">
                <a:spLocks noChangeArrowheads="1"/>
              </p:cNvSpPr>
              <p:nvPr/>
            </p:nvSpPr>
            <p:spPr bwMode="auto">
              <a:xfrm>
                <a:off x="3591" y="2526"/>
                <a:ext cx="480" cy="2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2</a:t>
                </a:r>
              </a:p>
            </p:txBody>
          </p:sp>
          <p:sp>
            <p:nvSpPr>
              <p:cNvPr id="7192" name="Line 52"/>
              <p:cNvSpPr>
                <a:spLocks noChangeShapeType="1"/>
              </p:cNvSpPr>
              <p:nvPr/>
            </p:nvSpPr>
            <p:spPr bwMode="auto">
              <a:xfrm>
                <a:off x="3600" y="254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1430" name="Text Box 54"/>
          <p:cNvSpPr txBox="1">
            <a:spLocks noChangeArrowheads="1"/>
          </p:cNvSpPr>
          <p:nvPr/>
        </p:nvSpPr>
        <p:spPr bwMode="auto">
          <a:xfrm>
            <a:off x="3281363" y="230028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96</a:t>
            </a:r>
          </a:p>
        </p:txBody>
      </p:sp>
      <p:grpSp>
        <p:nvGrpSpPr>
          <p:cNvPr id="8" name="Group 57"/>
          <p:cNvGrpSpPr>
            <a:grpSpLocks/>
          </p:cNvGrpSpPr>
          <p:nvPr/>
        </p:nvGrpSpPr>
        <p:grpSpPr bwMode="auto">
          <a:xfrm>
            <a:off x="4876800" y="3852863"/>
            <a:ext cx="3962400" cy="1920875"/>
            <a:chOff x="2976" y="3072"/>
            <a:chExt cx="2496" cy="1210"/>
          </a:xfrm>
        </p:grpSpPr>
        <p:grpSp>
          <p:nvGrpSpPr>
            <p:cNvPr id="7183" name="Group 46"/>
            <p:cNvGrpSpPr>
              <a:grpSpLocks/>
            </p:cNvGrpSpPr>
            <p:nvPr/>
          </p:nvGrpSpPr>
          <p:grpSpPr bwMode="auto">
            <a:xfrm>
              <a:off x="4065" y="3387"/>
              <a:ext cx="384" cy="420"/>
              <a:chOff x="3591" y="2331"/>
              <a:chExt cx="486" cy="433"/>
            </a:xfrm>
          </p:grpSpPr>
          <p:sp>
            <p:nvSpPr>
              <p:cNvPr id="101419" name="Text Box 43"/>
              <p:cNvSpPr txBox="1">
                <a:spLocks noChangeArrowheads="1"/>
              </p:cNvSpPr>
              <p:nvPr/>
            </p:nvSpPr>
            <p:spPr bwMode="auto">
              <a:xfrm>
                <a:off x="3597" y="2331"/>
                <a:ext cx="480" cy="2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3</a:t>
                </a:r>
              </a:p>
            </p:txBody>
          </p:sp>
          <p:sp>
            <p:nvSpPr>
              <p:cNvPr id="101420" name="Text Box 44"/>
              <p:cNvSpPr txBox="1">
                <a:spLocks noChangeArrowheads="1"/>
              </p:cNvSpPr>
              <p:nvPr/>
            </p:nvSpPr>
            <p:spPr bwMode="auto">
              <a:xfrm>
                <a:off x="3591" y="2526"/>
                <a:ext cx="480" cy="2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2</a:t>
                </a:r>
              </a:p>
            </p:txBody>
          </p:sp>
          <p:sp>
            <p:nvSpPr>
              <p:cNvPr id="7187" name="Line 45"/>
              <p:cNvSpPr>
                <a:spLocks noChangeShapeType="1"/>
              </p:cNvSpPr>
              <p:nvPr/>
            </p:nvSpPr>
            <p:spPr bwMode="auto">
              <a:xfrm>
                <a:off x="3600" y="254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1432" name="Text Box 56"/>
            <p:cNvSpPr txBox="1">
              <a:spLocks noChangeArrowheads="1"/>
            </p:cNvSpPr>
            <p:nvPr/>
          </p:nvSpPr>
          <p:spPr bwMode="auto">
            <a:xfrm>
              <a:off x="2976" y="3072"/>
              <a:ext cx="2496" cy="1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b)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Thể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tích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của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lớn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là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:</a:t>
              </a:r>
            </a:p>
            <a:p>
              <a:pPr>
                <a:defRPr/>
              </a:pP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  64 x   </a:t>
              </a:r>
              <a:r>
                <a:rPr lang="en-US" sz="20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= 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96 (cm</a:t>
              </a:r>
              <a:r>
                <a:rPr lang="en-US" sz="2000" baseline="30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3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)</a:t>
              </a:r>
            </a:p>
            <a:p>
              <a:pPr>
                <a:defRPr/>
              </a:pP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</a:t>
              </a:r>
            </a:p>
            <a:p>
              <a:pPr>
                <a:defRPr/>
              </a:pP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   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Đáp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số</a:t>
              </a: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: a) 150%</a:t>
              </a:r>
            </a:p>
            <a:p>
              <a:pPr>
                <a:defRPr/>
              </a:pPr>
              <a:r>
                <a:rPr lang="en-US" sz="2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                b) 96 </a:t>
              </a:r>
              <a:r>
                <a:rPr lang="en-US" sz="20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cm</a:t>
              </a:r>
              <a:r>
                <a:rPr lang="en-US" sz="2000" baseline="300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3</a:t>
              </a:r>
              <a:endParaRPr lang="en-US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428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01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01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01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01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101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6" grpId="0"/>
      <p:bldP spid="101387" grpId="0"/>
      <p:bldP spid="101405" grpId="0" animBg="1"/>
      <p:bldP spid="101406" grpId="0"/>
      <p:bldP spid="101407" grpId="0"/>
      <p:bldP spid="101408" grpId="0"/>
      <p:bldP spid="10143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759</TotalTime>
  <Words>1159</Words>
  <Application>Microsoft Office PowerPoint</Application>
  <PresentationFormat>On-screen Show (4:3)</PresentationFormat>
  <Paragraphs>174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Calibri</vt:lpstr>
      <vt:lpstr>Constantia</vt:lpstr>
      <vt:lpstr>Tahoma</vt:lpstr>
      <vt:lpstr>Times New Roman</vt:lpstr>
      <vt:lpstr>UNI Chu truyen thong</vt:lpstr>
      <vt:lpstr>Wingdings 2</vt:lpstr>
      <vt:lpstr>Flow</vt:lpstr>
      <vt:lpstr>Equation</vt:lpstr>
      <vt:lpstr> TOÁN  LUYỆN TÂP( tr124)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Thêm một cách tính khác nhé! 35% của 520 là bao nhiêu?</vt:lpstr>
      <vt:lpstr>Bài 2: Biết tỉ số thể tích của hai hình lập phương là 2:3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 5</dc:title>
  <dc:creator>Admin</dc:creator>
  <cp:lastModifiedBy>VS9 Win 8.1</cp:lastModifiedBy>
  <cp:revision>140</cp:revision>
  <dcterms:created xsi:type="dcterms:W3CDTF">2020-04-08T07:23:44Z</dcterms:created>
  <dcterms:modified xsi:type="dcterms:W3CDTF">2020-04-15T14:01:47Z</dcterms:modified>
</cp:coreProperties>
</file>