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8D7FEA-C24E-4931-976D-412245A64B86}" type="datetimeFigureOut">
              <a:rPr lang="en-US" smtClean="0"/>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6F6AD-22A7-48CC-9786-C7FF8C5CA10A}" type="slidenum">
              <a:rPr lang="en-US" smtClean="0"/>
              <a:t>‹#›</a:t>
            </a:fld>
            <a:endParaRPr lang="en-US"/>
          </a:p>
        </p:txBody>
      </p:sp>
    </p:spTree>
    <p:extLst>
      <p:ext uri="{BB962C8B-B14F-4D97-AF65-F5344CB8AC3E}">
        <p14:creationId xmlns:p14="http://schemas.microsoft.com/office/powerpoint/2010/main" val="256611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D7FEA-C24E-4931-976D-412245A64B86}" type="datetimeFigureOut">
              <a:rPr lang="en-US" smtClean="0"/>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6F6AD-22A7-48CC-9786-C7FF8C5CA10A}" type="slidenum">
              <a:rPr lang="en-US" smtClean="0"/>
              <a:t>‹#›</a:t>
            </a:fld>
            <a:endParaRPr lang="en-US"/>
          </a:p>
        </p:txBody>
      </p:sp>
    </p:spTree>
    <p:extLst>
      <p:ext uri="{BB962C8B-B14F-4D97-AF65-F5344CB8AC3E}">
        <p14:creationId xmlns:p14="http://schemas.microsoft.com/office/powerpoint/2010/main" val="24525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D7FEA-C24E-4931-976D-412245A64B86}" type="datetimeFigureOut">
              <a:rPr lang="en-US" smtClean="0"/>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6F6AD-22A7-48CC-9786-C7FF8C5CA10A}" type="slidenum">
              <a:rPr lang="en-US" smtClean="0"/>
              <a:t>‹#›</a:t>
            </a:fld>
            <a:endParaRPr lang="en-US"/>
          </a:p>
        </p:txBody>
      </p:sp>
    </p:spTree>
    <p:extLst>
      <p:ext uri="{BB962C8B-B14F-4D97-AF65-F5344CB8AC3E}">
        <p14:creationId xmlns:p14="http://schemas.microsoft.com/office/powerpoint/2010/main" val="2156923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0C298D-7EB8-4B4F-9689-F8E4AD4906B1}" type="slidenum">
              <a:rPr lang="en-US"/>
              <a:pPr>
                <a:defRPr/>
              </a:pPr>
              <a:t>‹#›</a:t>
            </a:fld>
            <a:endParaRPr lang="en-US"/>
          </a:p>
        </p:txBody>
      </p:sp>
    </p:spTree>
    <p:extLst>
      <p:ext uri="{BB962C8B-B14F-4D97-AF65-F5344CB8AC3E}">
        <p14:creationId xmlns:p14="http://schemas.microsoft.com/office/powerpoint/2010/main" val="141013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D7FEA-C24E-4931-976D-412245A64B86}" type="datetimeFigureOut">
              <a:rPr lang="en-US" smtClean="0"/>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6F6AD-22A7-48CC-9786-C7FF8C5CA10A}" type="slidenum">
              <a:rPr lang="en-US" smtClean="0"/>
              <a:t>‹#›</a:t>
            </a:fld>
            <a:endParaRPr lang="en-US"/>
          </a:p>
        </p:txBody>
      </p:sp>
    </p:spTree>
    <p:extLst>
      <p:ext uri="{BB962C8B-B14F-4D97-AF65-F5344CB8AC3E}">
        <p14:creationId xmlns:p14="http://schemas.microsoft.com/office/powerpoint/2010/main" val="377682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8D7FEA-C24E-4931-976D-412245A64B86}" type="datetimeFigureOut">
              <a:rPr lang="en-US" smtClean="0"/>
              <a:t>18/05/2020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6F6AD-22A7-48CC-9786-C7FF8C5CA10A}" type="slidenum">
              <a:rPr lang="en-US" smtClean="0"/>
              <a:t>‹#›</a:t>
            </a:fld>
            <a:endParaRPr lang="en-US"/>
          </a:p>
        </p:txBody>
      </p:sp>
    </p:spTree>
    <p:extLst>
      <p:ext uri="{BB962C8B-B14F-4D97-AF65-F5344CB8AC3E}">
        <p14:creationId xmlns:p14="http://schemas.microsoft.com/office/powerpoint/2010/main" val="281899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8D7FEA-C24E-4931-976D-412245A64B86}" type="datetimeFigureOut">
              <a:rPr lang="en-US" smtClean="0"/>
              <a:t>18/05/2020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6F6AD-22A7-48CC-9786-C7FF8C5CA10A}" type="slidenum">
              <a:rPr lang="en-US" smtClean="0"/>
              <a:t>‹#›</a:t>
            </a:fld>
            <a:endParaRPr lang="en-US"/>
          </a:p>
        </p:txBody>
      </p:sp>
    </p:spTree>
    <p:extLst>
      <p:ext uri="{BB962C8B-B14F-4D97-AF65-F5344CB8AC3E}">
        <p14:creationId xmlns:p14="http://schemas.microsoft.com/office/powerpoint/2010/main" val="11483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8D7FEA-C24E-4931-976D-412245A64B86}" type="datetimeFigureOut">
              <a:rPr lang="en-US" smtClean="0"/>
              <a:t>18/05/2020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D6F6AD-22A7-48CC-9786-C7FF8C5CA10A}" type="slidenum">
              <a:rPr lang="en-US" smtClean="0"/>
              <a:t>‹#›</a:t>
            </a:fld>
            <a:endParaRPr lang="en-US"/>
          </a:p>
        </p:txBody>
      </p:sp>
    </p:spTree>
    <p:extLst>
      <p:ext uri="{BB962C8B-B14F-4D97-AF65-F5344CB8AC3E}">
        <p14:creationId xmlns:p14="http://schemas.microsoft.com/office/powerpoint/2010/main" val="234244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8D7FEA-C24E-4931-976D-412245A64B86}" type="datetimeFigureOut">
              <a:rPr lang="en-US" smtClean="0"/>
              <a:t>18/05/2020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6F6AD-22A7-48CC-9786-C7FF8C5CA10A}" type="slidenum">
              <a:rPr lang="en-US" smtClean="0"/>
              <a:t>‹#›</a:t>
            </a:fld>
            <a:endParaRPr lang="en-US"/>
          </a:p>
        </p:txBody>
      </p:sp>
    </p:spTree>
    <p:extLst>
      <p:ext uri="{BB962C8B-B14F-4D97-AF65-F5344CB8AC3E}">
        <p14:creationId xmlns:p14="http://schemas.microsoft.com/office/powerpoint/2010/main" val="409830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D7FEA-C24E-4931-976D-412245A64B86}" type="datetimeFigureOut">
              <a:rPr lang="en-US" smtClean="0"/>
              <a:t>18/05/2020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6F6AD-22A7-48CC-9786-C7FF8C5CA10A}" type="slidenum">
              <a:rPr lang="en-US" smtClean="0"/>
              <a:t>‹#›</a:t>
            </a:fld>
            <a:endParaRPr lang="en-US"/>
          </a:p>
        </p:txBody>
      </p:sp>
    </p:spTree>
    <p:extLst>
      <p:ext uri="{BB962C8B-B14F-4D97-AF65-F5344CB8AC3E}">
        <p14:creationId xmlns:p14="http://schemas.microsoft.com/office/powerpoint/2010/main" val="160549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D7FEA-C24E-4931-976D-412245A64B86}" type="datetimeFigureOut">
              <a:rPr lang="en-US" smtClean="0"/>
              <a:t>18/05/2020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6F6AD-22A7-48CC-9786-C7FF8C5CA10A}" type="slidenum">
              <a:rPr lang="en-US" smtClean="0"/>
              <a:t>‹#›</a:t>
            </a:fld>
            <a:endParaRPr lang="en-US"/>
          </a:p>
        </p:txBody>
      </p:sp>
    </p:spTree>
    <p:extLst>
      <p:ext uri="{BB962C8B-B14F-4D97-AF65-F5344CB8AC3E}">
        <p14:creationId xmlns:p14="http://schemas.microsoft.com/office/powerpoint/2010/main" val="238856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D7FEA-C24E-4931-976D-412245A64B86}" type="datetimeFigureOut">
              <a:rPr lang="en-US" smtClean="0"/>
              <a:t>18/05/2020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6F6AD-22A7-48CC-9786-C7FF8C5CA10A}" type="slidenum">
              <a:rPr lang="en-US" smtClean="0"/>
              <a:t>‹#›</a:t>
            </a:fld>
            <a:endParaRPr lang="en-US"/>
          </a:p>
        </p:txBody>
      </p:sp>
    </p:spTree>
    <p:extLst>
      <p:ext uri="{BB962C8B-B14F-4D97-AF65-F5344CB8AC3E}">
        <p14:creationId xmlns:p14="http://schemas.microsoft.com/office/powerpoint/2010/main" val="157711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D7FEA-C24E-4931-976D-412245A64B86}" type="datetimeFigureOut">
              <a:rPr lang="en-US" smtClean="0"/>
              <a:t>18/05/2020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6F6AD-22A7-48CC-9786-C7FF8C5CA10A}" type="slidenum">
              <a:rPr lang="en-US" smtClean="0"/>
              <a:t>‹#›</a:t>
            </a:fld>
            <a:endParaRPr lang="en-US"/>
          </a:p>
        </p:txBody>
      </p:sp>
    </p:spTree>
    <p:extLst>
      <p:ext uri="{BB962C8B-B14F-4D97-AF65-F5344CB8AC3E}">
        <p14:creationId xmlns:p14="http://schemas.microsoft.com/office/powerpoint/2010/main" val="534219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86000"/>
            <a:ext cx="17049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AutoShape 3"/>
          <p:cNvSpPr>
            <a:spLocks noChangeArrowheads="1"/>
          </p:cNvSpPr>
          <p:nvPr/>
        </p:nvSpPr>
        <p:spPr bwMode="auto">
          <a:xfrm>
            <a:off x="914400" y="6096000"/>
            <a:ext cx="8229600" cy="762000"/>
          </a:xfrm>
          <a:prstGeom prst="flowChartInputOutput">
            <a:avLst/>
          </a:prstGeom>
          <a:gradFill rotWithShape="1">
            <a:gsLst>
              <a:gs pos="0">
                <a:srgbClr val="66FFFF">
                  <a:alpha val="38000"/>
                </a:srgbClr>
              </a:gs>
              <a:gs pos="50000">
                <a:schemeClr val="tx1">
                  <a:alpha val="0"/>
                </a:schemeClr>
              </a:gs>
              <a:gs pos="100000">
                <a:srgbClr val="66FFFF">
                  <a:alpha val="38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076" name="AutoShape 4"/>
          <p:cNvSpPr>
            <a:spLocks noChangeArrowheads="1"/>
          </p:cNvSpPr>
          <p:nvPr/>
        </p:nvSpPr>
        <p:spPr bwMode="auto">
          <a:xfrm>
            <a:off x="1295400" y="2209800"/>
            <a:ext cx="7010400" cy="5029200"/>
          </a:xfrm>
          <a:prstGeom prst="star24">
            <a:avLst>
              <a:gd name="adj" fmla="val 33083"/>
            </a:avLst>
          </a:prstGeom>
          <a:gradFill rotWithShape="1">
            <a:gsLst>
              <a:gs pos="0">
                <a:srgbClr val="66FF33">
                  <a:alpha val="78000"/>
                </a:srgbClr>
              </a:gs>
              <a:gs pos="100000">
                <a:srgbClr val="FF33CC">
                  <a:alpha val="1400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1800"/>
              <a:t> </a:t>
            </a:r>
          </a:p>
        </p:txBody>
      </p:sp>
      <p:pic>
        <p:nvPicPr>
          <p:cNvPr id="2055" name="Picture 5" descr="photo-1"/>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61722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6" descr="pho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AutoShape 8"/>
          <p:cNvSpPr>
            <a:spLocks noChangeArrowheads="1"/>
          </p:cNvSpPr>
          <p:nvPr/>
        </p:nvSpPr>
        <p:spPr bwMode="auto">
          <a:xfrm rot="16200000">
            <a:off x="-2933700" y="2933700"/>
            <a:ext cx="6858000" cy="990600"/>
          </a:xfrm>
          <a:prstGeom prst="flowChartProcess">
            <a:avLst/>
          </a:prstGeom>
          <a:gradFill rotWithShape="1">
            <a:gsLst>
              <a:gs pos="0">
                <a:srgbClr val="66FFFF">
                  <a:alpha val="39999"/>
                </a:srgbClr>
              </a:gs>
              <a:gs pos="50000">
                <a:schemeClr val="tx1">
                  <a:alpha val="6000"/>
                </a:schemeClr>
              </a:gs>
              <a:gs pos="100000">
                <a:srgbClr val="66FFFF">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081" name="WordArt 9"/>
          <p:cNvSpPr>
            <a:spLocks noChangeArrowheads="1" noChangeShapeType="1" noTextEdit="1"/>
          </p:cNvSpPr>
          <p:nvPr/>
        </p:nvSpPr>
        <p:spPr bwMode="auto">
          <a:xfrm>
            <a:off x="1524000" y="3276600"/>
            <a:ext cx="6248400" cy="1981200"/>
          </a:xfrm>
          <a:prstGeom prst="rect">
            <a:avLst/>
          </a:prstGeom>
        </p:spPr>
        <p:txBody>
          <a:bodyPr wrap="none" fromWordArt="1">
            <a:prstTxWarp prst="textPlain">
              <a:avLst>
                <a:gd name="adj" fmla="val 50000"/>
              </a:avLst>
            </a:prstTxWarp>
            <a:scene3d>
              <a:camera prst="legacyObliqueTopLeft"/>
              <a:lightRig rig="legacyFlat3" dir="t"/>
            </a:scene3d>
            <a:sp3d extrusionH="430200" prstMaterial="legacyMatte">
              <a:extrusionClr>
                <a:srgbClr val="FF6600"/>
              </a:extrusionClr>
            </a:sp3d>
          </a:bodyPr>
          <a:lstStyle/>
          <a:p>
            <a:pPr algn="ctr"/>
            <a:r>
              <a:rPr lang="en-US" sz="2800" b="1" i="1" kern="10">
                <a:ln w="9525">
                  <a:round/>
                  <a:headEnd/>
                  <a:tailEnd/>
                </a:ln>
                <a:gradFill rotWithShape="1">
                  <a:gsLst>
                    <a:gs pos="0">
                      <a:srgbClr val="FF6600"/>
                    </a:gs>
                    <a:gs pos="100000">
                      <a:srgbClr val="FF99FF"/>
                    </a:gs>
                  </a:gsLst>
                  <a:lin ang="5400000" scaled="1"/>
                </a:gradFill>
                <a:latin typeface=".VnTimeH"/>
              </a:rPr>
              <a:t> tËp ®äc 5</a:t>
            </a:r>
          </a:p>
        </p:txBody>
      </p:sp>
    </p:spTree>
    <p:extLst>
      <p:ext uri="{BB962C8B-B14F-4D97-AF65-F5344CB8AC3E}">
        <p14:creationId xmlns:p14="http://schemas.microsoft.com/office/powerpoint/2010/main" val="390752770"/>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xit" presetSubtype="4" repeatCount="indefinite" fill="hold" grpId="0" nodeType="withEffect">
                                  <p:stCondLst>
                                    <p:cond delay="0"/>
                                  </p:stCondLst>
                                  <p:endCondLst>
                                    <p:cond evt="onNext" delay="0">
                                      <p:tgtEl>
                                        <p:sldTgt/>
                                      </p:tgtEl>
                                    </p:cond>
                                  </p:endCondLst>
                                  <p:childTnLst>
                                    <p:animEffect transition="out" filter="wheel(4)">
                                      <p:cBhvr>
                                        <p:cTn id="6" dur="3000"/>
                                        <p:tgtEl>
                                          <p:spTgt spid="3076"/>
                                        </p:tgtEl>
                                      </p:cBhvr>
                                    </p:animEffect>
                                    <p:set>
                                      <p:cBhvr>
                                        <p:cTn id="7" dur="1" fill="hold">
                                          <p:stCondLst>
                                            <p:cond delay="2999"/>
                                          </p:stCondLst>
                                        </p:cTn>
                                        <p:tgtEl>
                                          <p:spTgt spid="3076"/>
                                        </p:tgtEl>
                                        <p:attrNameLst>
                                          <p:attrName>style.visibility</p:attrName>
                                        </p:attrNameLst>
                                      </p:cBhvr>
                                      <p:to>
                                        <p:strVal val="hidden"/>
                                      </p:to>
                                    </p:set>
                                  </p:childTnLst>
                                </p:cTn>
                              </p:par>
                              <p:par>
                                <p:cTn id="8" presetID="51" presetClass="entr" presetSubtype="0" fill="hold" grpId="0" nodeType="withEffect">
                                  <p:stCondLst>
                                    <p:cond delay="0"/>
                                  </p:stCondLst>
                                  <p:childTnLst>
                                    <p:set>
                                      <p:cBhvr>
                                        <p:cTn id="9" dur="1" fill="hold">
                                          <p:stCondLst>
                                            <p:cond delay="0"/>
                                          </p:stCondLst>
                                        </p:cTn>
                                        <p:tgtEl>
                                          <p:spTgt spid="3081"/>
                                        </p:tgtEl>
                                        <p:attrNameLst>
                                          <p:attrName>style.visibility</p:attrName>
                                        </p:attrNameLst>
                                      </p:cBhvr>
                                      <p:to>
                                        <p:strVal val="visible"/>
                                      </p:to>
                                    </p:set>
                                    <p:animEffect transition="in" filter="fade">
                                      <p:cBhvr>
                                        <p:cTn id="10" dur="192" decel="100000"/>
                                        <p:tgtEl>
                                          <p:spTgt spid="3081"/>
                                        </p:tgtEl>
                                      </p:cBhvr>
                                    </p:animEffect>
                                    <p:animScale>
                                      <p:cBhvr>
                                        <p:cTn id="11" dur="192" decel="100000"/>
                                        <p:tgtEl>
                                          <p:spTgt spid="3081"/>
                                        </p:tgtEl>
                                      </p:cBhvr>
                                      <p:from x="10000" y="10000"/>
                                      <p:to x="200000" y="450000"/>
                                    </p:animScale>
                                    <p:animScale>
                                      <p:cBhvr>
                                        <p:cTn id="12" dur="308" accel="100000" fill="hold">
                                          <p:stCondLst>
                                            <p:cond delay="192"/>
                                          </p:stCondLst>
                                        </p:cTn>
                                        <p:tgtEl>
                                          <p:spTgt spid="3081"/>
                                        </p:tgtEl>
                                      </p:cBhvr>
                                      <p:from x="200000" y="450000"/>
                                      <p:to x="100000" y="100000"/>
                                    </p:animScale>
                                    <p:set>
                                      <p:cBhvr>
                                        <p:cTn id="13" dur="192" fill="hold"/>
                                        <p:tgtEl>
                                          <p:spTgt spid="3081"/>
                                        </p:tgtEl>
                                        <p:attrNameLst>
                                          <p:attrName>ppt_x</p:attrName>
                                        </p:attrNameLst>
                                      </p:cBhvr>
                                      <p:to>
                                        <p:strVal val="(0.5)"/>
                                      </p:to>
                                    </p:set>
                                    <p:anim from="(0.5)" to="(#ppt_x)" calcmode="lin" valueType="num">
                                      <p:cBhvr>
                                        <p:cTn id="14" dur="308" accel="100000" fill="hold">
                                          <p:stCondLst>
                                            <p:cond delay="192"/>
                                          </p:stCondLst>
                                        </p:cTn>
                                        <p:tgtEl>
                                          <p:spTgt spid="3081"/>
                                        </p:tgtEl>
                                        <p:attrNameLst>
                                          <p:attrName>ppt_x</p:attrName>
                                        </p:attrNameLst>
                                      </p:cBhvr>
                                    </p:anim>
                                    <p:set>
                                      <p:cBhvr>
                                        <p:cTn id="15" dur="192" fill="hold"/>
                                        <p:tgtEl>
                                          <p:spTgt spid="3081"/>
                                        </p:tgtEl>
                                        <p:attrNameLst>
                                          <p:attrName>ppt_y</p:attrName>
                                        </p:attrNameLst>
                                      </p:cBhvr>
                                      <p:to>
                                        <p:strVal val="(#ppt_y+0.4)"/>
                                      </p:to>
                                    </p:set>
                                    <p:anim from="(#ppt_y+0.4)" to="(#ppt_y)" calcmode="lin" valueType="num">
                                      <p:cBhvr>
                                        <p:cTn id="16" dur="308" accel="100000" fill="hold">
                                          <p:stCondLst>
                                            <p:cond delay="192"/>
                                          </p:stCondLst>
                                        </p:cTn>
                                        <p:tgtEl>
                                          <p:spTgt spid="308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8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0" y="0"/>
            <a:ext cx="9144000" cy="6858000"/>
          </a:xfrm>
          <a:prstGeom prst="flowChartProcess">
            <a:avLst/>
          </a:prstGeom>
          <a:gradFill rotWithShape="1">
            <a:gsLst>
              <a:gs pos="0">
                <a:srgbClr val="66FFFF">
                  <a:alpha val="39999"/>
                </a:srgbClr>
              </a:gs>
              <a:gs pos="50000">
                <a:schemeClr val="tx1">
                  <a:alpha val="6000"/>
                </a:schemeClr>
              </a:gs>
              <a:gs pos="100000">
                <a:srgbClr val="66FFFF">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9461" name="Text Box 5"/>
          <p:cNvSpPr txBox="1">
            <a:spLocks noChangeArrowheads="1"/>
          </p:cNvSpPr>
          <p:nvPr/>
        </p:nvSpPr>
        <p:spPr bwMode="auto">
          <a:xfrm>
            <a:off x="152400" y="304800"/>
            <a:ext cx="8839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a:latin typeface="Times New Roman" pitchFamily="18" charset="0"/>
                <a:cs typeface="Times New Roman" pitchFamily="18" charset="0"/>
              </a:rPr>
              <a:t>Những thành ngữ, tục ngữ nào dưới đây nói lên bài học mà các môn sinh nhận được trong ngày mừng thọ cụ giáo Chu?</a:t>
            </a:r>
          </a:p>
        </p:txBody>
      </p:sp>
      <p:sp>
        <p:nvSpPr>
          <p:cNvPr id="19462" name="Text Box 6"/>
          <p:cNvSpPr txBox="1">
            <a:spLocks noChangeArrowheads="1"/>
          </p:cNvSpPr>
          <p:nvPr/>
        </p:nvSpPr>
        <p:spPr bwMode="auto">
          <a:xfrm>
            <a:off x="1066800" y="2438400"/>
            <a:ext cx="579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a:solidFill>
                  <a:srgbClr val="0000CC"/>
                </a:solidFill>
                <a:latin typeface="Times New Roman" pitchFamily="18" charset="0"/>
                <a:cs typeface="Times New Roman" pitchFamily="18" charset="0"/>
              </a:rPr>
              <a:t>a,  Tiên học lễ, hậu học văn.</a:t>
            </a:r>
          </a:p>
        </p:txBody>
      </p:sp>
      <p:sp>
        <p:nvSpPr>
          <p:cNvPr id="19463" name="Text Box 7"/>
          <p:cNvSpPr txBox="1">
            <a:spLocks noChangeArrowheads="1"/>
          </p:cNvSpPr>
          <p:nvPr/>
        </p:nvSpPr>
        <p:spPr bwMode="auto">
          <a:xfrm>
            <a:off x="1066800" y="3124200"/>
            <a:ext cx="533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a:solidFill>
                  <a:srgbClr val="0000CC"/>
                </a:solidFill>
                <a:latin typeface="Times New Roman" pitchFamily="18" charset="0"/>
                <a:cs typeface="Times New Roman" pitchFamily="18" charset="0"/>
              </a:rPr>
              <a:t>b,  Uống nước nhớ nguồn.</a:t>
            </a:r>
          </a:p>
        </p:txBody>
      </p:sp>
      <p:sp>
        <p:nvSpPr>
          <p:cNvPr id="19464" name="Text Box 8"/>
          <p:cNvSpPr txBox="1">
            <a:spLocks noChangeArrowheads="1"/>
          </p:cNvSpPr>
          <p:nvPr/>
        </p:nvSpPr>
        <p:spPr bwMode="auto">
          <a:xfrm>
            <a:off x="914400" y="381000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a:solidFill>
                  <a:srgbClr val="0000CC"/>
                </a:solidFill>
                <a:latin typeface="Times New Roman" pitchFamily="18" charset="0"/>
                <a:cs typeface="Times New Roman" pitchFamily="18" charset="0"/>
              </a:rPr>
              <a:t> c,  Tôn sư trọng đạo.</a:t>
            </a:r>
          </a:p>
        </p:txBody>
      </p:sp>
      <p:sp>
        <p:nvSpPr>
          <p:cNvPr id="19465" name="Text Box 9"/>
          <p:cNvSpPr txBox="1">
            <a:spLocks noChangeArrowheads="1"/>
          </p:cNvSpPr>
          <p:nvPr/>
        </p:nvSpPr>
        <p:spPr bwMode="auto">
          <a:xfrm>
            <a:off x="990600" y="4572000"/>
            <a:ext cx="7696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a:solidFill>
                  <a:srgbClr val="0000CC"/>
                </a:solidFill>
                <a:latin typeface="Times New Roman" pitchFamily="18" charset="0"/>
                <a:cs typeface="Times New Roman" pitchFamily="18" charset="0"/>
              </a:rPr>
              <a:t>d,  Nhất tự vi sư, bán tự vi sư. ( Một chữ cũng là thầy , nửa chữ cũng là thầy.) </a:t>
            </a:r>
          </a:p>
        </p:txBody>
      </p:sp>
      <p:sp>
        <p:nvSpPr>
          <p:cNvPr id="19466" name="Oval 10"/>
          <p:cNvSpPr>
            <a:spLocks noChangeArrowheads="1"/>
          </p:cNvSpPr>
          <p:nvPr/>
        </p:nvSpPr>
        <p:spPr bwMode="auto">
          <a:xfrm>
            <a:off x="990600" y="2514600"/>
            <a:ext cx="609600" cy="6096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9467" name="Oval 11"/>
          <p:cNvSpPr>
            <a:spLocks noChangeArrowheads="1"/>
          </p:cNvSpPr>
          <p:nvPr/>
        </p:nvSpPr>
        <p:spPr bwMode="auto">
          <a:xfrm>
            <a:off x="990600" y="3200400"/>
            <a:ext cx="609600" cy="6096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9468" name="Oval 12"/>
          <p:cNvSpPr>
            <a:spLocks noChangeArrowheads="1"/>
          </p:cNvSpPr>
          <p:nvPr/>
        </p:nvSpPr>
        <p:spPr bwMode="auto">
          <a:xfrm>
            <a:off x="914400" y="3886200"/>
            <a:ext cx="609600" cy="6096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sp>
        <p:nvSpPr>
          <p:cNvPr id="19469" name="Oval 13"/>
          <p:cNvSpPr>
            <a:spLocks noChangeArrowheads="1"/>
          </p:cNvSpPr>
          <p:nvPr/>
        </p:nvSpPr>
        <p:spPr bwMode="auto">
          <a:xfrm>
            <a:off x="914400" y="4648200"/>
            <a:ext cx="609600" cy="6096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2822442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1000" fill="hold"/>
                                        <p:tgtEl>
                                          <p:spTgt spid="19461"/>
                                        </p:tgtEl>
                                        <p:attrNameLst>
                                          <p:attrName>ppt_x</p:attrName>
                                        </p:attrNameLst>
                                      </p:cBhvr>
                                      <p:tavLst>
                                        <p:tav tm="0">
                                          <p:val>
                                            <p:strVal val="0-#ppt_w/2"/>
                                          </p:val>
                                        </p:tav>
                                        <p:tav tm="100000">
                                          <p:val>
                                            <p:strVal val="#ppt_x"/>
                                          </p:val>
                                        </p:tav>
                                      </p:tavLst>
                                    </p:anim>
                                    <p:anim calcmode="lin" valueType="num">
                                      <p:cBhvr additive="base">
                                        <p:cTn id="8" dur="10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9462"/>
                                        </p:tgtEl>
                                        <p:attrNameLst>
                                          <p:attrName>style.visibility</p:attrName>
                                        </p:attrNameLst>
                                      </p:cBhvr>
                                      <p:to>
                                        <p:strVal val="visible"/>
                                      </p:to>
                                    </p:set>
                                    <p:anim calcmode="discrete" valueType="clr">
                                      <p:cBhvr override="childStyle">
                                        <p:cTn id="13" dur="80"/>
                                        <p:tgtEl>
                                          <p:spTgt spid="1946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462"/>
                                        </p:tgtEl>
                                        <p:attrNameLst>
                                          <p:attrName>fillcolor</p:attrName>
                                        </p:attrNameLst>
                                      </p:cBhvr>
                                      <p:tavLst>
                                        <p:tav tm="0">
                                          <p:val>
                                            <p:clrVal>
                                              <a:schemeClr val="accent2"/>
                                            </p:clrVal>
                                          </p:val>
                                        </p:tav>
                                        <p:tav tm="50000">
                                          <p:val>
                                            <p:clrVal>
                                              <a:schemeClr val="hlink"/>
                                            </p:clrVal>
                                          </p:val>
                                        </p:tav>
                                      </p:tavLst>
                                    </p:anim>
                                    <p:set>
                                      <p:cBhvr>
                                        <p:cTn id="15" dur="80"/>
                                        <p:tgtEl>
                                          <p:spTgt spid="19462"/>
                                        </p:tgtEl>
                                        <p:attrNameLst>
                                          <p:attrName>fill.type</p:attrName>
                                        </p:attrNameLst>
                                      </p:cBhvr>
                                      <p:to>
                                        <p:strVal val="solid"/>
                                      </p:to>
                                    </p:set>
                                  </p:childTnLst>
                                </p:cTn>
                              </p:par>
                            </p:childTnLst>
                          </p:cTn>
                        </p:par>
                        <p:par>
                          <p:cTn id="16" fill="hold" nodeType="afterGroup">
                            <p:stCondLst>
                              <p:cond delay="92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9463"/>
                                        </p:tgtEl>
                                        <p:attrNameLst>
                                          <p:attrName>style.visibility</p:attrName>
                                        </p:attrNameLst>
                                      </p:cBhvr>
                                      <p:to>
                                        <p:strVal val="visible"/>
                                      </p:to>
                                    </p:set>
                                    <p:anim calcmode="discrete" valueType="clr">
                                      <p:cBhvr override="childStyle">
                                        <p:cTn id="19" dur="80"/>
                                        <p:tgtEl>
                                          <p:spTgt spid="1946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463"/>
                                        </p:tgtEl>
                                        <p:attrNameLst>
                                          <p:attrName>fillcolor</p:attrName>
                                        </p:attrNameLst>
                                      </p:cBhvr>
                                      <p:tavLst>
                                        <p:tav tm="0">
                                          <p:val>
                                            <p:clrVal>
                                              <a:schemeClr val="accent2"/>
                                            </p:clrVal>
                                          </p:val>
                                        </p:tav>
                                        <p:tav tm="50000">
                                          <p:val>
                                            <p:clrVal>
                                              <a:schemeClr val="hlink"/>
                                            </p:clrVal>
                                          </p:val>
                                        </p:tav>
                                      </p:tavLst>
                                    </p:anim>
                                    <p:set>
                                      <p:cBhvr>
                                        <p:cTn id="21" dur="80"/>
                                        <p:tgtEl>
                                          <p:spTgt spid="19463"/>
                                        </p:tgtEl>
                                        <p:attrNameLst>
                                          <p:attrName>fill.type</p:attrName>
                                        </p:attrNameLst>
                                      </p:cBhvr>
                                      <p:to>
                                        <p:strVal val="solid"/>
                                      </p:to>
                                    </p:set>
                                  </p:childTnLst>
                                </p:cTn>
                              </p:par>
                            </p:childTnLst>
                          </p:cTn>
                        </p:par>
                        <p:par>
                          <p:cTn id="22" fill="hold" nodeType="afterGroup">
                            <p:stCondLst>
                              <p:cond delay="172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9464"/>
                                        </p:tgtEl>
                                        <p:attrNameLst>
                                          <p:attrName>style.visibility</p:attrName>
                                        </p:attrNameLst>
                                      </p:cBhvr>
                                      <p:to>
                                        <p:strVal val="visible"/>
                                      </p:to>
                                    </p:set>
                                    <p:anim calcmode="discrete" valueType="clr">
                                      <p:cBhvr override="childStyle">
                                        <p:cTn id="25" dur="80"/>
                                        <p:tgtEl>
                                          <p:spTgt spid="1946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9464"/>
                                        </p:tgtEl>
                                        <p:attrNameLst>
                                          <p:attrName>fillcolor</p:attrName>
                                        </p:attrNameLst>
                                      </p:cBhvr>
                                      <p:tavLst>
                                        <p:tav tm="0">
                                          <p:val>
                                            <p:clrVal>
                                              <a:schemeClr val="accent2"/>
                                            </p:clrVal>
                                          </p:val>
                                        </p:tav>
                                        <p:tav tm="50000">
                                          <p:val>
                                            <p:clrVal>
                                              <a:schemeClr val="hlink"/>
                                            </p:clrVal>
                                          </p:val>
                                        </p:tav>
                                      </p:tavLst>
                                    </p:anim>
                                    <p:set>
                                      <p:cBhvr>
                                        <p:cTn id="27" dur="80"/>
                                        <p:tgtEl>
                                          <p:spTgt spid="19464"/>
                                        </p:tgtEl>
                                        <p:attrNameLst>
                                          <p:attrName>fill.type</p:attrName>
                                        </p:attrNameLst>
                                      </p:cBhvr>
                                      <p:to>
                                        <p:strVal val="solid"/>
                                      </p:to>
                                    </p:set>
                                  </p:childTnLst>
                                </p:cTn>
                              </p:par>
                            </p:childTnLst>
                          </p:cTn>
                        </p:par>
                        <p:par>
                          <p:cTn id="28" fill="hold" nodeType="afterGroup">
                            <p:stCondLst>
                              <p:cond delay="24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9465"/>
                                        </p:tgtEl>
                                        <p:attrNameLst>
                                          <p:attrName>style.visibility</p:attrName>
                                        </p:attrNameLst>
                                      </p:cBhvr>
                                      <p:to>
                                        <p:strVal val="visible"/>
                                      </p:to>
                                    </p:set>
                                    <p:anim calcmode="discrete" valueType="clr">
                                      <p:cBhvr override="childStyle">
                                        <p:cTn id="31" dur="80"/>
                                        <p:tgtEl>
                                          <p:spTgt spid="19465"/>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9465"/>
                                        </p:tgtEl>
                                        <p:attrNameLst>
                                          <p:attrName>fillcolor</p:attrName>
                                        </p:attrNameLst>
                                      </p:cBhvr>
                                      <p:tavLst>
                                        <p:tav tm="0">
                                          <p:val>
                                            <p:clrVal>
                                              <a:schemeClr val="accent2"/>
                                            </p:clrVal>
                                          </p:val>
                                        </p:tav>
                                        <p:tav tm="50000">
                                          <p:val>
                                            <p:clrVal>
                                              <a:schemeClr val="hlink"/>
                                            </p:clrVal>
                                          </p:val>
                                        </p:tav>
                                      </p:tavLst>
                                    </p:anim>
                                    <p:set>
                                      <p:cBhvr>
                                        <p:cTn id="33" dur="80"/>
                                        <p:tgtEl>
                                          <p:spTgt spid="19465"/>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19466"/>
                                        </p:tgtEl>
                                        <p:attrNameLst>
                                          <p:attrName>style.visibility</p:attrName>
                                        </p:attrNameLst>
                                      </p:cBhvr>
                                      <p:to>
                                        <p:strVal val="visible"/>
                                      </p:to>
                                    </p:set>
                                    <p:animEffect transition="in" filter="wedge">
                                      <p:cBhvr>
                                        <p:cTn id="38" dur="1000"/>
                                        <p:tgtEl>
                                          <p:spTgt spid="19466"/>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19467"/>
                                        </p:tgtEl>
                                        <p:attrNameLst>
                                          <p:attrName>style.visibility</p:attrName>
                                        </p:attrNameLst>
                                      </p:cBhvr>
                                      <p:to>
                                        <p:strVal val="visible"/>
                                      </p:to>
                                    </p:set>
                                    <p:animEffect transition="in" filter="wedge">
                                      <p:cBhvr>
                                        <p:cTn id="41" dur="1000"/>
                                        <p:tgtEl>
                                          <p:spTgt spid="19467"/>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19468"/>
                                        </p:tgtEl>
                                        <p:attrNameLst>
                                          <p:attrName>style.visibility</p:attrName>
                                        </p:attrNameLst>
                                      </p:cBhvr>
                                      <p:to>
                                        <p:strVal val="visible"/>
                                      </p:to>
                                    </p:set>
                                    <p:animEffect transition="in" filter="wedge">
                                      <p:cBhvr>
                                        <p:cTn id="44" dur="1000"/>
                                        <p:tgtEl>
                                          <p:spTgt spid="19468"/>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19469"/>
                                        </p:tgtEl>
                                        <p:attrNameLst>
                                          <p:attrName>style.visibility</p:attrName>
                                        </p:attrNameLst>
                                      </p:cBhvr>
                                      <p:to>
                                        <p:strVal val="visible"/>
                                      </p:to>
                                    </p:set>
                                    <p:animEffect transition="in" filter="wedge">
                                      <p:cBhvr>
                                        <p:cTn id="47" dur="10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3" grpId="0"/>
      <p:bldP spid="19464" grpId="0"/>
      <p:bldP spid="19465" grpId="0"/>
      <p:bldP spid="19466" grpId="0" animBg="1"/>
      <p:bldP spid="19467" grpId="0" animBg="1"/>
      <p:bldP spid="19468" grpId="0" animBg="1"/>
      <p:bldP spid="1946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0" y="0"/>
            <a:ext cx="9144000" cy="6858000"/>
          </a:xfrm>
          <a:prstGeom prst="flowChartProcess">
            <a:avLst/>
          </a:prstGeom>
          <a:gradFill rotWithShape="1">
            <a:gsLst>
              <a:gs pos="0">
                <a:srgbClr val="66FFFF">
                  <a:alpha val="39999"/>
                </a:srgbClr>
              </a:gs>
              <a:gs pos="50000">
                <a:schemeClr val="tx1">
                  <a:alpha val="6000"/>
                </a:schemeClr>
              </a:gs>
              <a:gs pos="100000">
                <a:srgbClr val="66FFFF">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grpSp>
        <p:nvGrpSpPr>
          <p:cNvPr id="18438" name="Group 6"/>
          <p:cNvGrpSpPr>
            <a:grpSpLocks/>
          </p:cNvGrpSpPr>
          <p:nvPr/>
        </p:nvGrpSpPr>
        <p:grpSpPr bwMode="auto">
          <a:xfrm>
            <a:off x="76200" y="228600"/>
            <a:ext cx="9067800" cy="3886200"/>
            <a:chOff x="96" y="960"/>
            <a:chExt cx="5712" cy="2448"/>
          </a:xfrm>
        </p:grpSpPr>
        <p:sp>
          <p:nvSpPr>
            <p:cNvPr id="12297" name="AutoShape 3" descr="nen 12345"/>
            <p:cNvSpPr>
              <a:spLocks noChangeArrowheads="1"/>
            </p:cNvSpPr>
            <p:nvPr/>
          </p:nvSpPr>
          <p:spPr bwMode="auto">
            <a:xfrm>
              <a:off x="96" y="960"/>
              <a:ext cx="5568" cy="2448"/>
            </a:xfrm>
            <a:prstGeom prst="horizontalScroll">
              <a:avLst>
                <a:gd name="adj" fmla="val 12500"/>
              </a:avLst>
            </a:prstGeom>
            <a:blipFill dpi="0" rotWithShape="1">
              <a:blip r:embed="rId2"/>
              <a:srcRect/>
              <a:stretch>
                <a:fillRect/>
              </a:stretch>
            </a:blipFill>
            <a:ln w="63500">
              <a:solidFill>
                <a:srgbClr val="FF99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2298" name="Text Box 4"/>
            <p:cNvSpPr txBox="1">
              <a:spLocks noChangeArrowheads="1"/>
            </p:cNvSpPr>
            <p:nvPr/>
          </p:nvSpPr>
          <p:spPr bwMode="auto">
            <a:xfrm>
              <a:off x="480" y="1440"/>
              <a:ext cx="5136"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a:solidFill>
                    <a:srgbClr val="FF0000"/>
                  </a:solidFill>
                  <a:latin typeface="Times New Roman" pitchFamily="18" charset="0"/>
                  <a:cs typeface="Times New Roman" pitchFamily="18" charset="0"/>
                </a:rPr>
                <a:t>-</a:t>
              </a:r>
              <a:r>
                <a:rPr lang="en-US" altLang="en-US" sz="3600">
                  <a:latin typeface="Times New Roman" pitchFamily="18" charset="0"/>
                  <a:cs typeface="Times New Roman" pitchFamily="18" charset="0"/>
                </a:rPr>
                <a:t> </a:t>
              </a:r>
              <a:r>
                <a:rPr lang="en-US" altLang="en-US" sz="3600">
                  <a:solidFill>
                    <a:srgbClr val="FF0000"/>
                  </a:solidFill>
                  <a:latin typeface="Times New Roman" pitchFamily="18" charset="0"/>
                  <a:cs typeface="Times New Roman" pitchFamily="18" charset="0"/>
                </a:rPr>
                <a:t>Tiên học lễ, hậu học văn: </a:t>
              </a:r>
              <a:r>
                <a:rPr lang="en-US" altLang="en-US" sz="3600">
                  <a:solidFill>
                    <a:srgbClr val="0000CC"/>
                  </a:solidFill>
                  <a:latin typeface="Times New Roman" pitchFamily="18" charset="0"/>
                  <a:cs typeface="Times New Roman" pitchFamily="18" charset="0"/>
                </a:rPr>
                <a:t>trước hết phải học lễ phép; sau mới học chữ, học văn hóa.</a:t>
              </a:r>
            </a:p>
          </p:txBody>
        </p:sp>
        <p:sp>
          <p:nvSpPr>
            <p:cNvPr id="12299" name="Text Box 5"/>
            <p:cNvSpPr txBox="1">
              <a:spLocks noChangeArrowheads="1"/>
            </p:cNvSpPr>
            <p:nvPr/>
          </p:nvSpPr>
          <p:spPr bwMode="auto">
            <a:xfrm>
              <a:off x="432" y="2208"/>
              <a:ext cx="5376" cy="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a:solidFill>
                    <a:srgbClr val="FF0000"/>
                  </a:solidFill>
                  <a:latin typeface="Times New Roman" pitchFamily="18" charset="0"/>
                  <a:cs typeface="Times New Roman" pitchFamily="18" charset="0"/>
                </a:rPr>
                <a:t>- Tôn sư trọng đạo: </a:t>
              </a:r>
              <a:r>
                <a:rPr lang="en-US" altLang="en-US" sz="3600">
                  <a:solidFill>
                    <a:srgbClr val="0000CC"/>
                  </a:solidFill>
                  <a:latin typeface="Times New Roman" pitchFamily="18" charset="0"/>
                  <a:cs typeface="Times New Roman" pitchFamily="18" charset="0"/>
                </a:rPr>
                <a:t>tôn kính thầy giáo, trọng đạo học</a:t>
              </a:r>
              <a:r>
                <a:rPr lang="en-US" altLang="en-US" sz="4000">
                  <a:solidFill>
                    <a:srgbClr val="0000CC"/>
                  </a:solidFill>
                  <a:latin typeface="Times New Roman" pitchFamily="18" charset="0"/>
                  <a:cs typeface="Times New Roman" pitchFamily="18" charset="0"/>
                </a:rPr>
                <a:t>.</a:t>
              </a:r>
            </a:p>
          </p:txBody>
        </p:sp>
      </p:grpSp>
      <p:grpSp>
        <p:nvGrpSpPr>
          <p:cNvPr id="18439" name="Group 7"/>
          <p:cNvGrpSpPr>
            <a:grpSpLocks/>
          </p:cNvGrpSpPr>
          <p:nvPr/>
        </p:nvGrpSpPr>
        <p:grpSpPr bwMode="auto">
          <a:xfrm>
            <a:off x="1219200" y="4495800"/>
            <a:ext cx="7162800" cy="2133600"/>
            <a:chOff x="192" y="1920"/>
            <a:chExt cx="4704" cy="912"/>
          </a:xfrm>
        </p:grpSpPr>
        <p:sp>
          <p:nvSpPr>
            <p:cNvPr id="12295" name="AutoShape 8"/>
            <p:cNvSpPr>
              <a:spLocks noChangeArrowheads="1"/>
            </p:cNvSpPr>
            <p:nvPr/>
          </p:nvSpPr>
          <p:spPr bwMode="auto">
            <a:xfrm>
              <a:off x="192" y="1920"/>
              <a:ext cx="4704" cy="912"/>
            </a:xfrm>
            <a:prstGeom prst="flowChartAlternateProcess">
              <a:avLst/>
            </a:prstGeom>
            <a:gradFill rotWithShape="1">
              <a:gsLst>
                <a:gs pos="0">
                  <a:srgbClr val="FF00FF"/>
                </a:gs>
                <a:gs pos="50000">
                  <a:srgbClr val="FFFFFF"/>
                </a:gs>
                <a:gs pos="100000">
                  <a:srgbClr val="FF00FF"/>
                </a:gs>
              </a:gsLst>
              <a:lin ang="5400000" scaled="1"/>
            </a:gradFill>
            <a:ln w="9525">
              <a:solidFill>
                <a:srgbClr val="99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en-US" sz="4000" b="1">
                <a:solidFill>
                  <a:srgbClr val="000000"/>
                </a:solidFill>
                <a:latin typeface=".VnTimeH" pitchFamily="34" charset="0"/>
              </a:endParaRPr>
            </a:p>
          </p:txBody>
        </p:sp>
        <p:sp>
          <p:nvSpPr>
            <p:cNvPr id="12296" name="Text Box 9"/>
            <p:cNvSpPr txBox="1">
              <a:spLocks noChangeArrowheads="1"/>
            </p:cNvSpPr>
            <p:nvPr/>
          </p:nvSpPr>
          <p:spPr bwMode="auto">
            <a:xfrm>
              <a:off x="384" y="1968"/>
              <a:ext cx="4416" cy="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a:latin typeface="Times New Roman" pitchFamily="18" charset="0"/>
                  <a:cs typeface="Times New Roman" pitchFamily="18" charset="0"/>
                </a:rPr>
                <a:t>Em có biết thêm thành ngữ, tục ngữ, ca dao, hay khẩu hiệu nào có nội dung tương tự?</a:t>
              </a:r>
            </a:p>
          </p:txBody>
        </p:sp>
      </p:grpSp>
    </p:spTree>
    <p:extLst>
      <p:ext uri="{BB962C8B-B14F-4D97-AF65-F5344CB8AC3E}">
        <p14:creationId xmlns:p14="http://schemas.microsoft.com/office/powerpoint/2010/main" val="36639459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p:cTn id="7" dur="1000" fill="hold"/>
                                        <p:tgtEl>
                                          <p:spTgt spid="18438"/>
                                        </p:tgtEl>
                                        <p:attrNameLst>
                                          <p:attrName>ppt_w</p:attrName>
                                        </p:attrNameLst>
                                      </p:cBhvr>
                                      <p:tavLst>
                                        <p:tav tm="0">
                                          <p:val>
                                            <p:fltVal val="0"/>
                                          </p:val>
                                        </p:tav>
                                        <p:tav tm="100000">
                                          <p:val>
                                            <p:strVal val="#ppt_w"/>
                                          </p:val>
                                        </p:tav>
                                      </p:tavLst>
                                    </p:anim>
                                    <p:anim calcmode="lin" valueType="num">
                                      <p:cBhvr>
                                        <p:cTn id="8" dur="1000" fill="hold"/>
                                        <p:tgtEl>
                                          <p:spTgt spid="1843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8434"/>
                                        </p:tgtEl>
                                        <p:attrNameLst>
                                          <p:attrName>style.visibility</p:attrName>
                                        </p:attrNameLst>
                                      </p:cBhvr>
                                      <p:to>
                                        <p:strVal val="visible"/>
                                      </p:to>
                                    </p:set>
                                    <p:anim calcmode="lin" valueType="num">
                                      <p:cBhvr>
                                        <p:cTn id="11" dur="1000" fill="hold"/>
                                        <p:tgtEl>
                                          <p:spTgt spid="18434"/>
                                        </p:tgtEl>
                                        <p:attrNameLst>
                                          <p:attrName>ppt_w</p:attrName>
                                        </p:attrNameLst>
                                      </p:cBhvr>
                                      <p:tavLst>
                                        <p:tav tm="0">
                                          <p:val>
                                            <p:fltVal val="0"/>
                                          </p:val>
                                        </p:tav>
                                        <p:tav tm="100000">
                                          <p:val>
                                            <p:strVal val="#ppt_w"/>
                                          </p:val>
                                        </p:tav>
                                      </p:tavLst>
                                    </p:anim>
                                    <p:anim calcmode="lin" valueType="num">
                                      <p:cBhvr>
                                        <p:cTn id="12" dur="1000" fill="hold"/>
                                        <p:tgtEl>
                                          <p:spTgt spid="18434"/>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8439"/>
                                        </p:tgtEl>
                                        <p:attrNameLst>
                                          <p:attrName>style.visibility</p:attrName>
                                        </p:attrNameLst>
                                      </p:cBhvr>
                                      <p:to>
                                        <p:strVal val="visible"/>
                                      </p:to>
                                    </p:set>
                                    <p:anim calcmode="lin" valueType="num">
                                      <p:cBhvr>
                                        <p:cTn id="17" dur="1000" fill="hold"/>
                                        <p:tgtEl>
                                          <p:spTgt spid="18439"/>
                                        </p:tgtEl>
                                        <p:attrNameLst>
                                          <p:attrName>ppt_w</p:attrName>
                                        </p:attrNameLst>
                                      </p:cBhvr>
                                      <p:tavLst>
                                        <p:tav tm="0">
                                          <p:val>
                                            <p:strVal val="#ppt_w+.3"/>
                                          </p:val>
                                        </p:tav>
                                        <p:tav tm="100000">
                                          <p:val>
                                            <p:strVal val="#ppt_w"/>
                                          </p:val>
                                        </p:tav>
                                      </p:tavLst>
                                    </p:anim>
                                    <p:anim calcmode="lin" valueType="num">
                                      <p:cBhvr>
                                        <p:cTn id="18" dur="1000" fill="hold"/>
                                        <p:tgtEl>
                                          <p:spTgt spid="18439"/>
                                        </p:tgtEl>
                                        <p:attrNameLst>
                                          <p:attrName>ppt_h</p:attrName>
                                        </p:attrNameLst>
                                      </p:cBhvr>
                                      <p:tavLst>
                                        <p:tav tm="0">
                                          <p:val>
                                            <p:strVal val="#ppt_h"/>
                                          </p:val>
                                        </p:tav>
                                        <p:tav tm="100000">
                                          <p:val>
                                            <p:strVal val="#ppt_h"/>
                                          </p:val>
                                        </p:tav>
                                      </p:tavLst>
                                    </p:anim>
                                    <p:animEffect transition="in" filter="fade">
                                      <p:cBhvr>
                                        <p:cTn id="19" dur="10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0" y="0"/>
            <a:ext cx="9144000" cy="6858000"/>
          </a:xfrm>
          <a:prstGeom prst="flowChartProcess">
            <a:avLst/>
          </a:prstGeom>
          <a:gradFill rotWithShape="1">
            <a:gsLst>
              <a:gs pos="0">
                <a:srgbClr val="66FFFF">
                  <a:alpha val="39999"/>
                </a:srgbClr>
              </a:gs>
              <a:gs pos="50000">
                <a:schemeClr val="tx1">
                  <a:alpha val="6000"/>
                </a:schemeClr>
              </a:gs>
              <a:gs pos="100000">
                <a:srgbClr val="66FFFF">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3317" name="Text Box 3"/>
          <p:cNvSpPr txBox="1">
            <a:spLocks noChangeArrowheads="1"/>
          </p:cNvSpPr>
          <p:nvPr/>
        </p:nvSpPr>
        <p:spPr bwMode="auto">
          <a:xfrm>
            <a:off x="2362200" y="685800"/>
            <a:ext cx="464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b="1">
                <a:solidFill>
                  <a:srgbClr val="000099"/>
                </a:solidFill>
                <a:latin typeface="Times New Roman" pitchFamily="18" charset="0"/>
                <a:cs typeface="Times New Roman" pitchFamily="18" charset="0"/>
              </a:rPr>
              <a:t>NGHĨA THẦY TRÒ</a:t>
            </a:r>
          </a:p>
        </p:txBody>
      </p:sp>
      <p:sp>
        <p:nvSpPr>
          <p:cNvPr id="13318" name="Text Box 4"/>
          <p:cNvSpPr txBox="1">
            <a:spLocks noChangeArrowheads="1"/>
          </p:cNvSpPr>
          <p:nvPr/>
        </p:nvSpPr>
        <p:spPr bwMode="auto">
          <a:xfrm>
            <a:off x="4800600" y="12954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i="1">
                <a:latin typeface="Times New Roman" pitchFamily="18" charset="0"/>
                <a:cs typeface="Times New Roman" pitchFamily="18" charset="0"/>
              </a:rPr>
              <a:t>( Theo</a:t>
            </a:r>
            <a:r>
              <a:rPr lang="en-US" altLang="en-US" sz="2400">
                <a:latin typeface="Times New Roman" pitchFamily="18" charset="0"/>
                <a:cs typeface="Times New Roman" pitchFamily="18" charset="0"/>
              </a:rPr>
              <a:t> </a:t>
            </a:r>
            <a:r>
              <a:rPr lang="en-US" altLang="en-US" sz="2400" b="1">
                <a:latin typeface="Times New Roman" pitchFamily="18" charset="0"/>
                <a:cs typeface="Times New Roman" pitchFamily="18" charset="0"/>
              </a:rPr>
              <a:t>Hà Ân</a:t>
            </a:r>
            <a:r>
              <a:rPr lang="en-US" altLang="en-US" sz="2400">
                <a:latin typeface="Times New Roman" pitchFamily="18" charset="0"/>
                <a:cs typeface="Times New Roman" pitchFamily="18" charset="0"/>
              </a:rPr>
              <a:t> )</a:t>
            </a:r>
          </a:p>
        </p:txBody>
      </p:sp>
      <p:sp>
        <p:nvSpPr>
          <p:cNvPr id="13319" name="Text Box 5"/>
          <p:cNvSpPr txBox="1">
            <a:spLocks noChangeArrowheads="1"/>
          </p:cNvSpPr>
          <p:nvPr/>
        </p:nvSpPr>
        <p:spPr bwMode="auto">
          <a:xfrm>
            <a:off x="3429000" y="762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b="1">
                <a:solidFill>
                  <a:srgbClr val="800000"/>
                </a:solidFill>
                <a:latin typeface="Times New Roman" pitchFamily="18" charset="0"/>
                <a:cs typeface="Times New Roman" pitchFamily="18" charset="0"/>
              </a:rPr>
              <a:t>TẬP ĐỌC</a:t>
            </a:r>
          </a:p>
        </p:txBody>
      </p:sp>
      <p:sp>
        <p:nvSpPr>
          <p:cNvPr id="13320" name="Text Box 6"/>
          <p:cNvSpPr txBox="1">
            <a:spLocks noChangeArrowheads="1"/>
          </p:cNvSpPr>
          <p:nvPr/>
        </p:nvSpPr>
        <p:spPr bwMode="auto">
          <a:xfrm>
            <a:off x="0" y="1905000"/>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a:solidFill>
                  <a:srgbClr val="0000CC"/>
                </a:solidFill>
                <a:latin typeface="Times New Roman" pitchFamily="18" charset="0"/>
                <a:cs typeface="Times New Roman" pitchFamily="18" charset="0"/>
              </a:rPr>
              <a:t>1, Luyện đọc:</a:t>
            </a:r>
          </a:p>
        </p:txBody>
      </p:sp>
      <p:sp>
        <p:nvSpPr>
          <p:cNvPr id="13321" name="Text Box 7"/>
          <p:cNvSpPr txBox="1">
            <a:spLocks noChangeArrowheads="1"/>
          </p:cNvSpPr>
          <p:nvPr/>
        </p:nvSpPr>
        <p:spPr bwMode="auto">
          <a:xfrm>
            <a:off x="0" y="23622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b="1">
                <a:solidFill>
                  <a:srgbClr val="0000CC"/>
                </a:solidFill>
                <a:latin typeface="Times New Roman" pitchFamily="18" charset="0"/>
                <a:cs typeface="Times New Roman" pitchFamily="18" charset="0"/>
              </a:rPr>
              <a:t>a, Đọc đúng:</a:t>
            </a:r>
          </a:p>
        </p:txBody>
      </p:sp>
      <p:sp>
        <p:nvSpPr>
          <p:cNvPr id="13322" name="Text Box 8"/>
          <p:cNvSpPr txBox="1">
            <a:spLocks noChangeArrowheads="1"/>
          </p:cNvSpPr>
          <p:nvPr/>
        </p:nvSpPr>
        <p:spPr bwMode="auto">
          <a:xfrm>
            <a:off x="0" y="28956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tề tựu</a:t>
            </a:r>
          </a:p>
        </p:txBody>
      </p:sp>
      <p:sp>
        <p:nvSpPr>
          <p:cNvPr id="13323" name="Text Box 9"/>
          <p:cNvSpPr txBox="1">
            <a:spLocks noChangeArrowheads="1"/>
          </p:cNvSpPr>
          <p:nvPr/>
        </p:nvSpPr>
        <p:spPr bwMode="auto">
          <a:xfrm>
            <a:off x="990600" y="2909888"/>
            <a:ext cx="160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dạ ran </a:t>
            </a:r>
          </a:p>
        </p:txBody>
      </p:sp>
      <p:sp>
        <p:nvSpPr>
          <p:cNvPr id="13324" name="Text Box 10"/>
          <p:cNvSpPr txBox="1">
            <a:spLocks noChangeArrowheads="1"/>
          </p:cNvSpPr>
          <p:nvPr/>
        </p:nvSpPr>
        <p:spPr bwMode="auto">
          <a:xfrm>
            <a:off x="2133600" y="2909888"/>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sưởi nắng</a:t>
            </a:r>
          </a:p>
        </p:txBody>
      </p:sp>
      <p:sp>
        <p:nvSpPr>
          <p:cNvPr id="13325" name="Text Box 11"/>
          <p:cNvSpPr txBox="1">
            <a:spLocks noChangeArrowheads="1"/>
          </p:cNvSpPr>
          <p:nvPr/>
        </p:nvSpPr>
        <p:spPr bwMode="auto">
          <a:xfrm>
            <a:off x="0" y="3352800"/>
            <a:ext cx="4114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Mấy học trò cũ từ xa về dâng biếu thầy những cuốn sách quý.</a:t>
            </a:r>
          </a:p>
        </p:txBody>
      </p:sp>
      <p:sp>
        <p:nvSpPr>
          <p:cNvPr id="13326" name="Line 12"/>
          <p:cNvSpPr>
            <a:spLocks noChangeShapeType="1"/>
          </p:cNvSpPr>
          <p:nvPr/>
        </p:nvSpPr>
        <p:spPr bwMode="auto">
          <a:xfrm flipH="1">
            <a:off x="3733800" y="3448050"/>
            <a:ext cx="61913" cy="38100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Text Box 13"/>
          <p:cNvSpPr txBox="1">
            <a:spLocks noChangeArrowheads="1"/>
          </p:cNvSpPr>
          <p:nvPr/>
        </p:nvSpPr>
        <p:spPr bwMode="auto">
          <a:xfrm>
            <a:off x="4267200" y="1858963"/>
            <a:ext cx="3200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b="1">
                <a:solidFill>
                  <a:srgbClr val="0000CC"/>
                </a:solidFill>
                <a:latin typeface="Times New Roman" pitchFamily="18" charset="0"/>
                <a:cs typeface="Times New Roman" pitchFamily="18" charset="0"/>
              </a:rPr>
              <a:t>2, Tìm hiểu bài:</a:t>
            </a:r>
          </a:p>
        </p:txBody>
      </p:sp>
      <p:sp>
        <p:nvSpPr>
          <p:cNvPr id="13328" name="Text Box 14"/>
          <p:cNvSpPr txBox="1">
            <a:spLocks noChangeArrowheads="1"/>
          </p:cNvSpPr>
          <p:nvPr/>
        </p:nvSpPr>
        <p:spPr bwMode="auto">
          <a:xfrm>
            <a:off x="4267200" y="2452688"/>
            <a:ext cx="190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a:solidFill>
                  <a:srgbClr val="0000CC"/>
                </a:solidFill>
                <a:latin typeface="Times New Roman" pitchFamily="18" charset="0"/>
                <a:cs typeface="Times New Roman" pitchFamily="18" charset="0"/>
              </a:rPr>
              <a:t>a, Từ ngữ:</a:t>
            </a:r>
          </a:p>
        </p:txBody>
      </p:sp>
      <p:sp>
        <p:nvSpPr>
          <p:cNvPr id="13329" name="Text Box 15"/>
          <p:cNvSpPr txBox="1">
            <a:spLocks noChangeArrowheads="1"/>
          </p:cNvSpPr>
          <p:nvPr/>
        </p:nvSpPr>
        <p:spPr bwMode="auto">
          <a:xfrm>
            <a:off x="4343400" y="28956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mừng thọ</a:t>
            </a:r>
          </a:p>
        </p:txBody>
      </p:sp>
      <p:sp>
        <p:nvSpPr>
          <p:cNvPr id="13330" name="Text Box 16"/>
          <p:cNvSpPr txBox="1">
            <a:spLocks noChangeArrowheads="1"/>
          </p:cNvSpPr>
          <p:nvPr/>
        </p:nvSpPr>
        <p:spPr bwMode="auto">
          <a:xfrm>
            <a:off x="5943600" y="28956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dâng biếu</a:t>
            </a:r>
          </a:p>
        </p:txBody>
      </p:sp>
      <p:sp>
        <p:nvSpPr>
          <p:cNvPr id="13331" name="Text Box 17"/>
          <p:cNvSpPr txBox="1">
            <a:spLocks noChangeArrowheads="1"/>
          </p:cNvSpPr>
          <p:nvPr/>
        </p:nvSpPr>
        <p:spPr bwMode="auto">
          <a:xfrm>
            <a:off x="4343400" y="3886200"/>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cung kính, tạ ơn thầy</a:t>
            </a:r>
          </a:p>
        </p:txBody>
      </p:sp>
      <p:sp>
        <p:nvSpPr>
          <p:cNvPr id="13332" name="Line 18"/>
          <p:cNvSpPr>
            <a:spLocks noChangeShapeType="1"/>
          </p:cNvSpPr>
          <p:nvPr/>
        </p:nvSpPr>
        <p:spPr bwMode="auto">
          <a:xfrm>
            <a:off x="4267200" y="1828800"/>
            <a:ext cx="0" cy="5029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Text Box 22"/>
          <p:cNvSpPr txBox="1">
            <a:spLocks noChangeArrowheads="1"/>
          </p:cNvSpPr>
          <p:nvPr/>
        </p:nvSpPr>
        <p:spPr bwMode="auto">
          <a:xfrm>
            <a:off x="4343400" y="33528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mang ơn rất nặng</a:t>
            </a:r>
          </a:p>
        </p:txBody>
      </p:sp>
      <p:grpSp>
        <p:nvGrpSpPr>
          <p:cNvPr id="25624" name="Group 24"/>
          <p:cNvGrpSpPr>
            <a:grpSpLocks/>
          </p:cNvGrpSpPr>
          <p:nvPr/>
        </p:nvGrpSpPr>
        <p:grpSpPr bwMode="auto">
          <a:xfrm>
            <a:off x="609600" y="5334000"/>
            <a:ext cx="7315200" cy="1066800"/>
            <a:chOff x="192" y="1920"/>
            <a:chExt cx="4704" cy="912"/>
          </a:xfrm>
        </p:grpSpPr>
        <p:sp>
          <p:nvSpPr>
            <p:cNvPr id="13342" name="AutoShape 25"/>
            <p:cNvSpPr>
              <a:spLocks noChangeArrowheads="1"/>
            </p:cNvSpPr>
            <p:nvPr/>
          </p:nvSpPr>
          <p:spPr bwMode="auto">
            <a:xfrm>
              <a:off x="192" y="1920"/>
              <a:ext cx="4704" cy="912"/>
            </a:xfrm>
            <a:prstGeom prst="flowChartAlternateProcess">
              <a:avLst/>
            </a:prstGeom>
            <a:gradFill rotWithShape="1">
              <a:gsLst>
                <a:gs pos="0">
                  <a:srgbClr val="FF00FF"/>
                </a:gs>
                <a:gs pos="50000">
                  <a:srgbClr val="FFFFFF"/>
                </a:gs>
                <a:gs pos="100000">
                  <a:srgbClr val="FF00FF"/>
                </a:gs>
              </a:gsLst>
              <a:lin ang="5400000" scaled="1"/>
            </a:gradFill>
            <a:ln w="9525">
              <a:solidFill>
                <a:srgbClr val="99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en-US" sz="4000" b="1">
                <a:solidFill>
                  <a:schemeClr val="accent2"/>
                </a:solidFill>
                <a:latin typeface=".VnTimeH" pitchFamily="34" charset="0"/>
              </a:endParaRPr>
            </a:p>
          </p:txBody>
        </p:sp>
        <p:sp>
          <p:nvSpPr>
            <p:cNvPr id="13343" name="Text Box 26"/>
            <p:cNvSpPr txBox="1">
              <a:spLocks noChangeArrowheads="1"/>
            </p:cNvSpPr>
            <p:nvPr/>
          </p:nvSpPr>
          <p:spPr bwMode="auto">
            <a:xfrm>
              <a:off x="385" y="1967"/>
              <a:ext cx="4415" cy="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a:solidFill>
                    <a:schemeClr val="accent2"/>
                  </a:solidFill>
                  <a:latin typeface="Times New Roman" pitchFamily="18" charset="0"/>
                  <a:cs typeface="Times New Roman" pitchFamily="18" charset="0"/>
                </a:rPr>
                <a:t>Em hãy cho biết, nội dung bài là gì?</a:t>
              </a:r>
            </a:p>
          </p:txBody>
        </p:sp>
      </p:grpSp>
      <p:sp>
        <p:nvSpPr>
          <p:cNvPr id="25627" name="Text Box 27"/>
          <p:cNvSpPr txBox="1">
            <a:spLocks noChangeArrowheads="1"/>
          </p:cNvSpPr>
          <p:nvPr/>
        </p:nvSpPr>
        <p:spPr bwMode="auto">
          <a:xfrm>
            <a:off x="4267200" y="44196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a:solidFill>
                  <a:srgbClr val="0000CC"/>
                </a:solidFill>
                <a:latin typeface="Times New Roman" pitchFamily="18" charset="0"/>
                <a:cs typeface="Times New Roman" pitchFamily="18" charset="0"/>
              </a:rPr>
              <a:t>b, Nội dung:</a:t>
            </a:r>
          </a:p>
        </p:txBody>
      </p:sp>
      <p:sp>
        <p:nvSpPr>
          <p:cNvPr id="25628" name="Text Box 28"/>
          <p:cNvSpPr txBox="1">
            <a:spLocks noChangeArrowheads="1"/>
          </p:cNvSpPr>
          <p:nvPr/>
        </p:nvSpPr>
        <p:spPr bwMode="auto">
          <a:xfrm>
            <a:off x="4419600" y="4905375"/>
            <a:ext cx="4724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Ca ngợi truyền thống tôn sư trọng đạo của nhân dân ta, nhắc nhở mọi người cần giữ gìn và phát huy truyền thống đó.</a:t>
            </a:r>
          </a:p>
        </p:txBody>
      </p:sp>
      <p:grpSp>
        <p:nvGrpSpPr>
          <p:cNvPr id="25634" name="Group 34"/>
          <p:cNvGrpSpPr>
            <a:grpSpLocks/>
          </p:cNvGrpSpPr>
          <p:nvPr/>
        </p:nvGrpSpPr>
        <p:grpSpPr bwMode="auto">
          <a:xfrm>
            <a:off x="0" y="4800600"/>
            <a:ext cx="4419600" cy="1722438"/>
            <a:chOff x="720" y="624"/>
            <a:chExt cx="2784" cy="1085"/>
          </a:xfrm>
        </p:grpSpPr>
        <p:sp>
          <p:nvSpPr>
            <p:cNvPr id="13340" name="AutoShape 30"/>
            <p:cNvSpPr>
              <a:spLocks noChangeArrowheads="1"/>
            </p:cNvSpPr>
            <p:nvPr/>
          </p:nvSpPr>
          <p:spPr bwMode="auto">
            <a:xfrm>
              <a:off x="720" y="624"/>
              <a:ext cx="2784" cy="1085"/>
            </a:xfrm>
            <a:prstGeom prst="flowChartAlternateProcess">
              <a:avLst/>
            </a:prstGeom>
            <a:gradFill rotWithShape="1">
              <a:gsLst>
                <a:gs pos="0">
                  <a:srgbClr val="FF00FF"/>
                </a:gs>
                <a:gs pos="50000">
                  <a:srgbClr val="FFFFFF"/>
                </a:gs>
                <a:gs pos="100000">
                  <a:srgbClr val="FF00FF"/>
                </a:gs>
              </a:gsLst>
              <a:lin ang="5400000" scaled="1"/>
            </a:gradFill>
            <a:ln w="9525">
              <a:solidFill>
                <a:srgbClr val="99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en-US" sz="4000" b="1">
                <a:solidFill>
                  <a:srgbClr val="000000"/>
                </a:solidFill>
                <a:latin typeface=".VnTimeH" pitchFamily="34" charset="0"/>
              </a:endParaRPr>
            </a:p>
          </p:txBody>
        </p:sp>
        <p:sp>
          <p:nvSpPr>
            <p:cNvPr id="13341" name="Text Box 31"/>
            <p:cNvSpPr txBox="1">
              <a:spLocks noChangeArrowheads="1"/>
            </p:cNvSpPr>
            <p:nvPr/>
          </p:nvSpPr>
          <p:spPr bwMode="auto">
            <a:xfrm>
              <a:off x="816" y="786"/>
              <a:ext cx="268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a:latin typeface="Times New Roman" pitchFamily="18" charset="0"/>
                  <a:cs typeface="Times New Roman" pitchFamily="18" charset="0"/>
                </a:rPr>
                <a:t>Để đọc hay bài này ta cần đọc như thế nào?</a:t>
              </a:r>
            </a:p>
          </p:txBody>
        </p:sp>
      </p:grpSp>
      <p:sp>
        <p:nvSpPr>
          <p:cNvPr id="25632" name="Text Box 32"/>
          <p:cNvSpPr txBox="1">
            <a:spLocks noChangeArrowheads="1"/>
          </p:cNvSpPr>
          <p:nvPr/>
        </p:nvSpPr>
        <p:spPr bwMode="auto">
          <a:xfrm>
            <a:off x="0" y="4724400"/>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a:solidFill>
                  <a:srgbClr val="0000CC"/>
                </a:solidFill>
                <a:latin typeface="Times New Roman" pitchFamily="18" charset="0"/>
                <a:cs typeface="Times New Roman" pitchFamily="18" charset="0"/>
              </a:rPr>
              <a:t>b, Đọc diễn cảm:</a:t>
            </a:r>
          </a:p>
        </p:txBody>
      </p:sp>
      <p:sp>
        <p:nvSpPr>
          <p:cNvPr id="25633" name="Text Box 33"/>
          <p:cNvSpPr txBox="1">
            <a:spLocks noChangeArrowheads="1"/>
          </p:cNvSpPr>
          <p:nvPr/>
        </p:nvSpPr>
        <p:spPr bwMode="auto">
          <a:xfrm>
            <a:off x="0" y="5257800"/>
            <a:ext cx="434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Toàn bài đọc với giọng nhẹ nhàng, trang trọng.</a:t>
            </a:r>
          </a:p>
        </p:txBody>
      </p:sp>
    </p:spTree>
    <p:extLst>
      <p:ext uri="{BB962C8B-B14F-4D97-AF65-F5344CB8AC3E}">
        <p14:creationId xmlns:p14="http://schemas.microsoft.com/office/powerpoint/2010/main" val="2627592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5624"/>
                                        </p:tgtEl>
                                        <p:attrNameLst>
                                          <p:attrName>style.visibility</p:attrName>
                                        </p:attrNameLst>
                                      </p:cBhvr>
                                      <p:to>
                                        <p:strVal val="visible"/>
                                      </p:to>
                                    </p:set>
                                    <p:anim calcmode="lin" valueType="num">
                                      <p:cBhvr>
                                        <p:cTn id="7" dur="1000" fill="hold"/>
                                        <p:tgtEl>
                                          <p:spTgt spid="25624"/>
                                        </p:tgtEl>
                                        <p:attrNameLst>
                                          <p:attrName>ppt_w</p:attrName>
                                        </p:attrNameLst>
                                      </p:cBhvr>
                                      <p:tavLst>
                                        <p:tav tm="0">
                                          <p:val>
                                            <p:strVal val="#ppt_w+.3"/>
                                          </p:val>
                                        </p:tav>
                                        <p:tav tm="100000">
                                          <p:val>
                                            <p:strVal val="#ppt_w"/>
                                          </p:val>
                                        </p:tav>
                                      </p:tavLst>
                                    </p:anim>
                                    <p:anim calcmode="lin" valueType="num">
                                      <p:cBhvr>
                                        <p:cTn id="8" dur="1000" fill="hold"/>
                                        <p:tgtEl>
                                          <p:spTgt spid="25624"/>
                                        </p:tgtEl>
                                        <p:attrNameLst>
                                          <p:attrName>ppt_h</p:attrName>
                                        </p:attrNameLst>
                                      </p:cBhvr>
                                      <p:tavLst>
                                        <p:tav tm="0">
                                          <p:val>
                                            <p:strVal val="#ppt_h"/>
                                          </p:val>
                                        </p:tav>
                                        <p:tav tm="100000">
                                          <p:val>
                                            <p:strVal val="#ppt_h"/>
                                          </p:val>
                                        </p:tav>
                                      </p:tavLst>
                                    </p:anim>
                                    <p:animEffect transition="in" filter="fade">
                                      <p:cBhvr>
                                        <p:cTn id="9" dur="1000"/>
                                        <p:tgtEl>
                                          <p:spTgt spid="256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5627"/>
                                        </p:tgtEl>
                                        <p:attrNameLst>
                                          <p:attrName>style.visibility</p:attrName>
                                        </p:attrNameLst>
                                      </p:cBhvr>
                                      <p:to>
                                        <p:strVal val="visible"/>
                                      </p:to>
                                    </p:set>
                                    <p:animEffect transition="in" filter="diamond(in)">
                                      <p:cBhvr>
                                        <p:cTn id="14" dur="1000"/>
                                        <p:tgtEl>
                                          <p:spTgt spid="25627"/>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25628"/>
                                        </p:tgtEl>
                                        <p:attrNameLst>
                                          <p:attrName>style.visibility</p:attrName>
                                        </p:attrNameLst>
                                      </p:cBhvr>
                                      <p:to>
                                        <p:strVal val="visible"/>
                                      </p:to>
                                    </p:set>
                                    <p:anim calcmode="discrete" valueType="clr">
                                      <p:cBhvr override="childStyle">
                                        <p:cTn id="17" dur="80"/>
                                        <p:tgtEl>
                                          <p:spTgt spid="2562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5628"/>
                                        </p:tgtEl>
                                        <p:attrNameLst>
                                          <p:attrName>fillcolor</p:attrName>
                                        </p:attrNameLst>
                                      </p:cBhvr>
                                      <p:tavLst>
                                        <p:tav tm="0">
                                          <p:val>
                                            <p:clrVal>
                                              <a:schemeClr val="accent2"/>
                                            </p:clrVal>
                                          </p:val>
                                        </p:tav>
                                        <p:tav tm="50000">
                                          <p:val>
                                            <p:clrVal>
                                              <a:schemeClr val="hlink"/>
                                            </p:clrVal>
                                          </p:val>
                                        </p:tav>
                                      </p:tavLst>
                                    </p:anim>
                                    <p:set>
                                      <p:cBhvr>
                                        <p:cTn id="19" dur="80"/>
                                        <p:tgtEl>
                                          <p:spTgt spid="25628"/>
                                        </p:tgtEl>
                                        <p:attrNameLst>
                                          <p:attrName>fill.type</p:attrName>
                                        </p:attrNameLst>
                                      </p:cBhvr>
                                      <p:to>
                                        <p:strVal val="solid"/>
                                      </p:to>
                                    </p:set>
                                  </p:childTnLst>
                                </p:cTn>
                              </p:par>
                              <p:par>
                                <p:cTn id="20" presetID="4" presetClass="exit" presetSubtype="16" fill="hold" nodeType="withEffect">
                                  <p:stCondLst>
                                    <p:cond delay="0"/>
                                  </p:stCondLst>
                                  <p:childTnLst>
                                    <p:animEffect transition="out" filter="box(in)">
                                      <p:cBhvr>
                                        <p:cTn id="21" dur="500"/>
                                        <p:tgtEl>
                                          <p:spTgt spid="25624"/>
                                        </p:tgtEl>
                                      </p:cBhvr>
                                    </p:animEffect>
                                    <p:set>
                                      <p:cBhvr>
                                        <p:cTn id="22" dur="1" fill="hold">
                                          <p:stCondLst>
                                            <p:cond delay="499"/>
                                          </p:stCondLst>
                                        </p:cTn>
                                        <p:tgtEl>
                                          <p:spTgt spid="2562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25634"/>
                                        </p:tgtEl>
                                        <p:attrNameLst>
                                          <p:attrName>style.visibility</p:attrName>
                                        </p:attrNameLst>
                                      </p:cBhvr>
                                      <p:to>
                                        <p:strVal val="visible"/>
                                      </p:to>
                                    </p:set>
                                    <p:anim calcmode="lin" valueType="num">
                                      <p:cBhvr>
                                        <p:cTn id="27" dur="1000" fill="hold"/>
                                        <p:tgtEl>
                                          <p:spTgt spid="25634"/>
                                        </p:tgtEl>
                                        <p:attrNameLst>
                                          <p:attrName>ppt_w</p:attrName>
                                        </p:attrNameLst>
                                      </p:cBhvr>
                                      <p:tavLst>
                                        <p:tav tm="0">
                                          <p:val>
                                            <p:strVal val="#ppt_w+.3"/>
                                          </p:val>
                                        </p:tav>
                                        <p:tav tm="100000">
                                          <p:val>
                                            <p:strVal val="#ppt_w"/>
                                          </p:val>
                                        </p:tav>
                                      </p:tavLst>
                                    </p:anim>
                                    <p:anim calcmode="lin" valueType="num">
                                      <p:cBhvr>
                                        <p:cTn id="28" dur="1000" fill="hold"/>
                                        <p:tgtEl>
                                          <p:spTgt spid="25634"/>
                                        </p:tgtEl>
                                        <p:attrNameLst>
                                          <p:attrName>ppt_h</p:attrName>
                                        </p:attrNameLst>
                                      </p:cBhvr>
                                      <p:tavLst>
                                        <p:tav tm="0">
                                          <p:val>
                                            <p:strVal val="#ppt_h"/>
                                          </p:val>
                                        </p:tav>
                                        <p:tav tm="100000">
                                          <p:val>
                                            <p:strVal val="#ppt_h"/>
                                          </p:val>
                                        </p:tav>
                                      </p:tavLst>
                                    </p:anim>
                                    <p:animEffect transition="in" filter="fade">
                                      <p:cBhvr>
                                        <p:cTn id="29" dur="1000"/>
                                        <p:tgtEl>
                                          <p:spTgt spid="2563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25633"/>
                                        </p:tgtEl>
                                        <p:attrNameLst>
                                          <p:attrName>style.visibility</p:attrName>
                                        </p:attrNameLst>
                                      </p:cBhvr>
                                      <p:to>
                                        <p:strVal val="visible"/>
                                      </p:to>
                                    </p:set>
                                    <p:anim calcmode="discrete" valueType="clr">
                                      <p:cBhvr override="childStyle">
                                        <p:cTn id="34" dur="80"/>
                                        <p:tgtEl>
                                          <p:spTgt spid="25633"/>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25633"/>
                                        </p:tgtEl>
                                        <p:attrNameLst>
                                          <p:attrName>fillcolor</p:attrName>
                                        </p:attrNameLst>
                                      </p:cBhvr>
                                      <p:tavLst>
                                        <p:tav tm="0">
                                          <p:val>
                                            <p:clrVal>
                                              <a:schemeClr val="accent2"/>
                                            </p:clrVal>
                                          </p:val>
                                        </p:tav>
                                        <p:tav tm="50000">
                                          <p:val>
                                            <p:clrVal>
                                              <a:schemeClr val="hlink"/>
                                            </p:clrVal>
                                          </p:val>
                                        </p:tav>
                                      </p:tavLst>
                                    </p:anim>
                                    <p:set>
                                      <p:cBhvr>
                                        <p:cTn id="36" dur="80"/>
                                        <p:tgtEl>
                                          <p:spTgt spid="25633"/>
                                        </p:tgtEl>
                                        <p:attrNameLst>
                                          <p:attrName>fill.type</p:attrName>
                                        </p:attrNameLst>
                                      </p:cBhvr>
                                      <p:to>
                                        <p:strVal val="solid"/>
                                      </p:to>
                                    </p:set>
                                  </p:childTnLst>
                                </p:cTn>
                              </p:par>
                              <p:par>
                                <p:cTn id="37" presetID="27" presetClass="entr" presetSubtype="0" fill="hold" grpId="0" nodeType="withEffect">
                                  <p:stCondLst>
                                    <p:cond delay="0"/>
                                  </p:stCondLst>
                                  <p:iterate type="lt">
                                    <p:tmPct val="50000"/>
                                  </p:iterate>
                                  <p:childTnLst>
                                    <p:set>
                                      <p:cBhvr>
                                        <p:cTn id="38" dur="1" fill="hold">
                                          <p:stCondLst>
                                            <p:cond delay="0"/>
                                          </p:stCondLst>
                                        </p:cTn>
                                        <p:tgtEl>
                                          <p:spTgt spid="25632"/>
                                        </p:tgtEl>
                                        <p:attrNameLst>
                                          <p:attrName>style.visibility</p:attrName>
                                        </p:attrNameLst>
                                      </p:cBhvr>
                                      <p:to>
                                        <p:strVal val="visible"/>
                                      </p:to>
                                    </p:set>
                                    <p:anim calcmode="discrete" valueType="clr">
                                      <p:cBhvr override="childStyle">
                                        <p:cTn id="39" dur="80"/>
                                        <p:tgtEl>
                                          <p:spTgt spid="25632"/>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25632"/>
                                        </p:tgtEl>
                                        <p:attrNameLst>
                                          <p:attrName>fillcolor</p:attrName>
                                        </p:attrNameLst>
                                      </p:cBhvr>
                                      <p:tavLst>
                                        <p:tav tm="0">
                                          <p:val>
                                            <p:clrVal>
                                              <a:schemeClr val="accent2"/>
                                            </p:clrVal>
                                          </p:val>
                                        </p:tav>
                                        <p:tav tm="50000">
                                          <p:val>
                                            <p:clrVal>
                                              <a:schemeClr val="hlink"/>
                                            </p:clrVal>
                                          </p:val>
                                        </p:tav>
                                      </p:tavLst>
                                    </p:anim>
                                    <p:set>
                                      <p:cBhvr>
                                        <p:cTn id="41" dur="80"/>
                                        <p:tgtEl>
                                          <p:spTgt spid="25632"/>
                                        </p:tgtEl>
                                        <p:attrNameLst>
                                          <p:attrName>fill.type</p:attrName>
                                        </p:attrNameLst>
                                      </p:cBhvr>
                                      <p:to>
                                        <p:strVal val="solid"/>
                                      </p:to>
                                    </p:set>
                                  </p:childTnLst>
                                </p:cTn>
                              </p:par>
                              <p:par>
                                <p:cTn id="42" presetID="4" presetClass="exit" presetSubtype="16" fill="hold" nodeType="withEffect">
                                  <p:stCondLst>
                                    <p:cond delay="0"/>
                                  </p:stCondLst>
                                  <p:childTnLst>
                                    <p:animEffect transition="out" filter="box(in)">
                                      <p:cBhvr>
                                        <p:cTn id="43" dur="500"/>
                                        <p:tgtEl>
                                          <p:spTgt spid="25634"/>
                                        </p:tgtEl>
                                      </p:cBhvr>
                                    </p:animEffect>
                                    <p:set>
                                      <p:cBhvr>
                                        <p:cTn id="44" dur="1" fill="hold">
                                          <p:stCondLst>
                                            <p:cond delay="499"/>
                                          </p:stCondLst>
                                        </p:cTn>
                                        <p:tgtEl>
                                          <p:spTgt spid="256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7" grpId="0"/>
      <p:bldP spid="25628" grpId="0"/>
      <p:bldP spid="25632" grpId="0"/>
      <p:bldP spid="256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r>
              <a:rPr lang="en-US" altLang="en-US" b="1" smtClean="0">
                <a:latin typeface="Times New Roman" pitchFamily="18" charset="0"/>
                <a:cs typeface="Times New Roman" pitchFamily="18" charset="0"/>
              </a:rPr>
              <a:t>Việc 2: Luyện đọc diễn cảm đoạn </a:t>
            </a:r>
            <a:endParaRPr lang="en-US" altLang="en-US" smtClean="0">
              <a:latin typeface="Times New Roman" pitchFamily="18" charset="0"/>
              <a:cs typeface="Times New Roman" pitchFamily="18" charset="0"/>
            </a:endParaRPr>
          </a:p>
          <a:p>
            <a:r>
              <a:rPr lang="en-US" altLang="en-US" smtClean="0">
                <a:latin typeface="Times New Roman" pitchFamily="18" charset="0"/>
                <a:cs typeface="Times New Roman" pitchFamily="18" charset="0"/>
              </a:rPr>
              <a:t>Nêu lại giọng đọc của đoạn </a:t>
            </a:r>
          </a:p>
          <a:p>
            <a:r>
              <a:rPr lang="en-US" altLang="en-US" smtClean="0">
                <a:latin typeface="Times New Roman" pitchFamily="18" charset="0"/>
                <a:cs typeface="Times New Roman" pitchFamily="18" charset="0"/>
              </a:rPr>
              <a:t>Khi đọc đoạn, ta cần nhấn giọng ở những từ ngữ nào ?</a:t>
            </a:r>
          </a:p>
          <a:p>
            <a:r>
              <a:rPr lang="en-US" altLang="en-US" smtClean="0">
                <a:latin typeface="Times New Roman" pitchFamily="18" charset="0"/>
                <a:cs typeface="Times New Roman" pitchFamily="18" charset="0"/>
              </a:rPr>
              <a:t>Lựa chọn bạn đọc tốt để thi đọc diễn cảm</a:t>
            </a:r>
          </a:p>
          <a:p>
            <a:endParaRPr lang="en-US" altLang="en-US" smtClean="0">
              <a:latin typeface="Times New Roman" pitchFamily="18" charset="0"/>
              <a:cs typeface="Times New Roman" pitchFamily="18" charset="0"/>
            </a:endParaRPr>
          </a:p>
        </p:txBody>
      </p:sp>
      <p:sp>
        <p:nvSpPr>
          <p:cNvPr id="14339" name="Title 1"/>
          <p:cNvSpPr>
            <a:spLocks noGrp="1"/>
          </p:cNvSpPr>
          <p:nvPr>
            <p:ph type="title"/>
          </p:nvPr>
        </p:nvSpPr>
        <p:spPr/>
        <p:txBody>
          <a:bodyPr/>
          <a:lstStyle/>
          <a:p>
            <a:pPr eaLnBrk="1" hangingPunct="1"/>
            <a:r>
              <a:rPr lang="vi-VN" altLang="en-US" b="1" smtClean="0"/>
              <a:t>PHIẾU GIAO VIỆC</a:t>
            </a:r>
            <a:endParaRPr lang="en-US" altLang="en-US" smtClean="0"/>
          </a:p>
        </p:txBody>
      </p:sp>
    </p:spTree>
    <p:extLst>
      <p:ext uri="{BB962C8B-B14F-4D97-AF65-F5344CB8AC3E}">
        <p14:creationId xmlns:p14="http://schemas.microsoft.com/office/powerpoint/2010/main" val="3532248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0" y="0"/>
            <a:ext cx="9144000" cy="6858000"/>
          </a:xfrm>
          <a:prstGeom prst="flowChartProcess">
            <a:avLst/>
          </a:prstGeom>
          <a:gradFill rotWithShape="1">
            <a:gsLst>
              <a:gs pos="0">
                <a:srgbClr val="66FFFF">
                  <a:alpha val="39999"/>
                </a:srgbClr>
              </a:gs>
              <a:gs pos="50000">
                <a:schemeClr val="tx1">
                  <a:alpha val="6000"/>
                </a:schemeClr>
              </a:gs>
              <a:gs pos="100000">
                <a:srgbClr val="66FFFF">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0483" name="Rectangle 3"/>
          <p:cNvSpPr>
            <a:spLocks noChangeArrowheads="1"/>
          </p:cNvSpPr>
          <p:nvPr/>
        </p:nvSpPr>
        <p:spPr bwMode="auto">
          <a:xfrm>
            <a:off x="457200" y="-76200"/>
            <a:ext cx="82296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4400">
                <a:solidFill>
                  <a:schemeClr val="tx2"/>
                </a:solidFill>
              </a:rPr>
              <a:t>           </a:t>
            </a:r>
            <a:r>
              <a:rPr lang="en-US" altLang="en-US" sz="4400" b="1">
                <a:solidFill>
                  <a:srgbClr val="FF0066"/>
                </a:solidFill>
                <a:latin typeface="Times New Roman" pitchFamily="18" charset="0"/>
                <a:cs typeface="Times New Roman" pitchFamily="18" charset="0"/>
              </a:rPr>
              <a:t>Luyện đọc diễn cảm</a:t>
            </a:r>
          </a:p>
        </p:txBody>
      </p:sp>
      <p:sp>
        <p:nvSpPr>
          <p:cNvPr id="20484" name="Rectangle 4"/>
          <p:cNvSpPr>
            <a:spLocks noChangeArrowheads="1"/>
          </p:cNvSpPr>
          <p:nvPr/>
        </p:nvSpPr>
        <p:spPr bwMode="auto">
          <a:xfrm>
            <a:off x="0" y="10668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r>
              <a:rPr lang="en-US" altLang="en-US">
                <a:latin typeface="Times New Roman" pitchFamily="18" charset="0"/>
              </a:rPr>
              <a:t>       </a:t>
            </a:r>
            <a:r>
              <a:rPr lang="en-US" altLang="en-US">
                <a:solidFill>
                  <a:srgbClr val="0000FF"/>
                </a:solidFill>
                <a:latin typeface="Times New Roman" pitchFamily="18" charset="0"/>
                <a:cs typeface="Times New Roman" pitchFamily="18" charset="0"/>
              </a:rPr>
              <a:t>Từ sáng sớm, các môn sinh đã tề tựu trước sân nhà cụ giáo Chu để mừng thọ thầy. Cụ giáo đội khăn ngay ngắn, mặc áo dài thâm ngồi trên sập. Mấy học trò cũ từ xa về dâng biếu thầy những cuốn sách quý. Cụ giáo hỏi thăm công việc của từng người, bảo ban các học trò nhỏ, rồi nói:</a:t>
            </a:r>
          </a:p>
          <a:p>
            <a:pPr eaLnBrk="1" hangingPunct="1">
              <a:buFontTx/>
              <a:buNone/>
            </a:pPr>
            <a:r>
              <a:rPr lang="en-US" altLang="en-US">
                <a:solidFill>
                  <a:srgbClr val="0000FF"/>
                </a:solidFill>
                <a:latin typeface="Times New Roman" pitchFamily="18" charset="0"/>
                <a:cs typeface="Times New Roman" pitchFamily="18" charset="0"/>
              </a:rPr>
              <a:t>       - Thầy cảm ơn các anh. Bây giờ, nhân có đông đủ môn sinh, thầy muốn mời tất cả các anh theo thầy tới thăm một người mà thầy mang ơn rất nặng.</a:t>
            </a:r>
          </a:p>
          <a:p>
            <a:pPr eaLnBrk="1" hangingPunct="1">
              <a:buFontTx/>
              <a:buNone/>
            </a:pPr>
            <a:r>
              <a:rPr lang="en-US" altLang="en-US">
                <a:solidFill>
                  <a:srgbClr val="0000FF"/>
                </a:solidFill>
                <a:latin typeface="Times New Roman" pitchFamily="18" charset="0"/>
                <a:cs typeface="Times New Roman" pitchFamily="18" charset="0"/>
              </a:rPr>
              <a:t>     Các môn sinh đồng thanh dạ ran</a:t>
            </a:r>
          </a:p>
        </p:txBody>
      </p:sp>
    </p:spTree>
    <p:extLst>
      <p:ext uri="{BB962C8B-B14F-4D97-AF65-F5344CB8AC3E}">
        <p14:creationId xmlns:p14="http://schemas.microsoft.com/office/powerpoint/2010/main" val="20364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ppt_w</p:attrName>
                                        </p:attrNameLst>
                                      </p:cBhvr>
                                      <p:tavLst>
                                        <p:tav tm="0">
                                          <p:val>
                                            <p:fltVal val="0"/>
                                          </p:val>
                                        </p:tav>
                                        <p:tav tm="100000">
                                          <p:val>
                                            <p:strVal val="#ppt_w"/>
                                          </p:val>
                                        </p:tav>
                                      </p:tavLst>
                                    </p:anim>
                                    <p:anim calcmode="lin" valueType="num">
                                      <p:cBhvr>
                                        <p:cTn id="8" dur="500" fill="hold"/>
                                        <p:tgtEl>
                                          <p:spTgt spid="2048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32" fill="hold" nodeType="clickEffect">
                                  <p:stCondLst>
                                    <p:cond delay="0"/>
                                  </p:stCondLst>
                                  <p:childTnLst>
                                    <p:set>
                                      <p:cBhvr>
                                        <p:cTn id="12" dur="1" fill="hold">
                                          <p:stCondLst>
                                            <p:cond delay="0"/>
                                          </p:stCondLst>
                                        </p:cTn>
                                        <p:tgtEl>
                                          <p:spTgt spid="20484">
                                            <p:txEl>
                                              <p:pRg st="0" end="0"/>
                                            </p:txEl>
                                          </p:spTgt>
                                        </p:tgtEl>
                                        <p:attrNameLst>
                                          <p:attrName>style.visibility</p:attrName>
                                        </p:attrNameLst>
                                      </p:cBhvr>
                                      <p:to>
                                        <p:strVal val="visible"/>
                                      </p:to>
                                    </p:set>
                                    <p:animEffect transition="in" filter="circle(out)">
                                      <p:cBhvr>
                                        <p:cTn id="13" dur="2000"/>
                                        <p:tgtEl>
                                          <p:spTgt spid="20484">
                                            <p:txEl>
                                              <p:pRg st="0" end="0"/>
                                            </p:txEl>
                                          </p:spTgt>
                                        </p:tgtEl>
                                      </p:cBhvr>
                                    </p:animEffect>
                                  </p:childTnLst>
                                </p:cTn>
                              </p:par>
                              <p:par>
                                <p:cTn id="14" presetID="6" presetClass="entr" presetSubtype="32" fill="hold" nodeType="withEffect">
                                  <p:stCondLst>
                                    <p:cond delay="0"/>
                                  </p:stCondLst>
                                  <p:childTnLst>
                                    <p:set>
                                      <p:cBhvr>
                                        <p:cTn id="15" dur="1" fill="hold">
                                          <p:stCondLst>
                                            <p:cond delay="0"/>
                                          </p:stCondLst>
                                        </p:cTn>
                                        <p:tgtEl>
                                          <p:spTgt spid="20484">
                                            <p:txEl>
                                              <p:pRg st="1" end="1"/>
                                            </p:txEl>
                                          </p:spTgt>
                                        </p:tgtEl>
                                        <p:attrNameLst>
                                          <p:attrName>style.visibility</p:attrName>
                                        </p:attrNameLst>
                                      </p:cBhvr>
                                      <p:to>
                                        <p:strVal val="visible"/>
                                      </p:to>
                                    </p:set>
                                    <p:animEffect transition="in" filter="circle(out)">
                                      <p:cBhvr>
                                        <p:cTn id="16" dur="1000"/>
                                        <p:tgtEl>
                                          <p:spTgt spid="20484">
                                            <p:txEl>
                                              <p:pRg st="1" end="1"/>
                                            </p:txEl>
                                          </p:spTgt>
                                        </p:tgtEl>
                                      </p:cBhvr>
                                    </p:animEffect>
                                  </p:childTnLst>
                                </p:cTn>
                              </p:par>
                              <p:par>
                                <p:cTn id="17" presetID="6" presetClass="entr" presetSubtype="32" fill="hold" nodeType="withEffect">
                                  <p:stCondLst>
                                    <p:cond delay="0"/>
                                  </p:stCondLst>
                                  <p:childTnLst>
                                    <p:set>
                                      <p:cBhvr>
                                        <p:cTn id="18" dur="1" fill="hold">
                                          <p:stCondLst>
                                            <p:cond delay="0"/>
                                          </p:stCondLst>
                                        </p:cTn>
                                        <p:tgtEl>
                                          <p:spTgt spid="20484">
                                            <p:txEl>
                                              <p:pRg st="2" end="2"/>
                                            </p:txEl>
                                          </p:spTgt>
                                        </p:tgtEl>
                                        <p:attrNameLst>
                                          <p:attrName>style.visibility</p:attrName>
                                        </p:attrNameLst>
                                      </p:cBhvr>
                                      <p:to>
                                        <p:strVal val="visible"/>
                                      </p:to>
                                    </p:set>
                                    <p:animEffect transition="in" filter="circle(out)">
                                      <p:cBhvr>
                                        <p:cTn id="19" dur="1000"/>
                                        <p:tgtEl>
                                          <p:spTgt spid="204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ChangeArrowheads="1"/>
          </p:cNvSpPr>
          <p:nvPr/>
        </p:nvSpPr>
        <p:spPr bwMode="auto">
          <a:xfrm>
            <a:off x="0" y="0"/>
            <a:ext cx="9144000" cy="6858000"/>
          </a:xfrm>
          <a:prstGeom prst="flowChartProcess">
            <a:avLst/>
          </a:prstGeom>
          <a:gradFill rotWithShape="1">
            <a:gsLst>
              <a:gs pos="0">
                <a:srgbClr val="66FFFF">
                  <a:alpha val="39999"/>
                </a:srgbClr>
              </a:gs>
              <a:gs pos="50000">
                <a:schemeClr val="tx1">
                  <a:alpha val="6000"/>
                </a:schemeClr>
              </a:gs>
              <a:gs pos="100000">
                <a:srgbClr val="66FFFF">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6389" name="Rectangle 3"/>
          <p:cNvSpPr>
            <a:spLocks noChangeArrowheads="1"/>
          </p:cNvSpPr>
          <p:nvPr/>
        </p:nvSpPr>
        <p:spPr bwMode="auto">
          <a:xfrm>
            <a:off x="457200" y="-76200"/>
            <a:ext cx="82296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4400">
                <a:solidFill>
                  <a:schemeClr val="tx2"/>
                </a:solidFill>
              </a:rPr>
              <a:t>           </a:t>
            </a:r>
            <a:r>
              <a:rPr lang="en-US" altLang="en-US" sz="4400" b="1">
                <a:solidFill>
                  <a:srgbClr val="FF0066"/>
                </a:solidFill>
                <a:latin typeface="Times New Roman" pitchFamily="18" charset="0"/>
                <a:cs typeface="Times New Roman" pitchFamily="18" charset="0"/>
              </a:rPr>
              <a:t>Luyện đọc diễn cảm</a:t>
            </a:r>
          </a:p>
        </p:txBody>
      </p:sp>
      <p:sp>
        <p:nvSpPr>
          <p:cNvPr id="16390" name="Rectangle 4"/>
          <p:cNvSpPr>
            <a:spLocks noChangeArrowheads="1"/>
          </p:cNvSpPr>
          <p:nvPr/>
        </p:nvSpPr>
        <p:spPr bwMode="auto">
          <a:xfrm>
            <a:off x="0" y="10668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buFontTx/>
              <a:buNone/>
            </a:pPr>
            <a:r>
              <a:rPr lang="en-US" altLang="en-US">
                <a:latin typeface="Times New Roman" pitchFamily="18" charset="0"/>
              </a:rPr>
              <a:t>       </a:t>
            </a:r>
            <a:r>
              <a:rPr lang="en-US" altLang="en-US">
                <a:solidFill>
                  <a:srgbClr val="0000FF"/>
                </a:solidFill>
                <a:latin typeface="Times New Roman" pitchFamily="18" charset="0"/>
                <a:cs typeface="Times New Roman" pitchFamily="18" charset="0"/>
              </a:rPr>
              <a:t>Từ sáng sớm, các môn sinh đã tề tựu trước sân nhà cụ giáo Chu để mừng thọ thầy. Cụ giáo đội khăn ngay ngắn, mặc áo dài thâm ngồi trên sập. Mấy học trò cũ từ xa về dâng biếu thầy những cuốn sách quý. Cụ giáo hỏi thăm công việc của từng người, bảo ban các học trò nhỏ, rồi nói:</a:t>
            </a:r>
          </a:p>
          <a:p>
            <a:pPr eaLnBrk="1" hangingPunct="1">
              <a:buFontTx/>
              <a:buNone/>
            </a:pPr>
            <a:r>
              <a:rPr lang="en-US" altLang="en-US">
                <a:solidFill>
                  <a:srgbClr val="0000FF"/>
                </a:solidFill>
                <a:latin typeface="Times New Roman" pitchFamily="18" charset="0"/>
                <a:cs typeface="Times New Roman" pitchFamily="18" charset="0"/>
              </a:rPr>
              <a:t>       - Thầy cảm ơn các anh. Bây giờ, nhân có đông đủ môn sinh, thầy muốn mời tất cả các anh theo thầy tới thăm một người mà thầy mang ơn rất nặng.</a:t>
            </a:r>
          </a:p>
          <a:p>
            <a:pPr eaLnBrk="1" hangingPunct="1">
              <a:buFontTx/>
              <a:buNone/>
            </a:pPr>
            <a:r>
              <a:rPr lang="en-US" altLang="en-US">
                <a:solidFill>
                  <a:srgbClr val="0000FF"/>
                </a:solidFill>
                <a:latin typeface="Times New Roman" pitchFamily="18" charset="0"/>
                <a:cs typeface="Times New Roman" pitchFamily="18" charset="0"/>
              </a:rPr>
              <a:t>     Các môn sinh đồng thanh dạ ran</a:t>
            </a:r>
          </a:p>
        </p:txBody>
      </p:sp>
      <p:sp>
        <p:nvSpPr>
          <p:cNvPr id="31751" name="Line 7"/>
          <p:cNvSpPr>
            <a:spLocks noChangeShapeType="1"/>
          </p:cNvSpPr>
          <p:nvPr/>
        </p:nvSpPr>
        <p:spPr bwMode="auto">
          <a:xfrm>
            <a:off x="1047750" y="3967163"/>
            <a:ext cx="1828800"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2" name="Line 8"/>
          <p:cNvSpPr>
            <a:spLocks noChangeShapeType="1"/>
          </p:cNvSpPr>
          <p:nvPr/>
        </p:nvSpPr>
        <p:spPr bwMode="auto">
          <a:xfrm>
            <a:off x="7696200" y="3490913"/>
            <a:ext cx="1219200"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3" name="Line 9"/>
          <p:cNvSpPr>
            <a:spLocks noChangeShapeType="1"/>
          </p:cNvSpPr>
          <p:nvPr/>
        </p:nvSpPr>
        <p:spPr bwMode="auto">
          <a:xfrm>
            <a:off x="5715000" y="3490913"/>
            <a:ext cx="1676400"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Line 10"/>
          <p:cNvSpPr>
            <a:spLocks noChangeShapeType="1"/>
          </p:cNvSpPr>
          <p:nvPr/>
        </p:nvSpPr>
        <p:spPr bwMode="auto">
          <a:xfrm>
            <a:off x="1828800" y="3486150"/>
            <a:ext cx="1371600"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5" name="Line 11"/>
          <p:cNvSpPr>
            <a:spLocks noChangeShapeType="1"/>
          </p:cNvSpPr>
          <p:nvPr/>
        </p:nvSpPr>
        <p:spPr bwMode="auto">
          <a:xfrm>
            <a:off x="2895600" y="2971800"/>
            <a:ext cx="1524000"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6" name="Line 12"/>
          <p:cNvSpPr>
            <a:spLocks noChangeShapeType="1"/>
          </p:cNvSpPr>
          <p:nvPr/>
        </p:nvSpPr>
        <p:spPr bwMode="auto">
          <a:xfrm>
            <a:off x="5105400" y="2514600"/>
            <a:ext cx="685800"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7" name="Line 13"/>
          <p:cNvSpPr>
            <a:spLocks noChangeShapeType="1"/>
          </p:cNvSpPr>
          <p:nvPr/>
        </p:nvSpPr>
        <p:spPr bwMode="auto">
          <a:xfrm>
            <a:off x="3657600" y="2009775"/>
            <a:ext cx="1524000"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8" name="Line 14"/>
          <p:cNvSpPr>
            <a:spLocks noChangeShapeType="1"/>
          </p:cNvSpPr>
          <p:nvPr/>
        </p:nvSpPr>
        <p:spPr bwMode="auto">
          <a:xfrm>
            <a:off x="5867400" y="1524000"/>
            <a:ext cx="914400"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9" name="Line 15"/>
          <p:cNvSpPr>
            <a:spLocks noChangeShapeType="1"/>
          </p:cNvSpPr>
          <p:nvPr/>
        </p:nvSpPr>
        <p:spPr bwMode="auto">
          <a:xfrm flipV="1">
            <a:off x="2028825" y="4557713"/>
            <a:ext cx="1066800"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0" name="Line 16"/>
          <p:cNvSpPr>
            <a:spLocks noChangeShapeType="1"/>
          </p:cNvSpPr>
          <p:nvPr/>
        </p:nvSpPr>
        <p:spPr bwMode="auto">
          <a:xfrm>
            <a:off x="2971800" y="6115050"/>
            <a:ext cx="2895600"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1" name="Line 17"/>
          <p:cNvSpPr>
            <a:spLocks noChangeShapeType="1"/>
          </p:cNvSpPr>
          <p:nvPr/>
        </p:nvSpPr>
        <p:spPr bwMode="auto">
          <a:xfrm>
            <a:off x="3962400" y="5029200"/>
            <a:ext cx="1524000"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2" name="Line 18"/>
          <p:cNvSpPr>
            <a:spLocks noChangeShapeType="1"/>
          </p:cNvSpPr>
          <p:nvPr/>
        </p:nvSpPr>
        <p:spPr bwMode="auto">
          <a:xfrm>
            <a:off x="5105400" y="5534025"/>
            <a:ext cx="2667000" cy="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58685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1758"/>
                                        </p:tgtEl>
                                        <p:attrNameLst>
                                          <p:attrName>style.visibility</p:attrName>
                                        </p:attrNameLst>
                                      </p:cBhvr>
                                      <p:to>
                                        <p:strVal val="visible"/>
                                      </p:to>
                                    </p:set>
                                    <p:animEffect transition="in" filter="strips(downRight)">
                                      <p:cBhvr>
                                        <p:cTn id="7" dur="1000"/>
                                        <p:tgtEl>
                                          <p:spTgt spid="31758"/>
                                        </p:tgtEl>
                                      </p:cBhvr>
                                    </p:animEffect>
                                  </p:childTnLst>
                                </p:cTn>
                              </p:par>
                            </p:childTnLst>
                          </p:cTn>
                        </p:par>
                        <p:par>
                          <p:cTn id="8" fill="hold" nodeType="afterGroup">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31757"/>
                                        </p:tgtEl>
                                        <p:attrNameLst>
                                          <p:attrName>style.visibility</p:attrName>
                                        </p:attrNameLst>
                                      </p:cBhvr>
                                      <p:to>
                                        <p:strVal val="visible"/>
                                      </p:to>
                                    </p:set>
                                    <p:animEffect transition="in" filter="strips(downRight)">
                                      <p:cBhvr>
                                        <p:cTn id="11" dur="500"/>
                                        <p:tgtEl>
                                          <p:spTgt spid="31757"/>
                                        </p:tgtEl>
                                      </p:cBhvr>
                                    </p:animEffect>
                                  </p:childTnLst>
                                </p:cTn>
                              </p:par>
                            </p:childTnLst>
                          </p:cTn>
                        </p:par>
                        <p:par>
                          <p:cTn id="12" fill="hold" nodeType="afterGroup">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31756"/>
                                        </p:tgtEl>
                                        <p:attrNameLst>
                                          <p:attrName>style.visibility</p:attrName>
                                        </p:attrNameLst>
                                      </p:cBhvr>
                                      <p:to>
                                        <p:strVal val="visible"/>
                                      </p:to>
                                    </p:set>
                                    <p:animEffect transition="in" filter="strips(downRight)">
                                      <p:cBhvr>
                                        <p:cTn id="15" dur="1000"/>
                                        <p:tgtEl>
                                          <p:spTgt spid="31756"/>
                                        </p:tgtEl>
                                      </p:cBhvr>
                                    </p:animEffect>
                                  </p:childTnLst>
                                </p:cTn>
                              </p:par>
                            </p:childTnLst>
                          </p:cTn>
                        </p:par>
                        <p:par>
                          <p:cTn id="16" fill="hold" nodeType="afterGroup">
                            <p:stCondLst>
                              <p:cond delay="2500"/>
                            </p:stCondLst>
                            <p:childTnLst>
                              <p:par>
                                <p:cTn id="17" presetID="18" presetClass="entr" presetSubtype="6" fill="hold" grpId="0" nodeType="afterEffect">
                                  <p:stCondLst>
                                    <p:cond delay="0"/>
                                  </p:stCondLst>
                                  <p:childTnLst>
                                    <p:set>
                                      <p:cBhvr>
                                        <p:cTn id="18" dur="1" fill="hold">
                                          <p:stCondLst>
                                            <p:cond delay="0"/>
                                          </p:stCondLst>
                                        </p:cTn>
                                        <p:tgtEl>
                                          <p:spTgt spid="31755"/>
                                        </p:tgtEl>
                                        <p:attrNameLst>
                                          <p:attrName>style.visibility</p:attrName>
                                        </p:attrNameLst>
                                      </p:cBhvr>
                                      <p:to>
                                        <p:strVal val="visible"/>
                                      </p:to>
                                    </p:set>
                                    <p:animEffect transition="in" filter="strips(downRight)">
                                      <p:cBhvr>
                                        <p:cTn id="19" dur="1000"/>
                                        <p:tgtEl>
                                          <p:spTgt spid="31755"/>
                                        </p:tgtEl>
                                      </p:cBhvr>
                                    </p:animEffect>
                                  </p:childTnLst>
                                </p:cTn>
                              </p:par>
                            </p:childTnLst>
                          </p:cTn>
                        </p:par>
                        <p:par>
                          <p:cTn id="20" fill="hold" nodeType="afterGroup">
                            <p:stCondLst>
                              <p:cond delay="3500"/>
                            </p:stCondLst>
                            <p:childTnLst>
                              <p:par>
                                <p:cTn id="21" presetID="18" presetClass="entr" presetSubtype="6" fill="hold" grpId="0" nodeType="afterEffect">
                                  <p:stCondLst>
                                    <p:cond delay="0"/>
                                  </p:stCondLst>
                                  <p:childTnLst>
                                    <p:set>
                                      <p:cBhvr>
                                        <p:cTn id="22" dur="1" fill="hold">
                                          <p:stCondLst>
                                            <p:cond delay="0"/>
                                          </p:stCondLst>
                                        </p:cTn>
                                        <p:tgtEl>
                                          <p:spTgt spid="31754"/>
                                        </p:tgtEl>
                                        <p:attrNameLst>
                                          <p:attrName>style.visibility</p:attrName>
                                        </p:attrNameLst>
                                      </p:cBhvr>
                                      <p:to>
                                        <p:strVal val="visible"/>
                                      </p:to>
                                    </p:set>
                                    <p:animEffect transition="in" filter="strips(downRight)">
                                      <p:cBhvr>
                                        <p:cTn id="23" dur="1000"/>
                                        <p:tgtEl>
                                          <p:spTgt spid="31754"/>
                                        </p:tgtEl>
                                      </p:cBhvr>
                                    </p:animEffect>
                                  </p:childTnLst>
                                </p:cTn>
                              </p:par>
                            </p:childTnLst>
                          </p:cTn>
                        </p:par>
                        <p:par>
                          <p:cTn id="24" fill="hold" nodeType="afterGroup">
                            <p:stCondLst>
                              <p:cond delay="4500"/>
                            </p:stCondLst>
                            <p:childTnLst>
                              <p:par>
                                <p:cTn id="25" presetID="18" presetClass="entr" presetSubtype="6" fill="hold" grpId="0" nodeType="afterEffect">
                                  <p:stCondLst>
                                    <p:cond delay="0"/>
                                  </p:stCondLst>
                                  <p:childTnLst>
                                    <p:set>
                                      <p:cBhvr>
                                        <p:cTn id="26" dur="1" fill="hold">
                                          <p:stCondLst>
                                            <p:cond delay="0"/>
                                          </p:stCondLst>
                                        </p:cTn>
                                        <p:tgtEl>
                                          <p:spTgt spid="31753"/>
                                        </p:tgtEl>
                                        <p:attrNameLst>
                                          <p:attrName>style.visibility</p:attrName>
                                        </p:attrNameLst>
                                      </p:cBhvr>
                                      <p:to>
                                        <p:strVal val="visible"/>
                                      </p:to>
                                    </p:set>
                                    <p:animEffect transition="in" filter="strips(downRight)">
                                      <p:cBhvr>
                                        <p:cTn id="27" dur="1000"/>
                                        <p:tgtEl>
                                          <p:spTgt spid="31753"/>
                                        </p:tgtEl>
                                      </p:cBhvr>
                                    </p:animEffect>
                                  </p:childTnLst>
                                </p:cTn>
                              </p:par>
                            </p:childTnLst>
                          </p:cTn>
                        </p:par>
                        <p:par>
                          <p:cTn id="28" fill="hold" nodeType="afterGroup">
                            <p:stCondLst>
                              <p:cond delay="5500"/>
                            </p:stCondLst>
                            <p:childTnLst>
                              <p:par>
                                <p:cTn id="29" presetID="18" presetClass="entr" presetSubtype="6" fill="hold" grpId="0" nodeType="afterEffect">
                                  <p:stCondLst>
                                    <p:cond delay="0"/>
                                  </p:stCondLst>
                                  <p:childTnLst>
                                    <p:set>
                                      <p:cBhvr>
                                        <p:cTn id="30" dur="1" fill="hold">
                                          <p:stCondLst>
                                            <p:cond delay="0"/>
                                          </p:stCondLst>
                                        </p:cTn>
                                        <p:tgtEl>
                                          <p:spTgt spid="31752"/>
                                        </p:tgtEl>
                                        <p:attrNameLst>
                                          <p:attrName>style.visibility</p:attrName>
                                        </p:attrNameLst>
                                      </p:cBhvr>
                                      <p:to>
                                        <p:strVal val="visible"/>
                                      </p:to>
                                    </p:set>
                                    <p:animEffect transition="in" filter="strips(downRight)">
                                      <p:cBhvr>
                                        <p:cTn id="31" dur="1000"/>
                                        <p:tgtEl>
                                          <p:spTgt spid="31752"/>
                                        </p:tgtEl>
                                      </p:cBhvr>
                                    </p:animEffect>
                                  </p:childTnLst>
                                </p:cTn>
                              </p:par>
                            </p:childTnLst>
                          </p:cTn>
                        </p:par>
                        <p:par>
                          <p:cTn id="32" fill="hold" nodeType="afterGroup">
                            <p:stCondLst>
                              <p:cond delay="6500"/>
                            </p:stCondLst>
                            <p:childTnLst>
                              <p:par>
                                <p:cTn id="33" presetID="18" presetClass="entr" presetSubtype="6" fill="hold" grpId="0" nodeType="afterEffect">
                                  <p:stCondLst>
                                    <p:cond delay="0"/>
                                  </p:stCondLst>
                                  <p:childTnLst>
                                    <p:set>
                                      <p:cBhvr>
                                        <p:cTn id="34" dur="1" fill="hold">
                                          <p:stCondLst>
                                            <p:cond delay="0"/>
                                          </p:stCondLst>
                                        </p:cTn>
                                        <p:tgtEl>
                                          <p:spTgt spid="31751"/>
                                        </p:tgtEl>
                                        <p:attrNameLst>
                                          <p:attrName>style.visibility</p:attrName>
                                        </p:attrNameLst>
                                      </p:cBhvr>
                                      <p:to>
                                        <p:strVal val="visible"/>
                                      </p:to>
                                    </p:set>
                                    <p:animEffect transition="in" filter="strips(downRight)">
                                      <p:cBhvr>
                                        <p:cTn id="35" dur="1000"/>
                                        <p:tgtEl>
                                          <p:spTgt spid="31751"/>
                                        </p:tgtEl>
                                      </p:cBhvr>
                                    </p:animEffect>
                                  </p:childTnLst>
                                </p:cTn>
                              </p:par>
                            </p:childTnLst>
                          </p:cTn>
                        </p:par>
                        <p:par>
                          <p:cTn id="36" fill="hold" nodeType="afterGroup">
                            <p:stCondLst>
                              <p:cond delay="7500"/>
                            </p:stCondLst>
                            <p:childTnLst>
                              <p:par>
                                <p:cTn id="37" presetID="18" presetClass="entr" presetSubtype="6" fill="hold" grpId="0" nodeType="afterEffect">
                                  <p:stCondLst>
                                    <p:cond delay="0"/>
                                  </p:stCondLst>
                                  <p:childTnLst>
                                    <p:set>
                                      <p:cBhvr>
                                        <p:cTn id="38" dur="1" fill="hold">
                                          <p:stCondLst>
                                            <p:cond delay="0"/>
                                          </p:stCondLst>
                                        </p:cTn>
                                        <p:tgtEl>
                                          <p:spTgt spid="31759"/>
                                        </p:tgtEl>
                                        <p:attrNameLst>
                                          <p:attrName>style.visibility</p:attrName>
                                        </p:attrNameLst>
                                      </p:cBhvr>
                                      <p:to>
                                        <p:strVal val="visible"/>
                                      </p:to>
                                    </p:set>
                                    <p:animEffect transition="in" filter="strips(downRight)">
                                      <p:cBhvr>
                                        <p:cTn id="39" dur="1000"/>
                                        <p:tgtEl>
                                          <p:spTgt spid="31759"/>
                                        </p:tgtEl>
                                      </p:cBhvr>
                                    </p:animEffect>
                                  </p:childTnLst>
                                </p:cTn>
                              </p:par>
                            </p:childTnLst>
                          </p:cTn>
                        </p:par>
                        <p:par>
                          <p:cTn id="40" fill="hold" nodeType="afterGroup">
                            <p:stCondLst>
                              <p:cond delay="8500"/>
                            </p:stCondLst>
                            <p:childTnLst>
                              <p:par>
                                <p:cTn id="41" presetID="18" presetClass="entr" presetSubtype="6" fill="hold" grpId="0" nodeType="afterEffect">
                                  <p:stCondLst>
                                    <p:cond delay="0"/>
                                  </p:stCondLst>
                                  <p:childTnLst>
                                    <p:set>
                                      <p:cBhvr>
                                        <p:cTn id="42" dur="1" fill="hold">
                                          <p:stCondLst>
                                            <p:cond delay="0"/>
                                          </p:stCondLst>
                                        </p:cTn>
                                        <p:tgtEl>
                                          <p:spTgt spid="31761"/>
                                        </p:tgtEl>
                                        <p:attrNameLst>
                                          <p:attrName>style.visibility</p:attrName>
                                        </p:attrNameLst>
                                      </p:cBhvr>
                                      <p:to>
                                        <p:strVal val="visible"/>
                                      </p:to>
                                    </p:set>
                                    <p:animEffect transition="in" filter="strips(downRight)">
                                      <p:cBhvr>
                                        <p:cTn id="43" dur="1000"/>
                                        <p:tgtEl>
                                          <p:spTgt spid="31761"/>
                                        </p:tgtEl>
                                      </p:cBhvr>
                                    </p:animEffect>
                                  </p:childTnLst>
                                </p:cTn>
                              </p:par>
                            </p:childTnLst>
                          </p:cTn>
                        </p:par>
                        <p:par>
                          <p:cTn id="44" fill="hold" nodeType="afterGroup">
                            <p:stCondLst>
                              <p:cond delay="9500"/>
                            </p:stCondLst>
                            <p:childTnLst>
                              <p:par>
                                <p:cTn id="45" presetID="18" presetClass="entr" presetSubtype="6" fill="hold" grpId="0" nodeType="afterEffect">
                                  <p:stCondLst>
                                    <p:cond delay="0"/>
                                  </p:stCondLst>
                                  <p:childTnLst>
                                    <p:set>
                                      <p:cBhvr>
                                        <p:cTn id="46" dur="1" fill="hold">
                                          <p:stCondLst>
                                            <p:cond delay="0"/>
                                          </p:stCondLst>
                                        </p:cTn>
                                        <p:tgtEl>
                                          <p:spTgt spid="31762"/>
                                        </p:tgtEl>
                                        <p:attrNameLst>
                                          <p:attrName>style.visibility</p:attrName>
                                        </p:attrNameLst>
                                      </p:cBhvr>
                                      <p:to>
                                        <p:strVal val="visible"/>
                                      </p:to>
                                    </p:set>
                                    <p:animEffect transition="in" filter="strips(downRight)">
                                      <p:cBhvr>
                                        <p:cTn id="47" dur="1000"/>
                                        <p:tgtEl>
                                          <p:spTgt spid="31762"/>
                                        </p:tgtEl>
                                      </p:cBhvr>
                                    </p:animEffect>
                                  </p:childTnLst>
                                </p:cTn>
                              </p:par>
                            </p:childTnLst>
                          </p:cTn>
                        </p:par>
                        <p:par>
                          <p:cTn id="48" fill="hold" nodeType="afterGroup">
                            <p:stCondLst>
                              <p:cond delay="10500"/>
                            </p:stCondLst>
                            <p:childTnLst>
                              <p:par>
                                <p:cTn id="49" presetID="18" presetClass="entr" presetSubtype="6" fill="hold" grpId="0" nodeType="afterEffect">
                                  <p:stCondLst>
                                    <p:cond delay="0"/>
                                  </p:stCondLst>
                                  <p:childTnLst>
                                    <p:set>
                                      <p:cBhvr>
                                        <p:cTn id="50" dur="1" fill="hold">
                                          <p:stCondLst>
                                            <p:cond delay="0"/>
                                          </p:stCondLst>
                                        </p:cTn>
                                        <p:tgtEl>
                                          <p:spTgt spid="31760"/>
                                        </p:tgtEl>
                                        <p:attrNameLst>
                                          <p:attrName>style.visibility</p:attrName>
                                        </p:attrNameLst>
                                      </p:cBhvr>
                                      <p:to>
                                        <p:strVal val="visible"/>
                                      </p:to>
                                    </p:set>
                                    <p:animEffect transition="in" filter="strips(downRight)">
                                      <p:cBhvr>
                                        <p:cTn id="51" dur="1000"/>
                                        <p:tgtEl>
                                          <p:spTgt spid="31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P spid="31752" grpId="0" animBg="1"/>
      <p:bldP spid="31753" grpId="0" animBg="1"/>
      <p:bldP spid="31754" grpId="0" animBg="1"/>
      <p:bldP spid="31755" grpId="0" animBg="1"/>
      <p:bldP spid="31756" grpId="0" animBg="1"/>
      <p:bldP spid="31757" grpId="0" animBg="1"/>
      <p:bldP spid="31758" grpId="0" animBg="1"/>
      <p:bldP spid="31759" grpId="0" animBg="1"/>
      <p:bldP spid="31760" grpId="0" animBg="1"/>
      <p:bldP spid="31761" grpId="0" animBg="1"/>
      <p:bldP spid="317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0" y="0"/>
            <a:ext cx="9144000" cy="6858000"/>
          </a:xfrm>
          <a:prstGeom prst="flowChartProcess">
            <a:avLst/>
          </a:prstGeom>
          <a:gradFill rotWithShape="1">
            <a:gsLst>
              <a:gs pos="0">
                <a:srgbClr val="66FFFF">
                  <a:alpha val="39999"/>
                </a:srgbClr>
              </a:gs>
              <a:gs pos="50000">
                <a:schemeClr val="tx1">
                  <a:alpha val="6000"/>
                </a:schemeClr>
              </a:gs>
              <a:gs pos="100000">
                <a:srgbClr val="66FFFF">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8437" name="Text Box 3"/>
          <p:cNvSpPr txBox="1">
            <a:spLocks noChangeArrowheads="1"/>
          </p:cNvSpPr>
          <p:nvPr/>
        </p:nvSpPr>
        <p:spPr bwMode="auto">
          <a:xfrm>
            <a:off x="2362200" y="685800"/>
            <a:ext cx="464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b="1">
                <a:solidFill>
                  <a:srgbClr val="000099"/>
                </a:solidFill>
                <a:latin typeface="Times New Roman" pitchFamily="18" charset="0"/>
                <a:cs typeface="Times New Roman" pitchFamily="18" charset="0"/>
              </a:rPr>
              <a:t>NGHĨA THẦY TRÒ</a:t>
            </a:r>
          </a:p>
        </p:txBody>
      </p:sp>
      <p:sp>
        <p:nvSpPr>
          <p:cNvPr id="18438" name="Text Box 4"/>
          <p:cNvSpPr txBox="1">
            <a:spLocks noChangeArrowheads="1"/>
          </p:cNvSpPr>
          <p:nvPr/>
        </p:nvSpPr>
        <p:spPr bwMode="auto">
          <a:xfrm>
            <a:off x="4800600" y="12954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i="1">
                <a:latin typeface="Times New Roman" pitchFamily="18" charset="0"/>
                <a:cs typeface="Times New Roman" pitchFamily="18" charset="0"/>
              </a:rPr>
              <a:t>( Theo</a:t>
            </a:r>
            <a:r>
              <a:rPr lang="en-US" altLang="en-US" sz="2400">
                <a:latin typeface="Times New Roman" pitchFamily="18" charset="0"/>
                <a:cs typeface="Times New Roman" pitchFamily="18" charset="0"/>
              </a:rPr>
              <a:t> </a:t>
            </a:r>
            <a:r>
              <a:rPr lang="en-US" altLang="en-US" sz="2400" b="1">
                <a:latin typeface="Times New Roman" pitchFamily="18" charset="0"/>
                <a:cs typeface="Times New Roman" pitchFamily="18" charset="0"/>
              </a:rPr>
              <a:t>Hà Ân</a:t>
            </a:r>
            <a:r>
              <a:rPr lang="en-US" altLang="en-US" sz="2400">
                <a:latin typeface="Times New Roman" pitchFamily="18" charset="0"/>
                <a:cs typeface="Times New Roman" pitchFamily="18" charset="0"/>
              </a:rPr>
              <a:t> )</a:t>
            </a:r>
          </a:p>
        </p:txBody>
      </p:sp>
      <p:sp>
        <p:nvSpPr>
          <p:cNvPr id="18439" name="Text Box 5"/>
          <p:cNvSpPr txBox="1">
            <a:spLocks noChangeArrowheads="1"/>
          </p:cNvSpPr>
          <p:nvPr/>
        </p:nvSpPr>
        <p:spPr bwMode="auto">
          <a:xfrm>
            <a:off x="3429000" y="762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b="1">
                <a:solidFill>
                  <a:srgbClr val="993300"/>
                </a:solidFill>
                <a:latin typeface="Times New Roman" pitchFamily="18" charset="0"/>
                <a:cs typeface="Times New Roman" pitchFamily="18" charset="0"/>
              </a:rPr>
              <a:t>TẬP ĐỌC</a:t>
            </a:r>
          </a:p>
        </p:txBody>
      </p:sp>
      <p:sp>
        <p:nvSpPr>
          <p:cNvPr id="18440" name="Text Box 6"/>
          <p:cNvSpPr txBox="1">
            <a:spLocks noChangeArrowheads="1"/>
          </p:cNvSpPr>
          <p:nvPr/>
        </p:nvSpPr>
        <p:spPr bwMode="auto">
          <a:xfrm>
            <a:off x="0" y="1905000"/>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a:solidFill>
                  <a:srgbClr val="0000CC"/>
                </a:solidFill>
                <a:latin typeface="Times New Roman" pitchFamily="18" charset="0"/>
                <a:cs typeface="Times New Roman" pitchFamily="18" charset="0"/>
              </a:rPr>
              <a:t>1, Luyện đọc:</a:t>
            </a:r>
          </a:p>
        </p:txBody>
      </p:sp>
      <p:sp>
        <p:nvSpPr>
          <p:cNvPr id="18441" name="Text Box 7"/>
          <p:cNvSpPr txBox="1">
            <a:spLocks noChangeArrowheads="1"/>
          </p:cNvSpPr>
          <p:nvPr/>
        </p:nvSpPr>
        <p:spPr bwMode="auto">
          <a:xfrm>
            <a:off x="0" y="23622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b="1">
                <a:solidFill>
                  <a:srgbClr val="0000CC"/>
                </a:solidFill>
                <a:latin typeface="Times New Roman" pitchFamily="18" charset="0"/>
                <a:cs typeface="Times New Roman" pitchFamily="18" charset="0"/>
              </a:rPr>
              <a:t>a, Đọc đúng:</a:t>
            </a:r>
          </a:p>
        </p:txBody>
      </p:sp>
      <p:sp>
        <p:nvSpPr>
          <p:cNvPr id="18442" name="Text Box 8"/>
          <p:cNvSpPr txBox="1">
            <a:spLocks noChangeArrowheads="1"/>
          </p:cNvSpPr>
          <p:nvPr/>
        </p:nvSpPr>
        <p:spPr bwMode="auto">
          <a:xfrm>
            <a:off x="0" y="27432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tề tựu</a:t>
            </a:r>
          </a:p>
        </p:txBody>
      </p:sp>
      <p:sp>
        <p:nvSpPr>
          <p:cNvPr id="18443" name="Text Box 9"/>
          <p:cNvSpPr txBox="1">
            <a:spLocks noChangeArrowheads="1"/>
          </p:cNvSpPr>
          <p:nvPr/>
        </p:nvSpPr>
        <p:spPr bwMode="auto">
          <a:xfrm>
            <a:off x="990600" y="2757488"/>
            <a:ext cx="160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dạ ran </a:t>
            </a:r>
          </a:p>
        </p:txBody>
      </p:sp>
      <p:sp>
        <p:nvSpPr>
          <p:cNvPr id="18444" name="Text Box 10"/>
          <p:cNvSpPr txBox="1">
            <a:spLocks noChangeArrowheads="1"/>
          </p:cNvSpPr>
          <p:nvPr/>
        </p:nvSpPr>
        <p:spPr bwMode="auto">
          <a:xfrm>
            <a:off x="2133600" y="2757488"/>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sưởi nắng</a:t>
            </a:r>
          </a:p>
        </p:txBody>
      </p:sp>
      <p:sp>
        <p:nvSpPr>
          <p:cNvPr id="18445" name="Text Box 11"/>
          <p:cNvSpPr txBox="1">
            <a:spLocks noChangeArrowheads="1"/>
          </p:cNvSpPr>
          <p:nvPr/>
        </p:nvSpPr>
        <p:spPr bwMode="auto">
          <a:xfrm>
            <a:off x="0" y="3124200"/>
            <a:ext cx="4114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Mấy học trò cũ từ xa về dâng biếu thầy những cuốn sách quý.</a:t>
            </a:r>
          </a:p>
        </p:txBody>
      </p:sp>
      <p:sp>
        <p:nvSpPr>
          <p:cNvPr id="18446" name="Line 12"/>
          <p:cNvSpPr>
            <a:spLocks noChangeShapeType="1"/>
          </p:cNvSpPr>
          <p:nvPr/>
        </p:nvSpPr>
        <p:spPr bwMode="auto">
          <a:xfrm flipH="1">
            <a:off x="3733800" y="3276600"/>
            <a:ext cx="76200" cy="30480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Text Box 13"/>
          <p:cNvSpPr txBox="1">
            <a:spLocks noChangeArrowheads="1"/>
          </p:cNvSpPr>
          <p:nvPr/>
        </p:nvSpPr>
        <p:spPr bwMode="auto">
          <a:xfrm>
            <a:off x="4267200" y="1858963"/>
            <a:ext cx="3200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b="1">
                <a:solidFill>
                  <a:srgbClr val="0000CC"/>
                </a:solidFill>
                <a:latin typeface="Times New Roman" pitchFamily="18" charset="0"/>
                <a:cs typeface="Times New Roman" pitchFamily="18" charset="0"/>
              </a:rPr>
              <a:t>2, Tìm hiểu bài:</a:t>
            </a:r>
          </a:p>
        </p:txBody>
      </p:sp>
      <p:sp>
        <p:nvSpPr>
          <p:cNvPr id="18448" name="Text Box 14"/>
          <p:cNvSpPr txBox="1">
            <a:spLocks noChangeArrowheads="1"/>
          </p:cNvSpPr>
          <p:nvPr/>
        </p:nvSpPr>
        <p:spPr bwMode="auto">
          <a:xfrm>
            <a:off x="4267200" y="23622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a:solidFill>
                  <a:srgbClr val="0000CC"/>
                </a:solidFill>
                <a:latin typeface="Times New Roman" pitchFamily="18" charset="0"/>
                <a:cs typeface="Times New Roman" pitchFamily="18" charset="0"/>
              </a:rPr>
              <a:t>a, Từ ngữ:</a:t>
            </a:r>
          </a:p>
        </p:txBody>
      </p:sp>
      <p:sp>
        <p:nvSpPr>
          <p:cNvPr id="18449" name="Text Box 15"/>
          <p:cNvSpPr txBox="1">
            <a:spLocks noChangeArrowheads="1"/>
          </p:cNvSpPr>
          <p:nvPr/>
        </p:nvSpPr>
        <p:spPr bwMode="auto">
          <a:xfrm>
            <a:off x="4343400" y="27432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mừng thọ</a:t>
            </a:r>
          </a:p>
        </p:txBody>
      </p:sp>
      <p:sp>
        <p:nvSpPr>
          <p:cNvPr id="18450" name="Text Box 16"/>
          <p:cNvSpPr txBox="1">
            <a:spLocks noChangeArrowheads="1"/>
          </p:cNvSpPr>
          <p:nvPr/>
        </p:nvSpPr>
        <p:spPr bwMode="auto">
          <a:xfrm>
            <a:off x="5943600" y="27432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dâng biếu</a:t>
            </a:r>
          </a:p>
        </p:txBody>
      </p:sp>
      <p:sp>
        <p:nvSpPr>
          <p:cNvPr id="18451" name="Text Box 17"/>
          <p:cNvSpPr txBox="1">
            <a:spLocks noChangeArrowheads="1"/>
          </p:cNvSpPr>
          <p:nvPr/>
        </p:nvSpPr>
        <p:spPr bwMode="auto">
          <a:xfrm>
            <a:off x="4343400" y="3581400"/>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cung kính, tạ ơn thầy</a:t>
            </a:r>
          </a:p>
        </p:txBody>
      </p:sp>
      <p:sp>
        <p:nvSpPr>
          <p:cNvPr id="18452" name="Line 18"/>
          <p:cNvSpPr>
            <a:spLocks noChangeShapeType="1"/>
          </p:cNvSpPr>
          <p:nvPr/>
        </p:nvSpPr>
        <p:spPr bwMode="auto">
          <a:xfrm>
            <a:off x="4267200" y="1828800"/>
            <a:ext cx="0" cy="5029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3" name="Text Box 19"/>
          <p:cNvSpPr txBox="1">
            <a:spLocks noChangeArrowheads="1"/>
          </p:cNvSpPr>
          <p:nvPr/>
        </p:nvSpPr>
        <p:spPr bwMode="auto">
          <a:xfrm>
            <a:off x="4343400" y="31242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mang ơn rất nặng</a:t>
            </a:r>
          </a:p>
        </p:txBody>
      </p:sp>
      <p:sp>
        <p:nvSpPr>
          <p:cNvPr id="18454" name="Text Box 23"/>
          <p:cNvSpPr txBox="1">
            <a:spLocks noChangeArrowheads="1"/>
          </p:cNvSpPr>
          <p:nvPr/>
        </p:nvSpPr>
        <p:spPr bwMode="auto">
          <a:xfrm>
            <a:off x="4343400" y="40386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a:solidFill>
                  <a:srgbClr val="0000CC"/>
                </a:solidFill>
                <a:latin typeface="Times New Roman" pitchFamily="18" charset="0"/>
                <a:cs typeface="Times New Roman" pitchFamily="18" charset="0"/>
              </a:rPr>
              <a:t>b, Nội dung:</a:t>
            </a:r>
          </a:p>
        </p:txBody>
      </p:sp>
      <p:sp>
        <p:nvSpPr>
          <p:cNvPr id="18455" name="Text Box 24"/>
          <p:cNvSpPr txBox="1">
            <a:spLocks noChangeArrowheads="1"/>
          </p:cNvSpPr>
          <p:nvPr/>
        </p:nvSpPr>
        <p:spPr bwMode="auto">
          <a:xfrm>
            <a:off x="4343400" y="4419600"/>
            <a:ext cx="4724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Ca ngợi truyền thống tôn sư trọng đạo của nhân dân ta, nhắc nhở mọi người cần giữ gìn và phát huy truyền thống đó.</a:t>
            </a:r>
          </a:p>
        </p:txBody>
      </p:sp>
      <p:sp>
        <p:nvSpPr>
          <p:cNvPr id="18456" name="Text Box 28"/>
          <p:cNvSpPr txBox="1">
            <a:spLocks noChangeArrowheads="1"/>
          </p:cNvSpPr>
          <p:nvPr/>
        </p:nvSpPr>
        <p:spPr bwMode="auto">
          <a:xfrm>
            <a:off x="0" y="4419600"/>
            <a:ext cx="281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a:solidFill>
                  <a:srgbClr val="0000CC"/>
                </a:solidFill>
                <a:latin typeface="Times New Roman" pitchFamily="18" charset="0"/>
                <a:cs typeface="Times New Roman" pitchFamily="18" charset="0"/>
              </a:rPr>
              <a:t>b, Đọc diễn cảm:</a:t>
            </a:r>
          </a:p>
        </p:txBody>
      </p:sp>
      <p:sp>
        <p:nvSpPr>
          <p:cNvPr id="18457" name="Text Box 29"/>
          <p:cNvSpPr txBox="1">
            <a:spLocks noChangeArrowheads="1"/>
          </p:cNvSpPr>
          <p:nvPr/>
        </p:nvSpPr>
        <p:spPr bwMode="auto">
          <a:xfrm>
            <a:off x="0" y="4953000"/>
            <a:ext cx="434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Toàn bài đọc với giọng nhẹ nhàng, trang trọng.</a:t>
            </a:r>
          </a:p>
        </p:txBody>
      </p:sp>
    </p:spTree>
    <p:extLst>
      <p:ext uri="{BB962C8B-B14F-4D97-AF65-F5344CB8AC3E}">
        <p14:creationId xmlns:p14="http://schemas.microsoft.com/office/powerpoint/2010/main" val="1274116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8" descr="20782735_images1549610_8512_cva_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 Box 9"/>
          <p:cNvSpPr txBox="1">
            <a:spLocks noChangeArrowheads="1"/>
          </p:cNvSpPr>
          <p:nvPr/>
        </p:nvSpPr>
        <p:spPr bwMode="auto">
          <a:xfrm>
            <a:off x="1905000" y="6324600"/>
            <a:ext cx="5181600" cy="466725"/>
          </a:xfrm>
          <a:prstGeom prst="rect">
            <a:avLst/>
          </a:prstGeom>
          <a:solidFill>
            <a:srgbClr val="0000FF"/>
          </a:solidFill>
          <a:ln w="9525">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b="1" i="1">
                <a:solidFill>
                  <a:srgbClr val="FFFF00"/>
                </a:solidFill>
                <a:latin typeface="Times New Roman" pitchFamily="18" charset="0"/>
              </a:rPr>
              <a:t>       Trường Chu Văn An (Hà Nội)</a:t>
            </a:r>
          </a:p>
        </p:txBody>
      </p:sp>
      <p:pic>
        <p:nvPicPr>
          <p:cNvPr id="30730" name="Picture 10" descr="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Text Box 11"/>
          <p:cNvSpPr txBox="1">
            <a:spLocks noChangeArrowheads="1"/>
          </p:cNvSpPr>
          <p:nvPr/>
        </p:nvSpPr>
        <p:spPr bwMode="auto">
          <a:xfrm>
            <a:off x="762000" y="6391275"/>
            <a:ext cx="7924800" cy="466725"/>
          </a:xfrm>
          <a:prstGeom prst="rect">
            <a:avLst/>
          </a:prstGeom>
          <a:solidFill>
            <a:srgbClr val="FFCC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b="1" i="1">
                <a:solidFill>
                  <a:srgbClr val="0000FF"/>
                </a:solidFill>
                <a:latin typeface="Times New Roman" pitchFamily="18" charset="0"/>
              </a:rPr>
              <a:t>          </a:t>
            </a:r>
            <a:r>
              <a:rPr lang="en-US" altLang="en-US" sz="2400" b="1" i="1">
                <a:solidFill>
                  <a:srgbClr val="0000FF"/>
                </a:solidFill>
                <a:latin typeface="Times New Roman" pitchFamily="18" charset="0"/>
                <a:cs typeface="Times New Roman" pitchFamily="18" charset="0"/>
              </a:rPr>
              <a:t>Nơi thờ Chu Văn An ở Văn Miếu Quốc Tử Giám</a:t>
            </a:r>
          </a:p>
        </p:txBody>
      </p:sp>
    </p:spTree>
    <p:extLst>
      <p:ext uri="{BB962C8B-B14F-4D97-AF65-F5344CB8AC3E}">
        <p14:creationId xmlns:p14="http://schemas.microsoft.com/office/powerpoint/2010/main" val="27478479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wedge">
                                      <p:cBhvr>
                                        <p:cTn id="7" dur="2000"/>
                                        <p:tgtEl>
                                          <p:spTgt spid="3072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0729"/>
                                        </p:tgtEl>
                                        <p:attrNameLst>
                                          <p:attrName>style.visibility</p:attrName>
                                        </p:attrNameLst>
                                      </p:cBhvr>
                                      <p:to>
                                        <p:strVal val="visible"/>
                                      </p:to>
                                    </p:set>
                                    <p:animEffect transition="in" filter="wedge">
                                      <p:cBhvr>
                                        <p:cTn id="10" dur="2000"/>
                                        <p:tgtEl>
                                          <p:spTgt spid="3072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30730"/>
                                        </p:tgtEl>
                                        <p:attrNameLst>
                                          <p:attrName>style.visibility</p:attrName>
                                        </p:attrNameLst>
                                      </p:cBhvr>
                                      <p:to>
                                        <p:strVal val="visible"/>
                                      </p:to>
                                    </p:set>
                                    <p:anim calcmode="lin" valueType="num">
                                      <p:cBhvr>
                                        <p:cTn id="15" dur="1000" fill="hold"/>
                                        <p:tgtEl>
                                          <p:spTgt spid="30730"/>
                                        </p:tgtEl>
                                        <p:attrNameLst>
                                          <p:attrName>ppt_w</p:attrName>
                                        </p:attrNameLst>
                                      </p:cBhvr>
                                      <p:tavLst>
                                        <p:tav tm="0">
                                          <p:val>
                                            <p:strVal val="#ppt_w+.3"/>
                                          </p:val>
                                        </p:tav>
                                        <p:tav tm="100000">
                                          <p:val>
                                            <p:strVal val="#ppt_w"/>
                                          </p:val>
                                        </p:tav>
                                      </p:tavLst>
                                    </p:anim>
                                    <p:anim calcmode="lin" valueType="num">
                                      <p:cBhvr>
                                        <p:cTn id="16" dur="1000" fill="hold"/>
                                        <p:tgtEl>
                                          <p:spTgt spid="30730"/>
                                        </p:tgtEl>
                                        <p:attrNameLst>
                                          <p:attrName>ppt_h</p:attrName>
                                        </p:attrNameLst>
                                      </p:cBhvr>
                                      <p:tavLst>
                                        <p:tav tm="0">
                                          <p:val>
                                            <p:strVal val="#ppt_h"/>
                                          </p:val>
                                        </p:tav>
                                        <p:tav tm="100000">
                                          <p:val>
                                            <p:strVal val="#ppt_h"/>
                                          </p:val>
                                        </p:tav>
                                      </p:tavLst>
                                    </p:anim>
                                    <p:animEffect transition="in" filter="fade">
                                      <p:cBhvr>
                                        <p:cTn id="17" dur="1000"/>
                                        <p:tgtEl>
                                          <p:spTgt spid="30730"/>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30731"/>
                                        </p:tgtEl>
                                        <p:attrNameLst>
                                          <p:attrName>style.visibility</p:attrName>
                                        </p:attrNameLst>
                                      </p:cBhvr>
                                      <p:to>
                                        <p:strVal val="visible"/>
                                      </p:to>
                                    </p:set>
                                    <p:anim calcmode="lin" valueType="num">
                                      <p:cBhvr>
                                        <p:cTn id="20" dur="1000" fill="hold"/>
                                        <p:tgtEl>
                                          <p:spTgt spid="30731"/>
                                        </p:tgtEl>
                                        <p:attrNameLst>
                                          <p:attrName>ppt_w</p:attrName>
                                        </p:attrNameLst>
                                      </p:cBhvr>
                                      <p:tavLst>
                                        <p:tav tm="0">
                                          <p:val>
                                            <p:strVal val="#ppt_w+.3"/>
                                          </p:val>
                                        </p:tav>
                                        <p:tav tm="100000">
                                          <p:val>
                                            <p:strVal val="#ppt_w"/>
                                          </p:val>
                                        </p:tav>
                                      </p:tavLst>
                                    </p:anim>
                                    <p:anim calcmode="lin" valueType="num">
                                      <p:cBhvr>
                                        <p:cTn id="21" dur="1000" fill="hold"/>
                                        <p:tgtEl>
                                          <p:spTgt spid="30731"/>
                                        </p:tgtEl>
                                        <p:attrNameLst>
                                          <p:attrName>ppt_h</p:attrName>
                                        </p:attrNameLst>
                                      </p:cBhvr>
                                      <p:tavLst>
                                        <p:tav tm="0">
                                          <p:val>
                                            <p:strVal val="#ppt_h"/>
                                          </p:val>
                                        </p:tav>
                                        <p:tav tm="100000">
                                          <p:val>
                                            <p:strVal val="#ppt_h"/>
                                          </p:val>
                                        </p:tav>
                                      </p:tavLst>
                                    </p:anim>
                                    <p:animEffect transition="in" filter="fade">
                                      <p:cBhvr>
                                        <p:cTn id="22" dur="1000"/>
                                        <p:tgtEl>
                                          <p:spTgt spid="3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nimBg="1"/>
      <p:bldP spid="307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inh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AutoShape 3"/>
          <p:cNvSpPr>
            <a:spLocks noChangeArrowheads="1"/>
          </p:cNvSpPr>
          <p:nvPr/>
        </p:nvSpPr>
        <p:spPr bwMode="auto">
          <a:xfrm>
            <a:off x="1219200" y="1143000"/>
            <a:ext cx="2895600" cy="2133600"/>
          </a:xfrm>
          <a:prstGeom prst="star32">
            <a:avLst>
              <a:gd name="adj" fmla="val 6361"/>
            </a:avLst>
          </a:prstGeom>
          <a:solidFill>
            <a:srgbClr val="33CC33"/>
          </a:solidFill>
          <a:ln w="2857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5844" name="AutoShape 4"/>
          <p:cNvSpPr>
            <a:spLocks noChangeArrowheads="1"/>
          </p:cNvSpPr>
          <p:nvPr/>
        </p:nvSpPr>
        <p:spPr bwMode="auto">
          <a:xfrm>
            <a:off x="3581400" y="1447800"/>
            <a:ext cx="1905000" cy="1524000"/>
          </a:xfrm>
          <a:prstGeom prst="star16">
            <a:avLst>
              <a:gd name="adj" fmla="val 10917"/>
            </a:avLst>
          </a:prstGeom>
          <a:solidFill>
            <a:schemeClr val="accent1"/>
          </a:solidFill>
          <a:ln w="2857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35845" name="WordArt 5"/>
          <p:cNvSpPr>
            <a:spLocks noChangeArrowheads="1" noChangeShapeType="1" noTextEdit="1"/>
          </p:cNvSpPr>
          <p:nvPr/>
        </p:nvSpPr>
        <p:spPr bwMode="auto">
          <a:xfrm>
            <a:off x="609600" y="2998788"/>
            <a:ext cx="7848600" cy="2944812"/>
          </a:xfrm>
          <a:prstGeom prst="rect">
            <a:avLst/>
          </a:prstGeom>
        </p:spPr>
        <p:txBody>
          <a:bodyPr wrap="none" fromWordArt="1">
            <a:prstTxWarp prst="textPlain">
              <a:avLst>
                <a:gd name="adj" fmla="val 50000"/>
              </a:avLst>
            </a:prstTxWarp>
          </a:bodyPr>
          <a:lstStyle/>
          <a:p>
            <a:pPr algn="ctr"/>
            <a:r>
              <a:rPr lang="en-US" sz="3600" b="1" kern="10">
                <a:ln w="25400">
                  <a:solidFill>
                    <a:srgbClr val="CC9900"/>
                  </a:solidFill>
                  <a:round/>
                  <a:headEnd/>
                  <a:tailEnd/>
                </a:ln>
                <a:gradFill rotWithShape="1">
                  <a:gsLst>
                    <a:gs pos="0">
                      <a:srgbClr val="FFFF00"/>
                    </a:gs>
                    <a:gs pos="50000">
                      <a:srgbClr val="FF0000"/>
                    </a:gs>
                    <a:gs pos="100000">
                      <a:srgbClr val="FFFF00"/>
                    </a:gs>
                  </a:gsLst>
                  <a:lin ang="5400000" scaled="1"/>
                </a:gradFill>
                <a:effectLst>
                  <a:outerShdw dist="35921" dir="2700000" algn="ctr" rotWithShape="0">
                    <a:srgbClr val="C0C0C0">
                      <a:alpha val="79999"/>
                    </a:srgbClr>
                  </a:outerShdw>
                </a:effectLst>
                <a:latin typeface="Times New Roman"/>
                <a:cs typeface="Times New Roman"/>
              </a:rPr>
              <a:t>TIẾT HỌC KẾT THÚC.</a:t>
            </a:r>
          </a:p>
        </p:txBody>
      </p:sp>
      <p:sp>
        <p:nvSpPr>
          <p:cNvPr id="35846" name="AutoShape 6"/>
          <p:cNvSpPr>
            <a:spLocks noChangeArrowheads="1"/>
          </p:cNvSpPr>
          <p:nvPr/>
        </p:nvSpPr>
        <p:spPr bwMode="auto">
          <a:xfrm>
            <a:off x="5410200" y="1295400"/>
            <a:ext cx="2514600" cy="1905000"/>
          </a:xfrm>
          <a:prstGeom prst="star24">
            <a:avLst>
              <a:gd name="adj" fmla="val 6477"/>
            </a:avLst>
          </a:prstGeom>
          <a:solidFill>
            <a:srgbClr val="FF0000"/>
          </a:solidFill>
          <a:ln w="2857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2535" name="Picture 7"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801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770" decel="100000"/>
                                        <p:tgtEl>
                                          <p:spTgt spid="35843"/>
                                        </p:tgtEl>
                                      </p:cBhvr>
                                    </p:animEffect>
                                    <p:animScale>
                                      <p:cBhvr>
                                        <p:cTn id="8" dur="770" decel="100000"/>
                                        <p:tgtEl>
                                          <p:spTgt spid="35843"/>
                                        </p:tgtEl>
                                      </p:cBhvr>
                                      <p:from x="10000" y="10000"/>
                                      <p:to x="200000" y="450000"/>
                                    </p:animScale>
                                    <p:animScale>
                                      <p:cBhvr>
                                        <p:cTn id="9" dur="1230" accel="100000" fill="hold">
                                          <p:stCondLst>
                                            <p:cond delay="770"/>
                                          </p:stCondLst>
                                        </p:cTn>
                                        <p:tgtEl>
                                          <p:spTgt spid="35843"/>
                                        </p:tgtEl>
                                      </p:cBhvr>
                                      <p:from x="200000" y="450000"/>
                                      <p:to x="100000" y="100000"/>
                                    </p:animScale>
                                    <p:set>
                                      <p:cBhvr>
                                        <p:cTn id="10" dur="770" fill="hold"/>
                                        <p:tgtEl>
                                          <p:spTgt spid="35843"/>
                                        </p:tgtEl>
                                        <p:attrNameLst>
                                          <p:attrName>ppt_x</p:attrName>
                                        </p:attrNameLst>
                                      </p:cBhvr>
                                      <p:to>
                                        <p:strVal val="(0.5)"/>
                                      </p:to>
                                    </p:set>
                                    <p:anim from="(0.5)" to="(#ppt_x)" calcmode="lin" valueType="num">
                                      <p:cBhvr>
                                        <p:cTn id="11" dur="1230" accel="100000" fill="hold">
                                          <p:stCondLst>
                                            <p:cond delay="770"/>
                                          </p:stCondLst>
                                        </p:cTn>
                                        <p:tgtEl>
                                          <p:spTgt spid="35843"/>
                                        </p:tgtEl>
                                        <p:attrNameLst>
                                          <p:attrName>ppt_x</p:attrName>
                                        </p:attrNameLst>
                                      </p:cBhvr>
                                    </p:anim>
                                    <p:set>
                                      <p:cBhvr>
                                        <p:cTn id="12" dur="770" fill="hold"/>
                                        <p:tgtEl>
                                          <p:spTgt spid="35843"/>
                                        </p:tgtEl>
                                        <p:attrNameLst>
                                          <p:attrName>ppt_y</p:attrName>
                                        </p:attrNameLst>
                                      </p:cBhvr>
                                      <p:to>
                                        <p:strVal val="(#ppt_y+0.4)"/>
                                      </p:to>
                                    </p:set>
                                    <p:anim from="(#ppt_y+0.4)" to="(#ppt_y)" calcmode="lin" valueType="num">
                                      <p:cBhvr>
                                        <p:cTn id="13" dur="1230" accel="100000" fill="hold">
                                          <p:stCondLst>
                                            <p:cond delay="770"/>
                                          </p:stCondLst>
                                        </p:cTn>
                                        <p:tgtEl>
                                          <p:spTgt spid="35843"/>
                                        </p:tgtEl>
                                        <p:attrNameLst>
                                          <p:attrName>ppt_y</p:attrName>
                                        </p:attrNameLst>
                                      </p:cBhvr>
                                    </p:anim>
                                  </p:childTnLst>
                                </p:cTn>
                              </p:par>
                              <p:par>
                                <p:cTn id="14" presetID="8" presetClass="emph" presetSubtype="0" repeatCount="indefinite" fill="hold" grpId="1" nodeType="withEffect">
                                  <p:stCondLst>
                                    <p:cond delay="0"/>
                                  </p:stCondLst>
                                  <p:childTnLst>
                                    <p:animRot by="21600000">
                                      <p:cBhvr>
                                        <p:cTn id="15" dur="2000" fill="hold"/>
                                        <p:tgtEl>
                                          <p:spTgt spid="35843"/>
                                        </p:tgtEl>
                                        <p:attrNameLst>
                                          <p:attrName>r</p:attrName>
                                        </p:attrNameLst>
                                      </p:cBhvr>
                                    </p:animRot>
                                  </p:childTnLst>
                                </p:cTn>
                              </p:par>
                              <p:par>
                                <p:cTn id="16" presetID="8" presetClass="emph" presetSubtype="0" fill="hold" grpId="2" nodeType="withEffect">
                                  <p:stCondLst>
                                    <p:cond delay="0"/>
                                  </p:stCondLst>
                                  <p:childTnLst>
                                    <p:animRot by="21600000">
                                      <p:cBhvr>
                                        <p:cTn id="17" dur="2000" fill="hold"/>
                                        <p:tgtEl>
                                          <p:spTgt spid="35843"/>
                                        </p:tgtEl>
                                        <p:attrNameLst>
                                          <p:attrName>r</p:attrName>
                                        </p:attrNameLst>
                                      </p:cBhvr>
                                    </p:animRot>
                                  </p:childTnLst>
                                </p:cTn>
                              </p:par>
                              <p:par>
                                <p:cTn id="18" presetID="51" presetClass="entr" presetSubtype="0" fill="hold" grpId="0" nodeType="withEffect">
                                  <p:stCondLst>
                                    <p:cond delay="0"/>
                                  </p:stCondLst>
                                  <p:childTnLst>
                                    <p:set>
                                      <p:cBhvr>
                                        <p:cTn id="19" dur="1" fill="hold">
                                          <p:stCondLst>
                                            <p:cond delay="0"/>
                                          </p:stCondLst>
                                        </p:cTn>
                                        <p:tgtEl>
                                          <p:spTgt spid="35844"/>
                                        </p:tgtEl>
                                        <p:attrNameLst>
                                          <p:attrName>style.visibility</p:attrName>
                                        </p:attrNameLst>
                                      </p:cBhvr>
                                      <p:to>
                                        <p:strVal val="visible"/>
                                      </p:to>
                                    </p:set>
                                    <p:animEffect transition="in" filter="fade">
                                      <p:cBhvr>
                                        <p:cTn id="20" dur="770" decel="100000"/>
                                        <p:tgtEl>
                                          <p:spTgt spid="35844"/>
                                        </p:tgtEl>
                                      </p:cBhvr>
                                    </p:animEffect>
                                    <p:animScale>
                                      <p:cBhvr>
                                        <p:cTn id="21" dur="770" decel="100000"/>
                                        <p:tgtEl>
                                          <p:spTgt spid="35844"/>
                                        </p:tgtEl>
                                      </p:cBhvr>
                                      <p:from x="10000" y="10000"/>
                                      <p:to x="200000" y="450000"/>
                                    </p:animScale>
                                    <p:animScale>
                                      <p:cBhvr>
                                        <p:cTn id="22" dur="1230" accel="100000" fill="hold">
                                          <p:stCondLst>
                                            <p:cond delay="770"/>
                                          </p:stCondLst>
                                        </p:cTn>
                                        <p:tgtEl>
                                          <p:spTgt spid="35844"/>
                                        </p:tgtEl>
                                      </p:cBhvr>
                                      <p:from x="200000" y="450000"/>
                                      <p:to x="100000" y="100000"/>
                                    </p:animScale>
                                    <p:set>
                                      <p:cBhvr>
                                        <p:cTn id="23" dur="770" fill="hold"/>
                                        <p:tgtEl>
                                          <p:spTgt spid="35844"/>
                                        </p:tgtEl>
                                        <p:attrNameLst>
                                          <p:attrName>ppt_x</p:attrName>
                                        </p:attrNameLst>
                                      </p:cBhvr>
                                      <p:to>
                                        <p:strVal val="(0.5)"/>
                                      </p:to>
                                    </p:set>
                                    <p:anim from="(0.5)" to="(#ppt_x)" calcmode="lin" valueType="num">
                                      <p:cBhvr>
                                        <p:cTn id="24" dur="1230" accel="100000" fill="hold">
                                          <p:stCondLst>
                                            <p:cond delay="770"/>
                                          </p:stCondLst>
                                        </p:cTn>
                                        <p:tgtEl>
                                          <p:spTgt spid="35844"/>
                                        </p:tgtEl>
                                        <p:attrNameLst>
                                          <p:attrName>ppt_x</p:attrName>
                                        </p:attrNameLst>
                                      </p:cBhvr>
                                    </p:anim>
                                    <p:set>
                                      <p:cBhvr>
                                        <p:cTn id="25" dur="770" fill="hold"/>
                                        <p:tgtEl>
                                          <p:spTgt spid="35844"/>
                                        </p:tgtEl>
                                        <p:attrNameLst>
                                          <p:attrName>ppt_y</p:attrName>
                                        </p:attrNameLst>
                                      </p:cBhvr>
                                      <p:to>
                                        <p:strVal val="(#ppt_y+0.4)"/>
                                      </p:to>
                                    </p:set>
                                    <p:anim from="(#ppt_y+0.4)" to="(#ppt_y)" calcmode="lin" valueType="num">
                                      <p:cBhvr>
                                        <p:cTn id="26" dur="1230" accel="100000" fill="hold">
                                          <p:stCondLst>
                                            <p:cond delay="770"/>
                                          </p:stCondLst>
                                        </p:cTn>
                                        <p:tgtEl>
                                          <p:spTgt spid="35844"/>
                                        </p:tgtEl>
                                        <p:attrNameLst>
                                          <p:attrName>ppt_y</p:attrName>
                                        </p:attrNameLst>
                                      </p:cBhvr>
                                    </p:anim>
                                  </p:childTnLst>
                                </p:cTn>
                              </p:par>
                              <p:par>
                                <p:cTn id="27" presetID="19" presetClass="entr" presetSubtype="10" repeatCount="indefinite" fill="hold" grpId="1" nodeType="withEffect">
                                  <p:stCondLst>
                                    <p:cond delay="0"/>
                                  </p:stCondLst>
                                  <p:childTnLst>
                                    <p:set>
                                      <p:cBhvr>
                                        <p:cTn id="28" dur="1" fill="hold">
                                          <p:stCondLst>
                                            <p:cond delay="0"/>
                                          </p:stCondLst>
                                        </p:cTn>
                                        <p:tgtEl>
                                          <p:spTgt spid="35844"/>
                                        </p:tgtEl>
                                        <p:attrNameLst>
                                          <p:attrName>style.visibility</p:attrName>
                                        </p:attrNameLst>
                                      </p:cBhvr>
                                      <p:to>
                                        <p:strVal val="visible"/>
                                      </p:to>
                                    </p:set>
                                    <p:anim calcmode="lin" valueType="num">
                                      <p:cBhvr>
                                        <p:cTn id="29" dur="2000" fill="hold"/>
                                        <p:tgtEl>
                                          <p:spTgt spid="35844"/>
                                        </p:tgtEl>
                                        <p:attrNameLst>
                                          <p:attrName>ppt_w</p:attrName>
                                        </p:attrNameLst>
                                      </p:cBhvr>
                                      <p:tavLst>
                                        <p:tav tm="0" fmla="#ppt_w*sin(2.5*pi*$)">
                                          <p:val>
                                            <p:fltVal val="0"/>
                                          </p:val>
                                        </p:tav>
                                        <p:tav tm="100000">
                                          <p:val>
                                            <p:fltVal val="1"/>
                                          </p:val>
                                        </p:tav>
                                      </p:tavLst>
                                    </p:anim>
                                    <p:anim calcmode="lin" valueType="num">
                                      <p:cBhvr>
                                        <p:cTn id="30" dur="2000" fill="hold"/>
                                        <p:tgtEl>
                                          <p:spTgt spid="35844"/>
                                        </p:tgtEl>
                                        <p:attrNameLst>
                                          <p:attrName>ppt_h</p:attrName>
                                        </p:attrNameLst>
                                      </p:cBhvr>
                                      <p:tavLst>
                                        <p:tav tm="0">
                                          <p:val>
                                            <p:strVal val="#ppt_h"/>
                                          </p:val>
                                        </p:tav>
                                        <p:tav tm="100000">
                                          <p:val>
                                            <p:strVal val="#ppt_h"/>
                                          </p:val>
                                        </p:tav>
                                      </p:tavLst>
                                    </p:anim>
                                  </p:childTnLst>
                                </p:cTn>
                              </p:par>
                              <p:par>
                                <p:cTn id="31" presetID="22" presetClass="emph" presetSubtype="0" repeatCount="indefinite" fill="hold" grpId="2" nodeType="withEffect">
                                  <p:stCondLst>
                                    <p:cond delay="0"/>
                                  </p:stCondLst>
                                  <p:childTnLst>
                                    <p:animClr clrSpc="hsl" dir="cw">
                                      <p:cBhvr override="childStyle">
                                        <p:cTn id="32" dur="2000" fill="hold"/>
                                        <p:tgtEl>
                                          <p:spTgt spid="35844"/>
                                        </p:tgtEl>
                                        <p:attrNameLst>
                                          <p:attrName>style.color</p:attrName>
                                        </p:attrNameLst>
                                      </p:cBhvr>
                                      <p:by>
                                        <p:hsl h="-7200000" s="0" l="0"/>
                                      </p:by>
                                    </p:animClr>
                                    <p:animClr clrSpc="hsl" dir="cw">
                                      <p:cBhvr>
                                        <p:cTn id="33" dur="2000" fill="hold"/>
                                        <p:tgtEl>
                                          <p:spTgt spid="35844"/>
                                        </p:tgtEl>
                                        <p:attrNameLst>
                                          <p:attrName>fillcolor</p:attrName>
                                        </p:attrNameLst>
                                      </p:cBhvr>
                                      <p:by>
                                        <p:hsl h="-7200000" s="0" l="0"/>
                                      </p:by>
                                    </p:animClr>
                                    <p:animClr clrSpc="hsl" dir="cw">
                                      <p:cBhvr>
                                        <p:cTn id="34" dur="2000" fill="hold"/>
                                        <p:tgtEl>
                                          <p:spTgt spid="35844"/>
                                        </p:tgtEl>
                                        <p:attrNameLst>
                                          <p:attrName>stroke.color</p:attrName>
                                        </p:attrNameLst>
                                      </p:cBhvr>
                                      <p:by>
                                        <p:hsl h="-7200000" s="0" l="0"/>
                                      </p:by>
                                    </p:animClr>
                                    <p:set>
                                      <p:cBhvr>
                                        <p:cTn id="35" dur="2000" fill="hold"/>
                                        <p:tgtEl>
                                          <p:spTgt spid="35844"/>
                                        </p:tgtEl>
                                        <p:attrNameLst>
                                          <p:attrName>fill.type</p:attrName>
                                        </p:attrNameLst>
                                      </p:cBhvr>
                                      <p:to>
                                        <p:strVal val="solid"/>
                                      </p:to>
                                    </p:set>
                                  </p:childTnLst>
                                </p:cTn>
                              </p:par>
                              <p:par>
                                <p:cTn id="36" presetID="51" presetClass="entr" presetSubtype="0" fill="hold" grpId="0" nodeType="withEffect">
                                  <p:stCondLst>
                                    <p:cond delay="0"/>
                                  </p:stCondLst>
                                  <p:childTnLst>
                                    <p:set>
                                      <p:cBhvr>
                                        <p:cTn id="37" dur="1" fill="hold">
                                          <p:stCondLst>
                                            <p:cond delay="0"/>
                                          </p:stCondLst>
                                        </p:cTn>
                                        <p:tgtEl>
                                          <p:spTgt spid="35846"/>
                                        </p:tgtEl>
                                        <p:attrNameLst>
                                          <p:attrName>style.visibility</p:attrName>
                                        </p:attrNameLst>
                                      </p:cBhvr>
                                      <p:to>
                                        <p:strVal val="visible"/>
                                      </p:to>
                                    </p:set>
                                    <p:animEffect transition="in" filter="fade">
                                      <p:cBhvr>
                                        <p:cTn id="38" dur="770" decel="100000"/>
                                        <p:tgtEl>
                                          <p:spTgt spid="35846"/>
                                        </p:tgtEl>
                                      </p:cBhvr>
                                    </p:animEffect>
                                    <p:animScale>
                                      <p:cBhvr>
                                        <p:cTn id="39" dur="770" decel="100000"/>
                                        <p:tgtEl>
                                          <p:spTgt spid="35846"/>
                                        </p:tgtEl>
                                      </p:cBhvr>
                                      <p:from x="10000" y="10000"/>
                                      <p:to x="200000" y="450000"/>
                                    </p:animScale>
                                    <p:animScale>
                                      <p:cBhvr>
                                        <p:cTn id="40" dur="1230" accel="100000" fill="hold">
                                          <p:stCondLst>
                                            <p:cond delay="770"/>
                                          </p:stCondLst>
                                        </p:cTn>
                                        <p:tgtEl>
                                          <p:spTgt spid="35846"/>
                                        </p:tgtEl>
                                      </p:cBhvr>
                                      <p:from x="200000" y="450000"/>
                                      <p:to x="100000" y="100000"/>
                                    </p:animScale>
                                    <p:set>
                                      <p:cBhvr>
                                        <p:cTn id="41" dur="770" fill="hold"/>
                                        <p:tgtEl>
                                          <p:spTgt spid="35846"/>
                                        </p:tgtEl>
                                        <p:attrNameLst>
                                          <p:attrName>ppt_x</p:attrName>
                                        </p:attrNameLst>
                                      </p:cBhvr>
                                      <p:to>
                                        <p:strVal val="(0.5)"/>
                                      </p:to>
                                    </p:set>
                                    <p:anim from="(0.5)" to="(#ppt_x)" calcmode="lin" valueType="num">
                                      <p:cBhvr>
                                        <p:cTn id="42" dur="1230" accel="100000" fill="hold">
                                          <p:stCondLst>
                                            <p:cond delay="770"/>
                                          </p:stCondLst>
                                        </p:cTn>
                                        <p:tgtEl>
                                          <p:spTgt spid="35846"/>
                                        </p:tgtEl>
                                        <p:attrNameLst>
                                          <p:attrName>ppt_x</p:attrName>
                                        </p:attrNameLst>
                                      </p:cBhvr>
                                    </p:anim>
                                    <p:set>
                                      <p:cBhvr>
                                        <p:cTn id="43" dur="770" fill="hold"/>
                                        <p:tgtEl>
                                          <p:spTgt spid="35846"/>
                                        </p:tgtEl>
                                        <p:attrNameLst>
                                          <p:attrName>ppt_y</p:attrName>
                                        </p:attrNameLst>
                                      </p:cBhvr>
                                      <p:to>
                                        <p:strVal val="(#ppt_y+0.4)"/>
                                      </p:to>
                                    </p:set>
                                    <p:anim from="(#ppt_y+0.4)" to="(#ppt_y)" calcmode="lin" valueType="num">
                                      <p:cBhvr>
                                        <p:cTn id="44" dur="1230" accel="100000" fill="hold">
                                          <p:stCondLst>
                                            <p:cond delay="770"/>
                                          </p:stCondLst>
                                        </p:cTn>
                                        <p:tgtEl>
                                          <p:spTgt spid="35846"/>
                                        </p:tgtEl>
                                        <p:attrNameLst>
                                          <p:attrName>ppt_y</p:attrName>
                                        </p:attrNameLst>
                                      </p:cBhvr>
                                    </p:anim>
                                  </p:childTnLst>
                                </p:cTn>
                              </p:par>
                              <p:par>
                                <p:cTn id="45" presetID="8" presetClass="emph" presetSubtype="0" repeatCount="indefinite" fill="hold" grpId="1" nodeType="withEffect">
                                  <p:stCondLst>
                                    <p:cond delay="0"/>
                                  </p:stCondLst>
                                  <p:childTnLst>
                                    <p:animRot by="21600000">
                                      <p:cBhvr>
                                        <p:cTn id="46" dur="2000" fill="hold"/>
                                        <p:tgtEl>
                                          <p:spTgt spid="35846"/>
                                        </p:tgtEl>
                                        <p:attrNameLst>
                                          <p:attrName>r</p:attrName>
                                        </p:attrNameLst>
                                      </p:cBhvr>
                                    </p:animRot>
                                  </p:childTnLst>
                                </p:cTn>
                              </p:par>
                              <p:par>
                                <p:cTn id="47" presetID="51" presetClass="entr" presetSubtype="0" fill="hold" grpId="2" nodeType="withEffect">
                                  <p:stCondLst>
                                    <p:cond delay="0"/>
                                  </p:stCondLst>
                                  <p:childTnLst>
                                    <p:set>
                                      <p:cBhvr>
                                        <p:cTn id="48" dur="1" fill="hold">
                                          <p:stCondLst>
                                            <p:cond delay="0"/>
                                          </p:stCondLst>
                                        </p:cTn>
                                        <p:tgtEl>
                                          <p:spTgt spid="35846"/>
                                        </p:tgtEl>
                                        <p:attrNameLst>
                                          <p:attrName>style.visibility</p:attrName>
                                        </p:attrNameLst>
                                      </p:cBhvr>
                                      <p:to>
                                        <p:strVal val="visible"/>
                                      </p:to>
                                    </p:set>
                                    <p:animEffect transition="in" filter="fade">
                                      <p:cBhvr>
                                        <p:cTn id="49" dur="770" decel="100000"/>
                                        <p:tgtEl>
                                          <p:spTgt spid="35846"/>
                                        </p:tgtEl>
                                      </p:cBhvr>
                                    </p:animEffect>
                                    <p:animScale>
                                      <p:cBhvr>
                                        <p:cTn id="50" dur="770" decel="100000"/>
                                        <p:tgtEl>
                                          <p:spTgt spid="35846"/>
                                        </p:tgtEl>
                                      </p:cBhvr>
                                      <p:from x="10000" y="10000"/>
                                      <p:to x="200000" y="450000"/>
                                    </p:animScale>
                                    <p:animScale>
                                      <p:cBhvr>
                                        <p:cTn id="51" dur="1230" accel="100000" fill="hold">
                                          <p:stCondLst>
                                            <p:cond delay="770"/>
                                          </p:stCondLst>
                                        </p:cTn>
                                        <p:tgtEl>
                                          <p:spTgt spid="35846"/>
                                        </p:tgtEl>
                                      </p:cBhvr>
                                      <p:from x="200000" y="450000"/>
                                      <p:to x="100000" y="100000"/>
                                    </p:animScale>
                                    <p:set>
                                      <p:cBhvr>
                                        <p:cTn id="52" dur="770" fill="hold"/>
                                        <p:tgtEl>
                                          <p:spTgt spid="35846"/>
                                        </p:tgtEl>
                                        <p:attrNameLst>
                                          <p:attrName>ppt_x</p:attrName>
                                        </p:attrNameLst>
                                      </p:cBhvr>
                                      <p:to>
                                        <p:strVal val="(0.5)"/>
                                      </p:to>
                                    </p:set>
                                    <p:anim from="(0.5)" to="(#ppt_x)" calcmode="lin" valueType="num">
                                      <p:cBhvr>
                                        <p:cTn id="53" dur="1230" accel="100000" fill="hold">
                                          <p:stCondLst>
                                            <p:cond delay="770"/>
                                          </p:stCondLst>
                                        </p:cTn>
                                        <p:tgtEl>
                                          <p:spTgt spid="35846"/>
                                        </p:tgtEl>
                                        <p:attrNameLst>
                                          <p:attrName>ppt_x</p:attrName>
                                        </p:attrNameLst>
                                      </p:cBhvr>
                                    </p:anim>
                                    <p:set>
                                      <p:cBhvr>
                                        <p:cTn id="54" dur="770" fill="hold"/>
                                        <p:tgtEl>
                                          <p:spTgt spid="35846"/>
                                        </p:tgtEl>
                                        <p:attrNameLst>
                                          <p:attrName>ppt_y</p:attrName>
                                        </p:attrNameLst>
                                      </p:cBhvr>
                                      <p:to>
                                        <p:strVal val="(#ppt_y+0.4)"/>
                                      </p:to>
                                    </p:set>
                                    <p:anim from="(#ppt_y+0.4)" to="(#ppt_y)" calcmode="lin" valueType="num">
                                      <p:cBhvr>
                                        <p:cTn id="55" dur="1230" accel="100000" fill="hold">
                                          <p:stCondLst>
                                            <p:cond delay="770"/>
                                          </p:stCondLst>
                                        </p:cTn>
                                        <p:tgtEl>
                                          <p:spTgt spid="35846"/>
                                        </p:tgtEl>
                                        <p:attrNameLst>
                                          <p:attrName>ppt_y</p:attrName>
                                        </p:attrNameLst>
                                      </p:cBhvr>
                                    </p:anim>
                                  </p:childTnLst>
                                </p:cTn>
                              </p:par>
                            </p:childTnLst>
                          </p:cTn>
                        </p:par>
                        <p:par>
                          <p:cTn id="56" fill="hold" nodeType="afterGroup">
                            <p:stCondLst>
                              <p:cond delay="2000"/>
                            </p:stCondLst>
                            <p:childTnLst>
                              <p:par>
                                <p:cTn id="57" presetID="55" presetClass="entr" presetSubtype="0" fill="hold" grpId="0" nodeType="afterEffect">
                                  <p:stCondLst>
                                    <p:cond delay="0"/>
                                  </p:stCondLst>
                                  <p:childTnLst>
                                    <p:set>
                                      <p:cBhvr>
                                        <p:cTn id="58" dur="1" fill="hold">
                                          <p:stCondLst>
                                            <p:cond delay="0"/>
                                          </p:stCondLst>
                                        </p:cTn>
                                        <p:tgtEl>
                                          <p:spTgt spid="35845"/>
                                        </p:tgtEl>
                                        <p:attrNameLst>
                                          <p:attrName>style.visibility</p:attrName>
                                        </p:attrNameLst>
                                      </p:cBhvr>
                                      <p:to>
                                        <p:strVal val="visible"/>
                                      </p:to>
                                    </p:set>
                                    <p:anim calcmode="lin" valueType="num">
                                      <p:cBhvr>
                                        <p:cTn id="59" dur="1000" fill="hold"/>
                                        <p:tgtEl>
                                          <p:spTgt spid="35845"/>
                                        </p:tgtEl>
                                        <p:attrNameLst>
                                          <p:attrName>ppt_w</p:attrName>
                                        </p:attrNameLst>
                                      </p:cBhvr>
                                      <p:tavLst>
                                        <p:tav tm="0">
                                          <p:val>
                                            <p:strVal val="#ppt_w*0.70"/>
                                          </p:val>
                                        </p:tav>
                                        <p:tav tm="100000">
                                          <p:val>
                                            <p:strVal val="#ppt_w"/>
                                          </p:val>
                                        </p:tav>
                                      </p:tavLst>
                                    </p:anim>
                                    <p:anim calcmode="lin" valueType="num">
                                      <p:cBhvr>
                                        <p:cTn id="60" dur="1000" fill="hold"/>
                                        <p:tgtEl>
                                          <p:spTgt spid="35845"/>
                                        </p:tgtEl>
                                        <p:attrNameLst>
                                          <p:attrName>ppt_h</p:attrName>
                                        </p:attrNameLst>
                                      </p:cBhvr>
                                      <p:tavLst>
                                        <p:tav tm="0">
                                          <p:val>
                                            <p:strVal val="#ppt_h"/>
                                          </p:val>
                                        </p:tav>
                                        <p:tav tm="100000">
                                          <p:val>
                                            <p:strVal val="#ppt_h"/>
                                          </p:val>
                                        </p:tav>
                                      </p:tavLst>
                                    </p:anim>
                                    <p:animEffect transition="in" filter="fade">
                                      <p:cBhvr>
                                        <p:cTn id="61" dur="1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3" grpId="1" animBg="1"/>
      <p:bldP spid="35843" grpId="2" animBg="1"/>
      <p:bldP spid="35844" grpId="0" animBg="1"/>
      <p:bldP spid="35844" grpId="1" animBg="1"/>
      <p:bldP spid="35844" grpId="2" animBg="1"/>
      <p:bldP spid="35845" grpId="0" animBg="1"/>
      <p:bldP spid="35846" grpId="0" animBg="1"/>
      <p:bldP spid="35846" grpId="1" animBg="1"/>
      <p:bldP spid="35846"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4"/>
          <p:cNvSpPr>
            <a:spLocks noChangeArrowheads="1"/>
          </p:cNvSpPr>
          <p:nvPr/>
        </p:nvSpPr>
        <p:spPr bwMode="auto">
          <a:xfrm>
            <a:off x="0" y="0"/>
            <a:ext cx="9144000" cy="6858000"/>
          </a:xfrm>
          <a:prstGeom prst="flowChartProcess">
            <a:avLst/>
          </a:prstGeom>
          <a:gradFill rotWithShape="1">
            <a:gsLst>
              <a:gs pos="0">
                <a:srgbClr val="66FFFF">
                  <a:alpha val="39999"/>
                </a:srgbClr>
              </a:gs>
              <a:gs pos="50000">
                <a:schemeClr val="tx1">
                  <a:alpha val="6000"/>
                </a:schemeClr>
              </a:gs>
              <a:gs pos="100000">
                <a:srgbClr val="66FFFF">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3077" name="Text Box 6"/>
          <p:cNvSpPr txBox="1">
            <a:spLocks noChangeArrowheads="1"/>
          </p:cNvSpPr>
          <p:nvPr/>
        </p:nvSpPr>
        <p:spPr bwMode="auto">
          <a:xfrm>
            <a:off x="3124200" y="533400"/>
            <a:ext cx="434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b="1">
                <a:solidFill>
                  <a:srgbClr val="993300"/>
                </a:solidFill>
                <a:latin typeface="Times New Roman" pitchFamily="18" charset="0"/>
                <a:cs typeface="Times New Roman" pitchFamily="18" charset="0"/>
              </a:rPr>
              <a:t>TẬP ĐỌC</a:t>
            </a:r>
          </a:p>
        </p:txBody>
      </p:sp>
      <p:sp>
        <p:nvSpPr>
          <p:cNvPr id="5127" name="Text Box 7"/>
          <p:cNvSpPr txBox="1">
            <a:spLocks noChangeArrowheads="1"/>
          </p:cNvSpPr>
          <p:nvPr/>
        </p:nvSpPr>
        <p:spPr bwMode="auto">
          <a:xfrm>
            <a:off x="1524000" y="1143000"/>
            <a:ext cx="640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b="1">
                <a:solidFill>
                  <a:schemeClr val="accent2"/>
                </a:solidFill>
              </a:rPr>
              <a:t>KIỂM TRA BÀI CŨ:</a:t>
            </a:r>
            <a:r>
              <a:rPr lang="en-US" altLang="en-US" b="1">
                <a:solidFill>
                  <a:schemeClr val="accent2"/>
                </a:solidFill>
                <a:latin typeface="Times New Roman" pitchFamily="18" charset="0"/>
                <a:cs typeface="Times New Roman" pitchFamily="18" charset="0"/>
              </a:rPr>
              <a:t> </a:t>
            </a:r>
            <a:r>
              <a:rPr lang="en-US" altLang="en-US" b="1">
                <a:solidFill>
                  <a:srgbClr val="006666"/>
                </a:solidFill>
                <a:latin typeface="Times New Roman" pitchFamily="18" charset="0"/>
                <a:cs typeface="Times New Roman" pitchFamily="18" charset="0"/>
              </a:rPr>
              <a:t>CỬA SÔNG</a:t>
            </a:r>
            <a:endParaRPr lang="en-US" altLang="en-US" b="1">
              <a:solidFill>
                <a:srgbClr val="006666"/>
              </a:solidFill>
            </a:endParaRPr>
          </a:p>
        </p:txBody>
      </p:sp>
      <p:pic>
        <p:nvPicPr>
          <p:cNvPr id="5129" name="Picture 9"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6553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915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1000" fill="hold"/>
                                        <p:tgtEl>
                                          <p:spTgt spid="5127"/>
                                        </p:tgtEl>
                                        <p:attrNameLst>
                                          <p:attrName>ppt_x</p:attrName>
                                        </p:attrNameLst>
                                      </p:cBhvr>
                                      <p:tavLst>
                                        <p:tav tm="0">
                                          <p:val>
                                            <p:strVal val="0-#ppt_w/2"/>
                                          </p:val>
                                        </p:tav>
                                        <p:tav tm="100000">
                                          <p:val>
                                            <p:strVal val="#ppt_x"/>
                                          </p:val>
                                        </p:tav>
                                      </p:tavLst>
                                    </p:anim>
                                    <p:anim calcmode="lin" valueType="num">
                                      <p:cBhvr additive="base">
                                        <p:cTn id="8" dur="1000" fill="hold"/>
                                        <p:tgtEl>
                                          <p:spTgt spid="5127"/>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5129"/>
                                        </p:tgtEl>
                                        <p:attrNameLst>
                                          <p:attrName>style.visibility</p:attrName>
                                        </p:attrNameLst>
                                      </p:cBhvr>
                                      <p:to>
                                        <p:strVal val="visible"/>
                                      </p:to>
                                    </p:set>
                                    <p:anim calcmode="lin" valueType="num">
                                      <p:cBhvr>
                                        <p:cTn id="11" dur="1000" fill="hold"/>
                                        <p:tgtEl>
                                          <p:spTgt spid="5129"/>
                                        </p:tgtEl>
                                        <p:attrNameLst>
                                          <p:attrName>ppt_w</p:attrName>
                                        </p:attrNameLst>
                                      </p:cBhvr>
                                      <p:tavLst>
                                        <p:tav tm="0">
                                          <p:val>
                                            <p:strVal val="#ppt_w*0.70"/>
                                          </p:val>
                                        </p:tav>
                                        <p:tav tm="100000">
                                          <p:val>
                                            <p:strVal val="#ppt_w"/>
                                          </p:val>
                                        </p:tav>
                                      </p:tavLst>
                                    </p:anim>
                                    <p:anim calcmode="lin" valueType="num">
                                      <p:cBhvr>
                                        <p:cTn id="12" dur="1000" fill="hold"/>
                                        <p:tgtEl>
                                          <p:spTgt spid="5129"/>
                                        </p:tgtEl>
                                        <p:attrNameLst>
                                          <p:attrName>ppt_h</p:attrName>
                                        </p:attrNameLst>
                                      </p:cBhvr>
                                      <p:tavLst>
                                        <p:tav tm="0">
                                          <p:val>
                                            <p:strVal val="#ppt_h"/>
                                          </p:val>
                                        </p:tav>
                                        <p:tav tm="100000">
                                          <p:val>
                                            <p:strVal val="#ppt_h"/>
                                          </p:val>
                                        </p:tav>
                                      </p:tavLst>
                                    </p:anim>
                                    <p:animEffect transition="in" filter="fade">
                                      <p:cBhvr>
                                        <p:cTn id="13" dur="10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0" y="0"/>
            <a:ext cx="9144000" cy="6858000"/>
          </a:xfrm>
          <a:prstGeom prst="flowChartProcess">
            <a:avLst/>
          </a:prstGeom>
          <a:gradFill rotWithShape="1">
            <a:gsLst>
              <a:gs pos="0">
                <a:srgbClr val="66FFFF">
                  <a:alpha val="39999"/>
                </a:srgbClr>
              </a:gs>
              <a:gs pos="50000">
                <a:schemeClr val="tx1">
                  <a:alpha val="6000"/>
                </a:schemeClr>
              </a:gs>
              <a:gs pos="100000">
                <a:srgbClr val="66FFFF">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a:p>
        </p:txBody>
      </p:sp>
      <p:sp>
        <p:nvSpPr>
          <p:cNvPr id="4101" name="Text Box 3"/>
          <p:cNvSpPr txBox="1">
            <a:spLocks noChangeArrowheads="1"/>
          </p:cNvSpPr>
          <p:nvPr/>
        </p:nvSpPr>
        <p:spPr bwMode="auto">
          <a:xfrm>
            <a:off x="3429000" y="2286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b="1">
                <a:solidFill>
                  <a:srgbClr val="993300"/>
                </a:solidFill>
                <a:latin typeface="Times New Roman" pitchFamily="18" charset="0"/>
                <a:cs typeface="Times New Roman" pitchFamily="18" charset="0"/>
              </a:rPr>
              <a:t>TẬP ĐỌC</a:t>
            </a:r>
          </a:p>
        </p:txBody>
      </p:sp>
      <p:grpSp>
        <p:nvGrpSpPr>
          <p:cNvPr id="10248" name="Group 8"/>
          <p:cNvGrpSpPr>
            <a:grpSpLocks/>
          </p:cNvGrpSpPr>
          <p:nvPr/>
        </p:nvGrpSpPr>
        <p:grpSpPr bwMode="auto">
          <a:xfrm>
            <a:off x="304800" y="1600200"/>
            <a:ext cx="8610600" cy="1447800"/>
            <a:chOff x="144" y="1536"/>
            <a:chExt cx="5424" cy="912"/>
          </a:xfrm>
        </p:grpSpPr>
        <p:sp>
          <p:nvSpPr>
            <p:cNvPr id="4112" name="AutoShape 4"/>
            <p:cNvSpPr>
              <a:spLocks noChangeArrowheads="1"/>
            </p:cNvSpPr>
            <p:nvPr/>
          </p:nvSpPr>
          <p:spPr bwMode="auto">
            <a:xfrm>
              <a:off x="144" y="1536"/>
              <a:ext cx="5424" cy="912"/>
            </a:xfrm>
            <a:prstGeom prst="flowChartAlternateProcess">
              <a:avLst/>
            </a:prstGeom>
            <a:gradFill rotWithShape="1">
              <a:gsLst>
                <a:gs pos="0">
                  <a:srgbClr val="FF00FF"/>
                </a:gs>
                <a:gs pos="50000">
                  <a:srgbClr val="FFFFFF"/>
                </a:gs>
                <a:gs pos="100000">
                  <a:srgbClr val="FF00FF"/>
                </a:gs>
              </a:gsLst>
              <a:lin ang="5400000" scaled="1"/>
            </a:gradFill>
            <a:ln w="9525">
              <a:solidFill>
                <a:srgbClr val="99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en-US" sz="4000" b="1">
                <a:solidFill>
                  <a:srgbClr val="000000"/>
                </a:solidFill>
                <a:latin typeface=".VnTimeH" pitchFamily="34" charset="0"/>
              </a:endParaRPr>
            </a:p>
          </p:txBody>
        </p:sp>
        <p:sp>
          <p:nvSpPr>
            <p:cNvPr id="4113" name="Text Box 5"/>
            <p:cNvSpPr txBox="1">
              <a:spLocks noChangeArrowheads="1"/>
            </p:cNvSpPr>
            <p:nvPr/>
          </p:nvSpPr>
          <p:spPr bwMode="auto">
            <a:xfrm>
              <a:off x="240" y="1680"/>
              <a:ext cx="5232"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b="1" u="sng">
                  <a:latin typeface="Times New Roman" pitchFamily="18" charset="0"/>
                  <a:cs typeface="Times New Roman" pitchFamily="18" charset="0"/>
                </a:rPr>
                <a:t>THÔNG TIN 1</a:t>
              </a:r>
              <a:r>
                <a:rPr lang="en-US" altLang="en-US">
                  <a:latin typeface="Times New Roman" pitchFamily="18" charset="0"/>
                  <a:cs typeface="Times New Roman" pitchFamily="18" charset="0"/>
                </a:rPr>
                <a:t>: </a:t>
              </a:r>
              <a:r>
                <a:rPr lang="en-US" altLang="en-US">
                  <a:solidFill>
                    <a:srgbClr val="000099"/>
                  </a:solidFill>
                  <a:latin typeface="Times New Roman" pitchFamily="18" charset="0"/>
                  <a:cs typeface="Times New Roman" pitchFamily="18" charset="0"/>
                </a:rPr>
                <a:t>Ông là một danh nhân văn hóa của nước ta dưới thời nhà Trần ( 1292 -1370).</a:t>
              </a:r>
            </a:p>
          </p:txBody>
        </p:sp>
      </p:grpSp>
      <p:grpSp>
        <p:nvGrpSpPr>
          <p:cNvPr id="10250" name="Group 10"/>
          <p:cNvGrpSpPr>
            <a:grpSpLocks/>
          </p:cNvGrpSpPr>
          <p:nvPr/>
        </p:nvGrpSpPr>
        <p:grpSpPr bwMode="auto">
          <a:xfrm>
            <a:off x="304800" y="3429000"/>
            <a:ext cx="8610600" cy="1447800"/>
            <a:chOff x="0" y="2832"/>
            <a:chExt cx="5275" cy="912"/>
          </a:xfrm>
        </p:grpSpPr>
        <p:sp>
          <p:nvSpPr>
            <p:cNvPr id="4110" name="AutoShape 6"/>
            <p:cNvSpPr>
              <a:spLocks noChangeArrowheads="1"/>
            </p:cNvSpPr>
            <p:nvPr/>
          </p:nvSpPr>
          <p:spPr bwMode="auto">
            <a:xfrm>
              <a:off x="0" y="2832"/>
              <a:ext cx="5275" cy="912"/>
            </a:xfrm>
            <a:prstGeom prst="flowChartAlternateProcess">
              <a:avLst/>
            </a:prstGeom>
            <a:gradFill rotWithShape="1">
              <a:gsLst>
                <a:gs pos="0">
                  <a:srgbClr val="FF00FF"/>
                </a:gs>
                <a:gs pos="50000">
                  <a:srgbClr val="FFFFFF"/>
                </a:gs>
                <a:gs pos="100000">
                  <a:srgbClr val="FF00FF"/>
                </a:gs>
              </a:gsLst>
              <a:lin ang="5400000" scaled="1"/>
            </a:gradFill>
            <a:ln w="9525">
              <a:solidFill>
                <a:srgbClr val="99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en-US" sz="4000" b="1">
                <a:solidFill>
                  <a:srgbClr val="000000"/>
                </a:solidFill>
                <a:latin typeface=".VnTimeH" pitchFamily="34" charset="0"/>
              </a:endParaRPr>
            </a:p>
          </p:txBody>
        </p:sp>
        <p:sp>
          <p:nvSpPr>
            <p:cNvPr id="4111" name="Text Box 7"/>
            <p:cNvSpPr txBox="1">
              <a:spLocks noChangeArrowheads="1"/>
            </p:cNvSpPr>
            <p:nvPr/>
          </p:nvSpPr>
          <p:spPr bwMode="auto">
            <a:xfrm>
              <a:off x="48" y="2976"/>
              <a:ext cx="5088" cy="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b="1" u="sng">
                  <a:latin typeface="Times New Roman" pitchFamily="18" charset="0"/>
                  <a:cs typeface="Times New Roman" pitchFamily="18" charset="0"/>
                </a:rPr>
                <a:t>THÔNG TIN 2</a:t>
              </a:r>
              <a:r>
                <a:rPr lang="en-US" altLang="en-US">
                  <a:latin typeface="Times New Roman" pitchFamily="18" charset="0"/>
                  <a:cs typeface="Times New Roman" pitchFamily="18" charset="0"/>
                </a:rPr>
                <a:t>: </a:t>
              </a:r>
              <a:r>
                <a:rPr lang="en-US" altLang="en-US">
                  <a:solidFill>
                    <a:srgbClr val="000099"/>
                  </a:solidFill>
                  <a:latin typeface="Times New Roman" pitchFamily="18" charset="0"/>
                  <a:cs typeface="Times New Roman" pitchFamily="18" charset="0"/>
                </a:rPr>
                <a:t>Ông đỗ đạt cao nhưng không ra làm quan mà mở trường dạy học tại quê nhà.</a:t>
              </a:r>
            </a:p>
          </p:txBody>
        </p:sp>
      </p:grpSp>
      <p:sp>
        <p:nvSpPr>
          <p:cNvPr id="10251" name="Text Box 11"/>
          <p:cNvSpPr txBox="1">
            <a:spLocks noChangeArrowheads="1"/>
          </p:cNvSpPr>
          <p:nvPr/>
        </p:nvSpPr>
        <p:spPr bwMode="auto">
          <a:xfrm>
            <a:off x="2971800" y="5410200"/>
            <a:ext cx="3124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4800">
                <a:solidFill>
                  <a:srgbClr val="CC3300"/>
                </a:solidFill>
                <a:latin typeface="Times New Roman" pitchFamily="18" charset="0"/>
                <a:cs typeface="Times New Roman" pitchFamily="18" charset="0"/>
              </a:rPr>
              <a:t>Ông là ai?</a:t>
            </a:r>
          </a:p>
        </p:txBody>
      </p:sp>
      <p:grpSp>
        <p:nvGrpSpPr>
          <p:cNvPr id="10252" name="Group 12"/>
          <p:cNvGrpSpPr>
            <a:grpSpLocks/>
          </p:cNvGrpSpPr>
          <p:nvPr/>
        </p:nvGrpSpPr>
        <p:grpSpPr bwMode="auto">
          <a:xfrm>
            <a:off x="2819400" y="1219200"/>
            <a:ext cx="2971800" cy="5335588"/>
            <a:chOff x="144" y="192"/>
            <a:chExt cx="1872" cy="3361"/>
          </a:xfrm>
        </p:grpSpPr>
        <p:pic>
          <p:nvPicPr>
            <p:cNvPr id="410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92"/>
              <a:ext cx="1824" cy="2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9" name="Text Box 14"/>
            <p:cNvSpPr txBox="1">
              <a:spLocks noChangeArrowheads="1"/>
            </p:cNvSpPr>
            <p:nvPr/>
          </p:nvSpPr>
          <p:spPr bwMode="auto">
            <a:xfrm>
              <a:off x="144" y="2784"/>
              <a:ext cx="1776" cy="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b="1">
                  <a:solidFill>
                    <a:srgbClr val="CC3300"/>
                  </a:solidFill>
                  <a:latin typeface="Times New Roman" pitchFamily="18" charset="0"/>
                  <a:cs typeface="Times New Roman" pitchFamily="18" charset="0"/>
                </a:rPr>
                <a:t>CHU VĂN AN</a:t>
              </a:r>
            </a:p>
            <a:p>
              <a:pPr eaLnBrk="1" hangingPunct="1">
                <a:spcBef>
                  <a:spcPct val="50000"/>
                </a:spcBef>
                <a:buFontTx/>
                <a:buNone/>
              </a:pPr>
              <a:r>
                <a:rPr lang="en-US" altLang="en-US" sz="2800" b="1">
                  <a:solidFill>
                    <a:srgbClr val="CC3300"/>
                  </a:solidFill>
                  <a:latin typeface="Times New Roman" pitchFamily="18" charset="0"/>
                  <a:cs typeface="Times New Roman" pitchFamily="18" charset="0"/>
                </a:rPr>
                <a:t>  ( 1292 -1370)</a:t>
              </a:r>
            </a:p>
          </p:txBody>
        </p:sp>
      </p:grpSp>
      <p:sp>
        <p:nvSpPr>
          <p:cNvPr id="10255" name="Text Box 15"/>
          <p:cNvSpPr txBox="1">
            <a:spLocks noChangeArrowheads="1"/>
          </p:cNvSpPr>
          <p:nvPr/>
        </p:nvSpPr>
        <p:spPr bwMode="auto">
          <a:xfrm>
            <a:off x="2362200" y="914400"/>
            <a:ext cx="464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b="1">
                <a:solidFill>
                  <a:srgbClr val="000099"/>
                </a:solidFill>
                <a:latin typeface="Times New Roman" pitchFamily="18" charset="0"/>
                <a:cs typeface="Times New Roman" pitchFamily="18" charset="0"/>
              </a:rPr>
              <a:t>NGHĨA THẦY TRÒ</a:t>
            </a:r>
          </a:p>
        </p:txBody>
      </p:sp>
      <p:sp>
        <p:nvSpPr>
          <p:cNvPr id="10257" name="Text Box 17"/>
          <p:cNvSpPr txBox="1">
            <a:spLocks noChangeArrowheads="1"/>
          </p:cNvSpPr>
          <p:nvPr/>
        </p:nvSpPr>
        <p:spPr bwMode="auto">
          <a:xfrm>
            <a:off x="4800600" y="1524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i="1">
                <a:latin typeface="Times New Roman" pitchFamily="18" charset="0"/>
                <a:cs typeface="Times New Roman" pitchFamily="18" charset="0"/>
              </a:rPr>
              <a:t>( Theo</a:t>
            </a:r>
            <a:r>
              <a:rPr lang="en-US" altLang="en-US" sz="2400">
                <a:latin typeface="Times New Roman" pitchFamily="18" charset="0"/>
                <a:cs typeface="Times New Roman" pitchFamily="18" charset="0"/>
              </a:rPr>
              <a:t> </a:t>
            </a:r>
            <a:r>
              <a:rPr lang="en-US" altLang="en-US" sz="2400" b="1">
                <a:latin typeface="Times New Roman" pitchFamily="18" charset="0"/>
                <a:cs typeface="Times New Roman" pitchFamily="18" charset="0"/>
              </a:rPr>
              <a:t>Hà Ân</a:t>
            </a:r>
            <a:r>
              <a:rPr lang="en-US" altLang="en-US" sz="2400">
                <a:latin typeface="Times New Roman" pitchFamily="18" charset="0"/>
                <a:cs typeface="Times New Roman" pitchFamily="18" charset="0"/>
              </a:rPr>
              <a:t> )</a:t>
            </a:r>
          </a:p>
        </p:txBody>
      </p:sp>
    </p:spTree>
    <p:extLst>
      <p:ext uri="{BB962C8B-B14F-4D97-AF65-F5344CB8AC3E}">
        <p14:creationId xmlns:p14="http://schemas.microsoft.com/office/powerpoint/2010/main" val="1579515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 calcmode="lin" valueType="num">
                                      <p:cBhvr additive="base">
                                        <p:cTn id="7" dur="1000" fill="hold"/>
                                        <p:tgtEl>
                                          <p:spTgt spid="10248"/>
                                        </p:tgtEl>
                                        <p:attrNameLst>
                                          <p:attrName>ppt_x</p:attrName>
                                        </p:attrNameLst>
                                      </p:cBhvr>
                                      <p:tavLst>
                                        <p:tav tm="0">
                                          <p:val>
                                            <p:strVal val="0-#ppt_w/2"/>
                                          </p:val>
                                        </p:tav>
                                        <p:tav tm="100000">
                                          <p:val>
                                            <p:strVal val="#ppt_x"/>
                                          </p:val>
                                        </p:tav>
                                      </p:tavLst>
                                    </p:anim>
                                    <p:anim calcmode="lin" valueType="num">
                                      <p:cBhvr additive="base">
                                        <p:cTn id="8" dur="1000" fill="hold"/>
                                        <p:tgtEl>
                                          <p:spTgt spid="102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0250"/>
                                        </p:tgtEl>
                                        <p:attrNameLst>
                                          <p:attrName>style.visibility</p:attrName>
                                        </p:attrNameLst>
                                      </p:cBhvr>
                                      <p:to>
                                        <p:strVal val="visible"/>
                                      </p:to>
                                    </p:set>
                                    <p:anim calcmode="lin" valueType="num">
                                      <p:cBhvr additive="base">
                                        <p:cTn id="13" dur="1000" fill="hold"/>
                                        <p:tgtEl>
                                          <p:spTgt spid="10250"/>
                                        </p:tgtEl>
                                        <p:attrNameLst>
                                          <p:attrName>ppt_x</p:attrName>
                                        </p:attrNameLst>
                                      </p:cBhvr>
                                      <p:tavLst>
                                        <p:tav tm="0">
                                          <p:val>
                                            <p:strVal val="1+#ppt_w/2"/>
                                          </p:val>
                                        </p:tav>
                                        <p:tav tm="100000">
                                          <p:val>
                                            <p:strVal val="#ppt_x"/>
                                          </p:val>
                                        </p:tav>
                                      </p:tavLst>
                                    </p:anim>
                                    <p:anim calcmode="lin" valueType="num">
                                      <p:cBhvr additive="base">
                                        <p:cTn id="14" dur="1000" fill="hold"/>
                                        <p:tgtEl>
                                          <p:spTgt spid="1025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32" fill="hold" grpId="0" nodeType="clickEffect">
                                  <p:stCondLst>
                                    <p:cond delay="0"/>
                                  </p:stCondLst>
                                  <p:childTnLst>
                                    <p:set>
                                      <p:cBhvr>
                                        <p:cTn id="18" dur="1" fill="hold">
                                          <p:stCondLst>
                                            <p:cond delay="0"/>
                                          </p:stCondLst>
                                        </p:cTn>
                                        <p:tgtEl>
                                          <p:spTgt spid="10251"/>
                                        </p:tgtEl>
                                        <p:attrNameLst>
                                          <p:attrName>style.visibility</p:attrName>
                                        </p:attrNameLst>
                                      </p:cBhvr>
                                      <p:to>
                                        <p:strVal val="visible"/>
                                      </p:to>
                                    </p:set>
                                    <p:animEffect transition="in" filter="diamond(out)">
                                      <p:cBhvr>
                                        <p:cTn id="19" dur="1000"/>
                                        <p:tgtEl>
                                          <p:spTgt spid="1025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10252"/>
                                        </p:tgtEl>
                                        <p:attrNameLst>
                                          <p:attrName>style.visibility</p:attrName>
                                        </p:attrNameLst>
                                      </p:cBhvr>
                                      <p:to>
                                        <p:strVal val="visible"/>
                                      </p:to>
                                    </p:set>
                                    <p:anim calcmode="lin" valueType="num">
                                      <p:cBhvr>
                                        <p:cTn id="24" dur="1000" fill="hold"/>
                                        <p:tgtEl>
                                          <p:spTgt spid="10252"/>
                                        </p:tgtEl>
                                        <p:attrNameLst>
                                          <p:attrName>ppt_x</p:attrName>
                                        </p:attrNameLst>
                                      </p:cBhvr>
                                      <p:tavLst>
                                        <p:tav tm="0">
                                          <p:val>
                                            <p:strVal val="#ppt_x-.2"/>
                                          </p:val>
                                        </p:tav>
                                        <p:tav tm="100000">
                                          <p:val>
                                            <p:strVal val="#ppt_x"/>
                                          </p:val>
                                        </p:tav>
                                      </p:tavLst>
                                    </p:anim>
                                    <p:anim calcmode="lin" valueType="num">
                                      <p:cBhvr>
                                        <p:cTn id="25" dur="1000" fill="hold"/>
                                        <p:tgtEl>
                                          <p:spTgt spid="10252"/>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252"/>
                                        </p:tgtEl>
                                      </p:cBhvr>
                                    </p:animEffect>
                                  </p:childTnLst>
                                </p:cTn>
                              </p:par>
                              <p:par>
                                <p:cTn id="27" presetID="4" presetClass="exit" presetSubtype="16" fill="hold" grpId="1" nodeType="withEffect">
                                  <p:stCondLst>
                                    <p:cond delay="0"/>
                                  </p:stCondLst>
                                  <p:childTnLst>
                                    <p:animEffect transition="out" filter="box(in)">
                                      <p:cBhvr>
                                        <p:cTn id="28" dur="500"/>
                                        <p:tgtEl>
                                          <p:spTgt spid="10251"/>
                                        </p:tgtEl>
                                      </p:cBhvr>
                                    </p:animEffect>
                                    <p:set>
                                      <p:cBhvr>
                                        <p:cTn id="29" dur="1" fill="hold">
                                          <p:stCondLst>
                                            <p:cond delay="499"/>
                                          </p:stCondLst>
                                        </p:cTn>
                                        <p:tgtEl>
                                          <p:spTgt spid="10251"/>
                                        </p:tgtEl>
                                        <p:attrNameLst>
                                          <p:attrName>style.visibility</p:attrName>
                                        </p:attrNameLst>
                                      </p:cBhvr>
                                      <p:to>
                                        <p:strVal val="hidden"/>
                                      </p:to>
                                    </p:set>
                                  </p:childTnLst>
                                </p:cTn>
                              </p:par>
                              <p:par>
                                <p:cTn id="30" presetID="4" presetClass="exit" presetSubtype="16" fill="hold" nodeType="withEffect">
                                  <p:stCondLst>
                                    <p:cond delay="0"/>
                                  </p:stCondLst>
                                  <p:childTnLst>
                                    <p:animEffect transition="out" filter="box(in)">
                                      <p:cBhvr>
                                        <p:cTn id="31" dur="500"/>
                                        <p:tgtEl>
                                          <p:spTgt spid="10250"/>
                                        </p:tgtEl>
                                      </p:cBhvr>
                                    </p:animEffect>
                                    <p:set>
                                      <p:cBhvr>
                                        <p:cTn id="32" dur="1" fill="hold">
                                          <p:stCondLst>
                                            <p:cond delay="499"/>
                                          </p:stCondLst>
                                        </p:cTn>
                                        <p:tgtEl>
                                          <p:spTgt spid="10250"/>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500"/>
                                        <p:tgtEl>
                                          <p:spTgt spid="10248"/>
                                        </p:tgtEl>
                                      </p:cBhvr>
                                    </p:animEffect>
                                    <p:set>
                                      <p:cBhvr>
                                        <p:cTn id="35" dur="1" fill="hold">
                                          <p:stCondLst>
                                            <p:cond delay="499"/>
                                          </p:stCondLst>
                                        </p:cTn>
                                        <p:tgtEl>
                                          <p:spTgt spid="10248"/>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xit" presetSubtype="10" fill="hold" nodeType="clickEffect">
                                  <p:stCondLst>
                                    <p:cond delay="0"/>
                                  </p:stCondLst>
                                  <p:childTnLst>
                                    <p:animEffect transition="out" filter="checkerboard(across)">
                                      <p:cBhvr>
                                        <p:cTn id="39" dur="500"/>
                                        <p:tgtEl>
                                          <p:spTgt spid="10252"/>
                                        </p:tgtEl>
                                      </p:cBhvr>
                                    </p:animEffect>
                                    <p:set>
                                      <p:cBhvr>
                                        <p:cTn id="40" dur="1" fill="hold">
                                          <p:stCondLst>
                                            <p:cond delay="499"/>
                                          </p:stCondLst>
                                        </p:cTn>
                                        <p:tgtEl>
                                          <p:spTgt spid="10252"/>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10255"/>
                                        </p:tgtEl>
                                        <p:attrNameLst>
                                          <p:attrName>style.visibility</p:attrName>
                                        </p:attrNameLst>
                                      </p:cBhvr>
                                      <p:to>
                                        <p:strVal val="visible"/>
                                      </p:to>
                                    </p:set>
                                    <p:animEffect transition="in" filter="wedge">
                                      <p:cBhvr>
                                        <p:cTn id="45" dur="1000"/>
                                        <p:tgtEl>
                                          <p:spTgt spid="10255"/>
                                        </p:tgtEl>
                                      </p:cBhvr>
                                    </p:animEffect>
                                  </p:childTnLst>
                                </p:cTn>
                              </p:par>
                            </p:childTnLst>
                          </p:cTn>
                        </p:par>
                        <p:par>
                          <p:cTn id="46" fill="hold" nodeType="afterGroup">
                            <p:stCondLst>
                              <p:cond delay="1000"/>
                            </p:stCondLst>
                            <p:childTnLst>
                              <p:par>
                                <p:cTn id="47" presetID="50" presetClass="entr" presetSubtype="0" decel="100000" fill="hold" grpId="0" nodeType="afterEffect">
                                  <p:stCondLst>
                                    <p:cond delay="0"/>
                                  </p:stCondLst>
                                  <p:childTnLst>
                                    <p:set>
                                      <p:cBhvr>
                                        <p:cTn id="48" dur="1" fill="hold">
                                          <p:stCondLst>
                                            <p:cond delay="0"/>
                                          </p:stCondLst>
                                        </p:cTn>
                                        <p:tgtEl>
                                          <p:spTgt spid="10257"/>
                                        </p:tgtEl>
                                        <p:attrNameLst>
                                          <p:attrName>style.visibility</p:attrName>
                                        </p:attrNameLst>
                                      </p:cBhvr>
                                      <p:to>
                                        <p:strVal val="visible"/>
                                      </p:to>
                                    </p:set>
                                    <p:anim calcmode="lin" valueType="num">
                                      <p:cBhvr>
                                        <p:cTn id="49" dur="1000" fill="hold"/>
                                        <p:tgtEl>
                                          <p:spTgt spid="10257"/>
                                        </p:tgtEl>
                                        <p:attrNameLst>
                                          <p:attrName>ppt_w</p:attrName>
                                        </p:attrNameLst>
                                      </p:cBhvr>
                                      <p:tavLst>
                                        <p:tav tm="0">
                                          <p:val>
                                            <p:strVal val="#ppt_w+.3"/>
                                          </p:val>
                                        </p:tav>
                                        <p:tav tm="100000">
                                          <p:val>
                                            <p:strVal val="#ppt_w"/>
                                          </p:val>
                                        </p:tav>
                                      </p:tavLst>
                                    </p:anim>
                                    <p:anim calcmode="lin" valueType="num">
                                      <p:cBhvr>
                                        <p:cTn id="50" dur="1000" fill="hold"/>
                                        <p:tgtEl>
                                          <p:spTgt spid="10257"/>
                                        </p:tgtEl>
                                        <p:attrNameLst>
                                          <p:attrName>ppt_h</p:attrName>
                                        </p:attrNameLst>
                                      </p:cBhvr>
                                      <p:tavLst>
                                        <p:tav tm="0">
                                          <p:val>
                                            <p:strVal val="#ppt_h"/>
                                          </p:val>
                                        </p:tav>
                                        <p:tav tm="100000">
                                          <p:val>
                                            <p:strVal val="#ppt_h"/>
                                          </p:val>
                                        </p:tav>
                                      </p:tavLst>
                                    </p:anim>
                                    <p:animEffect transition="in" filter="fade">
                                      <p:cBhvr>
                                        <p:cTn id="51" dur="1000"/>
                                        <p:tgtEl>
                                          <p:spTgt spid="10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251" grpId="1"/>
      <p:bldP spid="10255" grpId="0"/>
      <p:bldP spid="102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0" y="0"/>
            <a:ext cx="9144000" cy="6858000"/>
          </a:xfrm>
          <a:prstGeom prst="flowChartProcess">
            <a:avLst/>
          </a:prstGeom>
          <a:gradFill rotWithShape="1">
            <a:gsLst>
              <a:gs pos="0">
                <a:srgbClr val="66FFFF">
                  <a:alpha val="39999"/>
                </a:srgbClr>
              </a:gs>
              <a:gs pos="50000">
                <a:schemeClr val="tx1">
                  <a:alpha val="6000"/>
                </a:schemeClr>
              </a:gs>
              <a:gs pos="100000">
                <a:srgbClr val="66FFFF">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125" name="Text Box 3"/>
          <p:cNvSpPr txBox="1">
            <a:spLocks noChangeArrowheads="1"/>
          </p:cNvSpPr>
          <p:nvPr/>
        </p:nvSpPr>
        <p:spPr bwMode="auto">
          <a:xfrm>
            <a:off x="3429000" y="762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b="1">
                <a:solidFill>
                  <a:srgbClr val="993300"/>
                </a:solidFill>
                <a:latin typeface="Times New Roman" pitchFamily="18" charset="0"/>
                <a:cs typeface="Times New Roman" pitchFamily="18" charset="0"/>
              </a:rPr>
              <a:t>TẬP ĐỌC</a:t>
            </a:r>
          </a:p>
        </p:txBody>
      </p:sp>
      <p:sp>
        <p:nvSpPr>
          <p:cNvPr id="5126" name="Text Box 4"/>
          <p:cNvSpPr txBox="1">
            <a:spLocks noChangeArrowheads="1"/>
          </p:cNvSpPr>
          <p:nvPr/>
        </p:nvSpPr>
        <p:spPr bwMode="auto">
          <a:xfrm>
            <a:off x="2362200" y="685800"/>
            <a:ext cx="464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b="1">
                <a:solidFill>
                  <a:srgbClr val="000099"/>
                </a:solidFill>
                <a:latin typeface="Times New Roman" pitchFamily="18" charset="0"/>
                <a:cs typeface="Times New Roman" pitchFamily="18" charset="0"/>
              </a:rPr>
              <a:t>NGHĨA THẦY TRÒ</a:t>
            </a:r>
          </a:p>
        </p:txBody>
      </p:sp>
      <p:sp>
        <p:nvSpPr>
          <p:cNvPr id="5127" name="Text Box 5"/>
          <p:cNvSpPr txBox="1">
            <a:spLocks noChangeArrowheads="1"/>
          </p:cNvSpPr>
          <p:nvPr/>
        </p:nvSpPr>
        <p:spPr bwMode="auto">
          <a:xfrm>
            <a:off x="4800600" y="12954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i="1">
                <a:latin typeface="Times New Roman" pitchFamily="18" charset="0"/>
                <a:cs typeface="Times New Roman" pitchFamily="18" charset="0"/>
              </a:rPr>
              <a:t>( Theo</a:t>
            </a:r>
            <a:r>
              <a:rPr lang="en-US" altLang="en-US" sz="2400">
                <a:latin typeface="Times New Roman" pitchFamily="18" charset="0"/>
                <a:cs typeface="Times New Roman" pitchFamily="18" charset="0"/>
              </a:rPr>
              <a:t> </a:t>
            </a:r>
            <a:r>
              <a:rPr lang="en-US" altLang="en-US" sz="2400" b="1">
                <a:latin typeface="Times New Roman" pitchFamily="18" charset="0"/>
                <a:cs typeface="Times New Roman" pitchFamily="18" charset="0"/>
              </a:rPr>
              <a:t>Hà Ân</a:t>
            </a:r>
            <a:r>
              <a:rPr lang="en-US" altLang="en-US" sz="2400">
                <a:latin typeface="Times New Roman" pitchFamily="18" charset="0"/>
                <a:cs typeface="Times New Roman" pitchFamily="18" charset="0"/>
              </a:rPr>
              <a:t> )</a:t>
            </a:r>
          </a:p>
        </p:txBody>
      </p:sp>
      <p:sp>
        <p:nvSpPr>
          <p:cNvPr id="9223" name="Text Box 7"/>
          <p:cNvSpPr txBox="1">
            <a:spLocks noChangeArrowheads="1"/>
          </p:cNvSpPr>
          <p:nvPr/>
        </p:nvSpPr>
        <p:spPr bwMode="auto">
          <a:xfrm>
            <a:off x="381000" y="2514600"/>
            <a:ext cx="7924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b="1">
                <a:solidFill>
                  <a:srgbClr val="000099"/>
                </a:solidFill>
                <a:latin typeface="Times New Roman" pitchFamily="18" charset="0"/>
                <a:cs typeface="Times New Roman" pitchFamily="18" charset="0"/>
              </a:rPr>
              <a:t>Bài chia làm 3 đoạn:</a:t>
            </a:r>
          </a:p>
          <a:p>
            <a:pPr eaLnBrk="1" hangingPunct="1">
              <a:spcBef>
                <a:spcPct val="50000"/>
              </a:spcBef>
              <a:buFontTx/>
              <a:buNone/>
            </a:pPr>
            <a:r>
              <a:rPr lang="en-US" altLang="en-US">
                <a:solidFill>
                  <a:srgbClr val="000099"/>
                </a:solidFill>
                <a:latin typeface="Times New Roman" pitchFamily="18" charset="0"/>
                <a:cs typeface="Times New Roman" pitchFamily="18" charset="0"/>
              </a:rPr>
              <a:t>     - </a:t>
            </a:r>
            <a:r>
              <a:rPr lang="en-US" altLang="en-US" b="1">
                <a:solidFill>
                  <a:srgbClr val="000099"/>
                </a:solidFill>
                <a:latin typeface="Times New Roman" pitchFamily="18" charset="0"/>
                <a:cs typeface="Times New Roman" pitchFamily="18" charset="0"/>
              </a:rPr>
              <a:t>Đoạn 1</a:t>
            </a:r>
            <a:r>
              <a:rPr lang="en-US" altLang="en-US">
                <a:solidFill>
                  <a:srgbClr val="000099"/>
                </a:solidFill>
                <a:latin typeface="Times New Roman" pitchFamily="18" charset="0"/>
                <a:cs typeface="Times New Roman" pitchFamily="18" charset="0"/>
              </a:rPr>
              <a:t>: Từ đầu đến mang ơn rất nặng.</a:t>
            </a:r>
          </a:p>
        </p:txBody>
      </p:sp>
      <p:sp>
        <p:nvSpPr>
          <p:cNvPr id="9224" name="Text Box 8"/>
          <p:cNvSpPr txBox="1">
            <a:spLocks noChangeArrowheads="1"/>
          </p:cNvSpPr>
          <p:nvPr/>
        </p:nvSpPr>
        <p:spPr bwMode="auto">
          <a:xfrm>
            <a:off x="914400" y="388620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b="1">
                <a:solidFill>
                  <a:srgbClr val="000099"/>
                </a:solidFill>
                <a:latin typeface="Times New Roman" pitchFamily="18" charset="0"/>
                <a:cs typeface="Times New Roman" pitchFamily="18" charset="0"/>
              </a:rPr>
              <a:t>- Đoạn 2</a:t>
            </a:r>
            <a:r>
              <a:rPr lang="en-US" altLang="en-US">
                <a:solidFill>
                  <a:srgbClr val="000099"/>
                </a:solidFill>
                <a:latin typeface="Times New Roman" pitchFamily="18" charset="0"/>
                <a:cs typeface="Times New Roman" pitchFamily="18" charset="0"/>
              </a:rPr>
              <a:t>: Tiếp theo đến đem tất cả các môn sinh đến tạ ơn thầy.</a:t>
            </a:r>
          </a:p>
        </p:txBody>
      </p:sp>
      <p:sp>
        <p:nvSpPr>
          <p:cNvPr id="9225" name="Text Box 9"/>
          <p:cNvSpPr txBox="1">
            <a:spLocks noChangeArrowheads="1"/>
          </p:cNvSpPr>
          <p:nvPr/>
        </p:nvSpPr>
        <p:spPr bwMode="auto">
          <a:xfrm>
            <a:off x="914400" y="5029200"/>
            <a:ext cx="678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b="1">
                <a:solidFill>
                  <a:srgbClr val="000099"/>
                </a:solidFill>
                <a:latin typeface="Times New Roman" pitchFamily="18" charset="0"/>
                <a:cs typeface="Times New Roman" pitchFamily="18" charset="0"/>
              </a:rPr>
              <a:t>- Đoạn 3</a:t>
            </a:r>
            <a:r>
              <a:rPr lang="en-US" altLang="en-US">
                <a:solidFill>
                  <a:srgbClr val="000099"/>
                </a:solidFill>
                <a:latin typeface="Times New Roman" pitchFamily="18" charset="0"/>
                <a:cs typeface="Times New Roman" pitchFamily="18" charset="0"/>
              </a:rPr>
              <a:t>: Phần còn lại.</a:t>
            </a:r>
          </a:p>
        </p:txBody>
      </p:sp>
    </p:spTree>
    <p:extLst>
      <p:ext uri="{BB962C8B-B14F-4D97-AF65-F5344CB8AC3E}">
        <p14:creationId xmlns:p14="http://schemas.microsoft.com/office/powerpoint/2010/main" val="3296958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anim calcmode="lin" valueType="num">
                                      <p:cBhvr additive="base">
                                        <p:cTn id="7" dur="1000" fill="hold"/>
                                        <p:tgtEl>
                                          <p:spTgt spid="922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22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5" presetClass="entr" presetSubtype="10" fill="hold" nodeType="afterEffect">
                                  <p:stCondLst>
                                    <p:cond delay="0"/>
                                  </p:stCondLst>
                                  <p:childTnLst>
                                    <p:set>
                                      <p:cBhvr>
                                        <p:cTn id="11" dur="1" fill="hold">
                                          <p:stCondLst>
                                            <p:cond delay="0"/>
                                          </p:stCondLst>
                                        </p:cTn>
                                        <p:tgtEl>
                                          <p:spTgt spid="9223">
                                            <p:txEl>
                                              <p:pRg st="1" end="1"/>
                                            </p:txEl>
                                          </p:spTgt>
                                        </p:tgtEl>
                                        <p:attrNameLst>
                                          <p:attrName>style.visibility</p:attrName>
                                        </p:attrNameLst>
                                      </p:cBhvr>
                                      <p:to>
                                        <p:strVal val="visible"/>
                                      </p:to>
                                    </p:set>
                                    <p:animEffect transition="in" filter="checkerboard(across)">
                                      <p:cBhvr>
                                        <p:cTn id="12" dur="500"/>
                                        <p:tgtEl>
                                          <p:spTgt spid="9223">
                                            <p:txEl>
                                              <p:pRg st="1" end="1"/>
                                            </p:txEl>
                                          </p:spTgt>
                                        </p:tgtEl>
                                      </p:cBhvr>
                                    </p:animEffect>
                                  </p:childTnLst>
                                </p:cTn>
                              </p:par>
                            </p:childTnLst>
                          </p:cTn>
                        </p:par>
                        <p:par>
                          <p:cTn id="13" fill="hold" nodeType="afterGroup">
                            <p:stCondLst>
                              <p:cond delay="1500"/>
                            </p:stCondLst>
                            <p:childTnLst>
                              <p:par>
                                <p:cTn id="14" presetID="5" presetClass="entr" presetSubtype="10" fill="hold" grpId="0" nodeType="afterEffect">
                                  <p:stCondLst>
                                    <p:cond delay="0"/>
                                  </p:stCondLst>
                                  <p:childTnLst>
                                    <p:set>
                                      <p:cBhvr>
                                        <p:cTn id="15" dur="1" fill="hold">
                                          <p:stCondLst>
                                            <p:cond delay="0"/>
                                          </p:stCondLst>
                                        </p:cTn>
                                        <p:tgtEl>
                                          <p:spTgt spid="9224"/>
                                        </p:tgtEl>
                                        <p:attrNameLst>
                                          <p:attrName>style.visibility</p:attrName>
                                        </p:attrNameLst>
                                      </p:cBhvr>
                                      <p:to>
                                        <p:strVal val="visible"/>
                                      </p:to>
                                    </p:set>
                                    <p:animEffect transition="in" filter="checkerboard(across)">
                                      <p:cBhvr>
                                        <p:cTn id="16" dur="1000"/>
                                        <p:tgtEl>
                                          <p:spTgt spid="9224"/>
                                        </p:tgtEl>
                                      </p:cBhvr>
                                    </p:animEffect>
                                  </p:childTnLst>
                                </p:cTn>
                              </p:par>
                            </p:childTnLst>
                          </p:cTn>
                        </p:par>
                        <p:par>
                          <p:cTn id="17" fill="hold" nodeType="afterGroup">
                            <p:stCondLst>
                              <p:cond delay="2500"/>
                            </p:stCondLst>
                            <p:childTnLst>
                              <p:par>
                                <p:cTn id="18" presetID="5" presetClass="entr" presetSubtype="10" fill="hold" grpId="0" nodeType="afterEffect">
                                  <p:stCondLst>
                                    <p:cond delay="0"/>
                                  </p:stCondLst>
                                  <p:childTnLst>
                                    <p:set>
                                      <p:cBhvr>
                                        <p:cTn id="19" dur="1" fill="hold">
                                          <p:stCondLst>
                                            <p:cond delay="0"/>
                                          </p:stCondLst>
                                        </p:cTn>
                                        <p:tgtEl>
                                          <p:spTgt spid="9225"/>
                                        </p:tgtEl>
                                        <p:attrNameLst>
                                          <p:attrName>style.visibility</p:attrName>
                                        </p:attrNameLst>
                                      </p:cBhvr>
                                      <p:to>
                                        <p:strVal val="visible"/>
                                      </p:to>
                                    </p:set>
                                    <p:animEffect transition="in" filter="checkerboard(across)">
                                      <p:cBhvr>
                                        <p:cTn id="20" dur="1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381000"/>
            <a:ext cx="8229600" cy="1143000"/>
          </a:xfrm>
        </p:spPr>
        <p:txBody>
          <a:bodyPr/>
          <a:lstStyle/>
          <a:p>
            <a:pPr eaLnBrk="1" hangingPunct="1"/>
            <a:r>
              <a:rPr lang="vi-VN" altLang="en-US" b="1" smtClean="0"/>
              <a:t>PHIẾU GIAO VIỆC</a:t>
            </a:r>
            <a:endParaRPr lang="en-US" altLang="en-US" smtClean="0"/>
          </a:p>
        </p:txBody>
      </p:sp>
      <p:sp>
        <p:nvSpPr>
          <p:cNvPr id="3" name="Content Placeholder 2"/>
          <p:cNvSpPr>
            <a:spLocks noGrp="1"/>
          </p:cNvSpPr>
          <p:nvPr>
            <p:ph idx="1"/>
          </p:nvPr>
        </p:nvSpPr>
        <p:spPr>
          <a:xfrm>
            <a:off x="152400" y="1905000"/>
            <a:ext cx="8991600" cy="4525963"/>
          </a:xfrm>
        </p:spPr>
        <p:txBody>
          <a:bodyPr>
            <a:normAutofit lnSpcReduction="10000"/>
          </a:bodyPr>
          <a:lstStyle/>
          <a:p>
            <a:pPr marL="0" indent="0" eaLnBrk="1" hangingPunct="1">
              <a:buFont typeface="Arial" panose="020B0604020202020204" pitchFamily="34" charset="0"/>
              <a:buNone/>
              <a:defRPr/>
            </a:pPr>
            <a:r>
              <a:rPr lang="vi-VN" b="1" dirty="0" smtClean="0">
                <a:latin typeface="Times New Roman" panose="02020603050405020304" pitchFamily="18" charset="0"/>
                <a:cs typeface="Times New Roman" panose="02020603050405020304" pitchFamily="18" charset="0"/>
              </a:rPr>
              <a:t>Việc </a:t>
            </a:r>
            <a:r>
              <a:rPr lang="vi-VN" b="1" dirty="0">
                <a:latin typeface="Times New Roman" panose="02020603050405020304" pitchFamily="18" charset="0"/>
                <a:cs typeface="Times New Roman" panose="02020603050405020304" pitchFamily="18" charset="0"/>
              </a:rPr>
              <a:t>1: Luyện đọc theo nhóm </a:t>
            </a:r>
            <a:endParaRPr lang="en-US"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r>
              <a:rPr lang="vi-VN" dirty="0">
                <a:latin typeface="Times New Roman" panose="02020603050405020304" pitchFamily="18" charset="0"/>
                <a:cs typeface="Times New Roman" panose="02020603050405020304" pitchFamily="18" charset="0"/>
              </a:rPr>
              <a:t>- Mỗi bạn đọc một đoạn, tiếp nối nhau đến hết bài</a:t>
            </a:r>
            <a:endParaRPr lang="en-US"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Char char="•"/>
              <a:defRPr/>
            </a:pPr>
            <a:r>
              <a:rPr lang="vi-VN" dirty="0" smtClean="0">
                <a:latin typeface="Times New Roman" panose="02020603050405020304" pitchFamily="18" charset="0"/>
                <a:cs typeface="Times New Roman" panose="02020603050405020304" pitchFamily="18" charset="0"/>
              </a:rPr>
              <a:t>Lưu </a:t>
            </a:r>
            <a:r>
              <a:rPr lang="vi-VN" dirty="0">
                <a:latin typeface="Times New Roman" panose="02020603050405020304" pitchFamily="18" charset="0"/>
                <a:cs typeface="Times New Roman" panose="02020603050405020304" pitchFamily="18" charset="0"/>
              </a:rPr>
              <a:t>ý: </a:t>
            </a:r>
            <a:endParaRPr lang="en-US"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Luyện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l/n</a:t>
            </a:r>
          </a:p>
          <a:p>
            <a:pPr marL="0" indent="0" eaLnBrk="1" hangingPunct="1">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Tìm hiểu nghĩa của một số từ khó trong bài.</a:t>
            </a:r>
            <a:endParaRPr lang="en-US"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Thảo luận tìm câu văn dài trong mỗi đoạn văn và tìm cách ngắt nghỉ hơi.</a:t>
            </a:r>
            <a:endParaRPr lang="en-US" dirty="0">
              <a:latin typeface="Times New Roman" panose="02020603050405020304" pitchFamily="18" charset="0"/>
              <a:cs typeface="Times New Roman" panose="02020603050405020304" pitchFamily="18" charset="0"/>
            </a:endParaRPr>
          </a:p>
          <a:p>
            <a:pPr marL="0" indent="0" eaLnBrk="1" hangingPunct="1">
              <a:buFont typeface="Arial" panose="020B0604020202020204" pitchFamily="34" charset="0"/>
              <a:buNone/>
              <a:defRPr/>
            </a:pPr>
            <a:r>
              <a:rPr lang="vi-VN" dirty="0">
                <a:latin typeface="Times New Roman" panose="02020603050405020304" pitchFamily="18" charset="0"/>
                <a:cs typeface="Times New Roman" panose="02020603050405020304" pitchFamily="18" charset="0"/>
              </a:rPr>
              <a:t>- Cử đại diện nhóm thi đọc trước lớp.</a:t>
            </a:r>
            <a:endParaRPr lang="en-US" dirty="0">
              <a:latin typeface="Times New Roman" panose="02020603050405020304" pitchFamily="18" charset="0"/>
              <a:cs typeface="Times New Roman" panose="02020603050405020304" pitchFamily="18" charset="0"/>
            </a:endParaRPr>
          </a:p>
        </p:txBody>
      </p:sp>
      <p:sp>
        <p:nvSpPr>
          <p:cNvPr id="6148"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8CB3E92E-B45E-461A-AF0A-20A5A65B1321}" type="slidenum">
              <a:rPr lang="en-US" altLang="en-US" sz="1400" smtClean="0">
                <a:solidFill>
                  <a:srgbClr val="898989"/>
                </a:solidFill>
                <a:latin typeface="Calibri" pitchFamily="34" charset="0"/>
              </a:rPr>
              <a:pPr eaLnBrk="1" hangingPunct="1">
                <a:spcBef>
                  <a:spcPct val="0"/>
                </a:spcBef>
                <a:buFontTx/>
                <a:buNone/>
              </a:pPr>
              <a:t>5</a:t>
            </a:fld>
            <a:endParaRPr lang="en-US" altLang="en-US" sz="1400" smtClean="0">
              <a:solidFill>
                <a:srgbClr val="898989"/>
              </a:solidFill>
              <a:latin typeface="Calibri" pitchFamily="34" charset="0"/>
            </a:endParaRPr>
          </a:p>
        </p:txBody>
      </p:sp>
    </p:spTree>
    <p:extLst>
      <p:ext uri="{BB962C8B-B14F-4D97-AF65-F5344CB8AC3E}">
        <p14:creationId xmlns:p14="http://schemas.microsoft.com/office/powerpoint/2010/main" val="104135915"/>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0" y="0"/>
            <a:ext cx="9144000" cy="6858000"/>
          </a:xfrm>
          <a:prstGeom prst="flowChartProcess">
            <a:avLst/>
          </a:prstGeom>
          <a:gradFill rotWithShape="1">
            <a:gsLst>
              <a:gs pos="0">
                <a:srgbClr val="66FFFF">
                  <a:alpha val="39999"/>
                </a:srgbClr>
              </a:gs>
              <a:gs pos="50000">
                <a:schemeClr val="tx1">
                  <a:alpha val="6000"/>
                </a:schemeClr>
              </a:gs>
              <a:gs pos="100000">
                <a:srgbClr val="66FFFF">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173" name="Text Box 3"/>
          <p:cNvSpPr txBox="1">
            <a:spLocks noChangeArrowheads="1"/>
          </p:cNvSpPr>
          <p:nvPr/>
        </p:nvSpPr>
        <p:spPr bwMode="auto">
          <a:xfrm>
            <a:off x="2362200" y="685800"/>
            <a:ext cx="464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b="1">
                <a:solidFill>
                  <a:srgbClr val="000099"/>
                </a:solidFill>
                <a:latin typeface="Times New Roman" pitchFamily="18" charset="0"/>
                <a:cs typeface="Times New Roman" pitchFamily="18" charset="0"/>
              </a:rPr>
              <a:t>NGHĨA THẦY TRÒ</a:t>
            </a:r>
          </a:p>
        </p:txBody>
      </p:sp>
      <p:sp>
        <p:nvSpPr>
          <p:cNvPr id="7174" name="Text Box 4"/>
          <p:cNvSpPr txBox="1">
            <a:spLocks noChangeArrowheads="1"/>
          </p:cNvSpPr>
          <p:nvPr/>
        </p:nvSpPr>
        <p:spPr bwMode="auto">
          <a:xfrm>
            <a:off x="4800600" y="12954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i="1">
                <a:latin typeface="Times New Roman" pitchFamily="18" charset="0"/>
                <a:cs typeface="Times New Roman" pitchFamily="18" charset="0"/>
              </a:rPr>
              <a:t>( Theo</a:t>
            </a:r>
            <a:r>
              <a:rPr lang="en-US" altLang="en-US" sz="2400">
                <a:latin typeface="Times New Roman" pitchFamily="18" charset="0"/>
                <a:cs typeface="Times New Roman" pitchFamily="18" charset="0"/>
              </a:rPr>
              <a:t> </a:t>
            </a:r>
            <a:r>
              <a:rPr lang="en-US" altLang="en-US" sz="2400" b="1">
                <a:latin typeface="Times New Roman" pitchFamily="18" charset="0"/>
                <a:cs typeface="Times New Roman" pitchFamily="18" charset="0"/>
              </a:rPr>
              <a:t>Hà Ân</a:t>
            </a:r>
            <a:r>
              <a:rPr lang="en-US" altLang="en-US" sz="2400">
                <a:latin typeface="Times New Roman" pitchFamily="18" charset="0"/>
                <a:cs typeface="Times New Roman" pitchFamily="18" charset="0"/>
              </a:rPr>
              <a:t> )</a:t>
            </a:r>
          </a:p>
        </p:txBody>
      </p:sp>
      <p:sp>
        <p:nvSpPr>
          <p:cNvPr id="7175" name="Text Box 5"/>
          <p:cNvSpPr txBox="1">
            <a:spLocks noChangeArrowheads="1"/>
          </p:cNvSpPr>
          <p:nvPr/>
        </p:nvSpPr>
        <p:spPr bwMode="auto">
          <a:xfrm>
            <a:off x="3429000" y="762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b="1">
                <a:solidFill>
                  <a:srgbClr val="993300"/>
                </a:solidFill>
                <a:latin typeface="Times New Roman" pitchFamily="18" charset="0"/>
                <a:cs typeface="Times New Roman" pitchFamily="18" charset="0"/>
              </a:rPr>
              <a:t>TẬP ĐỌC</a:t>
            </a:r>
          </a:p>
        </p:txBody>
      </p:sp>
      <p:sp>
        <p:nvSpPr>
          <p:cNvPr id="7176" name="Line 6"/>
          <p:cNvSpPr>
            <a:spLocks noChangeShapeType="1"/>
          </p:cNvSpPr>
          <p:nvPr/>
        </p:nvSpPr>
        <p:spPr bwMode="auto">
          <a:xfrm>
            <a:off x="4267200" y="1905000"/>
            <a:ext cx="0" cy="49530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Text Box 7"/>
          <p:cNvSpPr txBox="1">
            <a:spLocks noChangeArrowheads="1"/>
          </p:cNvSpPr>
          <p:nvPr/>
        </p:nvSpPr>
        <p:spPr bwMode="auto">
          <a:xfrm>
            <a:off x="0" y="1905000"/>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a:solidFill>
                  <a:srgbClr val="0000CC"/>
                </a:solidFill>
                <a:latin typeface="Times New Roman" pitchFamily="18" charset="0"/>
                <a:cs typeface="Times New Roman" pitchFamily="18" charset="0"/>
              </a:rPr>
              <a:t>1, Luyện đọc:</a:t>
            </a:r>
          </a:p>
        </p:txBody>
      </p:sp>
      <p:sp>
        <p:nvSpPr>
          <p:cNvPr id="7178" name="Text Box 8"/>
          <p:cNvSpPr txBox="1">
            <a:spLocks noChangeArrowheads="1"/>
          </p:cNvSpPr>
          <p:nvPr/>
        </p:nvSpPr>
        <p:spPr bwMode="auto">
          <a:xfrm>
            <a:off x="0" y="23622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b="1">
                <a:solidFill>
                  <a:srgbClr val="0000CC"/>
                </a:solidFill>
                <a:latin typeface="Times New Roman" pitchFamily="18" charset="0"/>
                <a:cs typeface="Times New Roman" pitchFamily="18" charset="0"/>
              </a:rPr>
              <a:t>a, Đọc đúng:</a:t>
            </a:r>
          </a:p>
        </p:txBody>
      </p:sp>
      <p:sp>
        <p:nvSpPr>
          <p:cNvPr id="2" name="Text Box 9"/>
          <p:cNvSpPr txBox="1">
            <a:spLocks noChangeArrowheads="1"/>
          </p:cNvSpPr>
          <p:nvPr/>
        </p:nvSpPr>
        <p:spPr bwMode="auto">
          <a:xfrm>
            <a:off x="0" y="28956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tề tựu</a:t>
            </a:r>
          </a:p>
        </p:txBody>
      </p:sp>
      <p:sp>
        <p:nvSpPr>
          <p:cNvPr id="3" name="Text Box 10"/>
          <p:cNvSpPr txBox="1">
            <a:spLocks noChangeArrowheads="1"/>
          </p:cNvSpPr>
          <p:nvPr/>
        </p:nvSpPr>
        <p:spPr bwMode="auto">
          <a:xfrm>
            <a:off x="990600" y="2909888"/>
            <a:ext cx="160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 dạ ran </a:t>
            </a:r>
          </a:p>
        </p:txBody>
      </p:sp>
      <p:sp>
        <p:nvSpPr>
          <p:cNvPr id="8203" name="Text Box 11"/>
          <p:cNvSpPr txBox="1">
            <a:spLocks noChangeArrowheads="1"/>
          </p:cNvSpPr>
          <p:nvPr/>
        </p:nvSpPr>
        <p:spPr bwMode="auto">
          <a:xfrm>
            <a:off x="2133600" y="2909888"/>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sưởi nắng</a:t>
            </a:r>
          </a:p>
        </p:txBody>
      </p:sp>
      <p:sp>
        <p:nvSpPr>
          <p:cNvPr id="8204" name="Text Box 12"/>
          <p:cNvSpPr txBox="1">
            <a:spLocks noChangeArrowheads="1"/>
          </p:cNvSpPr>
          <p:nvPr/>
        </p:nvSpPr>
        <p:spPr bwMode="auto">
          <a:xfrm>
            <a:off x="0" y="3352800"/>
            <a:ext cx="4114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Mấy học trò cũ từ xa về dâng biếu thầy những cuốn sách quý.</a:t>
            </a:r>
          </a:p>
        </p:txBody>
      </p:sp>
      <p:sp>
        <p:nvSpPr>
          <p:cNvPr id="8205" name="Line 13"/>
          <p:cNvSpPr>
            <a:spLocks noChangeShapeType="1"/>
          </p:cNvSpPr>
          <p:nvPr/>
        </p:nvSpPr>
        <p:spPr bwMode="auto">
          <a:xfrm flipH="1">
            <a:off x="3733800" y="3448050"/>
            <a:ext cx="61913" cy="38100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Text Box 15"/>
          <p:cNvSpPr txBox="1">
            <a:spLocks noChangeArrowheads="1"/>
          </p:cNvSpPr>
          <p:nvPr/>
        </p:nvSpPr>
        <p:spPr bwMode="auto">
          <a:xfrm>
            <a:off x="4267200" y="1858963"/>
            <a:ext cx="3200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b="1">
                <a:solidFill>
                  <a:srgbClr val="0000CC"/>
                </a:solidFill>
                <a:latin typeface="Times New Roman" pitchFamily="18" charset="0"/>
                <a:cs typeface="Times New Roman" pitchFamily="18" charset="0"/>
              </a:rPr>
              <a:t>2, Tìm hiểu bài:</a:t>
            </a:r>
          </a:p>
        </p:txBody>
      </p:sp>
      <p:grpSp>
        <p:nvGrpSpPr>
          <p:cNvPr id="8214" name="Group 22"/>
          <p:cNvGrpSpPr>
            <a:grpSpLocks/>
          </p:cNvGrpSpPr>
          <p:nvPr/>
        </p:nvGrpSpPr>
        <p:grpSpPr bwMode="auto">
          <a:xfrm>
            <a:off x="914400" y="5165725"/>
            <a:ext cx="6172200" cy="1692275"/>
            <a:chOff x="1296" y="2832"/>
            <a:chExt cx="3888" cy="1066"/>
          </a:xfrm>
        </p:grpSpPr>
        <p:sp>
          <p:nvSpPr>
            <p:cNvPr id="7200" name="AutoShape 18"/>
            <p:cNvSpPr>
              <a:spLocks noChangeArrowheads="1"/>
            </p:cNvSpPr>
            <p:nvPr/>
          </p:nvSpPr>
          <p:spPr bwMode="auto">
            <a:xfrm>
              <a:off x="1296" y="2832"/>
              <a:ext cx="3888" cy="912"/>
            </a:xfrm>
            <a:prstGeom prst="flowChartAlternateProcess">
              <a:avLst/>
            </a:prstGeom>
            <a:gradFill rotWithShape="1">
              <a:gsLst>
                <a:gs pos="0">
                  <a:srgbClr val="FF00FF"/>
                </a:gs>
                <a:gs pos="50000">
                  <a:srgbClr val="FFFFFF"/>
                </a:gs>
                <a:gs pos="100000">
                  <a:srgbClr val="FF00FF"/>
                </a:gs>
              </a:gsLst>
              <a:lin ang="5400000" scaled="1"/>
            </a:gradFill>
            <a:ln w="9525">
              <a:solidFill>
                <a:srgbClr val="99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en-US" sz="4000" b="1">
                <a:solidFill>
                  <a:srgbClr val="000000"/>
                </a:solidFill>
                <a:latin typeface=".VnTimeH" pitchFamily="34" charset="0"/>
              </a:endParaRPr>
            </a:p>
          </p:txBody>
        </p:sp>
        <p:sp>
          <p:nvSpPr>
            <p:cNvPr id="7201" name="Text Box 20"/>
            <p:cNvSpPr txBox="1">
              <a:spLocks noChangeArrowheads="1"/>
            </p:cNvSpPr>
            <p:nvPr/>
          </p:nvSpPr>
          <p:spPr bwMode="auto">
            <a:xfrm>
              <a:off x="1488" y="2860"/>
              <a:ext cx="3696" cy="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a:solidFill>
                    <a:schemeClr val="tx2"/>
                  </a:solidFill>
                  <a:latin typeface="Times New Roman" pitchFamily="18" charset="0"/>
                  <a:cs typeface="Times New Roman" pitchFamily="18" charset="0"/>
                </a:rPr>
                <a:t>Các môn sinh của cụ giáo Chu đến nhà thầy để làm gì?</a:t>
              </a:r>
            </a:p>
            <a:p>
              <a:pPr eaLnBrk="1" hangingPunct="1">
                <a:spcBef>
                  <a:spcPct val="50000"/>
                </a:spcBef>
                <a:buFontTx/>
                <a:buNone/>
              </a:pPr>
              <a:endParaRPr lang="en-US" altLang="en-US" sz="2000">
                <a:solidFill>
                  <a:schemeClr val="tx2"/>
                </a:solidFill>
                <a:latin typeface="Times New Roman" pitchFamily="18" charset="0"/>
                <a:cs typeface="Times New Roman" pitchFamily="18" charset="0"/>
              </a:endParaRPr>
            </a:p>
          </p:txBody>
        </p:sp>
      </p:grpSp>
      <p:sp>
        <p:nvSpPr>
          <p:cNvPr id="8215" name="Text Box 23"/>
          <p:cNvSpPr txBox="1">
            <a:spLocks noChangeArrowheads="1"/>
          </p:cNvSpPr>
          <p:nvPr/>
        </p:nvSpPr>
        <p:spPr bwMode="auto">
          <a:xfrm>
            <a:off x="4267200" y="2452688"/>
            <a:ext cx="190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a:solidFill>
                  <a:srgbClr val="0000CC"/>
                </a:solidFill>
                <a:latin typeface="Times New Roman" pitchFamily="18" charset="0"/>
                <a:cs typeface="Times New Roman" pitchFamily="18" charset="0"/>
              </a:rPr>
              <a:t>a, Từ ngữ:</a:t>
            </a:r>
          </a:p>
        </p:txBody>
      </p:sp>
      <p:sp>
        <p:nvSpPr>
          <p:cNvPr id="8216" name="Text Box 24"/>
          <p:cNvSpPr txBox="1">
            <a:spLocks noChangeArrowheads="1"/>
          </p:cNvSpPr>
          <p:nvPr/>
        </p:nvSpPr>
        <p:spPr bwMode="auto">
          <a:xfrm>
            <a:off x="4343400" y="28956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mừng thọ</a:t>
            </a:r>
          </a:p>
        </p:txBody>
      </p:sp>
      <p:grpSp>
        <p:nvGrpSpPr>
          <p:cNvPr id="8217" name="Group 25"/>
          <p:cNvGrpSpPr>
            <a:grpSpLocks/>
          </p:cNvGrpSpPr>
          <p:nvPr/>
        </p:nvGrpSpPr>
        <p:grpSpPr bwMode="auto">
          <a:xfrm>
            <a:off x="990600" y="5334000"/>
            <a:ext cx="6324600" cy="1066800"/>
            <a:chOff x="192" y="1920"/>
            <a:chExt cx="4704" cy="912"/>
          </a:xfrm>
        </p:grpSpPr>
        <p:sp>
          <p:nvSpPr>
            <p:cNvPr id="7198" name="AutoShape 26"/>
            <p:cNvSpPr>
              <a:spLocks noChangeArrowheads="1"/>
            </p:cNvSpPr>
            <p:nvPr/>
          </p:nvSpPr>
          <p:spPr bwMode="auto">
            <a:xfrm>
              <a:off x="192" y="1920"/>
              <a:ext cx="4704" cy="912"/>
            </a:xfrm>
            <a:prstGeom prst="flowChartAlternateProcess">
              <a:avLst/>
            </a:prstGeom>
            <a:gradFill rotWithShape="1">
              <a:gsLst>
                <a:gs pos="0">
                  <a:srgbClr val="FF00FF"/>
                </a:gs>
                <a:gs pos="50000">
                  <a:srgbClr val="FFFFFF"/>
                </a:gs>
                <a:gs pos="100000">
                  <a:srgbClr val="FF00FF"/>
                </a:gs>
              </a:gsLst>
              <a:lin ang="5400000" scaled="1"/>
            </a:gradFill>
            <a:ln w="9525">
              <a:solidFill>
                <a:srgbClr val="99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en-US" sz="4000" b="1">
                <a:solidFill>
                  <a:srgbClr val="000000"/>
                </a:solidFill>
                <a:latin typeface=".VnTimeH" pitchFamily="34" charset="0"/>
              </a:endParaRPr>
            </a:p>
          </p:txBody>
        </p:sp>
        <p:sp>
          <p:nvSpPr>
            <p:cNvPr id="7199" name="Text Box 27"/>
            <p:cNvSpPr txBox="1">
              <a:spLocks noChangeArrowheads="1"/>
            </p:cNvSpPr>
            <p:nvPr/>
          </p:nvSpPr>
          <p:spPr bwMode="auto">
            <a:xfrm>
              <a:off x="384" y="1968"/>
              <a:ext cx="4416" cy="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a:latin typeface="Times New Roman" pitchFamily="18" charset="0"/>
                  <a:cs typeface="Times New Roman" pitchFamily="18" charset="0"/>
                </a:rPr>
                <a:t>Việc làm đó thể hiện điều gì?</a:t>
              </a:r>
            </a:p>
          </p:txBody>
        </p:sp>
      </p:grpSp>
      <p:grpSp>
        <p:nvGrpSpPr>
          <p:cNvPr id="8220" name="Group 28"/>
          <p:cNvGrpSpPr>
            <a:grpSpLocks/>
          </p:cNvGrpSpPr>
          <p:nvPr/>
        </p:nvGrpSpPr>
        <p:grpSpPr bwMode="auto">
          <a:xfrm>
            <a:off x="609600" y="5181600"/>
            <a:ext cx="7467600" cy="1447800"/>
            <a:chOff x="192" y="1920"/>
            <a:chExt cx="4704" cy="912"/>
          </a:xfrm>
        </p:grpSpPr>
        <p:sp>
          <p:nvSpPr>
            <p:cNvPr id="7196" name="AutoShape 29"/>
            <p:cNvSpPr>
              <a:spLocks noChangeArrowheads="1"/>
            </p:cNvSpPr>
            <p:nvPr/>
          </p:nvSpPr>
          <p:spPr bwMode="auto">
            <a:xfrm>
              <a:off x="192" y="1920"/>
              <a:ext cx="4704" cy="912"/>
            </a:xfrm>
            <a:prstGeom prst="flowChartAlternateProcess">
              <a:avLst/>
            </a:prstGeom>
            <a:gradFill rotWithShape="1">
              <a:gsLst>
                <a:gs pos="0">
                  <a:srgbClr val="FF00FF"/>
                </a:gs>
                <a:gs pos="50000">
                  <a:srgbClr val="FFFFFF"/>
                </a:gs>
                <a:gs pos="100000">
                  <a:srgbClr val="FF00FF"/>
                </a:gs>
              </a:gsLst>
              <a:lin ang="5400000" scaled="1"/>
            </a:gradFill>
            <a:ln w="9525">
              <a:solidFill>
                <a:srgbClr val="99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en-US" sz="4000" b="1">
                <a:solidFill>
                  <a:srgbClr val="000000"/>
                </a:solidFill>
                <a:latin typeface=".VnTimeH" pitchFamily="34" charset="0"/>
              </a:endParaRPr>
            </a:p>
          </p:txBody>
        </p:sp>
        <p:sp>
          <p:nvSpPr>
            <p:cNvPr id="7197" name="Text Box 30"/>
            <p:cNvSpPr txBox="1">
              <a:spLocks noChangeArrowheads="1"/>
            </p:cNvSpPr>
            <p:nvPr/>
          </p:nvSpPr>
          <p:spPr bwMode="auto">
            <a:xfrm>
              <a:off x="384" y="1968"/>
              <a:ext cx="4416"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a:latin typeface="Times New Roman" pitchFamily="18" charset="0"/>
                  <a:cs typeface="Times New Roman" pitchFamily="18" charset="0"/>
                </a:rPr>
                <a:t>Tìm những chi tiết cho thấy học trò rất tôn kính thầy giáo Chu.</a:t>
              </a:r>
            </a:p>
          </p:txBody>
        </p:sp>
      </p:grpSp>
      <p:sp>
        <p:nvSpPr>
          <p:cNvPr id="8223" name="Text Box 31"/>
          <p:cNvSpPr txBox="1">
            <a:spLocks noChangeArrowheads="1"/>
          </p:cNvSpPr>
          <p:nvPr/>
        </p:nvSpPr>
        <p:spPr bwMode="auto">
          <a:xfrm>
            <a:off x="5943600" y="28956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dâng biếu</a:t>
            </a:r>
          </a:p>
        </p:txBody>
      </p:sp>
      <p:sp>
        <p:nvSpPr>
          <p:cNvPr id="8224" name="Text Box 32"/>
          <p:cNvSpPr txBox="1">
            <a:spLocks noChangeArrowheads="1"/>
          </p:cNvSpPr>
          <p:nvPr/>
        </p:nvSpPr>
        <p:spPr bwMode="auto">
          <a:xfrm>
            <a:off x="4343400" y="33528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mang ơn rất nặng</a:t>
            </a:r>
          </a:p>
        </p:txBody>
      </p:sp>
      <p:sp>
        <p:nvSpPr>
          <p:cNvPr id="8225" name="Text Box 33"/>
          <p:cNvSpPr txBox="1">
            <a:spLocks noChangeArrowheads="1"/>
          </p:cNvSpPr>
          <p:nvPr/>
        </p:nvSpPr>
        <p:spPr bwMode="auto">
          <a:xfrm>
            <a:off x="4343400" y="3824288"/>
            <a:ext cx="3581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cung kính, tạ ơn thầy</a:t>
            </a:r>
          </a:p>
        </p:txBody>
      </p:sp>
      <p:grpSp>
        <p:nvGrpSpPr>
          <p:cNvPr id="8226" name="Group 34"/>
          <p:cNvGrpSpPr>
            <a:grpSpLocks/>
          </p:cNvGrpSpPr>
          <p:nvPr/>
        </p:nvGrpSpPr>
        <p:grpSpPr bwMode="auto">
          <a:xfrm>
            <a:off x="228600" y="4953000"/>
            <a:ext cx="8686800" cy="2133600"/>
            <a:chOff x="192" y="1920"/>
            <a:chExt cx="4704" cy="912"/>
          </a:xfrm>
        </p:grpSpPr>
        <p:sp>
          <p:nvSpPr>
            <p:cNvPr id="7194" name="AutoShape 35"/>
            <p:cNvSpPr>
              <a:spLocks noChangeArrowheads="1"/>
            </p:cNvSpPr>
            <p:nvPr/>
          </p:nvSpPr>
          <p:spPr bwMode="auto">
            <a:xfrm>
              <a:off x="192" y="1920"/>
              <a:ext cx="4704" cy="912"/>
            </a:xfrm>
            <a:prstGeom prst="flowChartAlternateProcess">
              <a:avLst/>
            </a:prstGeom>
            <a:gradFill rotWithShape="1">
              <a:gsLst>
                <a:gs pos="0">
                  <a:srgbClr val="FF00FF"/>
                </a:gs>
                <a:gs pos="50000">
                  <a:srgbClr val="FFFFFF"/>
                </a:gs>
                <a:gs pos="100000">
                  <a:srgbClr val="FF00FF"/>
                </a:gs>
              </a:gsLst>
              <a:lin ang="5400000" scaled="1"/>
            </a:gradFill>
            <a:ln w="9525">
              <a:solidFill>
                <a:srgbClr val="99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en-US" sz="4000" b="1">
                <a:solidFill>
                  <a:srgbClr val="000000"/>
                </a:solidFill>
                <a:latin typeface=".VnTimeH" pitchFamily="34" charset="0"/>
              </a:endParaRPr>
            </a:p>
          </p:txBody>
        </p:sp>
        <p:sp>
          <p:nvSpPr>
            <p:cNvPr id="7195" name="Text Box 36"/>
            <p:cNvSpPr txBox="1">
              <a:spLocks noChangeArrowheads="1"/>
            </p:cNvSpPr>
            <p:nvPr/>
          </p:nvSpPr>
          <p:spPr bwMode="auto">
            <a:xfrm>
              <a:off x="384" y="1968"/>
              <a:ext cx="4416" cy="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a:latin typeface="Times New Roman" pitchFamily="18" charset="0"/>
                  <a:cs typeface="Times New Roman" pitchFamily="18" charset="0"/>
                </a:rPr>
                <a:t>Tình cảm của cụ giáo Chu đối với người thầy đã dạy mình thuở vỡ lòng như thế nào? Tìm những chi tiết biểu hiện điều đó.</a:t>
              </a:r>
            </a:p>
          </p:txBody>
        </p:sp>
      </p:grpSp>
    </p:spTree>
    <p:extLst>
      <p:ext uri="{BB962C8B-B14F-4D97-AF65-F5344CB8AC3E}">
        <p14:creationId xmlns:p14="http://schemas.microsoft.com/office/powerpoint/2010/main" val="3752161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8203">
                                            <p:txEl>
                                              <p:pRg st="0" end="0"/>
                                            </p:txEl>
                                          </p:spTgt>
                                        </p:tgtEl>
                                        <p:attrNameLst>
                                          <p:attrName>style.visibility</p:attrName>
                                        </p:attrNameLst>
                                      </p:cBhvr>
                                      <p:to>
                                        <p:strVal val="visible"/>
                                      </p:to>
                                    </p:set>
                                    <p:anim calcmode="lin" valueType="num">
                                      <p:cBhvr>
                                        <p:cTn id="21" dur="1000" fill="hold"/>
                                        <p:tgtEl>
                                          <p:spTgt spid="8203">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820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8203">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8204"/>
                                        </p:tgtEl>
                                        <p:attrNameLst>
                                          <p:attrName>style.visibility</p:attrName>
                                        </p:attrNameLst>
                                      </p:cBhvr>
                                      <p:to>
                                        <p:strVal val="visible"/>
                                      </p:to>
                                    </p:set>
                                    <p:anim calcmode="lin" valueType="num">
                                      <p:cBhvr additive="base">
                                        <p:cTn id="28" dur="1000" fill="hold"/>
                                        <p:tgtEl>
                                          <p:spTgt spid="8204"/>
                                        </p:tgtEl>
                                        <p:attrNameLst>
                                          <p:attrName>ppt_x</p:attrName>
                                        </p:attrNameLst>
                                      </p:cBhvr>
                                      <p:tavLst>
                                        <p:tav tm="0">
                                          <p:val>
                                            <p:strVal val="0-#ppt_w/2"/>
                                          </p:val>
                                        </p:tav>
                                        <p:tav tm="100000">
                                          <p:val>
                                            <p:strVal val="#ppt_x"/>
                                          </p:val>
                                        </p:tav>
                                      </p:tavLst>
                                    </p:anim>
                                    <p:anim calcmode="lin" valueType="num">
                                      <p:cBhvr additive="base">
                                        <p:cTn id="29" dur="10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8205"/>
                                        </p:tgtEl>
                                        <p:attrNameLst>
                                          <p:attrName>style.visibility</p:attrName>
                                        </p:attrNameLst>
                                      </p:cBhvr>
                                      <p:to>
                                        <p:strVal val="visible"/>
                                      </p:to>
                                    </p:set>
                                    <p:anim calcmode="lin" valueType="num">
                                      <p:cBhvr>
                                        <p:cTn id="34" dur="1000" fill="hold"/>
                                        <p:tgtEl>
                                          <p:spTgt spid="8205"/>
                                        </p:tgtEl>
                                        <p:attrNameLst>
                                          <p:attrName>ppt_w</p:attrName>
                                        </p:attrNameLst>
                                      </p:cBhvr>
                                      <p:tavLst>
                                        <p:tav tm="0">
                                          <p:val>
                                            <p:strVal val="#ppt_w*0.70"/>
                                          </p:val>
                                        </p:tav>
                                        <p:tav tm="100000">
                                          <p:val>
                                            <p:strVal val="#ppt_w"/>
                                          </p:val>
                                        </p:tav>
                                      </p:tavLst>
                                    </p:anim>
                                    <p:anim calcmode="lin" valueType="num">
                                      <p:cBhvr>
                                        <p:cTn id="35" dur="1000" fill="hold"/>
                                        <p:tgtEl>
                                          <p:spTgt spid="8205"/>
                                        </p:tgtEl>
                                        <p:attrNameLst>
                                          <p:attrName>ppt_h</p:attrName>
                                        </p:attrNameLst>
                                      </p:cBhvr>
                                      <p:tavLst>
                                        <p:tav tm="0">
                                          <p:val>
                                            <p:strVal val="#ppt_h"/>
                                          </p:val>
                                        </p:tav>
                                        <p:tav tm="100000">
                                          <p:val>
                                            <p:strVal val="#ppt_h"/>
                                          </p:val>
                                        </p:tav>
                                      </p:tavLst>
                                    </p:anim>
                                    <p:animEffect transition="in" filter="fade">
                                      <p:cBhvr>
                                        <p:cTn id="36" dur="1000"/>
                                        <p:tgtEl>
                                          <p:spTgt spid="820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8207"/>
                                        </p:tgtEl>
                                        <p:attrNameLst>
                                          <p:attrName>style.visibility</p:attrName>
                                        </p:attrNameLst>
                                      </p:cBhvr>
                                      <p:to>
                                        <p:strVal val="visible"/>
                                      </p:to>
                                    </p:set>
                                    <p:anim calcmode="lin" valueType="num">
                                      <p:cBhvr additive="base">
                                        <p:cTn id="41" dur="500" fill="hold"/>
                                        <p:tgtEl>
                                          <p:spTgt spid="8207"/>
                                        </p:tgtEl>
                                        <p:attrNameLst>
                                          <p:attrName>ppt_x</p:attrName>
                                        </p:attrNameLst>
                                      </p:cBhvr>
                                      <p:tavLst>
                                        <p:tav tm="0">
                                          <p:val>
                                            <p:strVal val="1+#ppt_w/2"/>
                                          </p:val>
                                        </p:tav>
                                        <p:tav tm="100000">
                                          <p:val>
                                            <p:strVal val="#ppt_x"/>
                                          </p:val>
                                        </p:tav>
                                      </p:tavLst>
                                    </p:anim>
                                    <p:anim calcmode="lin" valueType="num">
                                      <p:cBhvr additive="base">
                                        <p:cTn id="42"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8214"/>
                                        </p:tgtEl>
                                        <p:attrNameLst>
                                          <p:attrName>style.visibility</p:attrName>
                                        </p:attrNameLst>
                                      </p:cBhvr>
                                      <p:to>
                                        <p:strVal val="visible"/>
                                      </p:to>
                                    </p:set>
                                    <p:animEffect transition="in" filter="wedge">
                                      <p:cBhvr>
                                        <p:cTn id="47" dur="1000"/>
                                        <p:tgtEl>
                                          <p:spTgt spid="82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8215"/>
                                        </p:tgtEl>
                                        <p:attrNameLst>
                                          <p:attrName>style.visibility</p:attrName>
                                        </p:attrNameLst>
                                      </p:cBhvr>
                                      <p:to>
                                        <p:strVal val="visible"/>
                                      </p:to>
                                    </p:set>
                                    <p:anim calcmode="lin" valueType="num">
                                      <p:cBhvr>
                                        <p:cTn id="52" dur="1000" fill="hold"/>
                                        <p:tgtEl>
                                          <p:spTgt spid="8215"/>
                                        </p:tgtEl>
                                        <p:attrNameLst>
                                          <p:attrName>ppt_w</p:attrName>
                                        </p:attrNameLst>
                                      </p:cBhvr>
                                      <p:tavLst>
                                        <p:tav tm="0">
                                          <p:val>
                                            <p:fltVal val="0"/>
                                          </p:val>
                                        </p:tav>
                                        <p:tav tm="100000">
                                          <p:val>
                                            <p:strVal val="#ppt_w"/>
                                          </p:val>
                                        </p:tav>
                                      </p:tavLst>
                                    </p:anim>
                                    <p:anim calcmode="lin" valueType="num">
                                      <p:cBhvr>
                                        <p:cTn id="53" dur="1000" fill="hold"/>
                                        <p:tgtEl>
                                          <p:spTgt spid="8215"/>
                                        </p:tgtEl>
                                        <p:attrNameLst>
                                          <p:attrName>ppt_h</p:attrName>
                                        </p:attrNameLst>
                                      </p:cBhvr>
                                      <p:tavLst>
                                        <p:tav tm="0">
                                          <p:val>
                                            <p:fltVal val="0"/>
                                          </p:val>
                                        </p:tav>
                                        <p:tav tm="100000">
                                          <p:val>
                                            <p:strVal val="#ppt_h"/>
                                          </p:val>
                                        </p:tav>
                                      </p:tavLst>
                                    </p:anim>
                                    <p:animEffect transition="in" filter="fade">
                                      <p:cBhvr>
                                        <p:cTn id="54" dur="1000"/>
                                        <p:tgtEl>
                                          <p:spTgt spid="8215"/>
                                        </p:tgtEl>
                                      </p:cBhvr>
                                    </p:animEffect>
                                  </p:childTnLst>
                                </p:cTn>
                              </p:par>
                            </p:childTnLst>
                          </p:cTn>
                        </p:par>
                        <p:par>
                          <p:cTn id="55" fill="hold" nodeType="afterGroup">
                            <p:stCondLst>
                              <p:cond delay="1000"/>
                            </p:stCondLst>
                            <p:childTnLst>
                              <p:par>
                                <p:cTn id="56" presetID="53" presetClass="entr" presetSubtype="0" fill="hold" grpId="0" nodeType="afterEffect">
                                  <p:stCondLst>
                                    <p:cond delay="0"/>
                                  </p:stCondLst>
                                  <p:childTnLst>
                                    <p:set>
                                      <p:cBhvr>
                                        <p:cTn id="57" dur="1" fill="hold">
                                          <p:stCondLst>
                                            <p:cond delay="0"/>
                                          </p:stCondLst>
                                        </p:cTn>
                                        <p:tgtEl>
                                          <p:spTgt spid="8216"/>
                                        </p:tgtEl>
                                        <p:attrNameLst>
                                          <p:attrName>style.visibility</p:attrName>
                                        </p:attrNameLst>
                                      </p:cBhvr>
                                      <p:to>
                                        <p:strVal val="visible"/>
                                      </p:to>
                                    </p:set>
                                    <p:anim calcmode="lin" valueType="num">
                                      <p:cBhvr>
                                        <p:cTn id="58" dur="1000" fill="hold"/>
                                        <p:tgtEl>
                                          <p:spTgt spid="8216"/>
                                        </p:tgtEl>
                                        <p:attrNameLst>
                                          <p:attrName>ppt_w</p:attrName>
                                        </p:attrNameLst>
                                      </p:cBhvr>
                                      <p:tavLst>
                                        <p:tav tm="0">
                                          <p:val>
                                            <p:fltVal val="0"/>
                                          </p:val>
                                        </p:tav>
                                        <p:tav tm="100000">
                                          <p:val>
                                            <p:strVal val="#ppt_w"/>
                                          </p:val>
                                        </p:tav>
                                      </p:tavLst>
                                    </p:anim>
                                    <p:anim calcmode="lin" valueType="num">
                                      <p:cBhvr>
                                        <p:cTn id="59" dur="1000" fill="hold"/>
                                        <p:tgtEl>
                                          <p:spTgt spid="8216"/>
                                        </p:tgtEl>
                                        <p:attrNameLst>
                                          <p:attrName>ppt_h</p:attrName>
                                        </p:attrNameLst>
                                      </p:cBhvr>
                                      <p:tavLst>
                                        <p:tav tm="0">
                                          <p:val>
                                            <p:fltVal val="0"/>
                                          </p:val>
                                        </p:tav>
                                        <p:tav tm="100000">
                                          <p:val>
                                            <p:strVal val="#ppt_h"/>
                                          </p:val>
                                        </p:tav>
                                      </p:tavLst>
                                    </p:anim>
                                    <p:animEffect transition="in" filter="fade">
                                      <p:cBhvr>
                                        <p:cTn id="60" dur="1000"/>
                                        <p:tgtEl>
                                          <p:spTgt spid="8216"/>
                                        </p:tgtEl>
                                      </p:cBhvr>
                                    </p:animEffect>
                                  </p:childTnLst>
                                </p:cTn>
                              </p:par>
                              <p:par>
                                <p:cTn id="61" presetID="4" presetClass="exit" presetSubtype="16" fill="hold" nodeType="withEffect">
                                  <p:stCondLst>
                                    <p:cond delay="0"/>
                                  </p:stCondLst>
                                  <p:childTnLst>
                                    <p:animEffect transition="out" filter="box(in)">
                                      <p:cBhvr>
                                        <p:cTn id="62" dur="500"/>
                                        <p:tgtEl>
                                          <p:spTgt spid="8214"/>
                                        </p:tgtEl>
                                      </p:cBhvr>
                                    </p:animEffect>
                                    <p:set>
                                      <p:cBhvr>
                                        <p:cTn id="63" dur="1" fill="hold">
                                          <p:stCondLst>
                                            <p:cond delay="499"/>
                                          </p:stCondLst>
                                        </p:cTn>
                                        <p:tgtEl>
                                          <p:spTgt spid="8214"/>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50" presetClass="entr" presetSubtype="0" decel="100000" fill="hold" nodeType="clickEffect">
                                  <p:stCondLst>
                                    <p:cond delay="0"/>
                                  </p:stCondLst>
                                  <p:childTnLst>
                                    <p:set>
                                      <p:cBhvr>
                                        <p:cTn id="67" dur="1" fill="hold">
                                          <p:stCondLst>
                                            <p:cond delay="0"/>
                                          </p:stCondLst>
                                        </p:cTn>
                                        <p:tgtEl>
                                          <p:spTgt spid="8217"/>
                                        </p:tgtEl>
                                        <p:attrNameLst>
                                          <p:attrName>style.visibility</p:attrName>
                                        </p:attrNameLst>
                                      </p:cBhvr>
                                      <p:to>
                                        <p:strVal val="visible"/>
                                      </p:to>
                                    </p:set>
                                    <p:anim calcmode="lin" valueType="num">
                                      <p:cBhvr>
                                        <p:cTn id="68" dur="1000" fill="hold"/>
                                        <p:tgtEl>
                                          <p:spTgt spid="8217"/>
                                        </p:tgtEl>
                                        <p:attrNameLst>
                                          <p:attrName>ppt_w</p:attrName>
                                        </p:attrNameLst>
                                      </p:cBhvr>
                                      <p:tavLst>
                                        <p:tav tm="0">
                                          <p:val>
                                            <p:strVal val="#ppt_w+.3"/>
                                          </p:val>
                                        </p:tav>
                                        <p:tav tm="100000">
                                          <p:val>
                                            <p:strVal val="#ppt_w"/>
                                          </p:val>
                                        </p:tav>
                                      </p:tavLst>
                                    </p:anim>
                                    <p:anim calcmode="lin" valueType="num">
                                      <p:cBhvr>
                                        <p:cTn id="69" dur="1000" fill="hold"/>
                                        <p:tgtEl>
                                          <p:spTgt spid="8217"/>
                                        </p:tgtEl>
                                        <p:attrNameLst>
                                          <p:attrName>ppt_h</p:attrName>
                                        </p:attrNameLst>
                                      </p:cBhvr>
                                      <p:tavLst>
                                        <p:tav tm="0">
                                          <p:val>
                                            <p:strVal val="#ppt_h"/>
                                          </p:val>
                                        </p:tav>
                                        <p:tav tm="100000">
                                          <p:val>
                                            <p:strVal val="#ppt_h"/>
                                          </p:val>
                                        </p:tav>
                                      </p:tavLst>
                                    </p:anim>
                                    <p:animEffect transition="in" filter="fade">
                                      <p:cBhvr>
                                        <p:cTn id="70" dur="1000"/>
                                        <p:tgtEl>
                                          <p:spTgt spid="821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xit" presetSubtype="16" fill="hold" nodeType="clickEffect">
                                  <p:stCondLst>
                                    <p:cond delay="0"/>
                                  </p:stCondLst>
                                  <p:childTnLst>
                                    <p:animEffect transition="out" filter="box(in)">
                                      <p:cBhvr>
                                        <p:cTn id="74" dur="500"/>
                                        <p:tgtEl>
                                          <p:spTgt spid="8217"/>
                                        </p:tgtEl>
                                      </p:cBhvr>
                                    </p:animEffect>
                                    <p:set>
                                      <p:cBhvr>
                                        <p:cTn id="75" dur="1" fill="hold">
                                          <p:stCondLst>
                                            <p:cond delay="499"/>
                                          </p:stCondLst>
                                        </p:cTn>
                                        <p:tgtEl>
                                          <p:spTgt spid="8217"/>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8" presetClass="entr" presetSubtype="32" fill="hold" nodeType="clickEffect">
                                  <p:stCondLst>
                                    <p:cond delay="0"/>
                                  </p:stCondLst>
                                  <p:childTnLst>
                                    <p:set>
                                      <p:cBhvr>
                                        <p:cTn id="79" dur="1" fill="hold">
                                          <p:stCondLst>
                                            <p:cond delay="0"/>
                                          </p:stCondLst>
                                        </p:cTn>
                                        <p:tgtEl>
                                          <p:spTgt spid="8220"/>
                                        </p:tgtEl>
                                        <p:attrNameLst>
                                          <p:attrName>style.visibility</p:attrName>
                                        </p:attrNameLst>
                                      </p:cBhvr>
                                      <p:to>
                                        <p:strVal val="visible"/>
                                      </p:to>
                                    </p:set>
                                    <p:animEffect transition="in" filter="diamond(out)">
                                      <p:cBhvr>
                                        <p:cTn id="80" dur="1000"/>
                                        <p:tgtEl>
                                          <p:spTgt spid="8220"/>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8223"/>
                                        </p:tgtEl>
                                        <p:attrNameLst>
                                          <p:attrName>style.visibility</p:attrName>
                                        </p:attrNameLst>
                                      </p:cBhvr>
                                      <p:to>
                                        <p:strVal val="visible"/>
                                      </p:to>
                                    </p:set>
                                    <p:anim calcmode="lin" valueType="num">
                                      <p:cBhvr>
                                        <p:cTn id="85" dur="1000" fill="hold"/>
                                        <p:tgtEl>
                                          <p:spTgt spid="8223"/>
                                        </p:tgtEl>
                                        <p:attrNameLst>
                                          <p:attrName>ppt_w</p:attrName>
                                        </p:attrNameLst>
                                      </p:cBhvr>
                                      <p:tavLst>
                                        <p:tav tm="0">
                                          <p:val>
                                            <p:fltVal val="0"/>
                                          </p:val>
                                        </p:tav>
                                        <p:tav tm="100000">
                                          <p:val>
                                            <p:strVal val="#ppt_w"/>
                                          </p:val>
                                        </p:tav>
                                      </p:tavLst>
                                    </p:anim>
                                    <p:anim calcmode="lin" valueType="num">
                                      <p:cBhvr>
                                        <p:cTn id="86" dur="1000" fill="hold"/>
                                        <p:tgtEl>
                                          <p:spTgt spid="8223"/>
                                        </p:tgtEl>
                                        <p:attrNameLst>
                                          <p:attrName>ppt_h</p:attrName>
                                        </p:attrNameLst>
                                      </p:cBhvr>
                                      <p:tavLst>
                                        <p:tav tm="0">
                                          <p:val>
                                            <p:fltVal val="0"/>
                                          </p:val>
                                        </p:tav>
                                        <p:tav tm="100000">
                                          <p:val>
                                            <p:strVal val="#ppt_h"/>
                                          </p:val>
                                        </p:tav>
                                      </p:tavLst>
                                    </p:anim>
                                    <p:animEffect transition="in" filter="fade">
                                      <p:cBhvr>
                                        <p:cTn id="87" dur="1000"/>
                                        <p:tgtEl>
                                          <p:spTgt spid="8223"/>
                                        </p:tgtEl>
                                      </p:cBhvr>
                                    </p:animEffect>
                                  </p:childTnLst>
                                </p:cTn>
                              </p:par>
                              <p:par>
                                <p:cTn id="88" presetID="4" presetClass="exit" presetSubtype="16" fill="hold" nodeType="withEffect">
                                  <p:stCondLst>
                                    <p:cond delay="0"/>
                                  </p:stCondLst>
                                  <p:childTnLst>
                                    <p:animEffect transition="out" filter="box(in)">
                                      <p:cBhvr>
                                        <p:cTn id="89" dur="500"/>
                                        <p:tgtEl>
                                          <p:spTgt spid="8220"/>
                                        </p:tgtEl>
                                      </p:cBhvr>
                                    </p:animEffect>
                                    <p:set>
                                      <p:cBhvr>
                                        <p:cTn id="90" dur="1" fill="hold">
                                          <p:stCondLst>
                                            <p:cond delay="499"/>
                                          </p:stCondLst>
                                        </p:cTn>
                                        <p:tgtEl>
                                          <p:spTgt spid="8220"/>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50" presetClass="entr" presetSubtype="0" decel="100000" fill="hold" nodeType="clickEffect">
                                  <p:stCondLst>
                                    <p:cond delay="0"/>
                                  </p:stCondLst>
                                  <p:childTnLst>
                                    <p:set>
                                      <p:cBhvr>
                                        <p:cTn id="94" dur="1" fill="hold">
                                          <p:stCondLst>
                                            <p:cond delay="0"/>
                                          </p:stCondLst>
                                        </p:cTn>
                                        <p:tgtEl>
                                          <p:spTgt spid="8226"/>
                                        </p:tgtEl>
                                        <p:attrNameLst>
                                          <p:attrName>style.visibility</p:attrName>
                                        </p:attrNameLst>
                                      </p:cBhvr>
                                      <p:to>
                                        <p:strVal val="visible"/>
                                      </p:to>
                                    </p:set>
                                    <p:anim calcmode="lin" valueType="num">
                                      <p:cBhvr>
                                        <p:cTn id="95" dur="1000" fill="hold"/>
                                        <p:tgtEl>
                                          <p:spTgt spid="8226"/>
                                        </p:tgtEl>
                                        <p:attrNameLst>
                                          <p:attrName>ppt_w</p:attrName>
                                        </p:attrNameLst>
                                      </p:cBhvr>
                                      <p:tavLst>
                                        <p:tav tm="0">
                                          <p:val>
                                            <p:strVal val="#ppt_w+.3"/>
                                          </p:val>
                                        </p:tav>
                                        <p:tav tm="100000">
                                          <p:val>
                                            <p:strVal val="#ppt_w"/>
                                          </p:val>
                                        </p:tav>
                                      </p:tavLst>
                                    </p:anim>
                                    <p:anim calcmode="lin" valueType="num">
                                      <p:cBhvr>
                                        <p:cTn id="96" dur="1000" fill="hold"/>
                                        <p:tgtEl>
                                          <p:spTgt spid="8226"/>
                                        </p:tgtEl>
                                        <p:attrNameLst>
                                          <p:attrName>ppt_h</p:attrName>
                                        </p:attrNameLst>
                                      </p:cBhvr>
                                      <p:tavLst>
                                        <p:tav tm="0">
                                          <p:val>
                                            <p:strVal val="#ppt_h"/>
                                          </p:val>
                                        </p:tav>
                                        <p:tav tm="100000">
                                          <p:val>
                                            <p:strVal val="#ppt_h"/>
                                          </p:val>
                                        </p:tav>
                                      </p:tavLst>
                                    </p:anim>
                                    <p:animEffect transition="in" filter="fade">
                                      <p:cBhvr>
                                        <p:cTn id="97" dur="1000"/>
                                        <p:tgtEl>
                                          <p:spTgt spid="82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8" presetClass="entr" presetSubtype="16" fill="hold" grpId="0" nodeType="clickEffect">
                                  <p:stCondLst>
                                    <p:cond delay="0"/>
                                  </p:stCondLst>
                                  <p:childTnLst>
                                    <p:set>
                                      <p:cBhvr>
                                        <p:cTn id="101" dur="1" fill="hold">
                                          <p:stCondLst>
                                            <p:cond delay="0"/>
                                          </p:stCondLst>
                                        </p:cTn>
                                        <p:tgtEl>
                                          <p:spTgt spid="8224"/>
                                        </p:tgtEl>
                                        <p:attrNameLst>
                                          <p:attrName>style.visibility</p:attrName>
                                        </p:attrNameLst>
                                      </p:cBhvr>
                                      <p:to>
                                        <p:strVal val="visible"/>
                                      </p:to>
                                    </p:set>
                                    <p:animEffect transition="in" filter="diamond(in)">
                                      <p:cBhvr>
                                        <p:cTn id="102" dur="1000"/>
                                        <p:tgtEl>
                                          <p:spTgt spid="8224"/>
                                        </p:tgtEl>
                                      </p:cBhvr>
                                    </p:animEffect>
                                  </p:childTnLst>
                                </p:cTn>
                              </p:par>
                              <p:par>
                                <p:cTn id="103" presetID="4" presetClass="exit" presetSubtype="16" fill="hold" nodeType="withEffect">
                                  <p:stCondLst>
                                    <p:cond delay="0"/>
                                  </p:stCondLst>
                                  <p:childTnLst>
                                    <p:animEffect transition="out" filter="box(in)">
                                      <p:cBhvr>
                                        <p:cTn id="104" dur="500"/>
                                        <p:tgtEl>
                                          <p:spTgt spid="8226"/>
                                        </p:tgtEl>
                                      </p:cBhvr>
                                    </p:animEffect>
                                    <p:set>
                                      <p:cBhvr>
                                        <p:cTn id="105" dur="1" fill="hold">
                                          <p:stCondLst>
                                            <p:cond delay="499"/>
                                          </p:stCondLst>
                                        </p:cTn>
                                        <p:tgtEl>
                                          <p:spTgt spid="8226"/>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8" presetClass="entr" presetSubtype="32" fill="hold" grpId="0" nodeType="clickEffect">
                                  <p:stCondLst>
                                    <p:cond delay="0"/>
                                  </p:stCondLst>
                                  <p:childTnLst>
                                    <p:set>
                                      <p:cBhvr>
                                        <p:cTn id="109" dur="1" fill="hold">
                                          <p:stCondLst>
                                            <p:cond delay="0"/>
                                          </p:stCondLst>
                                        </p:cTn>
                                        <p:tgtEl>
                                          <p:spTgt spid="8225"/>
                                        </p:tgtEl>
                                        <p:attrNameLst>
                                          <p:attrName>style.visibility</p:attrName>
                                        </p:attrNameLst>
                                      </p:cBhvr>
                                      <p:to>
                                        <p:strVal val="visible"/>
                                      </p:to>
                                    </p:set>
                                    <p:animEffect transition="in" filter="diamond(out)">
                                      <p:cBhvr>
                                        <p:cTn id="110" dur="1000"/>
                                        <p:tgtEl>
                                          <p:spTgt spid="8225"/>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 presetClass="exit" presetSubtype="16" fill="hold" nodeType="clickEffect">
                                  <p:stCondLst>
                                    <p:cond delay="0"/>
                                  </p:stCondLst>
                                  <p:childTnLst>
                                    <p:animEffect transition="out" filter="box(in)">
                                      <p:cBhvr>
                                        <p:cTn id="114" dur="500"/>
                                        <p:tgtEl>
                                          <p:spTgt spid="8217"/>
                                        </p:tgtEl>
                                      </p:cBhvr>
                                    </p:animEffect>
                                    <p:set>
                                      <p:cBhvr>
                                        <p:cTn id="115" dur="1" fill="hold">
                                          <p:stCondLst>
                                            <p:cond delay="499"/>
                                          </p:stCondLst>
                                        </p:cTn>
                                        <p:tgtEl>
                                          <p:spTgt spid="82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204" grpId="0"/>
      <p:bldP spid="8205" grpId="0" animBg="1"/>
      <p:bldP spid="8207" grpId="0"/>
      <p:bldP spid="8215" grpId="0"/>
      <p:bldP spid="8216" grpId="0"/>
      <p:bldP spid="8223" grpId="0"/>
      <p:bldP spid="8224" grpId="0"/>
      <p:bldP spid="82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Untitle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400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1000" fill="hold"/>
                                        <p:tgtEl>
                                          <p:spTgt spid="17412"/>
                                        </p:tgtEl>
                                        <p:attrNameLst>
                                          <p:attrName>ppt_x</p:attrName>
                                        </p:attrNameLst>
                                      </p:cBhvr>
                                      <p:tavLst>
                                        <p:tav tm="0">
                                          <p:val>
                                            <p:strVal val="#ppt_x-.2"/>
                                          </p:val>
                                        </p:tav>
                                        <p:tav tm="100000">
                                          <p:val>
                                            <p:strVal val="#ppt_x"/>
                                          </p:val>
                                        </p:tav>
                                      </p:tavLst>
                                    </p:anim>
                                    <p:anim calcmode="lin" valueType="num">
                                      <p:cBhvr>
                                        <p:cTn id="8" dur="1000" fill="hold"/>
                                        <p:tgtEl>
                                          <p:spTgt spid="174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0" y="0"/>
            <a:ext cx="9144000" cy="6858000"/>
          </a:xfrm>
          <a:prstGeom prst="flowChartProcess">
            <a:avLst/>
          </a:prstGeom>
          <a:gradFill rotWithShape="1">
            <a:gsLst>
              <a:gs pos="0">
                <a:srgbClr val="66FFFF">
                  <a:alpha val="39999"/>
                </a:srgbClr>
              </a:gs>
              <a:gs pos="50000">
                <a:schemeClr val="tx1">
                  <a:alpha val="6000"/>
                </a:schemeClr>
              </a:gs>
              <a:gs pos="100000">
                <a:srgbClr val="66FFFF">
                  <a:alpha val="39999"/>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9221" name="Text Box 4"/>
          <p:cNvSpPr txBox="1">
            <a:spLocks noChangeArrowheads="1"/>
          </p:cNvSpPr>
          <p:nvPr/>
        </p:nvSpPr>
        <p:spPr bwMode="auto">
          <a:xfrm>
            <a:off x="2362200" y="685800"/>
            <a:ext cx="464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b="1">
                <a:solidFill>
                  <a:srgbClr val="000099"/>
                </a:solidFill>
                <a:latin typeface="Times New Roman" pitchFamily="18" charset="0"/>
                <a:cs typeface="Times New Roman" pitchFamily="18" charset="0"/>
              </a:rPr>
              <a:t>NGHĨA THẦY TRÒ</a:t>
            </a:r>
          </a:p>
        </p:txBody>
      </p:sp>
      <p:sp>
        <p:nvSpPr>
          <p:cNvPr id="9222" name="Text Box 5"/>
          <p:cNvSpPr txBox="1">
            <a:spLocks noChangeArrowheads="1"/>
          </p:cNvSpPr>
          <p:nvPr/>
        </p:nvSpPr>
        <p:spPr bwMode="auto">
          <a:xfrm>
            <a:off x="4800600" y="12954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i="1">
                <a:latin typeface="Times New Roman" pitchFamily="18" charset="0"/>
                <a:cs typeface="Times New Roman" pitchFamily="18" charset="0"/>
              </a:rPr>
              <a:t>( Theo</a:t>
            </a:r>
            <a:r>
              <a:rPr lang="en-US" altLang="en-US" sz="2400">
                <a:latin typeface="Times New Roman" pitchFamily="18" charset="0"/>
                <a:cs typeface="Times New Roman" pitchFamily="18" charset="0"/>
              </a:rPr>
              <a:t> </a:t>
            </a:r>
            <a:r>
              <a:rPr lang="en-US" altLang="en-US" sz="2400" b="1">
                <a:latin typeface="Times New Roman" pitchFamily="18" charset="0"/>
                <a:cs typeface="Times New Roman" pitchFamily="18" charset="0"/>
              </a:rPr>
              <a:t>Hà Ân</a:t>
            </a:r>
            <a:r>
              <a:rPr lang="en-US" altLang="en-US" sz="2400">
                <a:latin typeface="Times New Roman" pitchFamily="18" charset="0"/>
                <a:cs typeface="Times New Roman" pitchFamily="18" charset="0"/>
              </a:rPr>
              <a:t> )</a:t>
            </a:r>
          </a:p>
        </p:txBody>
      </p:sp>
      <p:sp>
        <p:nvSpPr>
          <p:cNvPr id="9223" name="Text Box 6"/>
          <p:cNvSpPr txBox="1">
            <a:spLocks noChangeArrowheads="1"/>
          </p:cNvSpPr>
          <p:nvPr/>
        </p:nvSpPr>
        <p:spPr bwMode="auto">
          <a:xfrm>
            <a:off x="3429000" y="762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b="1">
                <a:solidFill>
                  <a:srgbClr val="993300"/>
                </a:solidFill>
                <a:latin typeface="Times New Roman" pitchFamily="18" charset="0"/>
                <a:cs typeface="Times New Roman" pitchFamily="18" charset="0"/>
              </a:rPr>
              <a:t>TẬP ĐỌC</a:t>
            </a:r>
          </a:p>
        </p:txBody>
      </p:sp>
      <p:sp>
        <p:nvSpPr>
          <p:cNvPr id="9224" name="Text Box 7"/>
          <p:cNvSpPr txBox="1">
            <a:spLocks noChangeArrowheads="1"/>
          </p:cNvSpPr>
          <p:nvPr/>
        </p:nvSpPr>
        <p:spPr bwMode="auto">
          <a:xfrm>
            <a:off x="0" y="1905000"/>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a:solidFill>
                  <a:srgbClr val="0000CC"/>
                </a:solidFill>
                <a:latin typeface="Times New Roman" pitchFamily="18" charset="0"/>
                <a:cs typeface="Times New Roman" pitchFamily="18" charset="0"/>
              </a:rPr>
              <a:t>1, Luyện đọc:</a:t>
            </a:r>
          </a:p>
        </p:txBody>
      </p:sp>
      <p:sp>
        <p:nvSpPr>
          <p:cNvPr id="9225" name="Text Box 8"/>
          <p:cNvSpPr txBox="1">
            <a:spLocks noChangeArrowheads="1"/>
          </p:cNvSpPr>
          <p:nvPr/>
        </p:nvSpPr>
        <p:spPr bwMode="auto">
          <a:xfrm>
            <a:off x="0" y="23622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400" b="1">
                <a:solidFill>
                  <a:srgbClr val="0000CC"/>
                </a:solidFill>
                <a:latin typeface="Times New Roman" pitchFamily="18" charset="0"/>
                <a:cs typeface="Times New Roman" pitchFamily="18" charset="0"/>
              </a:rPr>
              <a:t>a, Đọc đúng:</a:t>
            </a:r>
          </a:p>
        </p:txBody>
      </p:sp>
      <p:sp>
        <p:nvSpPr>
          <p:cNvPr id="9226" name="Text Box 9"/>
          <p:cNvSpPr txBox="1">
            <a:spLocks noChangeArrowheads="1"/>
          </p:cNvSpPr>
          <p:nvPr/>
        </p:nvSpPr>
        <p:spPr bwMode="auto">
          <a:xfrm>
            <a:off x="0" y="28956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tề tựu</a:t>
            </a:r>
          </a:p>
        </p:txBody>
      </p:sp>
      <p:sp>
        <p:nvSpPr>
          <p:cNvPr id="9227" name="Text Box 10"/>
          <p:cNvSpPr txBox="1">
            <a:spLocks noChangeArrowheads="1"/>
          </p:cNvSpPr>
          <p:nvPr/>
        </p:nvSpPr>
        <p:spPr bwMode="auto">
          <a:xfrm>
            <a:off x="990600" y="2909888"/>
            <a:ext cx="1600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dạ ran </a:t>
            </a:r>
          </a:p>
        </p:txBody>
      </p:sp>
      <p:sp>
        <p:nvSpPr>
          <p:cNvPr id="9228" name="Text Box 11"/>
          <p:cNvSpPr txBox="1">
            <a:spLocks noChangeArrowheads="1"/>
          </p:cNvSpPr>
          <p:nvPr/>
        </p:nvSpPr>
        <p:spPr bwMode="auto">
          <a:xfrm>
            <a:off x="2133600" y="2909888"/>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sưởi nắng</a:t>
            </a:r>
          </a:p>
        </p:txBody>
      </p:sp>
      <p:sp>
        <p:nvSpPr>
          <p:cNvPr id="9229" name="Text Box 12"/>
          <p:cNvSpPr txBox="1">
            <a:spLocks noChangeArrowheads="1"/>
          </p:cNvSpPr>
          <p:nvPr/>
        </p:nvSpPr>
        <p:spPr bwMode="auto">
          <a:xfrm>
            <a:off x="0" y="3352800"/>
            <a:ext cx="4114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Mấy học trò cũ từ xa về dâng biếu thầy những cuốn sách quý.</a:t>
            </a:r>
          </a:p>
        </p:txBody>
      </p:sp>
      <p:sp>
        <p:nvSpPr>
          <p:cNvPr id="9230" name="Line 13"/>
          <p:cNvSpPr>
            <a:spLocks noChangeShapeType="1"/>
          </p:cNvSpPr>
          <p:nvPr/>
        </p:nvSpPr>
        <p:spPr bwMode="auto">
          <a:xfrm flipH="1">
            <a:off x="3733800" y="3448050"/>
            <a:ext cx="61913" cy="381000"/>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Text Box 14"/>
          <p:cNvSpPr txBox="1">
            <a:spLocks noChangeArrowheads="1"/>
          </p:cNvSpPr>
          <p:nvPr/>
        </p:nvSpPr>
        <p:spPr bwMode="auto">
          <a:xfrm>
            <a:off x="4267200" y="1858963"/>
            <a:ext cx="3200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b="1">
                <a:solidFill>
                  <a:srgbClr val="0000CC"/>
                </a:solidFill>
                <a:latin typeface="Times New Roman" pitchFamily="18" charset="0"/>
                <a:cs typeface="Times New Roman" pitchFamily="18" charset="0"/>
              </a:rPr>
              <a:t>2, Tìm hiểu bài:</a:t>
            </a:r>
          </a:p>
        </p:txBody>
      </p:sp>
      <p:sp>
        <p:nvSpPr>
          <p:cNvPr id="9232" name="Text Box 15"/>
          <p:cNvSpPr txBox="1">
            <a:spLocks noChangeArrowheads="1"/>
          </p:cNvSpPr>
          <p:nvPr/>
        </p:nvSpPr>
        <p:spPr bwMode="auto">
          <a:xfrm>
            <a:off x="4267200" y="2452688"/>
            <a:ext cx="1905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b="1">
                <a:solidFill>
                  <a:srgbClr val="0000CC"/>
                </a:solidFill>
                <a:latin typeface="Times New Roman" pitchFamily="18" charset="0"/>
                <a:cs typeface="Times New Roman" pitchFamily="18" charset="0"/>
              </a:rPr>
              <a:t>a, Từ ngữ:</a:t>
            </a:r>
          </a:p>
        </p:txBody>
      </p:sp>
      <p:sp>
        <p:nvSpPr>
          <p:cNvPr id="9233" name="Text Box 16"/>
          <p:cNvSpPr txBox="1">
            <a:spLocks noChangeArrowheads="1"/>
          </p:cNvSpPr>
          <p:nvPr/>
        </p:nvSpPr>
        <p:spPr bwMode="auto">
          <a:xfrm>
            <a:off x="4343400" y="2895600"/>
            <a:ext cx="236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mừng thọ</a:t>
            </a:r>
          </a:p>
        </p:txBody>
      </p:sp>
      <p:sp>
        <p:nvSpPr>
          <p:cNvPr id="9234" name="Text Box 17"/>
          <p:cNvSpPr txBox="1">
            <a:spLocks noChangeArrowheads="1"/>
          </p:cNvSpPr>
          <p:nvPr/>
        </p:nvSpPr>
        <p:spPr bwMode="auto">
          <a:xfrm>
            <a:off x="5943600" y="28956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dâng biếu</a:t>
            </a:r>
          </a:p>
        </p:txBody>
      </p:sp>
      <p:sp>
        <p:nvSpPr>
          <p:cNvPr id="9235" name="Text Box 18"/>
          <p:cNvSpPr txBox="1">
            <a:spLocks noChangeArrowheads="1"/>
          </p:cNvSpPr>
          <p:nvPr/>
        </p:nvSpPr>
        <p:spPr bwMode="auto">
          <a:xfrm>
            <a:off x="4343400" y="3352800"/>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2800">
                <a:solidFill>
                  <a:srgbClr val="800000"/>
                </a:solidFill>
                <a:latin typeface="Times New Roman" pitchFamily="18" charset="0"/>
                <a:cs typeface="Times New Roman" pitchFamily="18" charset="0"/>
              </a:rPr>
              <a:t>- cung kính, tạ ơn thầy</a:t>
            </a:r>
          </a:p>
        </p:txBody>
      </p:sp>
      <p:sp>
        <p:nvSpPr>
          <p:cNvPr id="9236" name="Line 19"/>
          <p:cNvSpPr>
            <a:spLocks noChangeShapeType="1"/>
          </p:cNvSpPr>
          <p:nvPr/>
        </p:nvSpPr>
        <p:spPr bwMode="auto">
          <a:xfrm>
            <a:off x="4267200" y="1828800"/>
            <a:ext cx="0" cy="5029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188" name="Group 20"/>
          <p:cNvGrpSpPr>
            <a:grpSpLocks/>
          </p:cNvGrpSpPr>
          <p:nvPr/>
        </p:nvGrpSpPr>
        <p:grpSpPr bwMode="auto">
          <a:xfrm>
            <a:off x="304800" y="4724400"/>
            <a:ext cx="8153400" cy="2133600"/>
            <a:chOff x="192" y="1920"/>
            <a:chExt cx="4704" cy="912"/>
          </a:xfrm>
        </p:grpSpPr>
        <p:sp>
          <p:nvSpPr>
            <p:cNvPr id="9241" name="AutoShape 21"/>
            <p:cNvSpPr>
              <a:spLocks noChangeArrowheads="1"/>
            </p:cNvSpPr>
            <p:nvPr/>
          </p:nvSpPr>
          <p:spPr bwMode="auto">
            <a:xfrm>
              <a:off x="192" y="1920"/>
              <a:ext cx="4704" cy="912"/>
            </a:xfrm>
            <a:prstGeom prst="flowChartAlternateProcess">
              <a:avLst/>
            </a:prstGeom>
            <a:gradFill rotWithShape="1">
              <a:gsLst>
                <a:gs pos="0">
                  <a:srgbClr val="FF00FF"/>
                </a:gs>
                <a:gs pos="50000">
                  <a:srgbClr val="FFFFFF"/>
                </a:gs>
                <a:gs pos="100000">
                  <a:srgbClr val="FF00FF"/>
                </a:gs>
              </a:gsLst>
              <a:lin ang="5400000" scaled="1"/>
            </a:gradFill>
            <a:ln w="9525">
              <a:solidFill>
                <a:srgbClr val="99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en-US" sz="4000" b="1">
                <a:solidFill>
                  <a:srgbClr val="000000"/>
                </a:solidFill>
                <a:latin typeface=".VnTimeH" pitchFamily="34" charset="0"/>
              </a:endParaRPr>
            </a:p>
          </p:txBody>
        </p:sp>
        <p:sp>
          <p:nvSpPr>
            <p:cNvPr id="9242" name="Text Box 22"/>
            <p:cNvSpPr txBox="1">
              <a:spLocks noChangeArrowheads="1"/>
            </p:cNvSpPr>
            <p:nvPr/>
          </p:nvSpPr>
          <p:spPr bwMode="auto">
            <a:xfrm>
              <a:off x="384" y="1968"/>
              <a:ext cx="4416" cy="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a:latin typeface="Times New Roman" pitchFamily="18" charset="0"/>
                  <a:cs typeface="Times New Roman" pitchFamily="18" charset="0"/>
                </a:rPr>
                <a:t>Những thành ngữ, tục ngữ nào nói lên bài học mà các môn sinh nhận được trong ngày mừng thọ cụ giáo Chu?</a:t>
              </a:r>
            </a:p>
          </p:txBody>
        </p:sp>
      </p:grpSp>
      <p:grpSp>
        <p:nvGrpSpPr>
          <p:cNvPr id="7195" name="Group 27"/>
          <p:cNvGrpSpPr>
            <a:grpSpLocks/>
          </p:cNvGrpSpPr>
          <p:nvPr/>
        </p:nvGrpSpPr>
        <p:grpSpPr bwMode="auto">
          <a:xfrm>
            <a:off x="304800" y="4724400"/>
            <a:ext cx="8153400" cy="2133600"/>
            <a:chOff x="192" y="1920"/>
            <a:chExt cx="4704" cy="912"/>
          </a:xfrm>
        </p:grpSpPr>
        <p:sp>
          <p:nvSpPr>
            <p:cNvPr id="9239" name="AutoShape 28"/>
            <p:cNvSpPr>
              <a:spLocks noChangeArrowheads="1"/>
            </p:cNvSpPr>
            <p:nvPr/>
          </p:nvSpPr>
          <p:spPr bwMode="auto">
            <a:xfrm>
              <a:off x="192" y="1920"/>
              <a:ext cx="4704" cy="912"/>
            </a:xfrm>
            <a:prstGeom prst="flowChartAlternateProcess">
              <a:avLst/>
            </a:prstGeom>
            <a:gradFill rotWithShape="1">
              <a:gsLst>
                <a:gs pos="0">
                  <a:srgbClr val="FF00FF"/>
                </a:gs>
                <a:gs pos="50000">
                  <a:srgbClr val="FFFFFF"/>
                </a:gs>
                <a:gs pos="100000">
                  <a:srgbClr val="FF00FF"/>
                </a:gs>
              </a:gsLst>
              <a:lin ang="5400000" scaled="1"/>
            </a:gradFill>
            <a:ln w="9525">
              <a:solidFill>
                <a:srgbClr val="99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vi-VN" altLang="en-US" sz="4000" b="1">
                <a:solidFill>
                  <a:srgbClr val="000000"/>
                </a:solidFill>
                <a:latin typeface=".VnTimeH" pitchFamily="34" charset="0"/>
              </a:endParaRPr>
            </a:p>
          </p:txBody>
        </p:sp>
        <p:sp>
          <p:nvSpPr>
            <p:cNvPr id="9240" name="Text Box 29"/>
            <p:cNvSpPr txBox="1">
              <a:spLocks noChangeArrowheads="1"/>
            </p:cNvSpPr>
            <p:nvPr/>
          </p:nvSpPr>
          <p:spPr bwMode="auto">
            <a:xfrm>
              <a:off x="384" y="1968"/>
              <a:ext cx="4416" cy="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3600">
                  <a:latin typeface="Times New Roman" pitchFamily="18" charset="0"/>
                  <a:cs typeface="Times New Roman" pitchFamily="18" charset="0"/>
                </a:rPr>
                <a:t>Những thành ngữ, tục ngữ nào nói lên bài học mà các môn sinh nhận được trong ngày mừng thọ cụ giáo Chu?</a:t>
              </a:r>
            </a:p>
          </p:txBody>
        </p:sp>
      </p:grpSp>
    </p:spTree>
    <p:extLst>
      <p:ext uri="{BB962C8B-B14F-4D97-AF65-F5344CB8AC3E}">
        <p14:creationId xmlns:p14="http://schemas.microsoft.com/office/powerpoint/2010/main" val="990705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p:cTn id="7" dur="1000" fill="hold"/>
                                        <p:tgtEl>
                                          <p:spTgt spid="7188"/>
                                        </p:tgtEl>
                                        <p:attrNameLst>
                                          <p:attrName>ppt_w</p:attrName>
                                        </p:attrNameLst>
                                      </p:cBhvr>
                                      <p:tavLst>
                                        <p:tav tm="0">
                                          <p:val>
                                            <p:strVal val="#ppt_w+.3"/>
                                          </p:val>
                                        </p:tav>
                                        <p:tav tm="100000">
                                          <p:val>
                                            <p:strVal val="#ppt_w"/>
                                          </p:val>
                                        </p:tav>
                                      </p:tavLst>
                                    </p:anim>
                                    <p:anim calcmode="lin" valueType="num">
                                      <p:cBhvr>
                                        <p:cTn id="8" dur="1000" fill="hold"/>
                                        <p:tgtEl>
                                          <p:spTgt spid="7188"/>
                                        </p:tgtEl>
                                        <p:attrNameLst>
                                          <p:attrName>ppt_h</p:attrName>
                                        </p:attrNameLst>
                                      </p:cBhvr>
                                      <p:tavLst>
                                        <p:tav tm="0">
                                          <p:val>
                                            <p:strVal val="#ppt_h"/>
                                          </p:val>
                                        </p:tav>
                                        <p:tav tm="100000">
                                          <p:val>
                                            <p:strVal val="#ppt_h"/>
                                          </p:val>
                                        </p:tav>
                                      </p:tavLst>
                                    </p:anim>
                                    <p:animEffect transition="in" filter="fade">
                                      <p:cBhvr>
                                        <p:cTn id="9" dur="1000"/>
                                        <p:tgtEl>
                                          <p:spTgt spid="71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195"/>
                                        </p:tgtEl>
                                        <p:attrNameLst>
                                          <p:attrName>style.visibility</p:attrName>
                                        </p:attrNameLst>
                                      </p:cBhvr>
                                      <p:to>
                                        <p:strVal val="visible"/>
                                      </p:to>
                                    </p:set>
                                    <p:anim calcmode="lin" valueType="num">
                                      <p:cBhvr>
                                        <p:cTn id="14" dur="1000" fill="hold"/>
                                        <p:tgtEl>
                                          <p:spTgt spid="7195"/>
                                        </p:tgtEl>
                                        <p:attrNameLst>
                                          <p:attrName>ppt_w</p:attrName>
                                        </p:attrNameLst>
                                      </p:cBhvr>
                                      <p:tavLst>
                                        <p:tav tm="0">
                                          <p:val>
                                            <p:strVal val="#ppt_w+.3"/>
                                          </p:val>
                                        </p:tav>
                                        <p:tav tm="100000">
                                          <p:val>
                                            <p:strVal val="#ppt_w"/>
                                          </p:val>
                                        </p:tav>
                                      </p:tavLst>
                                    </p:anim>
                                    <p:anim calcmode="lin" valueType="num">
                                      <p:cBhvr>
                                        <p:cTn id="15" dur="1000" fill="hold"/>
                                        <p:tgtEl>
                                          <p:spTgt spid="7195"/>
                                        </p:tgtEl>
                                        <p:attrNameLst>
                                          <p:attrName>ppt_h</p:attrName>
                                        </p:attrNameLst>
                                      </p:cBhvr>
                                      <p:tavLst>
                                        <p:tav tm="0">
                                          <p:val>
                                            <p:strVal val="#ppt_h"/>
                                          </p:val>
                                        </p:tav>
                                        <p:tav tm="100000">
                                          <p:val>
                                            <p:strVal val="#ppt_h"/>
                                          </p:val>
                                        </p:tav>
                                      </p:tavLst>
                                    </p:anim>
                                    <p:animEffect transition="in" filter="fade">
                                      <p:cBhvr>
                                        <p:cTn id="16" dur="1000"/>
                                        <p:tgtEl>
                                          <p:spTgt spid="7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4" descr="lollipop[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7" descr="lollipop[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3276600" y="3276600"/>
            <a:ext cx="685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4" descr="lollipop[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V="1">
            <a:off x="152400" y="6762750"/>
            <a:ext cx="9144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lollipop[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5676900" y="3314700"/>
            <a:ext cx="685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deco68 LONGU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603567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deco68 LONGU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0725" y="228600"/>
            <a:ext cx="6035675"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deco68 LONGU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136525" y="6427788"/>
            <a:ext cx="603567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deco68 LONGU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048000" y="6400800"/>
            <a:ext cx="60356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0" descr="1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066800"/>
            <a:ext cx="99853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1" descr="1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96200" y="990600"/>
            <a:ext cx="1022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2" descr="Bộ sập gỗ bạc tỷ của 'tỷ phú chơi ngô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85344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49857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1201</Words>
  <Application>Microsoft Office PowerPoint</Application>
  <PresentationFormat>On-screen Show (4:3)</PresentationFormat>
  <Paragraphs>127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PHIẾU GIAO VIỆC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GIAO VIỆC</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2020-05-18T08:51:15Z</dcterms:created>
  <dcterms:modified xsi:type="dcterms:W3CDTF">2020-05-18T08:54:08Z</dcterms:modified>
</cp:coreProperties>
</file>