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FADC22-C846-4B9B-8979-699AD8EE972C}" type="datetimeFigureOut">
              <a:rPr lang="en-US" smtClean="0"/>
              <a:t>18/05/2020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C0952C-947D-4D8C-9E4D-10D68CD6E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162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A594044-F709-40DA-988B-0FFB9531C2BD}" type="slidenum">
              <a:rPr lang="en-US" altLang="en-US"/>
              <a:pPr eaLnBrk="1" hangingPunct="1"/>
              <a:t>3</a:t>
            </a:fld>
            <a:endParaRPr lang="en-US" altLang="en-US"/>
          </a:p>
        </p:txBody>
      </p:sp>
      <p:sp>
        <p:nvSpPr>
          <p:cNvPr id="102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BD624-E85D-4B22-B78D-A12DA433C3F7}" type="datetimeFigureOut">
              <a:rPr lang="en-US" smtClean="0"/>
              <a:t>18/05/2020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74F8B-1A23-46F8-89E7-D91D6F4E2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362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BD624-E85D-4B22-B78D-A12DA433C3F7}" type="datetimeFigureOut">
              <a:rPr lang="en-US" smtClean="0"/>
              <a:t>18/05/2020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74F8B-1A23-46F8-89E7-D91D6F4E2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746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BD624-E85D-4B22-B78D-A12DA433C3F7}" type="datetimeFigureOut">
              <a:rPr lang="en-US" smtClean="0"/>
              <a:t>18/05/2020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74F8B-1A23-46F8-89E7-D91D6F4E2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519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BD624-E85D-4B22-B78D-A12DA433C3F7}" type="datetimeFigureOut">
              <a:rPr lang="en-US" smtClean="0"/>
              <a:t>18/05/2020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74F8B-1A23-46F8-89E7-D91D6F4E2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7533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BD624-E85D-4B22-B78D-A12DA433C3F7}" type="datetimeFigureOut">
              <a:rPr lang="en-US" smtClean="0"/>
              <a:t>18/05/2020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74F8B-1A23-46F8-89E7-D91D6F4E2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533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BD624-E85D-4B22-B78D-A12DA433C3F7}" type="datetimeFigureOut">
              <a:rPr lang="en-US" smtClean="0"/>
              <a:t>18/05/2020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74F8B-1A23-46F8-89E7-D91D6F4E2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2797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BD624-E85D-4B22-B78D-A12DA433C3F7}" type="datetimeFigureOut">
              <a:rPr lang="en-US" smtClean="0"/>
              <a:t>18/05/2020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74F8B-1A23-46F8-89E7-D91D6F4E2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824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BD624-E85D-4B22-B78D-A12DA433C3F7}" type="datetimeFigureOut">
              <a:rPr lang="en-US" smtClean="0"/>
              <a:t>18/05/2020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74F8B-1A23-46F8-89E7-D91D6F4E2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543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BD624-E85D-4B22-B78D-A12DA433C3F7}" type="datetimeFigureOut">
              <a:rPr lang="en-US" smtClean="0"/>
              <a:t>18/05/2020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74F8B-1A23-46F8-89E7-D91D6F4E2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569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BD624-E85D-4B22-B78D-A12DA433C3F7}" type="datetimeFigureOut">
              <a:rPr lang="en-US" smtClean="0"/>
              <a:t>18/05/2020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74F8B-1A23-46F8-89E7-D91D6F4E2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967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BD624-E85D-4B22-B78D-A12DA433C3F7}" type="datetimeFigureOut">
              <a:rPr lang="en-US" smtClean="0"/>
              <a:t>18/05/2020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74F8B-1A23-46F8-89E7-D91D6F4E2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02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3BD624-E85D-4B22-B78D-A12DA433C3F7}" type="datetimeFigureOut">
              <a:rPr lang="en-US" smtClean="0"/>
              <a:t>18/05/2020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474F8B-1A23-46F8-89E7-D91D6F4E2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888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 Box 5"/>
          <p:cNvSpPr txBox="1">
            <a:spLocks noChangeArrowheads="1"/>
          </p:cNvSpPr>
          <p:nvPr/>
        </p:nvSpPr>
        <p:spPr bwMode="auto">
          <a:xfrm>
            <a:off x="1553045" y="1219200"/>
            <a:ext cx="5917261" cy="1569660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4800" dirty="0"/>
              <a:t>TOÁN 5</a:t>
            </a:r>
          </a:p>
          <a:p>
            <a:pPr algn="ctr" eaLnBrk="1" hangingPunct="1"/>
            <a:r>
              <a:rPr lang="en-US" altLang="en-US" sz="4800" dirty="0"/>
              <a:t>TIẾT 135 – TUẦN 27</a:t>
            </a:r>
          </a:p>
        </p:txBody>
      </p:sp>
    </p:spTree>
    <p:extLst>
      <p:ext uri="{BB962C8B-B14F-4D97-AF65-F5344CB8AC3E}">
        <p14:creationId xmlns:p14="http://schemas.microsoft.com/office/powerpoint/2010/main" val="2701753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5"/>
          <p:cNvSpPr txBox="1">
            <a:spLocks noChangeArrowheads="1"/>
          </p:cNvSpPr>
          <p:nvPr/>
        </p:nvSpPr>
        <p:spPr bwMode="auto">
          <a:xfrm>
            <a:off x="950913" y="733425"/>
            <a:ext cx="193992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 u="sng" dirty="0" err="1"/>
              <a:t>Khởi</a:t>
            </a:r>
            <a:r>
              <a:rPr lang="en-US" altLang="en-US" sz="2800" u="sng" dirty="0"/>
              <a:t> </a:t>
            </a:r>
            <a:r>
              <a:rPr lang="en-US" altLang="en-US" sz="2800" u="sng" dirty="0" err="1"/>
              <a:t>động</a:t>
            </a:r>
            <a:r>
              <a:rPr lang="en-US" altLang="en-US" sz="2800" u="sng" dirty="0"/>
              <a:t>:</a:t>
            </a: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938213" y="1412875"/>
            <a:ext cx="7594600" cy="1373188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/>
              <a:t>Một người đi bộ một quãng đường 13,95 km </a:t>
            </a:r>
          </a:p>
          <a:p>
            <a:pPr eaLnBrk="1" hangingPunct="1"/>
            <a:r>
              <a:rPr lang="en-US" altLang="en-US" sz="2800"/>
              <a:t>với vận tốc 6,2 km/giờ.Hỏi người đó đi hết </a:t>
            </a:r>
          </a:p>
          <a:p>
            <a:pPr eaLnBrk="1" hangingPunct="1"/>
            <a:r>
              <a:rPr lang="en-US" altLang="en-US" sz="2800"/>
              <a:t>bao nhiêu thời gian? </a:t>
            </a:r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2268538" y="3357563"/>
            <a:ext cx="50482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/>
              <a:t>Thời gian người đi bộ đi hết là:</a:t>
            </a:r>
          </a:p>
        </p:txBody>
      </p:sp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2771775" y="3933825"/>
            <a:ext cx="43053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/>
              <a:t>13,95   :   6,2  = 2,25 (giờ)</a:t>
            </a:r>
          </a:p>
        </p:txBody>
      </p:sp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5051425" y="4405313"/>
            <a:ext cx="258603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FF0066"/>
                </a:solidFill>
              </a:rPr>
              <a:t>= 2 giờ 15 phút</a:t>
            </a:r>
          </a:p>
        </p:txBody>
      </p:sp>
      <p:sp>
        <p:nvSpPr>
          <p:cNvPr id="8204" name="Text Box 12"/>
          <p:cNvSpPr txBox="1">
            <a:spLocks noChangeArrowheads="1"/>
          </p:cNvSpPr>
          <p:nvPr/>
        </p:nvSpPr>
        <p:spPr bwMode="auto">
          <a:xfrm>
            <a:off x="4695825" y="5197475"/>
            <a:ext cx="36052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 u="sng">
                <a:solidFill>
                  <a:srgbClr val="FF0066"/>
                </a:solidFill>
              </a:rPr>
              <a:t>Đáp số: </a:t>
            </a:r>
            <a:r>
              <a:rPr lang="en-US" altLang="en-US" sz="2800">
                <a:solidFill>
                  <a:srgbClr val="FF0066"/>
                </a:solidFill>
              </a:rPr>
              <a:t>2 giờ 15 phút</a:t>
            </a:r>
          </a:p>
        </p:txBody>
      </p:sp>
    </p:spTree>
    <p:extLst>
      <p:ext uri="{BB962C8B-B14F-4D97-AF65-F5344CB8AC3E}">
        <p14:creationId xmlns:p14="http://schemas.microsoft.com/office/powerpoint/2010/main" val="3254685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8" grpId="0" animBg="1"/>
      <p:bldP spid="8201" grpId="0"/>
      <p:bldP spid="8202" grpId="0"/>
      <p:bldP spid="8203" grpId="0"/>
      <p:bldP spid="820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98" name="Group 50"/>
          <p:cNvGraphicFramePr>
            <a:graphicFrameLocks noGrp="1"/>
          </p:cNvGraphicFramePr>
          <p:nvPr/>
        </p:nvGraphicFramePr>
        <p:xfrm>
          <a:off x="144463" y="2116138"/>
          <a:ext cx="8820150" cy="2608263"/>
        </p:xfrm>
        <a:graphic>
          <a:graphicData uri="http://schemas.openxmlformats.org/drawingml/2006/table">
            <a:tbl>
              <a:tblPr/>
              <a:tblGrid>
                <a:gridCol w="1906587"/>
                <a:gridCol w="1620838"/>
                <a:gridCol w="1765300"/>
                <a:gridCol w="1763712"/>
                <a:gridCol w="1763713"/>
              </a:tblGrid>
              <a:tr h="879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 (km)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261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51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 (km/giờ)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27,5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3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 (giờ)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079" name="Text Box 31"/>
          <p:cNvSpPr txBox="1">
            <a:spLocks noChangeArrowheads="1"/>
          </p:cNvSpPr>
          <p:nvPr/>
        </p:nvSpPr>
        <p:spPr bwMode="auto">
          <a:xfrm>
            <a:off x="468313" y="549275"/>
            <a:ext cx="52451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/>
              <a:t>1. Viết số thích hợp vào ô trống:</a:t>
            </a:r>
          </a:p>
        </p:txBody>
      </p:sp>
      <p:sp>
        <p:nvSpPr>
          <p:cNvPr id="2085" name="Text Box 37"/>
          <p:cNvSpPr txBox="1">
            <a:spLocks noChangeArrowheads="1"/>
          </p:cNvSpPr>
          <p:nvPr/>
        </p:nvSpPr>
        <p:spPr bwMode="auto">
          <a:xfrm>
            <a:off x="2268538" y="4076700"/>
            <a:ext cx="13001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400">
                <a:solidFill>
                  <a:srgbClr val="FF0066"/>
                </a:solidFill>
              </a:rPr>
              <a:t>4,35 giờ</a:t>
            </a:r>
          </a:p>
        </p:txBody>
      </p:sp>
      <p:sp>
        <p:nvSpPr>
          <p:cNvPr id="2086" name="Text Box 38"/>
          <p:cNvSpPr txBox="1">
            <a:spLocks noChangeArrowheads="1"/>
          </p:cNvSpPr>
          <p:nvPr/>
        </p:nvSpPr>
        <p:spPr bwMode="auto">
          <a:xfrm>
            <a:off x="4284663" y="4029075"/>
            <a:ext cx="876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400">
                <a:solidFill>
                  <a:srgbClr val="FF0066"/>
                </a:solidFill>
              </a:rPr>
              <a:t>2 giờ</a:t>
            </a:r>
          </a:p>
        </p:txBody>
      </p:sp>
      <p:sp>
        <p:nvSpPr>
          <p:cNvPr id="2088" name="Text Box 40"/>
          <p:cNvSpPr txBox="1">
            <a:spLocks noChangeArrowheads="1"/>
          </p:cNvSpPr>
          <p:nvPr/>
        </p:nvSpPr>
        <p:spPr bwMode="auto">
          <a:xfrm>
            <a:off x="5867400" y="4029075"/>
            <a:ext cx="876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400">
                <a:solidFill>
                  <a:srgbClr val="FF0066"/>
                </a:solidFill>
              </a:rPr>
              <a:t>6 giờ</a:t>
            </a:r>
          </a:p>
        </p:txBody>
      </p:sp>
      <p:sp>
        <p:nvSpPr>
          <p:cNvPr id="2091" name="Text Box 43"/>
          <p:cNvSpPr txBox="1">
            <a:spLocks noChangeArrowheads="1"/>
          </p:cNvSpPr>
          <p:nvPr/>
        </p:nvSpPr>
        <p:spPr bwMode="auto">
          <a:xfrm>
            <a:off x="7618413" y="4051300"/>
            <a:ext cx="1130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400">
                <a:solidFill>
                  <a:srgbClr val="FF0066"/>
                </a:solidFill>
              </a:rPr>
              <a:t>2,4 giờ</a:t>
            </a:r>
          </a:p>
        </p:txBody>
      </p:sp>
      <p:sp>
        <p:nvSpPr>
          <p:cNvPr id="2100" name="AutoShape 52"/>
          <p:cNvSpPr>
            <a:spLocks noChangeArrowheads="1"/>
          </p:cNvSpPr>
          <p:nvPr/>
        </p:nvSpPr>
        <p:spPr bwMode="auto">
          <a:xfrm rot="10800000">
            <a:off x="755650" y="4868863"/>
            <a:ext cx="1800225" cy="609600"/>
          </a:xfrm>
          <a:prstGeom prst="wedgeRectCallout">
            <a:avLst>
              <a:gd name="adj1" fmla="val -72222"/>
              <a:gd name="adj2" fmla="val 10755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endParaRPr lang="en-US" altLang="en-US"/>
          </a:p>
        </p:txBody>
      </p:sp>
      <p:sp>
        <p:nvSpPr>
          <p:cNvPr id="2101" name="Text Box 53"/>
          <p:cNvSpPr txBox="1">
            <a:spLocks noChangeArrowheads="1"/>
          </p:cNvSpPr>
          <p:nvPr/>
        </p:nvSpPr>
        <p:spPr bwMode="auto">
          <a:xfrm>
            <a:off x="758825" y="4941888"/>
            <a:ext cx="17256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400">
                <a:solidFill>
                  <a:schemeClr val="accent2"/>
                </a:solidFill>
              </a:rPr>
              <a:t>4giờ21phút</a:t>
            </a:r>
          </a:p>
        </p:txBody>
      </p:sp>
      <p:sp>
        <p:nvSpPr>
          <p:cNvPr id="2102" name="AutoShape 54"/>
          <p:cNvSpPr>
            <a:spLocks noChangeArrowheads="1"/>
          </p:cNvSpPr>
          <p:nvPr/>
        </p:nvSpPr>
        <p:spPr bwMode="auto">
          <a:xfrm rot="10800000">
            <a:off x="5867400" y="4868863"/>
            <a:ext cx="1800225" cy="609600"/>
          </a:xfrm>
          <a:prstGeom prst="wedgeRectCallout">
            <a:avLst>
              <a:gd name="adj1" fmla="val -72222"/>
              <a:gd name="adj2" fmla="val 10755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endParaRPr lang="en-US" altLang="en-US"/>
          </a:p>
        </p:txBody>
      </p:sp>
      <p:sp>
        <p:nvSpPr>
          <p:cNvPr id="2103" name="Text Box 55"/>
          <p:cNvSpPr txBox="1">
            <a:spLocks noChangeArrowheads="1"/>
          </p:cNvSpPr>
          <p:nvPr/>
        </p:nvSpPr>
        <p:spPr bwMode="auto">
          <a:xfrm>
            <a:off x="5940425" y="4941888"/>
            <a:ext cx="17256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400">
                <a:solidFill>
                  <a:schemeClr val="accent2"/>
                </a:solidFill>
              </a:rPr>
              <a:t>2giờ24phút</a:t>
            </a:r>
          </a:p>
        </p:txBody>
      </p:sp>
    </p:spTree>
    <p:extLst>
      <p:ext uri="{BB962C8B-B14F-4D97-AF65-F5344CB8AC3E}">
        <p14:creationId xmlns:p14="http://schemas.microsoft.com/office/powerpoint/2010/main" val="1143154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2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2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2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9" grpId="0"/>
      <p:bldP spid="2085" grpId="0"/>
      <p:bldP spid="2086" grpId="0"/>
      <p:bldP spid="2088" grpId="0"/>
      <p:bldP spid="2091" grpId="0"/>
      <p:bldP spid="2100" grpId="0" animBg="1"/>
      <p:bldP spid="2101" grpId="0"/>
      <p:bldP spid="2102" grpId="0" animBg="1"/>
      <p:bldP spid="210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4"/>
          <p:cNvSpPr txBox="1">
            <a:spLocks noChangeArrowheads="1"/>
          </p:cNvSpPr>
          <p:nvPr/>
        </p:nvSpPr>
        <p:spPr bwMode="auto">
          <a:xfrm>
            <a:off x="519113" y="588963"/>
            <a:ext cx="7818437" cy="1373187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/>
            <a:r>
              <a:rPr lang="en-US" altLang="en-US" sz="2800"/>
              <a:t>2. Một con ốc sên bò với vận tốc 12cm/phút. Hỏi</a:t>
            </a:r>
          </a:p>
          <a:p>
            <a:pPr algn="just" eaLnBrk="1" hangingPunct="1"/>
            <a:r>
              <a:rPr lang="en-US" altLang="en-US" sz="2800"/>
              <a:t>    Con ốc sên đó bò được quãng đường 1,08m</a:t>
            </a:r>
          </a:p>
          <a:p>
            <a:pPr algn="just" eaLnBrk="1" hangingPunct="1"/>
            <a:r>
              <a:rPr lang="en-US" altLang="en-US" sz="2800"/>
              <a:t>    trong thời gian bao lâu ?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468313" y="2781300"/>
            <a:ext cx="2651125" cy="13843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/>
              <a:t>s  =  1,08m</a:t>
            </a:r>
          </a:p>
          <a:p>
            <a:pPr eaLnBrk="1" hangingPunct="1"/>
            <a:r>
              <a:rPr lang="en-US" altLang="en-US" sz="2800"/>
              <a:t>v  =  12cm/phút</a:t>
            </a:r>
          </a:p>
          <a:p>
            <a:pPr eaLnBrk="1" hangingPunct="1"/>
            <a:r>
              <a:rPr lang="en-US" altLang="en-US" sz="2800"/>
              <a:t>t  =       ?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3995738" y="2684463"/>
            <a:ext cx="3303587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400"/>
              <a:t>C1: 1,08m   =   108 cm</a:t>
            </a: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3492500" y="3332163"/>
            <a:ext cx="54006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400"/>
              <a:t>Thời gian ốc sên bò hết quãng đường:</a:t>
            </a: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3995738" y="3979863"/>
            <a:ext cx="35242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400"/>
              <a:t>108   :   12     =   9 (phút)</a:t>
            </a:r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5724525" y="4843463"/>
            <a:ext cx="23352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400" u="sng">
                <a:solidFill>
                  <a:srgbClr val="FF0066"/>
                </a:solidFill>
              </a:rPr>
              <a:t>Đáp số</a:t>
            </a:r>
            <a:r>
              <a:rPr lang="en-US" altLang="en-US" sz="2400">
                <a:solidFill>
                  <a:srgbClr val="FF0066"/>
                </a:solidFill>
              </a:rPr>
              <a:t>:   9 phút</a:t>
            </a:r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4716463" y="2133600"/>
            <a:ext cx="127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400" u="sng"/>
              <a:t>Bài giải:</a:t>
            </a:r>
          </a:p>
        </p:txBody>
      </p:sp>
    </p:spTree>
    <p:extLst>
      <p:ext uri="{BB962C8B-B14F-4D97-AF65-F5344CB8AC3E}">
        <p14:creationId xmlns:p14="http://schemas.microsoft.com/office/powerpoint/2010/main" val="1569468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 animBg="1"/>
      <p:bldP spid="3077" grpId="1" animBg="1"/>
      <p:bldP spid="3078" grpId="0"/>
      <p:bldP spid="3079" grpId="0"/>
      <p:bldP spid="3080" grpId="0"/>
      <p:bldP spid="3081" grpId="0"/>
      <p:bldP spid="308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4"/>
          <p:cNvSpPr txBox="1">
            <a:spLocks noChangeArrowheads="1"/>
          </p:cNvSpPr>
          <p:nvPr/>
        </p:nvSpPr>
        <p:spPr bwMode="auto">
          <a:xfrm>
            <a:off x="663575" y="515938"/>
            <a:ext cx="7621588" cy="1373187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/>
              <a:t>3. Vận tốc một con chim đại bàng là 96 km/giờ.</a:t>
            </a:r>
          </a:p>
          <a:p>
            <a:pPr eaLnBrk="1" hangingPunct="1"/>
            <a:r>
              <a:rPr lang="en-US" altLang="en-US" sz="2800"/>
              <a:t>Tính thời gian để con đại bàng đó bay được</a:t>
            </a:r>
          </a:p>
          <a:p>
            <a:pPr eaLnBrk="1" hangingPunct="1"/>
            <a:r>
              <a:rPr lang="en-US" altLang="en-US" sz="2800"/>
              <a:t>quãng đường 72 km.</a:t>
            </a: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592138" y="2749550"/>
            <a:ext cx="14890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 u="sng"/>
              <a:t>Tóm tắt:</a:t>
            </a:r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519113" y="3357563"/>
            <a:ext cx="2138362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400"/>
              <a:t>v =  96 km/giờ</a:t>
            </a: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539750" y="3789363"/>
            <a:ext cx="1697038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400"/>
              <a:t>s  =  72 km</a:t>
            </a:r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674688" y="4292600"/>
            <a:ext cx="11207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400"/>
              <a:t>t  =    ?</a:t>
            </a: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3851275" y="2349500"/>
            <a:ext cx="14509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 u="sng"/>
              <a:t>Bài giải:</a:t>
            </a:r>
          </a:p>
        </p:txBody>
      </p:sp>
      <p:sp>
        <p:nvSpPr>
          <p:cNvPr id="4106" name="Text Box 10"/>
          <p:cNvSpPr txBox="1">
            <a:spLocks noChangeArrowheads="1"/>
          </p:cNvSpPr>
          <p:nvPr/>
        </p:nvSpPr>
        <p:spPr bwMode="auto">
          <a:xfrm>
            <a:off x="3203575" y="3068638"/>
            <a:ext cx="489426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/>
              <a:t>Thời gian đại bàng bay hết là:</a:t>
            </a:r>
          </a:p>
        </p:txBody>
      </p:sp>
      <p:sp>
        <p:nvSpPr>
          <p:cNvPr id="4107" name="Text Box 11"/>
          <p:cNvSpPr txBox="1">
            <a:spLocks noChangeArrowheads="1"/>
          </p:cNvSpPr>
          <p:nvPr/>
        </p:nvSpPr>
        <p:spPr bwMode="auto">
          <a:xfrm>
            <a:off x="3471863" y="3684588"/>
            <a:ext cx="37115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/>
              <a:t>72   :  96   = 0,75 (giờ)</a:t>
            </a:r>
          </a:p>
        </p:txBody>
      </p:sp>
      <p:sp>
        <p:nvSpPr>
          <p:cNvPr id="4108" name="Text Box 12"/>
          <p:cNvSpPr txBox="1">
            <a:spLocks noChangeArrowheads="1"/>
          </p:cNvSpPr>
          <p:nvPr/>
        </p:nvSpPr>
        <p:spPr bwMode="auto">
          <a:xfrm>
            <a:off x="5148263" y="4221163"/>
            <a:ext cx="16795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FF0066"/>
                </a:solidFill>
              </a:rPr>
              <a:t>= 45 phút</a:t>
            </a:r>
          </a:p>
        </p:txBody>
      </p:sp>
      <p:sp>
        <p:nvSpPr>
          <p:cNvPr id="4109" name="Text Box 13"/>
          <p:cNvSpPr txBox="1">
            <a:spLocks noChangeArrowheads="1"/>
          </p:cNvSpPr>
          <p:nvPr/>
        </p:nvSpPr>
        <p:spPr bwMode="auto">
          <a:xfrm>
            <a:off x="5148263" y="4797425"/>
            <a:ext cx="27971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 u="sng">
                <a:solidFill>
                  <a:srgbClr val="FF0066"/>
                </a:solidFill>
              </a:rPr>
              <a:t>Đáp số</a:t>
            </a:r>
            <a:r>
              <a:rPr lang="en-US" altLang="en-US" sz="2800">
                <a:solidFill>
                  <a:srgbClr val="FF0066"/>
                </a:solidFill>
              </a:rPr>
              <a:t>:  45 phút</a:t>
            </a:r>
          </a:p>
        </p:txBody>
      </p:sp>
    </p:spTree>
    <p:extLst>
      <p:ext uri="{BB962C8B-B14F-4D97-AF65-F5344CB8AC3E}">
        <p14:creationId xmlns:p14="http://schemas.microsoft.com/office/powerpoint/2010/main" val="4216139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/>
      <p:bldP spid="4102" grpId="0"/>
      <p:bldP spid="4103" grpId="0"/>
      <p:bldP spid="4104" grpId="0"/>
      <p:bldP spid="4105" grpId="0"/>
      <p:bldP spid="4106" grpId="0"/>
      <p:bldP spid="4107" grpId="0"/>
      <p:bldP spid="4108" grpId="0"/>
      <p:bldP spid="410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/>
          <p:cNvSpPr txBox="1">
            <a:spLocks noChangeArrowheads="1"/>
          </p:cNvSpPr>
          <p:nvPr/>
        </p:nvSpPr>
        <p:spPr bwMode="auto">
          <a:xfrm>
            <a:off x="395288" y="692150"/>
            <a:ext cx="8308975" cy="1373188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/>
            <a:r>
              <a:rPr lang="en-US" altLang="en-US" sz="2800"/>
              <a:t>4. Một con rái cá có thể bơi với vận tốc 420m/phút. </a:t>
            </a:r>
          </a:p>
          <a:p>
            <a:pPr algn="just" eaLnBrk="1" hangingPunct="1"/>
            <a:r>
              <a:rPr lang="en-US" altLang="en-US" sz="2800"/>
              <a:t>   Tính thời gian để rái cá bơi được quãng đường </a:t>
            </a:r>
          </a:p>
          <a:p>
            <a:pPr algn="just" eaLnBrk="1" hangingPunct="1"/>
            <a:r>
              <a:rPr lang="en-US" altLang="en-US" sz="2800"/>
              <a:t>   10,5 km.</a:t>
            </a: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3492500" y="2708275"/>
            <a:ext cx="14509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 u="sng"/>
              <a:t>Bài giải:</a:t>
            </a: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2627313" y="3284538"/>
            <a:ext cx="344011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/>
              <a:t>10,5 km  =  10500 m</a:t>
            </a: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2535238" y="3860800"/>
            <a:ext cx="43338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/>
              <a:t>Thời gian rái cá bơi hết là: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2700338" y="4437063"/>
            <a:ext cx="44894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/>
              <a:t>10500   :  420   =  25 (phút)</a:t>
            </a:r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5200650" y="5013325"/>
            <a:ext cx="27971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 u="sng">
                <a:solidFill>
                  <a:srgbClr val="FF0066"/>
                </a:solidFill>
              </a:rPr>
              <a:t>Đáp số</a:t>
            </a:r>
            <a:r>
              <a:rPr lang="en-US" altLang="en-US" sz="2800">
                <a:solidFill>
                  <a:srgbClr val="FF0066"/>
                </a:solidFill>
              </a:rPr>
              <a:t>:  25 phút</a:t>
            </a:r>
          </a:p>
        </p:txBody>
      </p:sp>
    </p:spTree>
    <p:extLst>
      <p:ext uri="{BB962C8B-B14F-4D97-AF65-F5344CB8AC3E}">
        <p14:creationId xmlns:p14="http://schemas.microsoft.com/office/powerpoint/2010/main" val="3452910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5" grpId="0"/>
      <p:bldP spid="5126" grpId="0"/>
      <p:bldP spid="5127" grpId="0"/>
      <p:bldP spid="5128" grpId="0"/>
      <p:bldP spid="512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2051050" y="1341438"/>
            <a:ext cx="50101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/>
              <a:t>Muốn tính thời gian ta làm gì ?</a:t>
            </a: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1331913" y="1916113"/>
            <a:ext cx="6454775" cy="9461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/>
              <a:t>Muốn tính thời gian ta lấy quãng đường</a:t>
            </a:r>
          </a:p>
          <a:p>
            <a:pPr eaLnBrk="1" hangingPunct="1"/>
            <a:r>
              <a:rPr lang="en-US" altLang="en-US" sz="2800"/>
              <a:t> chia cho vận tốc.</a:t>
            </a:r>
          </a:p>
        </p:txBody>
      </p:sp>
      <p:sp>
        <p:nvSpPr>
          <p:cNvPr id="6150" name="Line 6"/>
          <p:cNvSpPr>
            <a:spLocks noChangeShapeType="1"/>
          </p:cNvSpPr>
          <p:nvPr/>
        </p:nvSpPr>
        <p:spPr bwMode="auto">
          <a:xfrm>
            <a:off x="1042988" y="3573463"/>
            <a:ext cx="7273925" cy="0"/>
          </a:xfrm>
          <a:prstGeom prst="line">
            <a:avLst/>
          </a:prstGeom>
          <a:noFill/>
          <a:ln w="76200">
            <a:solidFill>
              <a:srgbClr val="FF0066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208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/>
      <p:bldP spid="6149" grpId="0" animBg="1"/>
      <p:bldP spid="615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322</Words>
  <Application>Microsoft Office PowerPoint</Application>
  <PresentationFormat>On-screen Show (4:3)</PresentationFormat>
  <Paragraphs>63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minhtuan6990@gmail.com / 01686898975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1</cp:revision>
  <dcterms:created xsi:type="dcterms:W3CDTF">2020-05-18T09:23:24Z</dcterms:created>
  <dcterms:modified xsi:type="dcterms:W3CDTF">2020-05-18T09:24:11Z</dcterms:modified>
</cp:coreProperties>
</file>