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6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5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4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9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0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7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7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9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C678-1D39-4A9D-A7B9-3770AF5D0640}" type="datetimeFigureOut">
              <a:rPr lang="en-US" smtClean="0"/>
              <a:t>18/05/2020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B47B3-004D-4EAA-8135-2C99D992F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8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e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Ha\Desktop\nh&#7841;c%20ch&#232;n%20n&#7873;n\ImOkBeatInstrumental-Kindly-2738902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inh nen (28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4"/>
          <p:cNvSpPr>
            <a:spLocks noChangeArrowheads="1" noChangeShapeType="1" noTextEdit="1"/>
          </p:cNvSpPr>
          <p:nvPr/>
        </p:nvSpPr>
        <p:spPr bwMode="auto">
          <a:xfrm>
            <a:off x="1447800" y="914400"/>
            <a:ext cx="6248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 err="1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</a:rPr>
              <a:t>Toán</a:t>
            </a:r>
            <a:r>
              <a:rPr lang="en-US" sz="4800" b="1" kern="1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</a:rPr>
              <a:t> </a:t>
            </a:r>
          </a:p>
          <a:p>
            <a:pPr algn="ctr"/>
            <a:r>
              <a:rPr lang="vi-VN" sz="4800" b="1" kern="10" dirty="0" smtClean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</a:rPr>
              <a:t>QUÃNG </a:t>
            </a:r>
            <a:r>
              <a:rPr lang="vi-VN" sz="48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erdana"/>
                <a:ea typeface="Verdana"/>
              </a:rPr>
              <a:t>ĐƯỜNG</a:t>
            </a:r>
            <a:endParaRPr lang="en-US" sz="4800" b="1" kern="10" dirty="0">
              <a:ln w="1905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41003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902" name="Object 6"/>
          <p:cNvGraphicFramePr>
            <a:graphicFrameLocks noChangeAspect="1"/>
          </p:cNvGraphicFramePr>
          <p:nvPr/>
        </p:nvGraphicFramePr>
        <p:xfrm>
          <a:off x="4187825" y="1066800"/>
          <a:ext cx="60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23682" imgH="361970" progId="Equation.3">
                  <p:embed/>
                </p:oleObj>
              </mc:Choice>
              <mc:Fallback>
                <p:oleObj name="Equation" r:id="rId3" imgW="123682" imgH="3619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25" y="1066800"/>
                        <a:ext cx="609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903" name="Object 7"/>
          <p:cNvGraphicFramePr>
            <a:graphicFrameLocks noChangeAspect="1"/>
          </p:cNvGraphicFramePr>
          <p:nvPr/>
        </p:nvGraphicFramePr>
        <p:xfrm>
          <a:off x="5792788" y="998538"/>
          <a:ext cx="609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23682" imgH="361970" progId="Equation.3">
                  <p:embed/>
                </p:oleObj>
              </mc:Choice>
              <mc:Fallback>
                <p:oleObj name="Equation" r:id="rId5" imgW="123682" imgH="3619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2788" y="998538"/>
                        <a:ext cx="6096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844550" y="1258888"/>
            <a:ext cx="28829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3333FF"/>
                </a:solidFill>
                <a:latin typeface="Times New Roman" pitchFamily="18" charset="0"/>
              </a:rPr>
              <a:t> 2 giờ 30 phút </a:t>
            </a:r>
          </a:p>
        </p:txBody>
      </p:sp>
      <p:sp>
        <p:nvSpPr>
          <p:cNvPr id="208906" name="Rectangle 10"/>
          <p:cNvSpPr>
            <a:spLocks noChangeArrowheads="1"/>
          </p:cNvSpPr>
          <p:nvPr/>
        </p:nvSpPr>
        <p:spPr bwMode="auto">
          <a:xfrm>
            <a:off x="76200" y="265113"/>
            <a:ext cx="69342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SzPct val="60000"/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</a:rPr>
              <a:t>Có thể</a:t>
            </a:r>
            <a:r>
              <a:rPr lang="en-US" altLang="en-US" sz="2800">
                <a:solidFill>
                  <a:srgbClr val="000000"/>
                </a:solidFill>
                <a:latin typeface="Times New Roman" pitchFamily="18" charset="0"/>
              </a:rPr>
              <a:t> viết số đo thời gian dưới dạng phân số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3352800" y="128587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3333FF"/>
                </a:solidFill>
                <a:latin typeface="Times New Roman" pitchFamily="18" charset="0"/>
              </a:rPr>
              <a:t>  = 2    giờ</a:t>
            </a:r>
          </a:p>
        </p:txBody>
      </p:sp>
      <p:sp>
        <p:nvSpPr>
          <p:cNvPr id="208908" name="Text Box 12"/>
          <p:cNvSpPr txBox="1">
            <a:spLocks noChangeArrowheads="1"/>
          </p:cNvSpPr>
          <p:nvPr/>
        </p:nvSpPr>
        <p:spPr bwMode="auto">
          <a:xfrm>
            <a:off x="5335588" y="1312863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altLang="en-US" sz="3600">
                <a:solidFill>
                  <a:srgbClr val="3333FF"/>
                </a:solidFill>
                <a:latin typeface="Times New Roman" pitchFamily="18" charset="0"/>
              </a:rPr>
              <a:t>=      giờ</a:t>
            </a:r>
          </a:p>
        </p:txBody>
      </p:sp>
      <p:sp>
        <p:nvSpPr>
          <p:cNvPr id="208909" name="Text Box 13"/>
          <p:cNvSpPr txBox="1">
            <a:spLocks noChangeArrowheads="1"/>
          </p:cNvSpPr>
          <p:nvPr/>
        </p:nvSpPr>
        <p:spPr bwMode="auto">
          <a:xfrm>
            <a:off x="457200" y="2330450"/>
            <a:ext cx="6553200" cy="394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Quãng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xe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đạp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>
              <a:defRPr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</a:t>
            </a:r>
          </a:p>
          <a:p>
            <a:pPr>
              <a:defRPr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12  x      = 30 (km)    </a:t>
            </a:r>
          </a:p>
          <a:p>
            <a:pPr>
              <a:defRPr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</a:t>
            </a:r>
          </a:p>
          <a:p>
            <a:pPr>
              <a:defRPr/>
            </a:pP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</a:t>
            </a:r>
            <a:r>
              <a:rPr lang="en-US" altLang="en-US" sz="3200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32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: 30 km</a:t>
            </a:r>
          </a:p>
          <a:p>
            <a:pPr>
              <a:defRPr/>
            </a:pPr>
            <a:endParaRPr lang="en-US" altLang="en-US" sz="32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altLang="en-US" sz="3600" dirty="0">
              <a:latin typeface="Times New Roman" panose="02020603050405020304" pitchFamily="18" charset="0"/>
            </a:endParaRPr>
          </a:p>
        </p:txBody>
      </p:sp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2286000" y="7162800"/>
            <a:ext cx="632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>
              <a:latin typeface="Times New Roman" pitchFamily="18" charset="0"/>
            </a:endParaRPr>
          </a:p>
        </p:txBody>
      </p:sp>
      <p:graphicFrame>
        <p:nvGraphicFramePr>
          <p:cNvPr id="208911" name="Object 15"/>
          <p:cNvGraphicFramePr>
            <a:graphicFrameLocks noChangeAspect="1"/>
          </p:cNvGraphicFramePr>
          <p:nvPr/>
        </p:nvGraphicFramePr>
        <p:xfrm>
          <a:off x="2819400" y="3106738"/>
          <a:ext cx="6302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123682" imgH="361970" progId="Equation.3">
                  <p:embed/>
                </p:oleObj>
              </mc:Choice>
              <mc:Fallback>
                <p:oleObj name="Equation" r:id="rId7" imgW="123682" imgH="3619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106738"/>
                        <a:ext cx="6302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9" name="Picture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344988"/>
            <a:ext cx="2859088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113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4" grpId="0"/>
      <p:bldP spid="208906" grpId="0"/>
      <p:bldP spid="208908" grpId="0"/>
      <p:bldP spid="2089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20875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373188" y="609600"/>
            <a:ext cx="7162800" cy="1676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vi-VN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IN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 </a:t>
            </a:r>
          </a:p>
          <a:p>
            <a:pPr algn="just">
              <a:defRPr/>
            </a:pP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103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39" name="WordArt 11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8001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1: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28600" y="1957388"/>
            <a:ext cx="8915400" cy="329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320000"/>
                </a:solidFill>
              </a:rPr>
              <a:t>Một ca nô đi với vận tốc 15,2 km/giờ. Tính quãng đường đi được của ca nô trong 3 giờ.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320000"/>
                </a:solidFill>
              </a:rPr>
              <a:t>					</a:t>
            </a:r>
            <a:r>
              <a:rPr lang="en-US" altLang="en-US" sz="2800">
                <a:solidFill>
                  <a:srgbClr val="0000FF"/>
                </a:solidFill>
              </a:rPr>
              <a:t>Bài giải</a:t>
            </a:r>
            <a:r>
              <a:rPr lang="en-US" altLang="en-US" sz="2800">
                <a:solidFill>
                  <a:srgbClr val="0000FF"/>
                </a:solidFill>
                <a:sym typeface="Wingdings" pitchFamily="2" charset="2"/>
              </a:rPr>
              <a:t>:</a:t>
            </a:r>
            <a:endParaRPr lang="en-US" altLang="en-US" sz="28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Quãng đường ca nô đi được là:           					15,2 x 3 = 45,6(km)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		Đáp số: 45,6 km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410200" y="4806950"/>
            <a:ext cx="3276600" cy="5191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Đáp số: 45,6 km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34950" y="2952750"/>
            <a:ext cx="28956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     Tóm tắt: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V : 15,2km/giờ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t : 3 giờ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S : ? km</a:t>
            </a:r>
          </a:p>
        </p:txBody>
      </p:sp>
    </p:spTree>
    <p:extLst>
      <p:ext uri="{BB962C8B-B14F-4D97-AF65-F5344CB8AC3E}">
        <p14:creationId xmlns:p14="http://schemas.microsoft.com/office/powerpoint/2010/main" val="2025936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 animBg="1"/>
      <p:bldP spid="307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99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15240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2: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0" y="1905000"/>
            <a:ext cx="9144000" cy="418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320000"/>
                </a:solidFill>
              </a:rPr>
              <a:t>Một người đi xe đạp trong 15 phút với vận tốc 12,6km/giờ. Tính quãng đường đi được của người đó.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            Bài giải: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     15 phút = 0,25 giờ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     Quãng đường người đó đi được là: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    12,6 x 0,25 = 3,15 (km)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	              Đáp số: 3,15 km 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5837238" y="5611813"/>
            <a:ext cx="3276600" cy="5207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Đáp số: 3,15 km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0" y="3429000"/>
            <a:ext cx="289560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     Tóm tắt: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V : 12,6 km/giờ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t : 15 phút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S : ? km</a:t>
            </a:r>
          </a:p>
        </p:txBody>
      </p:sp>
    </p:spTree>
    <p:extLst>
      <p:ext uri="{BB962C8B-B14F-4D97-AF65-F5344CB8AC3E}">
        <p14:creationId xmlns:p14="http://schemas.microsoft.com/office/powerpoint/2010/main" val="97827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27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327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7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27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27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  <p:bldP spid="3277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99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16002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2: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066800" y="1676400"/>
            <a:ext cx="8077200" cy="479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Bài giải: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1 giờ = 60 phút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Nếu tính theo đơn vị km/phút thì vận tốc của người đi xe đạp là: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12,6 : 60 = 0,21 (km/phút)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Quãng đường người đó đi được là: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0,21 x 15 = 3,15 (km)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       Đáp số: 3,15 km</a:t>
            </a:r>
          </a:p>
        </p:txBody>
      </p:sp>
    </p:spTree>
    <p:extLst>
      <p:ext uri="{BB962C8B-B14F-4D97-AF65-F5344CB8AC3E}">
        <p14:creationId xmlns:p14="http://schemas.microsoft.com/office/powerpoint/2010/main" val="814337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5"/>
          <p:cNvSpPr>
            <a:spLocks noChangeArrowheads="1" noChangeShapeType="1" noTextEdit="1"/>
          </p:cNvSpPr>
          <p:nvPr/>
        </p:nvSpPr>
        <p:spPr bwMode="auto">
          <a:xfrm>
            <a:off x="381000" y="990600"/>
            <a:ext cx="8001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3: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3813" y="2162175"/>
            <a:ext cx="3206750" cy="41862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err="1" smtClean="0">
                <a:solidFill>
                  <a:srgbClr val="320000"/>
                </a:solidFill>
              </a:rPr>
              <a:t>Một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xe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máy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từ</a:t>
            </a:r>
            <a:r>
              <a:rPr lang="en-US" altLang="en-US" sz="2800" dirty="0" smtClean="0">
                <a:solidFill>
                  <a:srgbClr val="320000"/>
                </a:solidFill>
              </a:rPr>
              <a:t> A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lúc</a:t>
            </a:r>
            <a:r>
              <a:rPr lang="en-US" altLang="en-US" sz="2800" dirty="0" smtClean="0">
                <a:solidFill>
                  <a:srgbClr val="320000"/>
                </a:solidFill>
              </a:rPr>
              <a:t> 8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 20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phút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với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vận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tốc</a:t>
            </a:r>
            <a:r>
              <a:rPr lang="en-US" altLang="en-US" sz="2800" dirty="0" smtClean="0">
                <a:solidFill>
                  <a:srgbClr val="320000"/>
                </a:solidFill>
              </a:rPr>
              <a:t> 42km/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,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đến</a:t>
            </a:r>
            <a:r>
              <a:rPr lang="en-US" altLang="en-US" sz="2800" dirty="0" smtClean="0">
                <a:solidFill>
                  <a:srgbClr val="320000"/>
                </a:solidFill>
              </a:rPr>
              <a:t> B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lúc</a:t>
            </a:r>
            <a:r>
              <a:rPr lang="en-US" altLang="en-US" sz="2800" dirty="0" smtClean="0">
                <a:solidFill>
                  <a:srgbClr val="320000"/>
                </a:solidFill>
              </a:rPr>
              <a:t> 11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 .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Tính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độ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dài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quãng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đường</a:t>
            </a:r>
            <a:r>
              <a:rPr lang="en-US" altLang="en-US" sz="2800" dirty="0" smtClean="0">
                <a:solidFill>
                  <a:srgbClr val="320000"/>
                </a:solidFill>
              </a:rPr>
              <a:t> AB.		</a:t>
            </a:r>
          </a:p>
          <a:p>
            <a:pPr algn="just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smtClean="0">
                <a:solidFill>
                  <a:srgbClr val="320000"/>
                </a:solidFill>
              </a:rPr>
              <a:t>				</a:t>
            </a:r>
            <a:endParaRPr lang="en-US" altLang="en-US" sz="2800" dirty="0" smtClean="0">
              <a:solidFill>
                <a:srgbClr val="0000FF"/>
              </a:solidFill>
            </a:endParaRPr>
          </a:p>
        </p:txBody>
      </p:sp>
      <p:sp>
        <p:nvSpPr>
          <p:cNvPr id="17412" name="WordArt 2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99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410200" y="1728788"/>
            <a:ext cx="1600200" cy="1066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I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414" name="Straight Arrow Connector 5"/>
          <p:cNvCxnSpPr>
            <a:cxnSpLocks noChangeShapeType="1"/>
            <a:stCxn id="4" idx="4"/>
          </p:cNvCxnSpPr>
          <p:nvPr/>
        </p:nvCxnSpPr>
        <p:spPr bwMode="auto">
          <a:xfrm flipH="1">
            <a:off x="6172200" y="2795588"/>
            <a:ext cx="38100" cy="457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Oval 14"/>
          <p:cNvSpPr/>
          <p:nvPr/>
        </p:nvSpPr>
        <p:spPr bwMode="auto">
          <a:xfrm rot="767945">
            <a:off x="7554913" y="2254250"/>
            <a:ext cx="942975" cy="1066800"/>
          </a:xfrm>
          <a:prstGeom prst="ellips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4648200" y="5049838"/>
            <a:ext cx="4305300" cy="1371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endParaRPr lang="en-I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599113" y="3376613"/>
            <a:ext cx="1022350" cy="101123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6791325" y="3321050"/>
            <a:ext cx="1371600" cy="1066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I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254500" y="3321050"/>
            <a:ext cx="1177925" cy="1066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I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endParaRPr lang="en-IN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6210300" y="2795588"/>
            <a:ext cx="0" cy="525462"/>
          </a:xfrm>
          <a:prstGeom prst="straightConnector1">
            <a:avLst/>
          </a:prstGeom>
          <a:ln w="57150"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 bwMode="auto">
          <a:xfrm flipH="1">
            <a:off x="7448550" y="4403725"/>
            <a:ext cx="28575" cy="473075"/>
          </a:xfrm>
          <a:prstGeom prst="straightConnector1">
            <a:avLst/>
          </a:prstGeom>
          <a:ln w="57150">
            <a:headEnd type="none" w="med" len="me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82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5"/>
          <p:cNvSpPr>
            <a:spLocks noChangeArrowheads="1" noChangeShapeType="1" noTextEdit="1"/>
          </p:cNvSpPr>
          <p:nvPr/>
        </p:nvSpPr>
        <p:spPr bwMode="auto">
          <a:xfrm>
            <a:off x="381000" y="990600"/>
            <a:ext cx="8001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3: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0" y="1447800"/>
            <a:ext cx="9144000" cy="52212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err="1" smtClean="0">
                <a:solidFill>
                  <a:srgbClr val="320000"/>
                </a:solidFill>
              </a:rPr>
              <a:t>Một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xe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máy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từ</a:t>
            </a:r>
            <a:r>
              <a:rPr lang="en-US" altLang="en-US" sz="2800" dirty="0" smtClean="0">
                <a:solidFill>
                  <a:srgbClr val="320000"/>
                </a:solidFill>
              </a:rPr>
              <a:t> A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lúc</a:t>
            </a:r>
            <a:r>
              <a:rPr lang="en-US" altLang="en-US" sz="2800" dirty="0" smtClean="0">
                <a:solidFill>
                  <a:srgbClr val="320000"/>
                </a:solidFill>
              </a:rPr>
              <a:t> 8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 20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phút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với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vận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tốc</a:t>
            </a:r>
            <a:r>
              <a:rPr lang="en-US" altLang="en-US" sz="2800" dirty="0" smtClean="0">
                <a:solidFill>
                  <a:srgbClr val="320000"/>
                </a:solidFill>
              </a:rPr>
              <a:t> 42km/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,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đến</a:t>
            </a:r>
            <a:r>
              <a:rPr lang="en-US" altLang="en-US" sz="2800" dirty="0" smtClean="0">
                <a:solidFill>
                  <a:srgbClr val="320000"/>
                </a:solidFill>
              </a:rPr>
              <a:t> B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lúc</a:t>
            </a:r>
            <a:r>
              <a:rPr lang="en-US" altLang="en-US" sz="2800" dirty="0" smtClean="0">
                <a:solidFill>
                  <a:srgbClr val="320000"/>
                </a:solidFill>
              </a:rPr>
              <a:t> 11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giờ</a:t>
            </a:r>
            <a:r>
              <a:rPr lang="en-US" altLang="en-US" sz="2800" dirty="0" smtClean="0">
                <a:solidFill>
                  <a:srgbClr val="320000"/>
                </a:solidFill>
              </a:rPr>
              <a:t> .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Tính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độ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dài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quãng</a:t>
            </a:r>
            <a:r>
              <a:rPr lang="en-US" altLang="en-US" sz="2800" dirty="0" smtClean="0">
                <a:solidFill>
                  <a:srgbClr val="320000"/>
                </a:solidFill>
              </a:rPr>
              <a:t> </a:t>
            </a:r>
            <a:r>
              <a:rPr lang="en-US" altLang="en-US" sz="2800" dirty="0" err="1" smtClean="0">
                <a:solidFill>
                  <a:srgbClr val="320000"/>
                </a:solidFill>
              </a:rPr>
              <a:t>đường</a:t>
            </a:r>
            <a:r>
              <a:rPr lang="en-US" altLang="en-US" sz="2800" dirty="0" smtClean="0">
                <a:solidFill>
                  <a:srgbClr val="320000"/>
                </a:solidFill>
              </a:rPr>
              <a:t> AB.		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smtClean="0">
                <a:solidFill>
                  <a:srgbClr val="320000"/>
                </a:solidFill>
              </a:rPr>
              <a:t>				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Bài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giải</a:t>
            </a:r>
            <a:r>
              <a:rPr lang="en-US" altLang="en-US" sz="2800" dirty="0" smtClean="0">
                <a:solidFill>
                  <a:srgbClr val="0000FF"/>
                </a:solidFill>
              </a:rPr>
              <a:t>: 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Thời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gian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xe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máy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đi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từ</a:t>
            </a:r>
            <a:r>
              <a:rPr lang="en-US" altLang="en-US" sz="2800" dirty="0" smtClean="0">
                <a:solidFill>
                  <a:srgbClr val="0000FF"/>
                </a:solidFill>
              </a:rPr>
              <a:t> A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đến</a:t>
            </a:r>
            <a:r>
              <a:rPr lang="en-US" altLang="en-US" sz="2800" dirty="0" smtClean="0">
                <a:solidFill>
                  <a:srgbClr val="0000FF"/>
                </a:solidFill>
              </a:rPr>
              <a:t> B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là</a:t>
            </a:r>
            <a:r>
              <a:rPr lang="en-US" altLang="en-US" sz="2800" dirty="0" smtClean="0">
                <a:solidFill>
                  <a:srgbClr val="0000FF"/>
                </a:solidFill>
              </a:rPr>
              <a:t>: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smtClean="0">
                <a:solidFill>
                  <a:srgbClr val="0000FF"/>
                </a:solidFill>
              </a:rPr>
              <a:t>11giờ - 8giờ 20phút = 2giờ 40phút =    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giờ</a:t>
            </a:r>
            <a:endParaRPr lang="en-US" altLang="en-US" sz="2800" dirty="0" smtClean="0">
              <a:solidFill>
                <a:srgbClr val="0000FF"/>
              </a:solidFill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Quãng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đường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xe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máy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đi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được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là</a:t>
            </a:r>
            <a:r>
              <a:rPr lang="en-US" altLang="en-US" sz="2800" dirty="0" smtClean="0">
                <a:solidFill>
                  <a:srgbClr val="0000FF"/>
                </a:solidFill>
              </a:rPr>
              <a:t>: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smtClean="0">
                <a:solidFill>
                  <a:srgbClr val="0000FF"/>
                </a:solidFill>
              </a:rPr>
              <a:t>42 x        = 112(km)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altLang="en-US" sz="2800" dirty="0" smtClean="0">
                <a:solidFill>
                  <a:srgbClr val="0000FF"/>
                </a:solidFill>
              </a:rPr>
              <a:t>		                          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Đáp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số</a:t>
            </a:r>
            <a:r>
              <a:rPr lang="en-US" altLang="en-US" sz="2800" dirty="0" smtClean="0">
                <a:solidFill>
                  <a:srgbClr val="0000FF"/>
                </a:solidFill>
              </a:rPr>
              <a:t>: 112 km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7002463" y="3990975"/>
            <a:ext cx="457200" cy="1160463"/>
            <a:chOff x="4843" y="162"/>
            <a:chExt cx="288" cy="731"/>
          </a:xfrm>
        </p:grpSpPr>
        <p:sp>
          <p:nvSpPr>
            <p:cNvPr id="18442" name="Text Box 7"/>
            <p:cNvSpPr txBox="1">
              <a:spLocks noChangeArrowheads="1"/>
            </p:cNvSpPr>
            <p:nvPr/>
          </p:nvSpPr>
          <p:spPr bwMode="auto">
            <a:xfrm>
              <a:off x="4843" y="162"/>
              <a:ext cx="288" cy="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FF"/>
                  </a:solidFill>
                </a:rPr>
                <a:t>8</a:t>
              </a:r>
            </a:p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18443" name="Line 8"/>
            <p:cNvSpPr>
              <a:spLocks noChangeShapeType="1"/>
            </p:cNvSpPr>
            <p:nvPr/>
          </p:nvSpPr>
          <p:spPr bwMode="auto">
            <a:xfrm>
              <a:off x="4843" y="527"/>
              <a:ext cx="28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810000" y="5305425"/>
            <a:ext cx="511175" cy="1160463"/>
            <a:chOff x="4901" y="178"/>
            <a:chExt cx="322" cy="731"/>
          </a:xfrm>
        </p:grpSpPr>
        <p:sp>
          <p:nvSpPr>
            <p:cNvPr id="18440" name="Text Box 11"/>
            <p:cNvSpPr txBox="1">
              <a:spLocks noChangeArrowheads="1"/>
            </p:cNvSpPr>
            <p:nvPr/>
          </p:nvSpPr>
          <p:spPr bwMode="auto">
            <a:xfrm>
              <a:off x="4935" y="178"/>
              <a:ext cx="288" cy="7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FF"/>
                  </a:solidFill>
                </a:rPr>
                <a:t>8</a:t>
              </a:r>
            </a:p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18441" name="Line 12"/>
            <p:cNvSpPr>
              <a:spLocks noChangeShapeType="1"/>
            </p:cNvSpPr>
            <p:nvPr/>
          </p:nvSpPr>
          <p:spPr bwMode="auto">
            <a:xfrm>
              <a:off x="4901" y="537"/>
              <a:ext cx="288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5592763" y="6180138"/>
            <a:ext cx="3276600" cy="51911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Đáp số: 112 km</a:t>
            </a:r>
          </a:p>
        </p:txBody>
      </p:sp>
      <p:sp>
        <p:nvSpPr>
          <p:cNvPr id="18439" name="WordArt 2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6516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37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37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37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37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813" y="2133600"/>
            <a:ext cx="29876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 rot="-256620">
            <a:off x="415925" y="676275"/>
            <a:ext cx="66563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IN" altLang="en-US" sz="3600" b="1">
                <a:latin typeface="Times New Roman" pitchFamily="18" charset="0"/>
                <a:cs typeface="Times New Roman" pitchFamily="18" charset="0"/>
              </a:rPr>
              <a:t>Trò chơi: Nhìn nhanh xếp đúng</a:t>
            </a:r>
          </a:p>
        </p:txBody>
      </p:sp>
      <p:sp>
        <p:nvSpPr>
          <p:cNvPr id="15" name="Explosion 1 14"/>
          <p:cNvSpPr/>
          <p:nvPr/>
        </p:nvSpPr>
        <p:spPr>
          <a:xfrm>
            <a:off x="2919413" y="2619375"/>
            <a:ext cx="2635250" cy="2644775"/>
          </a:xfrm>
          <a:prstGeom prst="irregularSeal1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 err="1"/>
              <a:t>Hết</a:t>
            </a:r>
            <a:r>
              <a:rPr lang="en-US" sz="2800" b="1" dirty="0"/>
              <a:t> </a:t>
            </a:r>
            <a:r>
              <a:rPr lang="en-US" sz="2800" b="1" dirty="0" err="1"/>
              <a:t>giờ</a:t>
            </a:r>
            <a:endParaRPr lang="en-US" sz="2800" b="1" dirty="0"/>
          </a:p>
        </p:txBody>
      </p:sp>
      <p:sp>
        <p:nvSpPr>
          <p:cNvPr id="26" name="Oval 25"/>
          <p:cNvSpPr/>
          <p:nvPr/>
        </p:nvSpPr>
        <p:spPr>
          <a:xfrm>
            <a:off x="3498850" y="3221038"/>
            <a:ext cx="1457325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3487738" y="3221038"/>
            <a:ext cx="1458912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2</a:t>
            </a:r>
          </a:p>
        </p:txBody>
      </p:sp>
      <p:sp>
        <p:nvSpPr>
          <p:cNvPr id="28" name="Oval 27"/>
          <p:cNvSpPr/>
          <p:nvPr/>
        </p:nvSpPr>
        <p:spPr>
          <a:xfrm>
            <a:off x="3517900" y="3221038"/>
            <a:ext cx="1457325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3</a:t>
            </a:r>
          </a:p>
        </p:txBody>
      </p:sp>
      <p:sp>
        <p:nvSpPr>
          <p:cNvPr id="29" name="Oval 28"/>
          <p:cNvSpPr/>
          <p:nvPr/>
        </p:nvSpPr>
        <p:spPr>
          <a:xfrm>
            <a:off x="3527425" y="3221038"/>
            <a:ext cx="1458913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4</a:t>
            </a:r>
          </a:p>
        </p:txBody>
      </p:sp>
      <p:sp>
        <p:nvSpPr>
          <p:cNvPr id="30" name="Oval 29"/>
          <p:cNvSpPr/>
          <p:nvPr/>
        </p:nvSpPr>
        <p:spPr>
          <a:xfrm>
            <a:off x="3536950" y="3195638"/>
            <a:ext cx="1458913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3527425" y="3208338"/>
            <a:ext cx="1457325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6</a:t>
            </a:r>
          </a:p>
        </p:txBody>
      </p:sp>
      <p:sp>
        <p:nvSpPr>
          <p:cNvPr id="24" name="Oval 23"/>
          <p:cNvSpPr/>
          <p:nvPr/>
        </p:nvSpPr>
        <p:spPr>
          <a:xfrm>
            <a:off x="3525838" y="3208338"/>
            <a:ext cx="1458912" cy="132556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7</a:t>
            </a:r>
          </a:p>
        </p:txBody>
      </p:sp>
      <p:sp>
        <p:nvSpPr>
          <p:cNvPr id="16" name="Oval 15"/>
          <p:cNvSpPr/>
          <p:nvPr/>
        </p:nvSpPr>
        <p:spPr>
          <a:xfrm>
            <a:off x="3516313" y="3219450"/>
            <a:ext cx="1457325" cy="132556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8</a:t>
            </a:r>
          </a:p>
        </p:txBody>
      </p:sp>
      <p:sp>
        <p:nvSpPr>
          <p:cNvPr id="17" name="Oval 16"/>
          <p:cNvSpPr/>
          <p:nvPr/>
        </p:nvSpPr>
        <p:spPr>
          <a:xfrm>
            <a:off x="3525838" y="3195638"/>
            <a:ext cx="1465262" cy="136207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9</a:t>
            </a:r>
          </a:p>
        </p:txBody>
      </p:sp>
      <p:sp>
        <p:nvSpPr>
          <p:cNvPr id="18" name="Oval 17"/>
          <p:cNvSpPr/>
          <p:nvPr/>
        </p:nvSpPr>
        <p:spPr>
          <a:xfrm>
            <a:off x="3492500" y="3200400"/>
            <a:ext cx="1481138" cy="135572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/>
              <a:t>10</a:t>
            </a:r>
          </a:p>
        </p:txBody>
      </p:sp>
      <p:sp>
        <p:nvSpPr>
          <p:cNvPr id="19" name="Oval 18"/>
          <p:cNvSpPr/>
          <p:nvPr/>
        </p:nvSpPr>
        <p:spPr>
          <a:xfrm>
            <a:off x="3325813" y="3194050"/>
            <a:ext cx="1803400" cy="13557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>
                    <a:lumMod val="50000"/>
                  </a:schemeClr>
                </a:solidFill>
              </a:rPr>
              <a:t>start</a:t>
            </a:r>
          </a:p>
        </p:txBody>
      </p:sp>
      <p:pic>
        <p:nvPicPr>
          <p:cNvPr id="32" name="ImOkBeatInstrumental-Kindly-273890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889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739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1" presetClass="exit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9" dur="39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38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3" dur="4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4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1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4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4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38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9" dur="4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42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3" dur="4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6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4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0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1" dur="4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54" presetID="21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5" dur="4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58" presetID="21" presetClass="exit" presetSubtype="1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 nodeType="clickPar">
                      <p:stCondLst>
                        <p:cond delay="0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5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6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"/>
                </p:tgtEl>
              </p:cMediaNode>
            </p:audio>
          </p:childTnLst>
        </p:cTn>
      </p:par>
    </p:tnLst>
    <p:bldLst>
      <p:bldP spid="8" grpId="0"/>
      <p:bldP spid="1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24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3937000" y="28194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271463" y="28194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2095500" y="28194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5645150" y="28194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353300" y="28194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pic>
        <p:nvPicPr>
          <p:cNvPr id="512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05012">
            <a:off x="-39688" y="90488"/>
            <a:ext cx="3444876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 bwMode="auto">
          <a:xfrm>
            <a:off x="271463" y="5327650"/>
            <a:ext cx="1263650" cy="1169988"/>
          </a:xfrm>
          <a:prstGeom prst="rect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IN" sz="32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endParaRPr lang="en-IN" sz="3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612063" y="5334000"/>
            <a:ext cx="1333500" cy="1169988"/>
          </a:xfrm>
          <a:prstGeom prst="rect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32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IN" sz="3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014788" y="5334000"/>
            <a:ext cx="1477962" cy="1169988"/>
          </a:xfrm>
          <a:prstGeom prst="rect">
            <a:avLst/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IN" sz="3200" b="1" dirty="0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200" b="1" dirty="0" err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IN" sz="3200" b="1" dirty="0">
              <a:solidFill>
                <a:schemeClr val="bg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 rot="5400000">
            <a:off x="568325" y="4765675"/>
            <a:ext cx="723900" cy="184150"/>
          </a:xfrm>
          <a:prstGeom prst="rightArrow">
            <a:avLst>
              <a:gd name="adj1" fmla="val 50000"/>
              <a:gd name="adj2" fmla="val 49993"/>
            </a:avLst>
          </a:prstGeom>
          <a:solidFill>
            <a:srgbClr val="320000"/>
          </a:solidFill>
          <a:ln w="9525" algn="ctr">
            <a:solidFill>
              <a:srgbClr val="32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altLang="en-US" sz="1800"/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 rot="5400000">
            <a:off x="7824788" y="4765675"/>
            <a:ext cx="723900" cy="184150"/>
          </a:xfrm>
          <a:prstGeom prst="rightArrow">
            <a:avLst>
              <a:gd name="adj1" fmla="val 50000"/>
              <a:gd name="adj2" fmla="val 49993"/>
            </a:avLst>
          </a:prstGeom>
          <a:solidFill>
            <a:srgbClr val="320000"/>
          </a:solidFill>
          <a:ln w="9525" algn="ctr">
            <a:solidFill>
              <a:srgbClr val="32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altLang="en-US" sz="1800"/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5400000">
            <a:off x="4298950" y="4765675"/>
            <a:ext cx="723900" cy="184150"/>
          </a:xfrm>
          <a:prstGeom prst="rightArrow">
            <a:avLst>
              <a:gd name="adj1" fmla="val 50000"/>
              <a:gd name="adj2" fmla="val 49993"/>
            </a:avLst>
          </a:prstGeom>
          <a:solidFill>
            <a:srgbClr val="320000"/>
          </a:solidFill>
          <a:ln w="9525" algn="ctr">
            <a:solidFill>
              <a:srgbClr val="32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altLang="en-US" sz="1800"/>
          </a:p>
        </p:txBody>
      </p:sp>
    </p:spTree>
    <p:extLst>
      <p:ext uri="{BB962C8B-B14F-4D97-AF65-F5344CB8AC3E}">
        <p14:creationId xmlns:p14="http://schemas.microsoft.com/office/powerpoint/2010/main" val="414775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3840163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228600" y="21209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1920875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5583238" y="215582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353300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pic>
        <p:nvPicPr>
          <p:cNvPr id="6151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05012">
            <a:off x="-39688" y="90488"/>
            <a:ext cx="3444876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388" y="4876800"/>
            <a:ext cx="20796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Explosion 1 14"/>
          <p:cNvSpPr/>
          <p:nvPr/>
        </p:nvSpPr>
        <p:spPr bwMode="auto">
          <a:xfrm>
            <a:off x="2295525" y="3946525"/>
            <a:ext cx="4029075" cy="2743200"/>
          </a:xfrm>
          <a:prstGeom prst="irregularSeal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IN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?</a:t>
            </a:r>
          </a:p>
        </p:txBody>
      </p:sp>
    </p:spTree>
    <p:extLst>
      <p:ext uri="{BB962C8B-B14F-4D97-AF65-F5344CB8AC3E}">
        <p14:creationId xmlns:p14="http://schemas.microsoft.com/office/powerpoint/2010/main" val="1150933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3840163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228600" y="2120900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1920875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5583238" y="215582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353300" y="2200275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pic>
        <p:nvPicPr>
          <p:cNvPr id="717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05012">
            <a:off x="-39688" y="90488"/>
            <a:ext cx="3444876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/>
          <p:nvPr/>
        </p:nvSpPr>
        <p:spPr bwMode="auto">
          <a:xfrm>
            <a:off x="228600" y="5046663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7446963" y="5046663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643563" y="5046663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×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840163" y="5046663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2036763" y="5046663"/>
            <a:ext cx="1447800" cy="1447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IN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>
            <a:off x="1143000" y="3679825"/>
            <a:ext cx="3303588" cy="132080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696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0" y="495300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 </a:t>
            </a:r>
            <a:r>
              <a:rPr lang="en-US" altLang="en-US" sz="4000">
                <a:solidFill>
                  <a:srgbClr val="002060"/>
                </a:solidFill>
              </a:rPr>
              <a:t>Muốn tính quãng đường ta lấy vận tốc nhân với thời gian.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781550" y="2265363"/>
            <a:ext cx="525780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>
                <a:solidFill>
                  <a:srgbClr val="C00000"/>
                </a:solidFill>
              </a:rPr>
              <a:t> s: </a:t>
            </a:r>
            <a:r>
              <a:rPr lang="en-US" altLang="en-US" sz="4000">
                <a:solidFill>
                  <a:srgbClr val="C00000"/>
                </a:solidFill>
              </a:rPr>
              <a:t>Quãng đường </a:t>
            </a:r>
            <a:endParaRPr lang="en-US" altLang="en-US" sz="4000">
              <a:solidFill>
                <a:schemeClr val="hlink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9338" y="3028950"/>
            <a:ext cx="480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C00000"/>
                </a:solidFill>
              </a:rPr>
              <a:t>         v: Vận tốc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103688" y="3751263"/>
            <a:ext cx="3771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C00000"/>
                </a:solidFill>
              </a:rPr>
              <a:t>      t: Thời gian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52400" y="2171700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320000"/>
                </a:solidFill>
              </a:rPr>
              <a:t>Ta có:</a:t>
            </a:r>
            <a:endParaRPr lang="en-US" altLang="en-US" sz="4000" b="1">
              <a:solidFill>
                <a:srgbClr val="320000"/>
              </a:solidFill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895475" y="2160588"/>
            <a:ext cx="2743200" cy="7080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S</a:t>
            </a:r>
            <a:r>
              <a:rPr lang="en-US" altLang="en-US" sz="4000" b="1">
                <a:solidFill>
                  <a:srgbClr val="FF0000"/>
                </a:solidFill>
              </a:rPr>
              <a:t> </a:t>
            </a:r>
            <a:r>
              <a:rPr lang="en-US" altLang="en-US" b="1">
                <a:solidFill>
                  <a:srgbClr val="FF0000"/>
                </a:solidFill>
              </a:rPr>
              <a:t>=</a:t>
            </a:r>
            <a:r>
              <a:rPr lang="en-US" altLang="en-US" sz="4000">
                <a:solidFill>
                  <a:srgbClr val="FF0000"/>
                </a:solidFill>
              </a:rPr>
              <a:t> v</a:t>
            </a:r>
            <a:r>
              <a:rPr lang="en-US" altLang="en-US" sz="4000" b="1">
                <a:solidFill>
                  <a:srgbClr val="FF0000"/>
                </a:solidFill>
              </a:rPr>
              <a:t> </a:t>
            </a:r>
            <a:r>
              <a:rPr lang="en-US" altLang="en-US" sz="3600">
                <a:solidFill>
                  <a:srgbClr val="FF0000"/>
                </a:solidFill>
              </a:rPr>
              <a:t>x</a:t>
            </a:r>
            <a:r>
              <a:rPr lang="en-US" altLang="en-US" sz="4000">
                <a:solidFill>
                  <a:srgbClr val="FF0000"/>
                </a:solidFill>
              </a:rPr>
              <a:t> t</a:t>
            </a:r>
          </a:p>
        </p:txBody>
      </p:sp>
      <p:pic>
        <p:nvPicPr>
          <p:cNvPr id="8200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12536">
            <a:off x="241300" y="120650"/>
            <a:ext cx="330993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40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99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1514475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toán :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81000" y="1981200"/>
            <a:ext cx="8763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3300"/>
                </a:solidFill>
              </a:rPr>
              <a:t>	Một người đi xe đạp với vận tốc 12km/giờ trong 2 giờ 30 phút. Tính quãng đường người đó đã đi được.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3300"/>
                </a:solidFill>
              </a:rPr>
              <a:t>					</a:t>
            </a:r>
            <a:endParaRPr lang="en-US" altLang="en-US" sz="2800">
              <a:solidFill>
                <a:srgbClr val="0000FF"/>
              </a:solidFill>
            </a:endParaRPr>
          </a:p>
        </p:txBody>
      </p:sp>
      <p:pic>
        <p:nvPicPr>
          <p:cNvPr id="28680" name="Picture 8" descr="TN0041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3657600"/>
            <a:ext cx="26670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476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20875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1373188" y="609600"/>
            <a:ext cx="7162800" cy="1676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vi-VN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IN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 </a:t>
            </a:r>
          </a:p>
          <a:p>
            <a:pPr algn="just">
              <a:defRPr/>
            </a:pP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94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762000" y="228600"/>
            <a:ext cx="5257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9525">
                <a:solidFill>
                  <a:srgbClr val="FFFF99"/>
                </a:solidFill>
                <a:prstDash val="dash"/>
                <a:round/>
                <a:headEnd/>
                <a:tailEnd/>
              </a:ln>
              <a:solidFill>
                <a:srgbClr val="FF99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>
            <a:off x="457200" y="1219200"/>
            <a:ext cx="1514475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ahoma"/>
                <a:ea typeface="Tahoma"/>
                <a:cs typeface="Tahoma"/>
              </a:rPr>
              <a:t>Bài toán :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81000" y="1981200"/>
            <a:ext cx="8763000" cy="457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3300"/>
                </a:solidFill>
              </a:rPr>
              <a:t>	Một người đi xe đạp với vận tốc 12km/giờ trong 2 giờ 30 phút. Tính quãng đường người đó đã đi được.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3300"/>
                </a:solidFill>
              </a:rPr>
              <a:t>					</a:t>
            </a:r>
            <a:r>
              <a:rPr lang="en-US" altLang="en-US" sz="2800">
                <a:solidFill>
                  <a:srgbClr val="0000FF"/>
                </a:solidFill>
              </a:rPr>
              <a:t>Bài giải: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2giờ 30phút = 2,5 giờ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Quãng đường người đo đi được là: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12 x 2,5 = 30(km)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rgbClr val="0000FF"/>
                </a:solidFill>
              </a:rPr>
              <a:t>					Đáp số: 30 km</a:t>
            </a:r>
          </a:p>
        </p:txBody>
      </p:sp>
      <p:pic>
        <p:nvPicPr>
          <p:cNvPr id="28680" name="Picture 8" descr="TN00411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3657600"/>
            <a:ext cx="26670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636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86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86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86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86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386</Words>
  <Application>Microsoft Office PowerPoint</Application>
  <PresentationFormat>On-screen Show (4:3)</PresentationFormat>
  <Paragraphs>120</Paragraphs>
  <Slides>16</Slides>
  <Notes>0</Notes>
  <HiddenSlides>1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 / 01686898975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2020-05-18T08:54:48Z</dcterms:created>
  <dcterms:modified xsi:type="dcterms:W3CDTF">2020-05-18T08:56:19Z</dcterms:modified>
</cp:coreProperties>
</file>