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31"/>
  </p:notesMasterIdLst>
  <p:sldIdLst>
    <p:sldId id="257" r:id="rId2"/>
    <p:sldId id="309" r:id="rId3"/>
    <p:sldId id="314" r:id="rId4"/>
    <p:sldId id="316" r:id="rId5"/>
    <p:sldId id="279" r:id="rId6"/>
    <p:sldId id="282" r:id="rId7"/>
    <p:sldId id="324" r:id="rId8"/>
    <p:sldId id="278" r:id="rId9"/>
    <p:sldId id="281" r:id="rId10"/>
    <p:sldId id="283" r:id="rId11"/>
    <p:sldId id="284" r:id="rId12"/>
    <p:sldId id="286" r:id="rId13"/>
    <p:sldId id="287" r:id="rId14"/>
    <p:sldId id="288" r:id="rId15"/>
    <p:sldId id="290" r:id="rId16"/>
    <p:sldId id="291" r:id="rId17"/>
    <p:sldId id="293" r:id="rId18"/>
    <p:sldId id="292" r:id="rId19"/>
    <p:sldId id="294" r:id="rId20"/>
    <p:sldId id="307" r:id="rId21"/>
    <p:sldId id="295" r:id="rId22"/>
    <p:sldId id="299" r:id="rId23"/>
    <p:sldId id="296" r:id="rId24"/>
    <p:sldId id="325" r:id="rId25"/>
    <p:sldId id="298" r:id="rId26"/>
    <p:sldId id="318" r:id="rId27"/>
    <p:sldId id="320" r:id="rId28"/>
    <p:sldId id="322" r:id="rId29"/>
    <p:sldId id="303" r:id="rId3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023" autoAdjust="0"/>
    <p:restoredTop sz="90409" autoAdjust="0"/>
  </p:normalViewPr>
  <p:slideViewPr>
    <p:cSldViewPr>
      <p:cViewPr>
        <p:scale>
          <a:sx n="91" d="100"/>
          <a:sy n="91" d="100"/>
        </p:scale>
        <p:origin x="-1050" y="-72"/>
      </p:cViewPr>
      <p:guideLst>
        <p:guide orient="horz" pos="162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2C6594-8249-46DA-8EF3-40FAA6A6B190}" type="datetimeFigureOut">
              <a:rPr lang="vi-VN" smtClean="0"/>
              <a:t>04/05/2020</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EA06CD-5BC3-4CF1-9516-FFDBF6B2AA86}" type="slidenum">
              <a:rPr lang="vi-VN" smtClean="0"/>
              <a:t>‹#›</a:t>
            </a:fld>
            <a:endParaRPr lang="vi-VN"/>
          </a:p>
        </p:txBody>
      </p:sp>
    </p:spTree>
    <p:extLst>
      <p:ext uri="{BB962C8B-B14F-4D97-AF65-F5344CB8AC3E}">
        <p14:creationId xmlns:p14="http://schemas.microsoft.com/office/powerpoint/2010/main" val="3440810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kern="1200" dirty="0">
                <a:solidFill>
                  <a:schemeClr val="tx1"/>
                </a:solidFill>
                <a:effectLst/>
                <a:latin typeface="+mn-lt"/>
                <a:ea typeface="+mn-ea"/>
                <a:cs typeface="+mn-cs"/>
              </a:rPr>
              <a:t>Quan sát vào bức tranh các con cho cô biết tranh vẽ gì?</a:t>
            </a:r>
          </a:p>
          <a:p>
            <a:pPr marL="0" marR="0" lvl="0" indent="0" algn="l" defTabSz="914400" rtl="0" eaLnBrk="1" fontAlgn="auto" latinLnBrk="0" hangingPunct="1">
              <a:lnSpc>
                <a:spcPct val="100000"/>
              </a:lnSpc>
              <a:spcBef>
                <a:spcPts val="0"/>
              </a:spcBef>
              <a:spcAft>
                <a:spcPts val="0"/>
              </a:spcAft>
              <a:buClrTx/>
              <a:buSzTx/>
              <a:buFontTx/>
              <a:buNone/>
              <a:tabLst/>
              <a:defRPr/>
            </a:pPr>
            <a:r>
              <a:rPr lang="vi-VN" sz="1200" kern="1200" dirty="0">
                <a:solidFill>
                  <a:schemeClr val="tx1"/>
                </a:solidFill>
                <a:effectLst/>
                <a:latin typeface="+mn-lt"/>
                <a:ea typeface="+mn-ea"/>
                <a:cs typeface="+mn-cs"/>
              </a:rPr>
              <a:t>Tranh vẽ một cậu bé đang bị trói tay và cậu bé đang nói chuyện gì đó với vị vua. Vậy để biết cậu bé và vị vua đang nói chuyện gì chúng ta cùng tìm hiểu nội dung bài học ngày hôm nay “Đối đáp với vua’’.</a:t>
            </a:r>
            <a:endParaRPr lang="en-US" dirty="0">
              <a:effectLst/>
            </a:endParaRPr>
          </a:p>
          <a:p>
            <a:endParaRPr lang="vi-VN" dirty="0"/>
          </a:p>
        </p:txBody>
      </p:sp>
      <p:sp>
        <p:nvSpPr>
          <p:cNvPr id="4" name="Slide Number Placeholder 3"/>
          <p:cNvSpPr>
            <a:spLocks noGrp="1"/>
          </p:cNvSpPr>
          <p:nvPr>
            <p:ph type="sldNum" sz="quarter" idx="5"/>
          </p:nvPr>
        </p:nvSpPr>
        <p:spPr/>
        <p:txBody>
          <a:bodyPr/>
          <a:lstStyle/>
          <a:p>
            <a:fld id="{E0EA06CD-5BC3-4CF1-9516-FFDBF6B2AA86}" type="slidenum">
              <a:rPr lang="vi-VN" smtClean="0"/>
              <a:t>1</a:t>
            </a:fld>
            <a:endParaRPr lang="vi-VN"/>
          </a:p>
        </p:txBody>
      </p:sp>
    </p:spTree>
    <p:extLst>
      <p:ext uri="{BB962C8B-B14F-4D97-AF65-F5344CB8AC3E}">
        <p14:creationId xmlns:p14="http://schemas.microsoft.com/office/powerpoint/2010/main" val="588094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kern="1200" dirty="0">
                <a:solidFill>
                  <a:schemeClr val="tx1"/>
                </a:solidFill>
                <a:effectLst/>
                <a:latin typeface="+mn-lt"/>
                <a:ea typeface="+mn-ea"/>
                <a:cs typeface="+mn-cs"/>
              </a:rPr>
              <a:t>Quan sát tranh: Nhà vua khi ở HT ngăm cảnh khi thấy đàn cá đang đuổi nhau liền nảy ra vế đối: “</a:t>
            </a:r>
            <a:r>
              <a:rPr lang="nl-NL" sz="1200" kern="1200" dirty="0">
                <a:solidFill>
                  <a:schemeClr val="tx1"/>
                </a:solidFill>
                <a:effectLst/>
                <a:latin typeface="+mn-lt"/>
                <a:ea typeface="+mn-ea"/>
                <a:cs typeface="+mn-cs"/>
              </a:rPr>
              <a:t>Nước trong leo lẻo cá đớp cá.</a:t>
            </a:r>
            <a:r>
              <a:rPr lang="vi-VN"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endParaRPr lang="vi-VN" dirty="0"/>
          </a:p>
        </p:txBody>
      </p:sp>
      <p:sp>
        <p:nvSpPr>
          <p:cNvPr id="4" name="Slide Number Placeholder 3"/>
          <p:cNvSpPr>
            <a:spLocks noGrp="1"/>
          </p:cNvSpPr>
          <p:nvPr>
            <p:ph type="sldNum" sz="quarter" idx="5"/>
          </p:nvPr>
        </p:nvSpPr>
        <p:spPr/>
        <p:txBody>
          <a:bodyPr/>
          <a:lstStyle/>
          <a:p>
            <a:fld id="{E0EA06CD-5BC3-4CF1-9516-FFDBF6B2AA86}" type="slidenum">
              <a:rPr lang="vi-VN" smtClean="0"/>
              <a:t>19</a:t>
            </a:fld>
            <a:endParaRPr lang="vi-VN"/>
          </a:p>
        </p:txBody>
      </p:sp>
    </p:spTree>
    <p:extLst>
      <p:ext uri="{BB962C8B-B14F-4D97-AF65-F5344CB8AC3E}">
        <p14:creationId xmlns:p14="http://schemas.microsoft.com/office/powerpoint/2010/main" val="2717102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kern="1200" dirty="0">
                <a:solidFill>
                  <a:schemeClr val="tx1"/>
                </a:solidFill>
                <a:effectLst/>
                <a:latin typeface="+mn-lt"/>
                <a:ea typeface="+mn-ea"/>
                <a:cs typeface="+mn-cs"/>
              </a:rPr>
              <a:t>Khi nghe vế đối của nhà vua CBQ liền lấy cảnh mình đang bị trói để đối lại vua. </a:t>
            </a:r>
            <a:endParaRPr lang="vi-VN" dirty="0"/>
          </a:p>
        </p:txBody>
      </p:sp>
      <p:sp>
        <p:nvSpPr>
          <p:cNvPr id="4" name="Slide Number Placeholder 3"/>
          <p:cNvSpPr>
            <a:spLocks noGrp="1"/>
          </p:cNvSpPr>
          <p:nvPr>
            <p:ph type="sldNum" sz="quarter" idx="5"/>
          </p:nvPr>
        </p:nvSpPr>
        <p:spPr/>
        <p:txBody>
          <a:bodyPr/>
          <a:lstStyle/>
          <a:p>
            <a:fld id="{E0EA06CD-5BC3-4CF1-9516-FFDBF6B2AA86}" type="slidenum">
              <a:rPr lang="vi-VN" smtClean="0"/>
              <a:t>22</a:t>
            </a:fld>
            <a:endParaRPr lang="vi-VN"/>
          </a:p>
        </p:txBody>
      </p:sp>
    </p:spTree>
    <p:extLst>
      <p:ext uri="{BB962C8B-B14F-4D97-AF65-F5344CB8AC3E}">
        <p14:creationId xmlns:p14="http://schemas.microsoft.com/office/powerpoint/2010/main" val="1096810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Nếu như nhà vua tức cảnh mà ra vế đối </a:t>
            </a:r>
            <a:r>
              <a:rPr lang="nl-NL" sz="1200" i="1" kern="1200" dirty="0">
                <a:solidFill>
                  <a:schemeClr val="tx1"/>
                </a:solidFill>
                <a:effectLst/>
                <a:latin typeface="+mn-lt"/>
                <a:ea typeface="+mn-ea"/>
                <a:cs typeface="+mn-cs"/>
              </a:rPr>
              <a:t>Nước trong leo lẻo cá đớp cá, </a:t>
            </a:r>
            <a:r>
              <a:rPr lang="nl-NL" sz="1200" kern="1200" dirty="0">
                <a:solidFill>
                  <a:schemeClr val="tx1"/>
                </a:solidFill>
                <a:effectLst/>
                <a:latin typeface="+mn-lt"/>
                <a:ea typeface="+mn-ea"/>
                <a:cs typeface="+mn-cs"/>
              </a:rPr>
              <a:t>thì Cao Bá Quát cũng lấy ngay cảnh mình đang bị trói mà đối ngay lại. Trong vế đối của ông còn ngầm trách nhà vua trói người trong cảnh trời nắng chang chang chẳng khác chi cảnh cá lớn đớp cá bé. Câu đối của Cao Bá Quát đối rất chỉnh, chặt chẽ về cả ý lẫn lời. Về ý, ông lấy cảnh </a:t>
            </a:r>
            <a:r>
              <a:rPr lang="nl-NL" sz="1200" i="1" kern="1200" dirty="0">
                <a:solidFill>
                  <a:schemeClr val="tx1"/>
                </a:solidFill>
                <a:effectLst/>
                <a:latin typeface="+mn-lt"/>
                <a:ea typeface="+mn-ea"/>
                <a:cs typeface="+mn-cs"/>
              </a:rPr>
              <a:t>trời nắng </a:t>
            </a:r>
            <a:r>
              <a:rPr lang="nl-NL" sz="1200" kern="1200" dirty="0">
                <a:solidFill>
                  <a:schemeClr val="tx1"/>
                </a:solidFill>
                <a:effectLst/>
                <a:latin typeface="+mn-lt"/>
                <a:ea typeface="+mn-ea"/>
                <a:cs typeface="+mn-cs"/>
              </a:rPr>
              <a:t>đối với cảnh </a:t>
            </a:r>
            <a:r>
              <a:rPr lang="nl-NL" sz="1200" i="1" kern="1200" dirty="0">
                <a:solidFill>
                  <a:schemeClr val="tx1"/>
                </a:solidFill>
                <a:effectLst/>
                <a:latin typeface="+mn-lt"/>
                <a:ea typeface="+mn-ea"/>
                <a:cs typeface="+mn-cs"/>
              </a:rPr>
              <a:t>nước trong, </a:t>
            </a:r>
            <a:r>
              <a:rPr lang="nl-NL" sz="1200" kern="1200" dirty="0">
                <a:solidFill>
                  <a:schemeClr val="tx1"/>
                </a:solidFill>
                <a:effectLst/>
                <a:latin typeface="+mn-lt"/>
                <a:ea typeface="+mn-ea"/>
                <a:cs typeface="+mn-cs"/>
              </a:rPr>
              <a:t> lấy việc </a:t>
            </a:r>
            <a:r>
              <a:rPr lang="nl-NL" sz="1200" i="1" kern="1200" dirty="0">
                <a:solidFill>
                  <a:schemeClr val="tx1"/>
                </a:solidFill>
                <a:effectLst/>
                <a:latin typeface="+mn-lt"/>
                <a:ea typeface="+mn-ea"/>
                <a:cs typeface="+mn-cs"/>
              </a:rPr>
              <a:t>người trói người </a:t>
            </a:r>
            <a:r>
              <a:rPr lang="nl-NL" sz="1200" kern="1200" dirty="0">
                <a:solidFill>
                  <a:schemeClr val="tx1"/>
                </a:solidFill>
                <a:effectLst/>
                <a:latin typeface="+mn-lt"/>
                <a:ea typeface="+mn-ea"/>
                <a:cs typeface="+mn-cs"/>
              </a:rPr>
              <a:t>đối lại việc </a:t>
            </a:r>
            <a:r>
              <a:rPr lang="nl-NL" sz="1200" i="1" kern="1200" dirty="0">
                <a:solidFill>
                  <a:schemeClr val="tx1"/>
                </a:solidFill>
                <a:effectLst/>
                <a:latin typeface="+mn-lt"/>
                <a:ea typeface="+mn-ea"/>
                <a:cs typeface="+mn-cs"/>
              </a:rPr>
              <a:t>cá đớp cá.</a:t>
            </a:r>
            <a:r>
              <a:rPr lang="nl-NL" sz="1200" kern="1200" dirty="0">
                <a:solidFill>
                  <a:schemeClr val="tx1"/>
                </a:solidFill>
                <a:effectLst/>
                <a:latin typeface="+mn-lt"/>
                <a:ea typeface="+mn-ea"/>
                <a:cs typeface="+mn-cs"/>
              </a:rPr>
              <a:t> Về lời thì từng tiếng, từng từ, từ ngữ của hai câu đều đối chọi nhau.</a:t>
            </a:r>
          </a:p>
          <a:p>
            <a:pPr marL="0" marR="0" lvl="0" indent="0" algn="l" defTabSz="914400" rtl="0" eaLnBrk="1" fontAlgn="auto" latinLnBrk="0" hangingPunct="1">
              <a:lnSpc>
                <a:spcPct val="100000"/>
              </a:lnSpc>
              <a:spcBef>
                <a:spcPts val="0"/>
              </a:spcBef>
              <a:spcAft>
                <a:spcPts val="0"/>
              </a:spcAft>
              <a:buClrTx/>
              <a:buSzTx/>
              <a:buFontTx/>
              <a:buNone/>
              <a:tabLst/>
              <a:defRPr/>
            </a:pPr>
            <a:r>
              <a:rPr lang="vi-VN" sz="1200" kern="1200" dirty="0">
                <a:solidFill>
                  <a:schemeClr val="tx1"/>
                </a:solidFill>
                <a:effectLst/>
                <a:latin typeface="+mn-lt"/>
                <a:ea typeface="+mn-ea"/>
                <a:cs typeface="+mn-cs"/>
              </a:rPr>
              <a:t>Các con đọc nhanh đoạn 4 và cho cô biết</a:t>
            </a:r>
            <a:endParaRPr lang="en-US" sz="1200" kern="1200" dirty="0">
              <a:solidFill>
                <a:schemeClr val="tx1"/>
              </a:solidFill>
              <a:effectLst/>
              <a:latin typeface="+mn-lt"/>
              <a:ea typeface="+mn-ea"/>
              <a:cs typeface="+mn-cs"/>
            </a:endParaRPr>
          </a:p>
          <a:p>
            <a:endParaRPr lang="vi-VN" dirty="0"/>
          </a:p>
        </p:txBody>
      </p:sp>
      <p:sp>
        <p:nvSpPr>
          <p:cNvPr id="4" name="Slide Number Placeholder 3"/>
          <p:cNvSpPr>
            <a:spLocks noGrp="1"/>
          </p:cNvSpPr>
          <p:nvPr>
            <p:ph type="sldNum" sz="quarter" idx="5"/>
          </p:nvPr>
        </p:nvSpPr>
        <p:spPr/>
        <p:txBody>
          <a:bodyPr/>
          <a:lstStyle/>
          <a:p>
            <a:fld id="{E0EA06CD-5BC3-4CF1-9516-FFDBF6B2AA86}" type="slidenum">
              <a:rPr lang="vi-VN" smtClean="0"/>
              <a:t>23</a:t>
            </a:fld>
            <a:endParaRPr lang="vi-VN"/>
          </a:p>
        </p:txBody>
      </p:sp>
    </p:spTree>
    <p:extLst>
      <p:ext uri="{BB962C8B-B14F-4D97-AF65-F5344CB8AC3E}">
        <p14:creationId xmlns:p14="http://schemas.microsoft.com/office/powerpoint/2010/main" val="626632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kern="1200" dirty="0">
                <a:solidFill>
                  <a:schemeClr val="tx1"/>
                </a:solidFill>
                <a:effectLst/>
                <a:latin typeface="+mn-lt"/>
                <a:ea typeface="+mn-ea"/>
                <a:cs typeface="+mn-cs"/>
              </a:rPr>
              <a:t>Cả lớp hãy mở sách trang 49 lắng nghe cô đọc bài và hãy dùng bút chì gạch chân những từ khó đọc của bài nào. </a:t>
            </a:r>
            <a:endParaRPr lang="en-US" dirty="0">
              <a:effectLst/>
            </a:endParaRPr>
          </a:p>
          <a:p>
            <a:endParaRPr lang="vi-VN" dirty="0"/>
          </a:p>
        </p:txBody>
      </p:sp>
      <p:sp>
        <p:nvSpPr>
          <p:cNvPr id="4" name="Slide Number Placeholder 3"/>
          <p:cNvSpPr>
            <a:spLocks noGrp="1"/>
          </p:cNvSpPr>
          <p:nvPr>
            <p:ph type="sldNum" sz="quarter" idx="5"/>
          </p:nvPr>
        </p:nvSpPr>
        <p:spPr/>
        <p:txBody>
          <a:bodyPr/>
          <a:lstStyle/>
          <a:p>
            <a:fld id="{E0EA06CD-5BC3-4CF1-9516-FFDBF6B2AA86}" type="slidenum">
              <a:rPr lang="vi-VN" smtClean="0"/>
              <a:t>2</a:t>
            </a:fld>
            <a:endParaRPr lang="vi-VN"/>
          </a:p>
        </p:txBody>
      </p:sp>
    </p:spTree>
    <p:extLst>
      <p:ext uri="{BB962C8B-B14F-4D97-AF65-F5344CB8AC3E}">
        <p14:creationId xmlns:p14="http://schemas.microsoft.com/office/powerpoint/2010/main" val="2867431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Quan </a:t>
            </a:r>
            <a:r>
              <a:rPr lang="en-US" sz="1200" kern="1200" dirty="0" err="1">
                <a:solidFill>
                  <a:schemeClr val="tx1"/>
                </a:solidFill>
                <a:effectLst/>
                <a:latin typeface="+mn-lt"/>
                <a:ea typeface="+mn-ea"/>
                <a:cs typeface="+mn-cs"/>
              </a:rPr>
              <a:t>sát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hình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ảnh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con </a:t>
            </a:r>
            <a:r>
              <a:rPr lang="en-US" sz="1200" kern="1200" dirty="0" err="1">
                <a:solidFill>
                  <a:schemeClr val="tx1"/>
                </a:solidFill>
                <a:effectLst/>
                <a:latin typeface="+mn-lt"/>
                <a:ea typeface="+mn-ea"/>
                <a:cs typeface="+mn-cs"/>
              </a:rPr>
              <a:t>thấy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đây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hình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ảnh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vua</a:t>
            </a:r>
            <a:r>
              <a:rPr lang="en-US" sz="1200" kern="1200" dirty="0">
                <a:solidFill>
                  <a:schemeClr val="tx1"/>
                </a:solidFill>
                <a:effectLst/>
                <a:latin typeface="+mn-lt"/>
                <a:ea typeface="+mn-ea"/>
                <a:cs typeface="+mn-cs"/>
              </a:rPr>
              <a:t> MM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lăng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mộ</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ông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Vua</a:t>
            </a:r>
            <a:r>
              <a:rPr lang="en-US" sz="1200" kern="1200" dirty="0">
                <a:solidFill>
                  <a:schemeClr val="tx1"/>
                </a:solidFill>
                <a:effectLst/>
                <a:latin typeface="+mn-lt"/>
                <a:ea typeface="+mn-ea"/>
                <a:cs typeface="+mn-cs"/>
              </a:rPr>
              <a:t> Minh </a:t>
            </a:r>
            <a:r>
              <a:rPr lang="en-US" sz="1200" kern="1200" dirty="0" err="1">
                <a:solidFill>
                  <a:schemeClr val="tx1"/>
                </a:solidFill>
                <a:effectLst/>
                <a:latin typeface="+mn-lt"/>
                <a:ea typeface="+mn-ea"/>
                <a:cs typeface="+mn-cs"/>
              </a:rPr>
              <a:t>Mạng</a:t>
            </a:r>
            <a:r>
              <a:rPr lang="en-US" sz="1200" kern="1200" dirty="0">
                <a:solidFill>
                  <a:schemeClr val="tx1"/>
                </a:solidFill>
                <a:effectLst/>
                <a:latin typeface="+mn-lt"/>
                <a:ea typeface="+mn-ea"/>
                <a:cs typeface="+mn-cs"/>
              </a:rPr>
              <a:t> – </a:t>
            </a:r>
            <a:r>
              <a:rPr lang="en-US" sz="1200" kern="1200" dirty="0" err="1">
                <a:solidFill>
                  <a:schemeClr val="tx1"/>
                </a:solidFill>
                <a:effectLst/>
                <a:latin typeface="+mn-lt"/>
                <a:ea typeface="+mn-ea"/>
                <a:cs typeface="+mn-cs"/>
              </a:rPr>
              <a:t>vị</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năm</a:t>
            </a:r>
            <a:r>
              <a:rPr lang="en-US" sz="1200" kern="1200" dirty="0">
                <a:solidFill>
                  <a:schemeClr val="tx1"/>
                </a:solidFill>
                <a:effectLst/>
                <a:latin typeface="+mn-lt"/>
                <a:ea typeface="+mn-ea"/>
                <a:cs typeface="+mn-cs"/>
              </a:rPr>
              <a:t> 1791 </a:t>
            </a:r>
            <a:r>
              <a:rPr lang="en-US" sz="1200" kern="1200" dirty="0" err="1">
                <a:solidFill>
                  <a:schemeClr val="tx1"/>
                </a:solidFill>
                <a:effectLst/>
                <a:latin typeface="+mn-lt"/>
                <a:ea typeface="+mn-ea"/>
                <a:cs typeface="+mn-cs"/>
              </a:rPr>
              <a:t>mất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năm</a:t>
            </a:r>
            <a:r>
              <a:rPr lang="en-US" sz="1200" kern="1200" dirty="0">
                <a:solidFill>
                  <a:schemeClr val="tx1"/>
                </a:solidFill>
                <a:effectLst/>
                <a:latin typeface="+mn-lt"/>
                <a:ea typeface="+mn-ea"/>
                <a:cs typeface="+mn-cs"/>
              </a:rPr>
              <a:t> 1840 </a:t>
            </a:r>
            <a:r>
              <a:rPr lang="en-US" sz="1200" kern="1200" dirty="0" err="1">
                <a:solidFill>
                  <a:schemeClr val="tx1"/>
                </a:solidFill>
                <a:effectLst/>
                <a:latin typeface="+mn-lt"/>
                <a:ea typeface="+mn-ea"/>
                <a:cs typeface="+mn-cs"/>
              </a:rPr>
              <a:t>đây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vị</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triều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Nguyễn</a:t>
            </a:r>
            <a:endParaRPr lang="vi-VN" dirty="0"/>
          </a:p>
        </p:txBody>
      </p:sp>
      <p:sp>
        <p:nvSpPr>
          <p:cNvPr id="4" name="Slide Number Placeholder 3"/>
          <p:cNvSpPr>
            <a:spLocks noGrp="1"/>
          </p:cNvSpPr>
          <p:nvPr>
            <p:ph type="sldNum" sz="quarter" idx="5"/>
          </p:nvPr>
        </p:nvSpPr>
        <p:spPr/>
        <p:txBody>
          <a:bodyPr/>
          <a:lstStyle/>
          <a:p>
            <a:fld id="{E0EA06CD-5BC3-4CF1-9516-FFDBF6B2AA86}" type="slidenum">
              <a:rPr lang="vi-VN" smtClean="0"/>
              <a:t>5</a:t>
            </a:fld>
            <a:endParaRPr lang="vi-VN"/>
          </a:p>
        </p:txBody>
      </p:sp>
    </p:spTree>
    <p:extLst>
      <p:ext uri="{BB962C8B-B14F-4D97-AF65-F5344CB8AC3E}">
        <p14:creationId xmlns:p14="http://schemas.microsoft.com/office/powerpoint/2010/main" val="3192455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kern="1200" dirty="0">
                <a:solidFill>
                  <a:schemeClr val="tx1"/>
                </a:solidFill>
                <a:effectLst/>
                <a:latin typeface="+mn-lt"/>
                <a:ea typeface="+mn-ea"/>
                <a:cs typeface="+mn-cs"/>
              </a:rPr>
              <a:t>Trong đoạn 1 này có câu: vua Minh Mạng từ kinh đô Huế ngự giá ra Thăng Long (Hà Nội).</a:t>
            </a:r>
            <a:r>
              <a:rPr lang="vi-VN" sz="1200" b="1" kern="1200" dirty="0">
                <a:solidFill>
                  <a:schemeClr val="tx1"/>
                </a:solidFill>
                <a:effectLst/>
                <a:latin typeface="+mn-lt"/>
                <a:ea typeface="+mn-ea"/>
                <a:cs typeface="+mn-cs"/>
              </a:rPr>
              <a:t> </a:t>
            </a:r>
            <a:r>
              <a:rPr lang="vi-VN" sz="1200" kern="1200" dirty="0">
                <a:solidFill>
                  <a:schemeClr val="tx1"/>
                </a:solidFill>
                <a:effectLst/>
                <a:latin typeface="+mn-lt"/>
                <a:ea typeface="+mn-ea"/>
                <a:cs typeface="+mn-cs"/>
              </a:rPr>
              <a:t>Em hiểu thế nào về câu này? </a:t>
            </a:r>
          </a:p>
          <a:p>
            <a:pPr marL="0" marR="0" lvl="0" indent="0" algn="l" defTabSz="914400" rtl="0" eaLnBrk="1" fontAlgn="auto" latinLnBrk="0" hangingPunct="1">
              <a:lnSpc>
                <a:spcPct val="100000"/>
              </a:lnSpc>
              <a:spcBef>
                <a:spcPts val="0"/>
              </a:spcBef>
              <a:spcAft>
                <a:spcPts val="0"/>
              </a:spcAft>
              <a:buClrTx/>
              <a:buSzTx/>
              <a:buFontTx/>
              <a:buNone/>
              <a:tabLst/>
              <a:defRPr/>
            </a:pPr>
            <a:r>
              <a:rPr lang="vi-VN" sz="1200" kern="1200" dirty="0">
                <a:solidFill>
                  <a:schemeClr val="tx1"/>
                </a:solidFill>
                <a:effectLst/>
                <a:latin typeface="+mn-lt"/>
                <a:ea typeface="+mn-ea"/>
                <a:cs typeface="+mn-cs"/>
              </a:rPr>
              <a:t>Nghĩa là vua ngồi xe hoặc kiệu đi từ Kinh đô Huế ra Thăng Long Hà Nội</a:t>
            </a:r>
            <a:endParaRPr lang="en-US" dirty="0">
              <a:effectLst/>
            </a:endParaRPr>
          </a:p>
          <a:p>
            <a:endParaRPr lang="vi-VN" dirty="0"/>
          </a:p>
        </p:txBody>
      </p:sp>
      <p:sp>
        <p:nvSpPr>
          <p:cNvPr id="4" name="Slide Number Placeholder 3"/>
          <p:cNvSpPr>
            <a:spLocks noGrp="1"/>
          </p:cNvSpPr>
          <p:nvPr>
            <p:ph type="sldNum" sz="quarter" idx="5"/>
          </p:nvPr>
        </p:nvSpPr>
        <p:spPr/>
        <p:txBody>
          <a:bodyPr/>
          <a:lstStyle/>
          <a:p>
            <a:fld id="{E0EA06CD-5BC3-4CF1-9516-FFDBF6B2AA86}" type="slidenum">
              <a:rPr lang="vi-VN" smtClean="0"/>
              <a:t>9</a:t>
            </a:fld>
            <a:endParaRPr lang="vi-VN"/>
          </a:p>
        </p:txBody>
      </p:sp>
    </p:spTree>
    <p:extLst>
      <p:ext uri="{BB962C8B-B14F-4D97-AF65-F5344CB8AC3E}">
        <p14:creationId xmlns:p14="http://schemas.microsoft.com/office/powerpoint/2010/main" val="1877233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Đây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ảnh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chụp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Hồ</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Tây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nơi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vua</a:t>
            </a:r>
            <a:r>
              <a:rPr lang="en-US" sz="1200" kern="1200" dirty="0">
                <a:solidFill>
                  <a:schemeClr val="tx1"/>
                </a:solidFill>
                <a:effectLst/>
                <a:latin typeface="+mn-lt"/>
                <a:ea typeface="+mn-ea"/>
                <a:cs typeface="+mn-cs"/>
              </a:rPr>
              <a:t> Minh </a:t>
            </a:r>
            <a:r>
              <a:rPr lang="en-US" sz="1200" kern="1200" dirty="0" err="1">
                <a:solidFill>
                  <a:schemeClr val="tx1"/>
                </a:solidFill>
                <a:effectLst/>
                <a:latin typeface="+mn-lt"/>
                <a:ea typeface="+mn-ea"/>
                <a:cs typeface="+mn-cs"/>
              </a:rPr>
              <a:t>Mạng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đã</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từ</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Kinh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Huế</a:t>
            </a:r>
            <a:r>
              <a:rPr lang="en-US" sz="1200" kern="1200" dirty="0">
                <a:solidFill>
                  <a:schemeClr val="tx1"/>
                </a:solidFill>
                <a:effectLst/>
                <a:latin typeface="+mn-lt"/>
                <a:ea typeface="+mn-ea"/>
                <a:cs typeface="+mn-cs"/>
              </a:rPr>
              <a:t> ra </a:t>
            </a:r>
            <a:r>
              <a:rPr lang="en-US" sz="1200" kern="1200" dirty="0" err="1">
                <a:solidFill>
                  <a:schemeClr val="tx1"/>
                </a:solidFill>
                <a:effectLst/>
                <a:latin typeface="+mn-lt"/>
                <a:ea typeface="+mn-ea"/>
                <a:cs typeface="+mn-cs"/>
              </a:rPr>
              <a:t>Thăng</a:t>
            </a:r>
            <a:r>
              <a:rPr lang="en-US" sz="1200" kern="1200" dirty="0">
                <a:solidFill>
                  <a:schemeClr val="tx1"/>
                </a:solidFill>
                <a:effectLst/>
                <a:latin typeface="+mn-lt"/>
                <a:ea typeface="+mn-ea"/>
                <a:cs typeface="+mn-cs"/>
              </a:rPr>
              <a:t> Long </a:t>
            </a:r>
            <a:r>
              <a:rPr lang="en-US" sz="1200" kern="1200" dirty="0" err="1">
                <a:solidFill>
                  <a:schemeClr val="tx1"/>
                </a:solidFill>
                <a:effectLst/>
                <a:latin typeface="+mn-lt"/>
                <a:ea typeface="+mn-ea"/>
                <a:cs typeface="+mn-cs"/>
              </a:rPr>
              <a:t>để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ngắm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cảnh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con ạ</a:t>
            </a:r>
            <a:endParaRPr lang="en-US" dirty="0">
              <a:effectLst/>
            </a:endParaRPr>
          </a:p>
          <a:p>
            <a:endParaRPr lang="vi-VN" dirty="0"/>
          </a:p>
        </p:txBody>
      </p:sp>
      <p:sp>
        <p:nvSpPr>
          <p:cNvPr id="4" name="Slide Number Placeholder 3"/>
          <p:cNvSpPr>
            <a:spLocks noGrp="1"/>
          </p:cNvSpPr>
          <p:nvPr>
            <p:ph type="sldNum" sz="quarter" idx="5"/>
          </p:nvPr>
        </p:nvSpPr>
        <p:spPr/>
        <p:txBody>
          <a:bodyPr/>
          <a:lstStyle/>
          <a:p>
            <a:fld id="{E0EA06CD-5BC3-4CF1-9516-FFDBF6B2AA86}" type="slidenum">
              <a:rPr lang="vi-VN" smtClean="0"/>
              <a:t>10</a:t>
            </a:fld>
            <a:endParaRPr lang="vi-VN"/>
          </a:p>
        </p:txBody>
      </p:sp>
    </p:spTree>
    <p:extLst>
      <p:ext uri="{BB962C8B-B14F-4D97-AF65-F5344CB8AC3E}">
        <p14:creationId xmlns:p14="http://schemas.microsoft.com/office/powerpoint/2010/main" val="4134335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Vì</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quân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lính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lại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những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hành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động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như</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vậy</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TL: </a:t>
            </a:r>
            <a:r>
              <a:rPr lang="en-US" sz="1200" kern="1200" dirty="0" err="1">
                <a:solidFill>
                  <a:schemeClr val="tx1"/>
                </a:solidFill>
                <a:effectLst/>
                <a:latin typeface="+mn-lt"/>
                <a:ea typeface="+mn-ea"/>
                <a:cs typeface="+mn-cs"/>
              </a:rPr>
              <a:t>Vì</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bảo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vệ</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không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cho</a:t>
            </a:r>
            <a:r>
              <a:rPr lang="en-US" sz="1200" kern="1200" dirty="0">
                <a:solidFill>
                  <a:schemeClr val="tx1"/>
                </a:solidFill>
                <a:effectLst/>
                <a:latin typeface="+mn-lt"/>
                <a:ea typeface="+mn-ea"/>
                <a:cs typeface="+mn-cs"/>
              </a:rPr>
              <a:t> ai </a:t>
            </a:r>
            <a:r>
              <a:rPr lang="en-US" sz="1200" kern="1200" dirty="0" err="1">
                <a:solidFill>
                  <a:schemeClr val="tx1"/>
                </a:solidFill>
                <a:effectLst/>
                <a:latin typeface="+mn-lt"/>
                <a:ea typeface="+mn-ea"/>
                <a:cs typeface="+mn-cs"/>
              </a:rPr>
              <a:t>đến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gần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không</a:t>
            </a:r>
            <a:r>
              <a:rPr lang="en-US" sz="1200" kern="1200" dirty="0">
                <a:solidFill>
                  <a:schemeClr val="tx1"/>
                </a:solidFill>
                <a:effectLst/>
                <a:latin typeface="+mn-lt"/>
                <a:ea typeface="+mn-ea"/>
                <a:cs typeface="+mn-cs"/>
              </a:rPr>
              <a:t> ai </a:t>
            </a:r>
            <a:r>
              <a:rPr lang="en-US" sz="1200" kern="1200" dirty="0" err="1">
                <a:solidFill>
                  <a:schemeClr val="tx1"/>
                </a:solidFill>
                <a:effectLst/>
                <a:latin typeface="+mn-lt"/>
                <a:ea typeface="+mn-ea"/>
                <a:cs typeface="+mn-cs"/>
              </a:rPr>
              <a:t>cản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đường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đi</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Vậy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giúp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con </a:t>
            </a:r>
            <a:r>
              <a:rPr lang="en-US" sz="1200" kern="1200" dirty="0" err="1">
                <a:solidFill>
                  <a:schemeClr val="tx1"/>
                </a:solidFill>
                <a:effectLst/>
                <a:latin typeface="+mn-lt"/>
                <a:ea typeface="+mn-ea"/>
                <a:cs typeface="+mn-cs"/>
              </a:rPr>
              <a:t>biết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được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ngắm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cảnh</a:t>
            </a:r>
            <a:r>
              <a:rPr lang="en-US" sz="1200" kern="1200" dirty="0">
                <a:solidFill>
                  <a:schemeClr val="tx1"/>
                </a:solidFill>
                <a:effectLst/>
                <a:latin typeface="+mn-lt"/>
                <a:ea typeface="+mn-ea"/>
                <a:cs typeface="+mn-cs"/>
              </a:rPr>
              <a:t> ở </a:t>
            </a:r>
            <a:r>
              <a:rPr lang="en-US" sz="1200" kern="1200" dirty="0" err="1">
                <a:solidFill>
                  <a:schemeClr val="tx1"/>
                </a:solidFill>
                <a:effectLst/>
                <a:latin typeface="+mn-lt"/>
                <a:ea typeface="+mn-ea"/>
                <a:cs typeface="+mn-cs"/>
              </a:rPr>
              <a:t>Hồ</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Tây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chuyện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gì</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xảy</a:t>
            </a:r>
            <a:r>
              <a:rPr lang="en-US" sz="1200" kern="1200" dirty="0">
                <a:solidFill>
                  <a:schemeClr val="tx1"/>
                </a:solidFill>
                <a:effectLst/>
                <a:latin typeface="+mn-lt"/>
                <a:ea typeface="+mn-ea"/>
                <a:cs typeface="+mn-cs"/>
              </a:rPr>
              <a:t> ra hay </a:t>
            </a:r>
            <a:r>
              <a:rPr lang="en-US" sz="1200" kern="1200" dirty="0" err="1">
                <a:solidFill>
                  <a:schemeClr val="tx1"/>
                </a:solidFill>
                <a:effectLst/>
                <a:latin typeface="+mn-lt"/>
                <a:ea typeface="+mn-ea"/>
                <a:cs typeface="+mn-cs"/>
              </a:rPr>
              <a:t>không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chúng</a:t>
            </a:r>
            <a:r>
              <a:rPr lang="en-US" sz="1200" kern="1200" dirty="0">
                <a:solidFill>
                  <a:schemeClr val="tx1"/>
                </a:solidFill>
                <a:effectLst/>
                <a:latin typeface="+mn-lt"/>
                <a:ea typeface="+mn-ea"/>
                <a:cs typeface="+mn-cs"/>
              </a:rPr>
              <a:t> ta </a:t>
            </a:r>
            <a:r>
              <a:rPr lang="en-US" sz="1200" kern="1200" dirty="0" err="1">
                <a:solidFill>
                  <a:schemeClr val="tx1"/>
                </a:solidFill>
                <a:effectLst/>
                <a:latin typeface="+mn-lt"/>
                <a:ea typeface="+mn-ea"/>
                <a:cs typeface="+mn-cs"/>
              </a:rPr>
              <a:t>cùng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tìm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hiểu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đoạn</a:t>
            </a:r>
            <a:r>
              <a:rPr lang="en-US" sz="1200" kern="1200" dirty="0">
                <a:solidFill>
                  <a:schemeClr val="tx1"/>
                </a:solidFill>
                <a:effectLst/>
                <a:latin typeface="+mn-lt"/>
                <a:ea typeface="+mn-ea"/>
                <a:cs typeface="+mn-cs"/>
              </a:rPr>
              <a:t> 2 </a:t>
            </a:r>
            <a:r>
              <a:rPr lang="en-US" sz="1200" kern="1200" dirty="0" err="1">
                <a:solidFill>
                  <a:schemeClr val="tx1"/>
                </a:solidFill>
                <a:effectLst/>
                <a:latin typeface="+mn-lt"/>
                <a:ea typeface="+mn-ea"/>
                <a:cs typeface="+mn-cs"/>
              </a:rPr>
              <a:t>nhé</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endParaRPr lang="vi-VN" dirty="0"/>
          </a:p>
        </p:txBody>
      </p:sp>
      <p:sp>
        <p:nvSpPr>
          <p:cNvPr id="4" name="Slide Number Placeholder 3"/>
          <p:cNvSpPr>
            <a:spLocks noGrp="1"/>
          </p:cNvSpPr>
          <p:nvPr>
            <p:ph type="sldNum" sz="quarter" idx="5"/>
          </p:nvPr>
        </p:nvSpPr>
        <p:spPr/>
        <p:txBody>
          <a:bodyPr/>
          <a:lstStyle/>
          <a:p>
            <a:fld id="{E0EA06CD-5BC3-4CF1-9516-FFDBF6B2AA86}" type="slidenum">
              <a:rPr lang="vi-VN" smtClean="0"/>
              <a:t>11</a:t>
            </a:fld>
            <a:endParaRPr lang="vi-VN"/>
          </a:p>
        </p:txBody>
      </p:sp>
    </p:spTree>
    <p:extLst>
      <p:ext uri="{BB962C8B-B14F-4D97-AF65-F5344CB8AC3E}">
        <p14:creationId xmlns:p14="http://schemas.microsoft.com/office/powerpoint/2010/main" val="74516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kern="1200" dirty="0">
                <a:solidFill>
                  <a:schemeClr val="tx1"/>
                </a:solidFill>
                <a:effectLst/>
                <a:latin typeface="+mn-lt"/>
                <a:ea typeface="+mn-ea"/>
                <a:cs typeface="+mn-cs"/>
              </a:rPr>
              <a:t>Để biết được chuyện gì xảy ra khi cậu bé bị dẫn đến trước mặt vua và cậu bé bị thoát được</a:t>
            </a:r>
            <a:endParaRPr lang="vi-VN" dirty="0"/>
          </a:p>
        </p:txBody>
      </p:sp>
      <p:sp>
        <p:nvSpPr>
          <p:cNvPr id="4" name="Slide Number Placeholder 3"/>
          <p:cNvSpPr>
            <a:spLocks noGrp="1"/>
          </p:cNvSpPr>
          <p:nvPr>
            <p:ph type="sldNum" sz="quarter" idx="5"/>
          </p:nvPr>
        </p:nvSpPr>
        <p:spPr/>
        <p:txBody>
          <a:bodyPr/>
          <a:lstStyle/>
          <a:p>
            <a:fld id="{E0EA06CD-5BC3-4CF1-9516-FFDBF6B2AA86}" type="slidenum">
              <a:rPr lang="vi-VN" smtClean="0"/>
              <a:t>13</a:t>
            </a:fld>
            <a:endParaRPr lang="vi-VN"/>
          </a:p>
        </p:txBody>
      </p:sp>
    </p:spTree>
    <p:extLst>
      <p:ext uri="{BB962C8B-B14F-4D97-AF65-F5344CB8AC3E}">
        <p14:creationId xmlns:p14="http://schemas.microsoft.com/office/powerpoint/2010/main" val="4125582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kern="1200" dirty="0">
                <a:solidFill>
                  <a:schemeClr val="tx1"/>
                </a:solidFill>
                <a:effectLst/>
                <a:latin typeface="+mn-lt"/>
                <a:ea typeface="+mn-ea"/>
                <a:cs typeface="+mn-cs"/>
              </a:rPr>
              <a:t>Đây là hình ảnh của 2 câu đối và các </a:t>
            </a:r>
            <a:r>
              <a:rPr lang="en-US" sz="1200" kern="1200" dirty="0" err="1" smtClean="0">
                <a:solidFill>
                  <a:schemeClr val="tx1"/>
                </a:solidFill>
                <a:effectLst/>
                <a:latin typeface="+mn-lt"/>
                <a:ea typeface="+mn-ea"/>
                <a:cs typeface="+mn-cs"/>
              </a:rPr>
              <a:t>em</a:t>
            </a:r>
            <a:r>
              <a:rPr lang="vi-VN" sz="1200" kern="1200" dirty="0" smtClean="0">
                <a:solidFill>
                  <a:schemeClr val="tx1"/>
                </a:solidFill>
                <a:effectLst/>
                <a:latin typeface="+mn-lt"/>
                <a:ea typeface="+mn-ea"/>
                <a:cs typeface="+mn-cs"/>
              </a:rPr>
              <a:t> </a:t>
            </a:r>
            <a:r>
              <a:rPr lang="vi-VN" sz="1200" kern="1200" dirty="0">
                <a:solidFill>
                  <a:schemeClr val="tx1"/>
                </a:solidFill>
                <a:effectLst/>
                <a:latin typeface="+mn-lt"/>
                <a:ea typeface="+mn-ea"/>
                <a:cs typeface="+mn-cs"/>
              </a:rPr>
              <a:t>có thấy hình ảnh này quen thuộc không nào? Đúng rồi đây là hình ảnh quen thuộc đặc biệt là vào các dịp lễ tết người ta treo câu đối trong nhà với mong muốn năm mới bình an, may mắn và thành công.</a:t>
            </a:r>
            <a:endParaRPr lang="en-US" sz="1200" kern="1200" dirty="0">
              <a:solidFill>
                <a:schemeClr val="tx1"/>
              </a:solidFill>
              <a:effectLst/>
              <a:latin typeface="+mn-lt"/>
              <a:ea typeface="+mn-ea"/>
              <a:cs typeface="+mn-cs"/>
            </a:endParaRPr>
          </a:p>
          <a:p>
            <a:endParaRPr lang="vi-VN" dirty="0"/>
          </a:p>
        </p:txBody>
      </p:sp>
      <p:sp>
        <p:nvSpPr>
          <p:cNvPr id="4" name="Slide Number Placeholder 3"/>
          <p:cNvSpPr>
            <a:spLocks noGrp="1"/>
          </p:cNvSpPr>
          <p:nvPr>
            <p:ph type="sldNum" sz="quarter" idx="5"/>
          </p:nvPr>
        </p:nvSpPr>
        <p:spPr/>
        <p:txBody>
          <a:bodyPr/>
          <a:lstStyle/>
          <a:p>
            <a:fld id="{E0EA06CD-5BC3-4CF1-9516-FFDBF6B2AA86}" type="slidenum">
              <a:rPr lang="vi-VN" smtClean="0"/>
              <a:t>16</a:t>
            </a:fld>
            <a:endParaRPr lang="vi-VN"/>
          </a:p>
        </p:txBody>
      </p:sp>
    </p:spTree>
    <p:extLst>
      <p:ext uri="{BB962C8B-B14F-4D97-AF65-F5344CB8AC3E}">
        <p14:creationId xmlns:p14="http://schemas.microsoft.com/office/powerpoint/2010/main" val="4085857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kern="1200" dirty="0">
                <a:solidFill>
                  <a:schemeClr val="tx1"/>
                </a:solidFill>
                <a:effectLst/>
                <a:latin typeface="+mn-lt"/>
                <a:ea typeface="+mn-ea"/>
                <a:cs typeface="+mn-cs"/>
              </a:rPr>
              <a:t>Trong đoạn có nhắc đến từ “tức cảnh” vậy </a:t>
            </a:r>
            <a:r>
              <a:rPr lang="vi-VN" sz="1200" kern="1200" dirty="0"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em</a:t>
            </a:r>
            <a:r>
              <a:rPr lang="vi-VN" sz="1200" kern="1200" dirty="0" smtClean="0">
                <a:solidFill>
                  <a:schemeClr val="tx1"/>
                </a:solidFill>
                <a:effectLst/>
                <a:latin typeface="+mn-lt"/>
                <a:ea typeface="+mn-ea"/>
                <a:cs typeface="+mn-cs"/>
              </a:rPr>
              <a:t>cho </a:t>
            </a:r>
            <a:r>
              <a:rPr lang="vi-VN" sz="1200" kern="1200" dirty="0">
                <a:solidFill>
                  <a:schemeClr val="tx1"/>
                </a:solidFill>
                <a:effectLst/>
                <a:latin typeface="+mn-lt"/>
                <a:ea typeface="+mn-ea"/>
                <a:cs typeface="+mn-cs"/>
              </a:rPr>
              <a:t>cô biết tức cảnh là gì?</a:t>
            </a:r>
            <a:endParaRPr lang="en-US" sz="1200" kern="1200" dirty="0">
              <a:solidFill>
                <a:schemeClr val="tx1"/>
              </a:solidFill>
              <a:effectLst/>
              <a:latin typeface="+mn-lt"/>
              <a:ea typeface="+mn-ea"/>
              <a:cs typeface="+mn-cs"/>
            </a:endParaRPr>
          </a:p>
          <a:p>
            <a:r>
              <a:rPr lang="vi-VN" sz="1200" kern="1200" dirty="0">
                <a:solidFill>
                  <a:schemeClr val="tx1"/>
                </a:solidFill>
                <a:effectLst/>
                <a:latin typeface="+mn-lt"/>
                <a:ea typeface="+mn-ea"/>
                <a:cs typeface="+mn-cs"/>
              </a:rPr>
              <a:t>TL: Tức cảnh nghĩa là thấy cảnh mà có cảm xúc liền nảy ra thơ, văn. </a:t>
            </a:r>
            <a:endParaRPr lang="en-US" sz="1200" kern="1200" dirty="0">
              <a:solidFill>
                <a:schemeClr val="tx1"/>
              </a:solidFill>
              <a:effectLst/>
              <a:latin typeface="+mn-lt"/>
              <a:ea typeface="+mn-ea"/>
              <a:cs typeface="+mn-cs"/>
            </a:endParaRPr>
          </a:p>
          <a:p>
            <a:endParaRPr lang="vi-VN" dirty="0"/>
          </a:p>
        </p:txBody>
      </p:sp>
      <p:sp>
        <p:nvSpPr>
          <p:cNvPr id="4" name="Slide Number Placeholder 3"/>
          <p:cNvSpPr>
            <a:spLocks noGrp="1"/>
          </p:cNvSpPr>
          <p:nvPr>
            <p:ph type="sldNum" sz="quarter" idx="5"/>
          </p:nvPr>
        </p:nvSpPr>
        <p:spPr/>
        <p:txBody>
          <a:bodyPr/>
          <a:lstStyle/>
          <a:p>
            <a:fld id="{E0EA06CD-5BC3-4CF1-9516-FFDBF6B2AA86}" type="slidenum">
              <a:rPr lang="vi-VN" smtClean="0"/>
              <a:t>18</a:t>
            </a:fld>
            <a:endParaRPr lang="vi-VN"/>
          </a:p>
        </p:txBody>
      </p:sp>
    </p:spTree>
    <p:extLst>
      <p:ext uri="{BB962C8B-B14F-4D97-AF65-F5344CB8AC3E}">
        <p14:creationId xmlns:p14="http://schemas.microsoft.com/office/powerpoint/2010/main" val="2456447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050CAE-C410-4340-983D-99B2982B74F8}" type="datetimeFigureOut">
              <a:rPr lang="en-US" smtClean="0"/>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2E4934-B33C-4FFE-97D9-1D593A77413B}" type="slidenum">
              <a:rPr lang="en-US" smtClean="0"/>
              <a:t>‹#›</a:t>
            </a:fld>
            <a:endParaRPr lang="en-US"/>
          </a:p>
        </p:txBody>
      </p:sp>
    </p:spTree>
    <p:extLst>
      <p:ext uri="{BB962C8B-B14F-4D97-AF65-F5344CB8AC3E}">
        <p14:creationId xmlns:p14="http://schemas.microsoft.com/office/powerpoint/2010/main" val="3235072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F6CCBF-3552-47C5-AAC7-57B51D734D8F}" type="datetimeFigureOut">
              <a:rPr lang="en-US" smtClean="0"/>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D9C6BE-2A86-42E7-9184-6A6FFDCA6BD7}" type="slidenum">
              <a:rPr lang="en-US" smtClean="0"/>
              <a:t>‹#›</a:t>
            </a:fld>
            <a:endParaRPr lang="en-US" dirty="0"/>
          </a:p>
        </p:txBody>
      </p:sp>
    </p:spTree>
    <p:extLst>
      <p:ext uri="{BB962C8B-B14F-4D97-AF65-F5344CB8AC3E}">
        <p14:creationId xmlns:p14="http://schemas.microsoft.com/office/powerpoint/2010/main" val="276446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F6CCBF-3552-47C5-AAC7-57B51D734D8F}" type="datetimeFigureOut">
              <a:rPr lang="en-US" smtClean="0"/>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D9C6BE-2A86-42E7-9184-6A6FFDCA6BD7}" type="slidenum">
              <a:rPr lang="en-US" smtClean="0"/>
              <a:t>‹#›</a:t>
            </a:fld>
            <a:endParaRPr lang="en-US" dirty="0"/>
          </a:p>
        </p:txBody>
      </p:sp>
    </p:spTree>
    <p:extLst>
      <p:ext uri="{BB962C8B-B14F-4D97-AF65-F5344CB8AC3E}">
        <p14:creationId xmlns:p14="http://schemas.microsoft.com/office/powerpoint/2010/main" val="2402876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287171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327209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64484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2877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42508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71556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93010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423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050CAE-C410-4340-983D-99B2982B74F8}" type="datetimeFigureOut">
              <a:rPr lang="en-US" smtClean="0"/>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2E4934-B33C-4FFE-97D9-1D593A77413B}" type="slidenum">
              <a:rPr lang="en-US" smtClean="0"/>
              <a:t>‹#›</a:t>
            </a:fld>
            <a:endParaRPr lang="en-US"/>
          </a:p>
        </p:txBody>
      </p:sp>
    </p:spTree>
    <p:extLst>
      <p:ext uri="{BB962C8B-B14F-4D97-AF65-F5344CB8AC3E}">
        <p14:creationId xmlns:p14="http://schemas.microsoft.com/office/powerpoint/2010/main" val="38729583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8578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04692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4424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08690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85019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354902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55223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34890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94552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6061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E050CAE-C410-4340-983D-99B2982B74F8}" type="datetimeFigureOut">
              <a:rPr lang="en-US" smtClean="0"/>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2E4934-B33C-4FFE-97D9-1D593A77413B}" type="slidenum">
              <a:rPr lang="en-US" smtClean="0"/>
              <a:t>‹#›</a:t>
            </a:fld>
            <a:endParaRPr lang="en-US"/>
          </a:p>
        </p:txBody>
      </p:sp>
    </p:spTree>
    <p:extLst>
      <p:ext uri="{BB962C8B-B14F-4D97-AF65-F5344CB8AC3E}">
        <p14:creationId xmlns:p14="http://schemas.microsoft.com/office/powerpoint/2010/main" val="42742485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79580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79"/>
            <a:ext cx="8229600" cy="4388644"/>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xfrm>
            <a:off x="457200" y="4683919"/>
            <a:ext cx="2133600" cy="357188"/>
          </a:xfrm>
          <a:prstGeom prst="rect">
            <a:avLst/>
          </a:prstGeom>
          <a:ln/>
        </p:spPr>
        <p:txBody>
          <a:bodyPr/>
          <a:lstStyle>
            <a:lvl1pPr>
              <a:defRPr/>
            </a:lvl1pPr>
          </a:lstStyle>
          <a:p>
            <a:pPr>
              <a:defRPr/>
            </a:pPr>
            <a:endParaRPr lang="en-US"/>
          </a:p>
        </p:txBody>
      </p:sp>
      <p:sp>
        <p:nvSpPr>
          <p:cNvPr id="4" name="Rectangle 5"/>
          <p:cNvSpPr>
            <a:spLocks noGrp="1" noChangeArrowheads="1"/>
          </p:cNvSpPr>
          <p:nvPr>
            <p:ph type="ftr" sz="quarter" idx="11"/>
          </p:nvPr>
        </p:nvSpPr>
        <p:spPr>
          <a:xfrm>
            <a:off x="3124200" y="4683919"/>
            <a:ext cx="2895600" cy="357188"/>
          </a:xfrm>
          <a:prstGeom prst="rect">
            <a:avLst/>
          </a:prstGeom>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xfrm>
            <a:off x="6553200" y="4683919"/>
            <a:ext cx="2133600" cy="357188"/>
          </a:xfrm>
          <a:prstGeom prst="rect">
            <a:avLst/>
          </a:prstGeom>
          <a:ln/>
        </p:spPr>
        <p:txBody>
          <a:bodyPr/>
          <a:lstStyle>
            <a:lvl1pPr>
              <a:defRPr/>
            </a:lvl1pPr>
          </a:lstStyle>
          <a:p>
            <a:pPr>
              <a:defRPr/>
            </a:pPr>
            <a:fld id="{9FB1C01B-6E68-403B-95A4-A5A99F060003}" type="slidenum">
              <a:rPr lang="en-US" altLang="vi-VN"/>
              <a:pPr>
                <a:defRPr/>
              </a:pPr>
              <a:t>‹#›</a:t>
            </a:fld>
            <a:endParaRPr lang="en-US" altLang="vi-VN"/>
          </a:p>
        </p:txBody>
      </p:sp>
    </p:spTree>
    <p:extLst>
      <p:ext uri="{BB962C8B-B14F-4D97-AF65-F5344CB8AC3E}">
        <p14:creationId xmlns:p14="http://schemas.microsoft.com/office/powerpoint/2010/main" val="13815131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4767263"/>
            <a:ext cx="2133600" cy="273844"/>
          </a:xfrm>
          <a:prstGeom prst="rect">
            <a:avLst/>
          </a:prstGeom>
        </p:spPr>
        <p:txBody>
          <a:bodyPr/>
          <a:lstStyle/>
          <a:p>
            <a:fld id="{C4F6CCBF-3552-47C5-AAC7-57B51D734D8F}" type="datetimeFigureOut">
              <a:rPr lang="en-US" smtClean="0"/>
              <a:t>5/4/2020</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E4D9C6BE-2A86-42E7-9184-6A6FFDCA6BD7}" type="slidenum">
              <a:rPr lang="en-US" smtClean="0"/>
              <a:t>‹#›</a:t>
            </a:fld>
            <a:endParaRPr lang="en-US" dirty="0"/>
          </a:p>
        </p:txBody>
      </p:sp>
    </p:spTree>
    <p:extLst>
      <p:ext uri="{BB962C8B-B14F-4D97-AF65-F5344CB8AC3E}">
        <p14:creationId xmlns:p14="http://schemas.microsoft.com/office/powerpoint/2010/main" val="469017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5428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F6CCBF-3552-47C5-AAC7-57B51D734D8F}" type="datetimeFigureOut">
              <a:rPr lang="en-US" smtClean="0"/>
              <a:t>5/4/2020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D9C6BE-2A86-42E7-9184-6A6FFDCA6BD7}" type="slidenum">
              <a:rPr lang="en-US" smtClean="0"/>
              <a:t>‹#›</a:t>
            </a:fld>
            <a:endParaRPr lang="en-US" dirty="0"/>
          </a:p>
        </p:txBody>
      </p:sp>
    </p:spTree>
    <p:extLst>
      <p:ext uri="{BB962C8B-B14F-4D97-AF65-F5344CB8AC3E}">
        <p14:creationId xmlns:p14="http://schemas.microsoft.com/office/powerpoint/2010/main" val="3340387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F6CCBF-3552-47C5-AAC7-57B51D734D8F}" type="datetimeFigureOut">
              <a:rPr lang="en-US" smtClean="0"/>
              <a:t>5/4/2020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4D9C6BE-2A86-42E7-9184-6A6FFDCA6BD7}" type="slidenum">
              <a:rPr lang="en-US" smtClean="0"/>
              <a:t>‹#›</a:t>
            </a:fld>
            <a:endParaRPr lang="en-US" dirty="0"/>
          </a:p>
        </p:txBody>
      </p:sp>
    </p:spTree>
    <p:extLst>
      <p:ext uri="{BB962C8B-B14F-4D97-AF65-F5344CB8AC3E}">
        <p14:creationId xmlns:p14="http://schemas.microsoft.com/office/powerpoint/2010/main" val="2529007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F6CCBF-3552-47C5-AAC7-57B51D734D8F}" type="datetimeFigureOut">
              <a:rPr lang="en-US" smtClean="0"/>
              <a:t>5/4/2020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4D9C6BE-2A86-42E7-9184-6A6FFDCA6BD7}" type="slidenum">
              <a:rPr lang="en-US" smtClean="0"/>
              <a:t>‹#›</a:t>
            </a:fld>
            <a:endParaRPr lang="en-US" dirty="0"/>
          </a:p>
        </p:txBody>
      </p:sp>
    </p:spTree>
    <p:extLst>
      <p:ext uri="{BB962C8B-B14F-4D97-AF65-F5344CB8AC3E}">
        <p14:creationId xmlns:p14="http://schemas.microsoft.com/office/powerpoint/2010/main" val="809868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F6CCBF-3552-47C5-AAC7-57B51D734D8F}" type="datetimeFigureOut">
              <a:rPr lang="en-US" smtClean="0"/>
              <a:t>5/4/2020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4D9C6BE-2A86-42E7-9184-6A6FFDCA6BD7}" type="slidenum">
              <a:rPr lang="en-US" smtClean="0"/>
              <a:t>‹#›</a:t>
            </a:fld>
            <a:endParaRPr lang="en-US" dirty="0"/>
          </a:p>
        </p:txBody>
      </p:sp>
    </p:spTree>
    <p:extLst>
      <p:ext uri="{BB962C8B-B14F-4D97-AF65-F5344CB8AC3E}">
        <p14:creationId xmlns:p14="http://schemas.microsoft.com/office/powerpoint/2010/main" val="3438768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C4F6CCBF-3552-47C5-AAC7-57B51D734D8F}" type="datetimeFigureOut">
              <a:rPr lang="en-US" smtClean="0"/>
              <a:t>5/4/2020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D9C6BE-2A86-42E7-9184-6A6FFDCA6BD7}" type="slidenum">
              <a:rPr lang="en-US" smtClean="0"/>
              <a:t>‹#›</a:t>
            </a:fld>
            <a:endParaRPr lang="en-US" dirty="0"/>
          </a:p>
        </p:txBody>
      </p:sp>
    </p:spTree>
    <p:extLst>
      <p:ext uri="{BB962C8B-B14F-4D97-AF65-F5344CB8AC3E}">
        <p14:creationId xmlns:p14="http://schemas.microsoft.com/office/powerpoint/2010/main" val="2569906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C4F6CCBF-3552-47C5-AAC7-57B51D734D8F}" type="datetimeFigureOut">
              <a:rPr lang="en-US" smtClean="0"/>
              <a:t>5/4/2020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D9C6BE-2A86-42E7-9184-6A6FFDCA6BD7}" type="slidenum">
              <a:rPr lang="en-US" smtClean="0"/>
              <a:t>‹#›</a:t>
            </a:fld>
            <a:endParaRPr lang="en-US" dirty="0"/>
          </a:p>
        </p:txBody>
      </p:sp>
    </p:spTree>
    <p:extLst>
      <p:ext uri="{BB962C8B-B14F-4D97-AF65-F5344CB8AC3E}">
        <p14:creationId xmlns:p14="http://schemas.microsoft.com/office/powerpoint/2010/main" val="3058505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E050CAE-C410-4340-983D-99B2982B74F8}" type="datetimeFigureOut">
              <a:rPr lang="en-US" smtClean="0"/>
              <a:t>5/4/2020</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22E4934-B33C-4FFE-97D9-1D593A77413B}" type="slidenum">
              <a:rPr lang="en-US" smtClean="0"/>
              <a:t>‹#›</a:t>
            </a:fld>
            <a:endParaRPr lang="en-US"/>
          </a:p>
        </p:txBody>
      </p:sp>
    </p:spTree>
    <p:extLst>
      <p:ext uri="{BB962C8B-B14F-4D97-AF65-F5344CB8AC3E}">
        <p14:creationId xmlns:p14="http://schemas.microsoft.com/office/powerpoint/2010/main" val="298054028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4" r:id="rId21"/>
    <p:sldLayoutId id="2147483685" r:id="rId22"/>
    <p:sldLayoutId id="2147483686" r:id="rId23"/>
    <p:sldLayoutId id="2147483687" r:id="rId24"/>
    <p:sldLayoutId id="2147483688" r:id="rId25"/>
    <p:sldLayoutId id="2147483689" r:id="rId26"/>
    <p:sldLayoutId id="2147483690" r:id="rId27"/>
    <p:sldLayoutId id="2147483691" r:id="rId28"/>
    <p:sldLayoutId id="2147483692" r:id="rId29"/>
    <p:sldLayoutId id="2147483696" r:id="rId30"/>
    <p:sldLayoutId id="2147483698" r:id="rId31"/>
    <p:sldLayoutId id="2147483649" r:id="rId32"/>
    <p:sldLayoutId id="2147483651" r:id="rId3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16.xml"/><Relationship Id="rId5" Type="http://schemas.openxmlformats.org/officeDocument/2006/relationships/image" Target="../media/image12.jpeg"/><Relationship Id="rId4" Type="http://schemas.openxmlformats.org/officeDocument/2006/relationships/slide" Target="slide5.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2.xml"/><Relationship Id="rId5" Type="http://schemas.openxmlformats.org/officeDocument/2006/relationships/image" Target="../media/image17.jpg"/><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25.xml"/><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3.jpg"/><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1.xml"/><Relationship Id="rId5" Type="http://schemas.openxmlformats.org/officeDocument/2006/relationships/image" Target="../media/image26.pn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1.xml"/><Relationship Id="rId5" Type="http://schemas.openxmlformats.org/officeDocument/2006/relationships/image" Target="../media/image26.pn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DD Doi đap voi vu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88" y="0"/>
            <a:ext cx="9118312" cy="4371950"/>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88539" y="4299942"/>
            <a:ext cx="3960440" cy="523220"/>
          </a:xfrm>
          <a:prstGeom prst="rect">
            <a:avLst/>
          </a:prstGeom>
          <a:noFill/>
        </p:spPr>
        <p:txBody>
          <a:bodyPr wrap="square" rtlCol="0">
            <a:spAutoFit/>
          </a:bodyPr>
          <a:lstStyle/>
          <a:p>
            <a:r>
              <a:rPr lang="vi-VN" sz="2800" b="1" dirty="0">
                <a:solidFill>
                  <a:srgbClr val="7030A0"/>
                </a:solidFill>
                <a:latin typeface="+mj-lt"/>
              </a:rPr>
              <a:t>Tranh vẽ gì?</a:t>
            </a:r>
            <a:endParaRPr lang="en-US" sz="2800" b="1" dirty="0">
              <a:solidFill>
                <a:srgbClr val="7030A0"/>
              </a:solidFill>
              <a:latin typeface="+mj-lt"/>
            </a:endParaRPr>
          </a:p>
        </p:txBody>
      </p:sp>
    </p:spTree>
    <p:extLst>
      <p:ext uri="{BB962C8B-B14F-4D97-AF65-F5344CB8AC3E}">
        <p14:creationId xmlns:p14="http://schemas.microsoft.com/office/powerpoint/2010/main" val="385942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895A9CF-3238-4082-BF0E-7D45794837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139952" cy="4299942"/>
          </a:xfrm>
          <a:prstGeom prst="rect">
            <a:avLst/>
          </a:prstGeom>
        </p:spPr>
      </p:pic>
      <p:sp>
        <p:nvSpPr>
          <p:cNvPr id="6" name="TextBox 5">
            <a:extLst>
              <a:ext uri="{FF2B5EF4-FFF2-40B4-BE49-F238E27FC236}">
                <a16:creationId xmlns:a16="http://schemas.microsoft.com/office/drawing/2014/main" xmlns="" id="{85E6A396-FDCC-4829-9549-B39F54D7FA68}"/>
              </a:ext>
            </a:extLst>
          </p:cNvPr>
          <p:cNvSpPr txBox="1"/>
          <p:nvPr/>
        </p:nvSpPr>
        <p:spPr>
          <a:xfrm>
            <a:off x="3491880" y="4458272"/>
            <a:ext cx="2376264" cy="646331"/>
          </a:xfrm>
          <a:prstGeom prst="rect">
            <a:avLst/>
          </a:prstGeom>
          <a:noFill/>
        </p:spPr>
        <p:txBody>
          <a:bodyPr wrap="square" rtlCol="0">
            <a:spAutoFit/>
          </a:bodyPr>
          <a:lstStyle/>
          <a:p>
            <a:r>
              <a:rPr lang="vi-VN" sz="3600" b="1" dirty="0">
                <a:solidFill>
                  <a:srgbClr val="FF0000"/>
                </a:solidFill>
                <a:latin typeface="+mj-lt"/>
              </a:rPr>
              <a:t>Hồ Tây</a:t>
            </a:r>
          </a:p>
        </p:txBody>
      </p:sp>
      <p:pic>
        <p:nvPicPr>
          <p:cNvPr id="7" name="Picture 6" descr="1">
            <a:hlinkClick r:id="rId4" action="ppaction://hlinksldjump"/>
            <a:extLst>
              <a:ext uri="{FF2B5EF4-FFF2-40B4-BE49-F238E27FC236}">
                <a16:creationId xmlns:a16="http://schemas.microsoft.com/office/drawing/2014/main" xmlns="" id="{5C3654DE-8C43-4B65-A391-61D59B77DB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5976" y="38897"/>
            <a:ext cx="4608512" cy="4221163"/>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1636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4C0D04AD-798F-4DAF-AB75-DDAA5AAEBB41}"/>
              </a:ext>
            </a:extLst>
          </p:cNvPr>
          <p:cNvSpPr/>
          <p:nvPr/>
        </p:nvSpPr>
        <p:spPr>
          <a:xfrm>
            <a:off x="0" y="1138417"/>
            <a:ext cx="8712968" cy="1077218"/>
          </a:xfrm>
          <a:prstGeom prst="rect">
            <a:avLst/>
          </a:prstGeom>
        </p:spPr>
        <p:txBody>
          <a:bodyPr wrap="square">
            <a:spAutoFit/>
          </a:bodyPr>
          <a:lstStyle/>
          <a:p>
            <a:pPr algn="just"/>
            <a:r>
              <a:rPr lang="vi-VN" sz="3200" b="1" smtClean="0">
                <a:latin typeface="Times New Roman" panose="02020603050405020304" pitchFamily="18" charset="0"/>
                <a:cs typeface="Times New Roman" panose="02020603050405020304" pitchFamily="18" charset="0"/>
                <a:sym typeface="Wingdings" panose="05000000000000000000" pitchFamily="2" charset="2"/>
              </a:rPr>
              <a:t>	- </a:t>
            </a:r>
            <a:r>
              <a:rPr lang="vi-VN" sz="3200" b="1" smtClean="0">
                <a:latin typeface="Times New Roman" panose="02020603050405020304" pitchFamily="18" charset="0"/>
                <a:cs typeface="Times New Roman" panose="02020603050405020304" pitchFamily="18" charset="0"/>
              </a:rPr>
              <a:t>Quân </a:t>
            </a:r>
            <a:r>
              <a:rPr lang="vi-VN" sz="3200" b="1" dirty="0">
                <a:latin typeface="Times New Roman" panose="02020603050405020304" pitchFamily="18" charset="0"/>
                <a:cs typeface="Times New Roman" panose="02020603050405020304" pitchFamily="18" charset="0"/>
              </a:rPr>
              <a:t>lính thét đuổi tất cả mọi người, không cho ai đến gần.</a:t>
            </a:r>
            <a:endParaRPr lang="vi-VN" sz="3200"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xmlns="" id="{7BE0D1C0-89E0-4F28-BB28-63019864C0F4}"/>
              </a:ext>
            </a:extLst>
          </p:cNvPr>
          <p:cNvSpPr/>
          <p:nvPr/>
        </p:nvSpPr>
        <p:spPr>
          <a:xfrm>
            <a:off x="179512" y="555526"/>
            <a:ext cx="6798656" cy="584775"/>
          </a:xfrm>
          <a:prstGeom prst="rect">
            <a:avLst/>
          </a:prstGeom>
        </p:spPr>
        <p:txBody>
          <a:bodyPr wrap="none">
            <a:spAutoFit/>
          </a:bodyPr>
          <a:lstStyle/>
          <a:p>
            <a:r>
              <a:rPr lang="nl-NL" sz="3200" b="1" dirty="0">
                <a:solidFill>
                  <a:srgbClr val="FF0000"/>
                </a:solidFill>
                <a:latin typeface="Times New Roman" panose="02020603050405020304" pitchFamily="18" charset="0"/>
                <a:cs typeface="Times New Roman" panose="02020603050405020304" pitchFamily="18" charset="0"/>
              </a:rPr>
              <a:t>Quân lính đã có những hành động gì?</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22556" y="-33808"/>
            <a:ext cx="2725426" cy="584775"/>
          </a:xfrm>
          <a:prstGeom prst="rect">
            <a:avLst/>
          </a:prstGeom>
        </p:spPr>
        <p:txBody>
          <a:bodyPr wrap="none">
            <a:spAutoFit/>
          </a:bodyPr>
          <a:lstStyle/>
          <a:p>
            <a:r>
              <a:rPr lang="en-US" altLang="vi-VN" sz="3200" b="1" dirty="0" smtClean="0">
                <a:solidFill>
                  <a:srgbClr val="7030A0"/>
                </a:solidFill>
                <a:latin typeface="Times New Roman" pitchFamily="18" charset="0"/>
              </a:rPr>
              <a:t>2.Tìm </a:t>
            </a:r>
            <a:r>
              <a:rPr lang="en-US" altLang="vi-VN" sz="3200" b="1" dirty="0" err="1">
                <a:solidFill>
                  <a:srgbClr val="7030A0"/>
                </a:solidFill>
                <a:latin typeface="Times New Roman" pitchFamily="18" charset="0"/>
              </a:rPr>
              <a:t>hiểu</a:t>
            </a:r>
            <a:r>
              <a:rPr lang="en-US" altLang="vi-VN" sz="3200" b="1" dirty="0">
                <a:solidFill>
                  <a:srgbClr val="7030A0"/>
                </a:solidFill>
                <a:latin typeface="Times New Roman" pitchFamily="18" charset="0"/>
              </a:rPr>
              <a:t> </a:t>
            </a:r>
            <a:r>
              <a:rPr lang="en-US" altLang="vi-VN" sz="3200" b="1" dirty="0" err="1">
                <a:solidFill>
                  <a:srgbClr val="7030A0"/>
                </a:solidFill>
                <a:latin typeface="Times New Roman" pitchFamily="18" charset="0"/>
              </a:rPr>
              <a:t>bài</a:t>
            </a:r>
            <a:endParaRPr lang="en-US" sz="3200" dirty="0">
              <a:solidFill>
                <a:srgbClr val="7030A0"/>
              </a:solidFill>
            </a:endParaRPr>
          </a:p>
        </p:txBody>
      </p:sp>
      <p:sp>
        <p:nvSpPr>
          <p:cNvPr id="4" name="Rectangle 3"/>
          <p:cNvSpPr/>
          <p:nvPr/>
        </p:nvSpPr>
        <p:spPr>
          <a:xfrm>
            <a:off x="172226" y="2283718"/>
            <a:ext cx="5767926" cy="584775"/>
          </a:xfrm>
          <a:prstGeom prst="rect">
            <a:avLst/>
          </a:prstGeom>
        </p:spPr>
        <p:txBody>
          <a:bodyPr wrap="none">
            <a:spAutoFit/>
          </a:bodyPr>
          <a:lstStyle/>
          <a:p>
            <a:pPr algn="ctr"/>
            <a:r>
              <a:rPr lang="vi-VN" sz="3200" b="1">
                <a:solidFill>
                  <a:srgbClr val="FF0000"/>
                </a:solidFill>
                <a:latin typeface="+mj-lt"/>
              </a:rPr>
              <a:t>Cao Bá Quát có mong muốn gì?</a:t>
            </a:r>
            <a:endParaRPr lang="vi-VN" sz="3200" b="1" dirty="0">
              <a:solidFill>
                <a:srgbClr val="FF0000"/>
              </a:solidFill>
              <a:latin typeface="+mj-lt"/>
            </a:endParaRPr>
          </a:p>
        </p:txBody>
      </p:sp>
      <p:sp>
        <p:nvSpPr>
          <p:cNvPr id="10" name="Rectangle 9">
            <a:extLst>
              <a:ext uri="{FF2B5EF4-FFF2-40B4-BE49-F238E27FC236}">
                <a16:creationId xmlns:a16="http://schemas.microsoft.com/office/drawing/2014/main" xmlns="" id="{DD490035-8696-47A3-B4BD-4FA8C2AF4B7A}"/>
              </a:ext>
            </a:extLst>
          </p:cNvPr>
          <p:cNvSpPr/>
          <p:nvPr/>
        </p:nvSpPr>
        <p:spPr>
          <a:xfrm>
            <a:off x="461728" y="3003798"/>
            <a:ext cx="8430752" cy="584775"/>
          </a:xfrm>
          <a:prstGeom prst="rect">
            <a:avLst/>
          </a:prstGeom>
        </p:spPr>
        <p:txBody>
          <a:bodyPr wrap="square">
            <a:spAutoFit/>
          </a:bodyPr>
          <a:lstStyle/>
          <a:p>
            <a:pPr algn="just"/>
            <a:r>
              <a:rPr lang="vi-VN" sz="3200" b="1" smtClean="0">
                <a:latin typeface="Times New Roman" panose="02020603050405020304" pitchFamily="18" charset="0"/>
                <a:cs typeface="Times New Roman" panose="02020603050405020304" pitchFamily="18" charset="0"/>
              </a:rPr>
              <a:t>- Cao </a:t>
            </a:r>
            <a:r>
              <a:rPr lang="vi-VN" sz="3200" b="1" dirty="0">
                <a:latin typeface="Times New Roman" panose="02020603050405020304" pitchFamily="18" charset="0"/>
                <a:cs typeface="Times New Roman" panose="02020603050405020304" pitchFamily="18" charset="0"/>
              </a:rPr>
              <a:t>Bá Quát có mong muốn nhìn rõ mặt vua</a:t>
            </a:r>
          </a:p>
        </p:txBody>
      </p:sp>
    </p:spTree>
    <p:extLst>
      <p:ext uri="{BB962C8B-B14F-4D97-AF65-F5344CB8AC3E}">
        <p14:creationId xmlns:p14="http://schemas.microsoft.com/office/powerpoint/2010/main" val="3287050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hought Bubble: Cloud 5">
            <a:extLst>
              <a:ext uri="{FF2B5EF4-FFF2-40B4-BE49-F238E27FC236}">
                <a16:creationId xmlns:a16="http://schemas.microsoft.com/office/drawing/2014/main" xmlns="" id="{AA9D3557-E631-415C-99BF-745C5A114777}"/>
              </a:ext>
            </a:extLst>
          </p:cNvPr>
          <p:cNvSpPr/>
          <p:nvPr/>
        </p:nvSpPr>
        <p:spPr>
          <a:xfrm>
            <a:off x="344240" y="113321"/>
            <a:ext cx="5235872" cy="1872208"/>
          </a:xfrm>
          <a:prstGeom prst="cloudCallout">
            <a:avLst>
              <a:gd name="adj1" fmla="val 33073"/>
              <a:gd name="adj2" fmla="val 62317"/>
            </a:avLst>
          </a:prstGeom>
        </p:spPr>
        <p:style>
          <a:lnRef idx="2">
            <a:schemeClr val="accent6"/>
          </a:lnRef>
          <a:fillRef idx="1">
            <a:schemeClr val="lt1"/>
          </a:fillRef>
          <a:effectRef idx="0">
            <a:schemeClr val="accent6"/>
          </a:effectRef>
          <a:fontRef idx="minor">
            <a:schemeClr val="dk1"/>
          </a:fontRef>
        </p:style>
        <p:txBody>
          <a:bodyPr rtlCol="0" anchor="ctr"/>
          <a:lstStyle/>
          <a:p>
            <a:pPr algn="just">
              <a:spcAft>
                <a:spcPts val="0"/>
              </a:spcAft>
            </a:pP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Cậu</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mong</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muốn</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b="1" dirty="0">
              <a:solidFill>
                <a:srgbClr val="FF0000"/>
              </a:solidFill>
              <a:latin typeface=".VnTime"/>
              <a:ea typeface="Times New Roman" panose="020206030504050203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xmlns="" id="{DBEF5535-4D53-473A-8EF5-0EBF409D2165}"/>
              </a:ext>
            </a:extLst>
          </p:cNvPr>
          <p:cNvSpPr/>
          <p:nvPr/>
        </p:nvSpPr>
        <p:spPr>
          <a:xfrm>
            <a:off x="344240" y="2211710"/>
            <a:ext cx="8640960" cy="252028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vi-VN" sz="3200" dirty="0">
                <a:latin typeface="Times New Roman" panose="02020603050405020304" pitchFamily="18" charset="0"/>
                <a:cs typeface="Times New Roman" panose="02020603050405020304" pitchFamily="18" charset="0"/>
                <a:sym typeface="Wingdings" panose="05000000000000000000" pitchFamily="2" charset="2"/>
              </a:rPr>
              <a:t> </a:t>
            </a:r>
            <a:r>
              <a:rPr lang="vi-VN" sz="3200" b="1" dirty="0">
                <a:latin typeface="Times New Roman" panose="02020603050405020304" pitchFamily="18" charset="0"/>
                <a:cs typeface="Times New Roman" panose="02020603050405020304" pitchFamily="18" charset="0"/>
              </a:rPr>
              <a:t>Cậu nảy ra một ý, liền cởi hết quần áo, nhảy xuống hồ tắm. Quân lính nhìn thấy, hốt hoảng xúm vào bắt trói đứa trẻ táo tợn. Cậu bé không chịu, la hét, vùng vẫy, gây nên cảnh náo động ở hồ</a:t>
            </a:r>
            <a:r>
              <a:rPr lang="vi-VN"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87003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347C66E4-DFC1-4E45-8F6F-3E43FFB23E5B}"/>
              </a:ext>
            </a:extLst>
          </p:cNvPr>
          <p:cNvSpPr txBox="1"/>
          <p:nvPr/>
        </p:nvSpPr>
        <p:spPr>
          <a:xfrm>
            <a:off x="323528" y="339502"/>
            <a:ext cx="7992888" cy="1200329"/>
          </a:xfrm>
          <a:prstGeom prst="rect">
            <a:avLst/>
          </a:prstGeom>
          <a:noFill/>
        </p:spPr>
        <p:txBody>
          <a:bodyPr wrap="square" rtlCol="0">
            <a:spAutoFit/>
          </a:bodyPr>
          <a:lstStyle/>
          <a:p>
            <a:pPr algn="just"/>
            <a:r>
              <a:rPr lang="vi-VN" sz="3600" b="1" dirty="0">
                <a:solidFill>
                  <a:srgbClr val="FF0000"/>
                </a:solidFill>
                <a:latin typeface="Times New Roman" panose="02020603050405020304" pitchFamily="18" charset="0"/>
                <a:cs typeface="Times New Roman" panose="02020603050405020304" pitchFamily="18" charset="0"/>
              </a:rPr>
              <a:t>Theo em, cậu bé có thực hiện được mong muốn không?</a:t>
            </a:r>
          </a:p>
        </p:txBody>
      </p:sp>
      <p:sp>
        <p:nvSpPr>
          <p:cNvPr id="5" name="TextBox 4">
            <a:extLst>
              <a:ext uri="{FF2B5EF4-FFF2-40B4-BE49-F238E27FC236}">
                <a16:creationId xmlns:a16="http://schemas.microsoft.com/office/drawing/2014/main" xmlns="" id="{DC0139FC-9043-41A8-B1EB-CD5727C921CC}"/>
              </a:ext>
            </a:extLst>
          </p:cNvPr>
          <p:cNvSpPr txBox="1"/>
          <p:nvPr/>
        </p:nvSpPr>
        <p:spPr>
          <a:xfrm>
            <a:off x="323528" y="1995686"/>
            <a:ext cx="8208912" cy="1754326"/>
          </a:xfrm>
          <a:prstGeom prst="rect">
            <a:avLst/>
          </a:prstGeom>
          <a:noFill/>
        </p:spPr>
        <p:txBody>
          <a:bodyPr wrap="square" rtlCol="0">
            <a:spAutoFit/>
          </a:bodyPr>
          <a:lstStyle/>
          <a:p>
            <a:pPr algn="just"/>
            <a:r>
              <a:rPr lang="vi-VN" sz="3600" b="1" dirty="0">
                <a:latin typeface="Times New Roman" panose="02020603050405020304" pitchFamily="18" charset="0"/>
                <a:cs typeface="Times New Roman" panose="02020603050405020304" pitchFamily="18" charset="0"/>
                <a:sym typeface="Wingdings" panose="05000000000000000000" pitchFamily="2" charset="2"/>
              </a:rPr>
              <a:t> Cậu bé đã thực hiện được mong muốn của mình và </a:t>
            </a:r>
            <a:r>
              <a:rPr lang="vi-VN" sz="3600" b="1" dirty="0">
                <a:latin typeface="Times New Roman" panose="02020603050405020304" pitchFamily="18" charset="0"/>
                <a:cs typeface="Times New Roman" panose="02020603050405020304" pitchFamily="18" charset="0"/>
              </a:rPr>
              <a:t>vua Minh Mạng truyền lệnh dẫn cậu tới hỏi.</a:t>
            </a:r>
          </a:p>
        </p:txBody>
      </p:sp>
    </p:spTree>
    <p:extLst>
      <p:ext uri="{BB962C8B-B14F-4D97-AF65-F5344CB8AC3E}">
        <p14:creationId xmlns:p14="http://schemas.microsoft.com/office/powerpoint/2010/main" val="1350964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74BD68E-AF85-4671-81EB-664F3F21B453}"/>
              </a:ext>
            </a:extLst>
          </p:cNvPr>
          <p:cNvSpPr txBox="1"/>
          <p:nvPr/>
        </p:nvSpPr>
        <p:spPr>
          <a:xfrm>
            <a:off x="0" y="1149593"/>
            <a:ext cx="8568952" cy="954107"/>
          </a:xfrm>
          <a:prstGeom prst="rect">
            <a:avLst/>
          </a:prstGeom>
          <a:noFill/>
        </p:spPr>
        <p:txBody>
          <a:bodyPr wrap="square" rtlCol="0">
            <a:spAutoFit/>
          </a:bodyPr>
          <a:lstStyle/>
          <a:p>
            <a:pPr algn="just"/>
            <a:r>
              <a:rPr lang="vi-VN" sz="2800" b="1" dirty="0">
                <a:latin typeface="Times New Roman" panose="02020603050405020304" pitchFamily="18" charset="0"/>
                <a:cs typeface="Times New Roman" panose="02020603050405020304" pitchFamily="18" charset="0"/>
                <a:sym typeface="Wingdings" panose="05000000000000000000" pitchFamily="2" charset="2"/>
              </a:rPr>
              <a:t> Cậu bé tự tin và tự xưng là học trò mới ở quê lên nên không biết gì.</a:t>
            </a:r>
            <a:endParaRPr lang="vi-VN" sz="28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905FCD25-27F5-4619-81E3-A5537D64BC54}"/>
              </a:ext>
            </a:extLst>
          </p:cNvPr>
          <p:cNvSpPr txBox="1"/>
          <p:nvPr/>
        </p:nvSpPr>
        <p:spPr>
          <a:xfrm>
            <a:off x="243136" y="195486"/>
            <a:ext cx="8568952" cy="954107"/>
          </a:xfrm>
          <a:prstGeom prst="rect">
            <a:avLst/>
          </a:prstGeom>
          <a:noFill/>
        </p:spPr>
        <p:txBody>
          <a:bodyPr wrap="square" rtlCol="0">
            <a:spAutoFit/>
          </a:bodyPr>
          <a:lstStyle/>
          <a:p>
            <a:pPr algn="just"/>
            <a:r>
              <a:rPr lang="vi-VN" sz="2800" b="1">
                <a:solidFill>
                  <a:srgbClr val="FF0000"/>
                </a:solidFill>
                <a:latin typeface="Times New Roman" panose="02020603050405020304" pitchFamily="18" charset="0"/>
                <a:cs typeface="Times New Roman" panose="02020603050405020304" pitchFamily="18" charset="0"/>
              </a:rPr>
              <a:t>-</a:t>
            </a:r>
            <a:r>
              <a:rPr lang="vi-VN" sz="2800" smtClean="0">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Khi bị dẫn đến trước mặt nhà vua thái độ của cậu bé như thế nào?</a:t>
            </a:r>
          </a:p>
        </p:txBody>
      </p:sp>
      <p:sp>
        <p:nvSpPr>
          <p:cNvPr id="5" name="Rectangle 4"/>
          <p:cNvSpPr/>
          <p:nvPr/>
        </p:nvSpPr>
        <p:spPr>
          <a:xfrm>
            <a:off x="395536" y="2139702"/>
            <a:ext cx="8064896" cy="954107"/>
          </a:xfrm>
          <a:prstGeom prst="rect">
            <a:avLst/>
          </a:prstGeom>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 </a:t>
            </a:r>
            <a:r>
              <a:rPr lang="vi-VN" sz="2800" b="1" smtClean="0">
                <a:solidFill>
                  <a:srgbClr val="FF0000"/>
                </a:solidFill>
                <a:latin typeface="Times New Roman" panose="02020603050405020304" pitchFamily="18" charset="0"/>
                <a:cs typeface="Times New Roman" panose="02020603050405020304" pitchFamily="18" charset="0"/>
              </a:rPr>
              <a:t>- Nhà </a:t>
            </a:r>
            <a:r>
              <a:rPr lang="vi-VN" sz="2800" b="1">
                <a:solidFill>
                  <a:srgbClr val="FF0000"/>
                </a:solidFill>
                <a:latin typeface="Times New Roman" panose="02020603050405020304" pitchFamily="18" charset="0"/>
                <a:cs typeface="Times New Roman" panose="02020603050405020304" pitchFamily="18" charset="0"/>
              </a:rPr>
              <a:t>vua đã làm làm gì khi nghe cậu bé xưng là học trò? </a:t>
            </a:r>
            <a:endParaRPr lang="en-US" sz="2800"/>
          </a:p>
        </p:txBody>
      </p:sp>
      <p:sp>
        <p:nvSpPr>
          <p:cNvPr id="9" name="Rectangle 8">
            <a:extLst>
              <a:ext uri="{FF2B5EF4-FFF2-40B4-BE49-F238E27FC236}">
                <a16:creationId xmlns:a16="http://schemas.microsoft.com/office/drawing/2014/main" xmlns="" id="{CDBA59FA-0422-4649-9E7F-AC616A7F10C7}"/>
              </a:ext>
            </a:extLst>
          </p:cNvPr>
          <p:cNvSpPr/>
          <p:nvPr/>
        </p:nvSpPr>
        <p:spPr>
          <a:xfrm>
            <a:off x="64129" y="3135895"/>
            <a:ext cx="8395973" cy="954107"/>
          </a:xfrm>
          <a:prstGeom prst="rect">
            <a:avLst/>
          </a:prstGeom>
        </p:spPr>
        <p:txBody>
          <a:bodyPr wrap="square">
            <a:spAutoFit/>
          </a:bodyPr>
          <a:lstStyle/>
          <a:p>
            <a:pPr algn="just"/>
            <a:r>
              <a:rPr lang="vi-VN" sz="2800" b="1" dirty="0">
                <a:latin typeface="Times New Roman" panose="02020603050405020304" pitchFamily="18" charset="0"/>
                <a:cs typeface="Times New Roman" panose="02020603050405020304" pitchFamily="18" charset="0"/>
                <a:sym typeface="Wingdings" panose="05000000000000000000" pitchFamily="2" charset="2"/>
              </a:rPr>
              <a:t> </a:t>
            </a:r>
            <a:r>
              <a:rPr lang="vi-VN" sz="2800" b="1" dirty="0">
                <a:latin typeface="Times New Roman" panose="02020603050405020304" pitchFamily="18" charset="0"/>
                <a:cs typeface="Times New Roman" panose="02020603050405020304" pitchFamily="18" charset="0"/>
              </a:rPr>
              <a:t>Thấy nói là học trò, vua ra lệnh cho cậu phải đối được một vế đối thì mới tha.</a:t>
            </a:r>
          </a:p>
        </p:txBody>
      </p:sp>
    </p:spTree>
    <p:extLst>
      <p:ext uri="{BB962C8B-B14F-4D97-AF65-F5344CB8AC3E}">
        <p14:creationId xmlns:p14="http://schemas.microsoft.com/office/powerpoint/2010/main" val="3403662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grpId="0" nodeType="clickEffect">
                                  <p:stCondLst>
                                    <p:cond delay="0"/>
                                  </p:stCondLst>
                                  <p:childTnLst>
                                    <p:anim calcmode="lin" valueType="num">
                                      <p:cBhvr>
                                        <p:cTn id="11" dur="500"/>
                                        <p:tgtEl>
                                          <p:spTgt spid="4"/>
                                        </p:tgtEl>
                                        <p:attrNameLst>
                                          <p:attrName>ppt_w</p:attrName>
                                        </p:attrNameLst>
                                      </p:cBhvr>
                                      <p:tavLst>
                                        <p:tav tm="0">
                                          <p:val>
                                            <p:strVal val="ppt_w"/>
                                          </p:val>
                                        </p:tav>
                                        <p:tav tm="100000">
                                          <p:val>
                                            <p:fltVal val="0"/>
                                          </p:val>
                                        </p:tav>
                                      </p:tavLst>
                                    </p:anim>
                                    <p:anim calcmode="lin" valueType="num">
                                      <p:cBhvr>
                                        <p:cTn id="12" dur="500"/>
                                        <p:tgtEl>
                                          <p:spTgt spid="4"/>
                                        </p:tgtEl>
                                        <p:attrNameLst>
                                          <p:attrName>ppt_h</p:attrName>
                                        </p:attrNameLst>
                                      </p:cBhvr>
                                      <p:tavLst>
                                        <p:tav tm="0">
                                          <p:val>
                                            <p:strVal val="ppt_h"/>
                                          </p:val>
                                        </p:tav>
                                        <p:tav tm="100000">
                                          <p:val>
                                            <p:fltVal val="0"/>
                                          </p:val>
                                        </p:tav>
                                      </p:tavLst>
                                    </p:anim>
                                    <p:animEffect transition="out" filter="fade">
                                      <p:cBhvr>
                                        <p:cTn id="13" dur="500"/>
                                        <p:tgtEl>
                                          <p:spTgt spid="4"/>
                                        </p:tgtEl>
                                      </p:cBhvr>
                                    </p:animEffect>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 grpId="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xmlns="" id="{EB930D07-C02E-4D6E-BE0B-242C5C030F2D}"/>
              </a:ext>
            </a:extLst>
          </p:cNvPr>
          <p:cNvSpPr txBox="1">
            <a:spLocks noChangeArrowheads="1"/>
          </p:cNvSpPr>
          <p:nvPr/>
        </p:nvSpPr>
        <p:spPr bwMode="auto">
          <a:xfrm>
            <a:off x="3743908" y="483518"/>
            <a:ext cx="1186046" cy="707886"/>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spcBef>
                <a:spcPct val="0"/>
              </a:spcBef>
              <a:buFontTx/>
              <a:buNone/>
            </a:pPr>
            <a:r>
              <a:rPr lang="vi-VN" altLang="vi-VN" sz="4000" b="1" dirty="0">
                <a:solidFill>
                  <a:srgbClr val="FF0000"/>
                </a:solidFill>
                <a:latin typeface="Times New Roman" pitchFamily="18" charset="0"/>
              </a:rPr>
              <a:t>Đối</a:t>
            </a:r>
            <a:endParaRPr lang="en-US" altLang="vi-VN" sz="4000" b="1" dirty="0">
              <a:solidFill>
                <a:srgbClr val="FF0000"/>
              </a:solidFill>
              <a:latin typeface="Times New Roman" pitchFamily="18" charset="0"/>
            </a:endParaRPr>
          </a:p>
        </p:txBody>
      </p:sp>
      <p:sp>
        <p:nvSpPr>
          <p:cNvPr id="3" name="Text Box 6">
            <a:extLst>
              <a:ext uri="{FF2B5EF4-FFF2-40B4-BE49-F238E27FC236}">
                <a16:creationId xmlns:a16="http://schemas.microsoft.com/office/drawing/2014/main" xmlns="" id="{C47C6646-BA0D-42AB-9EB3-82F4CEFBA22F}"/>
              </a:ext>
            </a:extLst>
          </p:cNvPr>
          <p:cNvSpPr txBox="1">
            <a:spLocks noChangeArrowheads="1"/>
          </p:cNvSpPr>
          <p:nvPr/>
        </p:nvSpPr>
        <p:spPr bwMode="auto">
          <a:xfrm>
            <a:off x="287524" y="1460511"/>
            <a:ext cx="856895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spcBef>
                <a:spcPct val="0"/>
              </a:spcBef>
              <a:buFontTx/>
              <a:buNone/>
            </a:pPr>
            <a:r>
              <a:rPr lang="en-US" altLang="vi-VN" sz="3600" b="1" dirty="0">
                <a:solidFill>
                  <a:schemeClr val="tx2">
                    <a:lumMod val="50000"/>
                  </a:schemeClr>
                </a:solidFill>
                <a:latin typeface="Times New Roman" pitchFamily="18" charset="0"/>
              </a:rPr>
              <a:t> </a:t>
            </a:r>
            <a:r>
              <a:rPr lang="vi-VN" altLang="vi-VN" sz="3600" b="1" dirty="0">
                <a:solidFill>
                  <a:schemeClr val="tx2">
                    <a:lumMod val="50000"/>
                  </a:schemeClr>
                </a:solidFill>
                <a:latin typeface="Times New Roman" pitchFamily="18" charset="0"/>
              </a:rPr>
              <a:t>+ Thể văn cũ gồm hai vế (hai câu) có số tiếng bằng nhau, đối chọi nhau về ý và lời.</a:t>
            </a:r>
            <a:endParaRPr lang="en-US" altLang="vi-VN" sz="3600" b="1" dirty="0">
              <a:solidFill>
                <a:schemeClr val="tx2">
                  <a:lumMod val="50000"/>
                </a:schemeClr>
              </a:solidFill>
              <a:latin typeface="Times New Roman" pitchFamily="18" charset="0"/>
            </a:endParaRPr>
          </a:p>
        </p:txBody>
      </p:sp>
      <p:sp>
        <p:nvSpPr>
          <p:cNvPr id="4" name="Text Box 6">
            <a:extLst>
              <a:ext uri="{FF2B5EF4-FFF2-40B4-BE49-F238E27FC236}">
                <a16:creationId xmlns:a16="http://schemas.microsoft.com/office/drawing/2014/main" xmlns="" id="{D3CB091A-1B46-4A70-A407-2BC0029702EE}"/>
              </a:ext>
            </a:extLst>
          </p:cNvPr>
          <p:cNvSpPr txBox="1">
            <a:spLocks noChangeArrowheads="1"/>
          </p:cNvSpPr>
          <p:nvPr/>
        </p:nvSpPr>
        <p:spPr bwMode="auto">
          <a:xfrm>
            <a:off x="287524" y="2787774"/>
            <a:ext cx="615668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spcBef>
                <a:spcPct val="0"/>
              </a:spcBef>
              <a:buFontTx/>
              <a:buNone/>
            </a:pPr>
            <a:r>
              <a:rPr lang="en-US" altLang="vi-VN" sz="3600" b="1" dirty="0">
                <a:solidFill>
                  <a:schemeClr val="tx2">
                    <a:lumMod val="50000"/>
                  </a:schemeClr>
                </a:solidFill>
                <a:latin typeface="Times New Roman" pitchFamily="18" charset="0"/>
              </a:rPr>
              <a:t> </a:t>
            </a:r>
            <a:r>
              <a:rPr lang="vi-VN" altLang="vi-VN" sz="3600" b="1">
                <a:solidFill>
                  <a:schemeClr val="tx2">
                    <a:lumMod val="50000"/>
                  </a:schemeClr>
                </a:solidFill>
                <a:latin typeface="Times New Roman" pitchFamily="18" charset="0"/>
              </a:rPr>
              <a:t>+ </a:t>
            </a:r>
            <a:r>
              <a:rPr lang="vi-VN" altLang="vi-VN" sz="3600" b="1" smtClean="0">
                <a:solidFill>
                  <a:schemeClr val="tx2">
                    <a:lumMod val="50000"/>
                  </a:schemeClr>
                </a:solidFill>
                <a:latin typeface="Times New Roman" pitchFamily="18" charset="0"/>
              </a:rPr>
              <a:t>Làm </a:t>
            </a:r>
            <a:r>
              <a:rPr lang="vi-VN" altLang="vi-VN" sz="3600" b="1" dirty="0">
                <a:solidFill>
                  <a:schemeClr val="tx2">
                    <a:lumMod val="50000"/>
                  </a:schemeClr>
                </a:solidFill>
                <a:latin typeface="Times New Roman" pitchFamily="18" charset="0"/>
              </a:rPr>
              <a:t>vế đối lại.</a:t>
            </a:r>
            <a:endParaRPr lang="en-US" altLang="vi-VN" sz="3600" b="1" dirty="0">
              <a:solidFill>
                <a:schemeClr val="tx2">
                  <a:lumMod val="50000"/>
                </a:schemeClr>
              </a:solidFill>
              <a:latin typeface="Times New Roman" pitchFamily="18" charset="0"/>
            </a:endParaRPr>
          </a:p>
        </p:txBody>
      </p:sp>
    </p:spTree>
    <p:extLst>
      <p:ext uri="{BB962C8B-B14F-4D97-AF65-F5344CB8AC3E}">
        <p14:creationId xmlns:p14="http://schemas.microsoft.com/office/powerpoint/2010/main" val="51685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par>
                                <p:cTn id="17" presetID="54" presetClass="entr" presetSubtype="0" accel="10000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strVal val="#ppt_w*0.05"/>
                                          </p:val>
                                        </p:tav>
                                        <p:tav tm="100000">
                                          <p:val>
                                            <p:strVal val="#ppt_w"/>
                                          </p:val>
                                        </p:tav>
                                      </p:tavLst>
                                    </p:anim>
                                    <p:anim calcmode="lin" valueType="num">
                                      <p:cBhvr>
                                        <p:cTn id="20" dur="500" fill="hold"/>
                                        <p:tgtEl>
                                          <p:spTgt spid="4"/>
                                        </p:tgtEl>
                                        <p:attrNameLst>
                                          <p:attrName>ppt_h</p:attrName>
                                        </p:attrNameLst>
                                      </p:cBhvr>
                                      <p:tavLst>
                                        <p:tav tm="0">
                                          <p:val>
                                            <p:strVal val="#ppt_h"/>
                                          </p:val>
                                        </p:tav>
                                        <p:tav tm="100000">
                                          <p:val>
                                            <p:strVal val="#ppt_h"/>
                                          </p:val>
                                        </p:tav>
                                      </p:tavLst>
                                    </p:anim>
                                    <p:anim calcmode="lin" valueType="num">
                                      <p:cBhvr>
                                        <p:cTn id="21" dur="500" fill="hold"/>
                                        <p:tgtEl>
                                          <p:spTgt spid="4"/>
                                        </p:tgtEl>
                                        <p:attrNameLst>
                                          <p:attrName>ppt_x</p:attrName>
                                        </p:attrNameLst>
                                      </p:cBhvr>
                                      <p:tavLst>
                                        <p:tav tm="0">
                                          <p:val>
                                            <p:strVal val="#ppt_x-.2"/>
                                          </p:val>
                                        </p:tav>
                                        <p:tav tm="100000">
                                          <p:val>
                                            <p:strVal val="#ppt_x"/>
                                          </p:val>
                                        </p:tav>
                                      </p:tavLst>
                                    </p:anim>
                                    <p:anim calcmode="lin" valueType="num">
                                      <p:cBhvr>
                                        <p:cTn id="22" dur="500" fill="hold"/>
                                        <p:tgtEl>
                                          <p:spTgt spid="4"/>
                                        </p:tgtEl>
                                        <p:attrNameLst>
                                          <p:attrName>ppt_y</p:attrName>
                                        </p:attrNameLst>
                                      </p:cBhvr>
                                      <p:tavLst>
                                        <p:tav tm="0">
                                          <p:val>
                                            <p:strVal val="#ppt_y"/>
                                          </p:val>
                                        </p:tav>
                                        <p:tav tm="100000">
                                          <p:val>
                                            <p:strVal val="#ppt_y"/>
                                          </p:val>
                                        </p:tav>
                                      </p:tavLst>
                                    </p:anim>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18E35EF-97E6-4F84-8E2A-A0D6486B59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0"/>
            <a:ext cx="3744416" cy="4443958"/>
          </a:xfrm>
          <a:prstGeom prst="rect">
            <a:avLst/>
          </a:prstGeom>
        </p:spPr>
      </p:pic>
      <p:pic>
        <p:nvPicPr>
          <p:cNvPr id="5" name="Picture 4">
            <a:extLst>
              <a:ext uri="{FF2B5EF4-FFF2-40B4-BE49-F238E27FC236}">
                <a16:creationId xmlns:a16="http://schemas.microsoft.com/office/drawing/2014/main" xmlns="" id="{FF3CD7B1-4516-4CB2-9124-636F394BE2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7944" y="16815"/>
            <a:ext cx="4824535" cy="4427143"/>
          </a:xfrm>
          <a:prstGeom prst="rect">
            <a:avLst/>
          </a:prstGeom>
        </p:spPr>
      </p:pic>
      <p:sp>
        <p:nvSpPr>
          <p:cNvPr id="6" name="Rectangle 5">
            <a:extLst>
              <a:ext uri="{FF2B5EF4-FFF2-40B4-BE49-F238E27FC236}">
                <a16:creationId xmlns:a16="http://schemas.microsoft.com/office/drawing/2014/main" xmlns="" id="{4358AF05-24BA-43BA-8029-4F535020DAC3}"/>
              </a:ext>
            </a:extLst>
          </p:cNvPr>
          <p:cNvSpPr/>
          <p:nvPr/>
        </p:nvSpPr>
        <p:spPr>
          <a:xfrm>
            <a:off x="3203848" y="4443958"/>
            <a:ext cx="1948306" cy="646331"/>
          </a:xfrm>
          <a:prstGeom prst="rect">
            <a:avLst/>
          </a:prstGeom>
        </p:spPr>
        <p:txBody>
          <a:bodyPr wrap="square">
            <a:spAutoFit/>
          </a:bodyPr>
          <a:lstStyle/>
          <a:p>
            <a:pPr algn="just">
              <a:spcBef>
                <a:spcPct val="0"/>
              </a:spcBef>
              <a:buFontTx/>
              <a:buNone/>
            </a:pPr>
            <a:r>
              <a:rPr lang="vi-VN" altLang="vi-VN" sz="3600" b="1" dirty="0">
                <a:solidFill>
                  <a:srgbClr val="FF0000"/>
                </a:solidFill>
                <a:latin typeface="Times New Roman" pitchFamily="18" charset="0"/>
              </a:rPr>
              <a:t>Câu đối</a:t>
            </a:r>
            <a:endParaRPr lang="en-US" altLang="vi-VN" sz="3600" b="1" dirty="0">
              <a:solidFill>
                <a:srgbClr val="FF0000"/>
              </a:solidFill>
              <a:latin typeface="Times New Roman" pitchFamily="18" charset="0"/>
            </a:endParaRPr>
          </a:p>
        </p:txBody>
      </p:sp>
    </p:spTree>
    <p:extLst>
      <p:ext uri="{BB962C8B-B14F-4D97-AF65-F5344CB8AC3E}">
        <p14:creationId xmlns:p14="http://schemas.microsoft.com/office/powerpoint/2010/main" val="35236325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92811CA-BBEB-43A9-8CCF-C072809577B2}"/>
              </a:ext>
            </a:extLst>
          </p:cNvPr>
          <p:cNvSpPr txBox="1"/>
          <p:nvPr/>
        </p:nvSpPr>
        <p:spPr>
          <a:xfrm>
            <a:off x="0" y="843558"/>
            <a:ext cx="8352928" cy="954107"/>
          </a:xfrm>
          <a:prstGeom prst="rect">
            <a:avLst/>
          </a:prstGeom>
          <a:noFill/>
        </p:spPr>
        <p:txBody>
          <a:bodyPr wrap="square" rtlCol="0">
            <a:spAutoFit/>
          </a:bodyPr>
          <a:lstStyle/>
          <a:p>
            <a:pPr algn="just">
              <a:spcBef>
                <a:spcPct val="0"/>
              </a:spcBef>
              <a:defRPr/>
            </a:pPr>
            <a:r>
              <a:rPr lang="en-US" sz="2800" b="1" dirty="0">
                <a:latin typeface="Times New Roman" panose="02020603050405020304" pitchFamily="18" charset="0"/>
                <a:sym typeface="Wingdings" panose="05000000000000000000" pitchFamily="2" charset="2"/>
              </a:rPr>
              <a:t> </a:t>
            </a:r>
            <a:r>
              <a:rPr lang="en-US" sz="2800" b="1" dirty="0" err="1">
                <a:latin typeface="Times New Roman" panose="02020603050405020304" pitchFamily="18" charset="0"/>
              </a:rPr>
              <a:t>Vì</a:t>
            </a:r>
            <a:r>
              <a:rPr lang="en-US" sz="2800" b="1" dirty="0">
                <a:latin typeface="Times New Roman" panose="02020603050405020304" pitchFamily="18" charset="0"/>
              </a:rPr>
              <a:t> </a:t>
            </a:r>
            <a:r>
              <a:rPr lang="en-US" sz="2800" b="1" dirty="0" err="1">
                <a:latin typeface="Times New Roman" panose="02020603050405020304" pitchFamily="18" charset="0"/>
              </a:rPr>
              <a:t>vua</a:t>
            </a:r>
            <a:r>
              <a:rPr lang="en-US" sz="2800" b="1" dirty="0">
                <a:latin typeface="Times New Roman" panose="02020603050405020304" pitchFamily="18" charset="0"/>
              </a:rPr>
              <a:t> </a:t>
            </a:r>
            <a:r>
              <a:rPr lang="en-US" sz="2800" b="1" dirty="0" err="1">
                <a:latin typeface="Times New Roman" panose="02020603050405020304" pitchFamily="18" charset="0"/>
              </a:rPr>
              <a:t>thấy</a:t>
            </a:r>
            <a:r>
              <a:rPr lang="en-US" sz="2800" b="1" dirty="0">
                <a:latin typeface="Times New Roman" panose="02020603050405020304" pitchFamily="18" charset="0"/>
              </a:rPr>
              <a:t> </a:t>
            </a:r>
            <a:r>
              <a:rPr lang="en-US" sz="2800" b="1" dirty="0" err="1">
                <a:latin typeface="Times New Roman" panose="02020603050405020304" pitchFamily="18" charset="0"/>
              </a:rPr>
              <a:t>cậu</a:t>
            </a:r>
            <a:r>
              <a:rPr lang="en-US" sz="2800" b="1" dirty="0">
                <a:latin typeface="Times New Roman" panose="02020603050405020304" pitchFamily="18" charset="0"/>
              </a:rPr>
              <a:t> </a:t>
            </a:r>
            <a:r>
              <a:rPr lang="en-US" sz="2800" b="1" dirty="0" err="1">
                <a:latin typeface="Times New Roman" panose="02020603050405020304" pitchFamily="18" charset="0"/>
              </a:rPr>
              <a:t>bé</a:t>
            </a:r>
            <a:r>
              <a:rPr lang="en-US" sz="2800" b="1" dirty="0">
                <a:latin typeface="Times New Roman" panose="02020603050405020304" pitchFamily="18" charset="0"/>
              </a:rPr>
              <a:t> </a:t>
            </a:r>
            <a:r>
              <a:rPr lang="en-US" sz="2800" b="1" dirty="0" err="1">
                <a:latin typeface="Times New Roman" panose="02020603050405020304" pitchFamily="18" charset="0"/>
              </a:rPr>
              <a:t>tự</a:t>
            </a:r>
            <a:r>
              <a:rPr lang="en-US" sz="2800" b="1" dirty="0">
                <a:latin typeface="Times New Roman" panose="02020603050405020304" pitchFamily="18" charset="0"/>
              </a:rPr>
              <a:t> </a:t>
            </a:r>
            <a:r>
              <a:rPr lang="en-US" sz="2800" b="1" dirty="0" err="1">
                <a:latin typeface="Times New Roman" panose="02020603050405020304" pitchFamily="18" charset="0"/>
              </a:rPr>
              <a:t>xưng</a:t>
            </a:r>
            <a:r>
              <a:rPr lang="en-US" sz="2800" b="1" dirty="0">
                <a:latin typeface="Times New Roman" panose="02020603050405020304" pitchFamily="18" charset="0"/>
              </a:rPr>
              <a:t> </a:t>
            </a:r>
            <a:r>
              <a:rPr lang="en-US" sz="2800" b="1" dirty="0" err="1">
                <a:latin typeface="Times New Roman" panose="02020603050405020304" pitchFamily="18" charset="0"/>
              </a:rPr>
              <a:t>là</a:t>
            </a:r>
            <a:r>
              <a:rPr lang="en-US" sz="2800" b="1" dirty="0">
                <a:latin typeface="Times New Roman" panose="02020603050405020304" pitchFamily="18" charset="0"/>
              </a:rPr>
              <a:t> </a:t>
            </a:r>
            <a:r>
              <a:rPr lang="en-US" sz="2800" b="1" dirty="0" err="1">
                <a:latin typeface="Times New Roman" panose="02020603050405020304" pitchFamily="18" charset="0"/>
              </a:rPr>
              <a:t>học</a:t>
            </a:r>
            <a:r>
              <a:rPr lang="en-US" sz="2800" b="1" dirty="0">
                <a:latin typeface="Times New Roman" panose="02020603050405020304" pitchFamily="18" charset="0"/>
              </a:rPr>
              <a:t> </a:t>
            </a:r>
            <a:r>
              <a:rPr lang="en-US" sz="2800" b="1" dirty="0" err="1">
                <a:latin typeface="Times New Roman" panose="02020603050405020304" pitchFamily="18" charset="0"/>
              </a:rPr>
              <a:t>trò</a:t>
            </a:r>
            <a:r>
              <a:rPr lang="en-US" sz="2800" b="1" dirty="0">
                <a:latin typeface="Times New Roman" panose="02020603050405020304" pitchFamily="18" charset="0"/>
              </a:rPr>
              <a:t> </a:t>
            </a:r>
            <a:r>
              <a:rPr lang="en-US" sz="2800" b="1" dirty="0" err="1">
                <a:latin typeface="Times New Roman" panose="02020603050405020304" pitchFamily="18" charset="0"/>
              </a:rPr>
              <a:t>nên</a:t>
            </a:r>
            <a:r>
              <a:rPr lang="en-US" sz="2800" b="1" dirty="0">
                <a:latin typeface="Times New Roman" panose="02020603050405020304" pitchFamily="18" charset="0"/>
              </a:rPr>
              <a:t> </a:t>
            </a:r>
            <a:r>
              <a:rPr lang="en-US" sz="2800" b="1" dirty="0" err="1">
                <a:latin typeface="Times New Roman" panose="02020603050405020304" pitchFamily="18" charset="0"/>
              </a:rPr>
              <a:t>muốn</a:t>
            </a:r>
            <a:r>
              <a:rPr lang="en-US" sz="2800" b="1" dirty="0">
                <a:latin typeface="Times New Roman" panose="02020603050405020304" pitchFamily="18" charset="0"/>
              </a:rPr>
              <a:t> </a:t>
            </a:r>
            <a:r>
              <a:rPr lang="en-US" sz="2800" b="1" dirty="0" err="1">
                <a:latin typeface="Times New Roman" panose="02020603050405020304" pitchFamily="18" charset="0"/>
              </a:rPr>
              <a:t>thử</a:t>
            </a:r>
            <a:r>
              <a:rPr lang="en-US" sz="2800" b="1" dirty="0">
                <a:latin typeface="Times New Roman" panose="02020603050405020304" pitchFamily="18" charset="0"/>
              </a:rPr>
              <a:t> </a:t>
            </a:r>
            <a:r>
              <a:rPr lang="en-US" sz="2800" b="1" dirty="0" err="1">
                <a:latin typeface="Times New Roman" panose="02020603050405020304" pitchFamily="18" charset="0"/>
              </a:rPr>
              <a:t>tài</a:t>
            </a:r>
            <a:r>
              <a:rPr lang="en-US" sz="2800" b="1" dirty="0">
                <a:latin typeface="Times New Roman" panose="02020603050405020304" pitchFamily="18" charset="0"/>
              </a:rPr>
              <a:t> </a:t>
            </a:r>
            <a:r>
              <a:rPr lang="en-US" sz="2800" b="1" dirty="0" err="1">
                <a:latin typeface="Times New Roman" panose="02020603050405020304" pitchFamily="18" charset="0"/>
              </a:rPr>
              <a:t>cậu</a:t>
            </a:r>
            <a:r>
              <a:rPr lang="en-US" sz="2800" b="1" dirty="0">
                <a:latin typeface="Times New Roman" panose="02020603050405020304" pitchFamily="18" charset="0"/>
              </a:rPr>
              <a:t>, </a:t>
            </a:r>
            <a:r>
              <a:rPr lang="en-US" sz="2800" b="1" dirty="0" err="1">
                <a:latin typeface="Times New Roman" panose="02020603050405020304" pitchFamily="18" charset="0"/>
              </a:rPr>
              <a:t>cho</a:t>
            </a:r>
            <a:r>
              <a:rPr lang="en-US" sz="2800" b="1" dirty="0">
                <a:latin typeface="Times New Roman" panose="02020603050405020304" pitchFamily="18" charset="0"/>
              </a:rPr>
              <a:t> </a:t>
            </a:r>
            <a:r>
              <a:rPr lang="en-US" sz="2800" b="1" dirty="0" err="1">
                <a:latin typeface="Times New Roman" panose="02020603050405020304" pitchFamily="18" charset="0"/>
              </a:rPr>
              <a:t>cậu</a:t>
            </a:r>
            <a:r>
              <a:rPr lang="en-US" sz="2800" b="1" dirty="0">
                <a:latin typeface="Times New Roman" panose="02020603050405020304" pitchFamily="18" charset="0"/>
              </a:rPr>
              <a:t> </a:t>
            </a:r>
            <a:r>
              <a:rPr lang="en-US" sz="2800" b="1" dirty="0" err="1">
                <a:latin typeface="Times New Roman" panose="02020603050405020304" pitchFamily="18" charset="0"/>
              </a:rPr>
              <a:t>có</a:t>
            </a:r>
            <a:r>
              <a:rPr lang="en-US" sz="2800" b="1" dirty="0">
                <a:latin typeface="Times New Roman" panose="02020603050405020304" pitchFamily="18" charset="0"/>
              </a:rPr>
              <a:t> </a:t>
            </a:r>
            <a:r>
              <a:rPr lang="en-US" sz="2800" b="1" dirty="0" err="1">
                <a:latin typeface="Times New Roman" panose="02020603050405020304" pitchFamily="18" charset="0"/>
              </a:rPr>
              <a:t>cơ</a:t>
            </a:r>
            <a:r>
              <a:rPr lang="en-US" sz="2800" b="1" dirty="0">
                <a:latin typeface="Times New Roman" panose="02020603050405020304" pitchFamily="18" charset="0"/>
              </a:rPr>
              <a:t> </a:t>
            </a:r>
            <a:r>
              <a:rPr lang="en-US" sz="2800" b="1" dirty="0" err="1">
                <a:latin typeface="Times New Roman" panose="02020603050405020304" pitchFamily="18" charset="0"/>
              </a:rPr>
              <a:t>hội</a:t>
            </a:r>
            <a:r>
              <a:rPr lang="en-US" sz="2800" b="1" dirty="0">
                <a:latin typeface="Times New Roman" panose="02020603050405020304" pitchFamily="18" charset="0"/>
              </a:rPr>
              <a:t> </a:t>
            </a:r>
            <a:r>
              <a:rPr lang="en-US" sz="2800" b="1" dirty="0" err="1">
                <a:latin typeface="Times New Roman" panose="02020603050405020304" pitchFamily="18" charset="0"/>
              </a:rPr>
              <a:t>để</a:t>
            </a:r>
            <a:r>
              <a:rPr lang="en-US" sz="2800" b="1" dirty="0">
                <a:latin typeface="Times New Roman" panose="02020603050405020304" pitchFamily="18" charset="0"/>
              </a:rPr>
              <a:t> </a:t>
            </a:r>
            <a:r>
              <a:rPr lang="en-US" sz="2800" b="1" dirty="0" err="1">
                <a:latin typeface="Times New Roman" panose="02020603050405020304" pitchFamily="18" charset="0"/>
              </a:rPr>
              <a:t>chuộc</a:t>
            </a:r>
            <a:r>
              <a:rPr lang="en-US" sz="2800" b="1" dirty="0">
                <a:latin typeface="Times New Roman" panose="02020603050405020304" pitchFamily="18" charset="0"/>
              </a:rPr>
              <a:t> </a:t>
            </a:r>
            <a:r>
              <a:rPr lang="en-US" sz="2800" b="1" dirty="0" err="1">
                <a:latin typeface="Times New Roman" panose="02020603050405020304" pitchFamily="18" charset="0"/>
              </a:rPr>
              <a:t>tội</a:t>
            </a:r>
            <a:r>
              <a:rPr lang="en-US" sz="2800" b="1" dirty="0">
                <a:latin typeface="Times New Roman" panose="02020603050405020304" pitchFamily="18" charset="0"/>
              </a:rPr>
              <a:t>.</a:t>
            </a:r>
          </a:p>
        </p:txBody>
      </p:sp>
      <p:sp>
        <p:nvSpPr>
          <p:cNvPr id="4" name="Rectangle 3"/>
          <p:cNvSpPr/>
          <p:nvPr/>
        </p:nvSpPr>
        <p:spPr>
          <a:xfrm>
            <a:off x="374841" y="195486"/>
            <a:ext cx="5205271" cy="523220"/>
          </a:xfrm>
          <a:prstGeom prst="rect">
            <a:avLst/>
          </a:prstGeom>
        </p:spPr>
        <p:txBody>
          <a:bodyPr wrap="none">
            <a:spAutoFit/>
          </a:bodyPr>
          <a:lstStyle/>
          <a:p>
            <a:pPr algn="just">
              <a:spcAft>
                <a:spcPts val="0"/>
              </a:spcAft>
            </a:pPr>
            <a:r>
              <a:rPr lang="vi-VN"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Vì sao vua bắt Cao Bá Quát đối?</a:t>
            </a:r>
            <a:endParaRPr lang="en-US" sz="2800" b="1" dirty="0">
              <a:solidFill>
                <a:srgbClr val="FF0000"/>
              </a:solidFill>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209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B440E612-97D1-4243-8C79-A6EBE81681A8}"/>
              </a:ext>
            </a:extLst>
          </p:cNvPr>
          <p:cNvSpPr/>
          <p:nvPr/>
        </p:nvSpPr>
        <p:spPr>
          <a:xfrm>
            <a:off x="395536" y="1017432"/>
            <a:ext cx="7488832" cy="1200329"/>
          </a:xfrm>
          <a:prstGeom prst="rect">
            <a:avLst/>
          </a:prstGeom>
        </p:spPr>
        <p:txBody>
          <a:bodyPr wrap="square">
            <a:spAutoFit/>
          </a:bodyPr>
          <a:lstStyle/>
          <a:p>
            <a:r>
              <a:rPr lang="nl-NL" sz="3600" dirty="0">
                <a:latin typeface="Times New Roman" panose="02020603050405020304" pitchFamily="18" charset="0"/>
                <a:ea typeface="Times New Roman" panose="02020603050405020304" pitchFamily="18" charset="0"/>
              </a:rPr>
              <a:t>Vua ra vế đối</a:t>
            </a:r>
            <a:r>
              <a:rPr lang="vi-VN" sz="3600" dirty="0">
                <a:latin typeface="Times New Roman" panose="02020603050405020304" pitchFamily="18" charset="0"/>
                <a:ea typeface="Times New Roman" panose="02020603050405020304" pitchFamily="18" charset="0"/>
              </a:rPr>
              <a:t>:</a:t>
            </a:r>
          </a:p>
          <a:p>
            <a:r>
              <a:rPr lang="nl-NL" sz="3600" dirty="0">
                <a:latin typeface="Times New Roman" panose="02020603050405020304" pitchFamily="18" charset="0"/>
                <a:ea typeface="Times New Roman" panose="02020603050405020304" pitchFamily="18" charset="0"/>
              </a:rPr>
              <a:t> </a:t>
            </a:r>
            <a:r>
              <a:rPr lang="vi-VN" sz="3600" dirty="0">
                <a:latin typeface="Times New Roman" panose="02020603050405020304" pitchFamily="18" charset="0"/>
                <a:ea typeface="Times New Roman" panose="02020603050405020304" pitchFamily="18" charset="0"/>
              </a:rPr>
              <a:t>  </a:t>
            </a:r>
            <a:r>
              <a:rPr lang="en-US" sz="3600" dirty="0">
                <a:latin typeface="Times New Roman" panose="02020603050405020304" pitchFamily="18" charset="0"/>
                <a:ea typeface="Times New Roman" panose="02020603050405020304" pitchFamily="18" charset="0"/>
              </a:rPr>
              <a:t>    </a:t>
            </a:r>
            <a:r>
              <a:rPr lang="nl-NL" sz="3600" i="1" dirty="0">
                <a:latin typeface="Times New Roman" panose="02020603050405020304" pitchFamily="18" charset="0"/>
                <a:ea typeface="Times New Roman" panose="02020603050405020304" pitchFamily="18" charset="0"/>
              </a:rPr>
              <a:t>Nước trong leo lẻo cá đớp cá.</a:t>
            </a:r>
            <a:endParaRPr lang="vi-VN" sz="3600" dirty="0"/>
          </a:p>
        </p:txBody>
      </p:sp>
      <p:sp>
        <p:nvSpPr>
          <p:cNvPr id="6" name="TextBox 5">
            <a:extLst>
              <a:ext uri="{FF2B5EF4-FFF2-40B4-BE49-F238E27FC236}">
                <a16:creationId xmlns:a16="http://schemas.microsoft.com/office/drawing/2014/main" xmlns="" id="{A43E542A-3956-453B-926D-3DEBDF6425A0}"/>
              </a:ext>
            </a:extLst>
          </p:cNvPr>
          <p:cNvSpPr txBox="1"/>
          <p:nvPr/>
        </p:nvSpPr>
        <p:spPr>
          <a:xfrm>
            <a:off x="395535" y="2135032"/>
            <a:ext cx="8352929" cy="1200329"/>
          </a:xfrm>
          <a:prstGeom prst="rect">
            <a:avLst/>
          </a:prstGeom>
          <a:noFill/>
        </p:spPr>
        <p:txBody>
          <a:bodyPr wrap="square" rtlCol="0">
            <a:spAutoFit/>
          </a:bodyPr>
          <a:lstStyle/>
          <a:p>
            <a:pPr algn="just"/>
            <a:r>
              <a:rPr lang="vi-VN" sz="3600" b="1" dirty="0">
                <a:solidFill>
                  <a:srgbClr val="FF0000"/>
                </a:solidFill>
                <a:latin typeface="Times New Roman" panose="02020603050405020304" pitchFamily="18" charset="0"/>
                <a:cs typeface="Times New Roman" panose="02020603050405020304" pitchFamily="18" charset="0"/>
              </a:rPr>
              <a:t>Vì sao nhà vua đưa ra vế đối: “</a:t>
            </a:r>
            <a:r>
              <a:rPr lang="nl-NL" sz="36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Nước trong leo lẻo cá đớp cá</a:t>
            </a:r>
            <a:r>
              <a:rPr lang="vi-VN" sz="36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vi-VN" sz="3600" b="1" dirty="0">
              <a:solidFill>
                <a:srgbClr val="FF0000"/>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xmlns="" id="{89BE39B8-50FE-49FE-9396-A1D85A8EAE2C}"/>
              </a:ext>
            </a:extLst>
          </p:cNvPr>
          <p:cNvSpPr/>
          <p:nvPr/>
        </p:nvSpPr>
        <p:spPr>
          <a:xfrm>
            <a:off x="1475656" y="3270571"/>
            <a:ext cx="7416823" cy="1754326"/>
          </a:xfrm>
          <a:prstGeom prst="rect">
            <a:avLst/>
          </a:prstGeom>
        </p:spPr>
        <p:txBody>
          <a:bodyPr wrap="square">
            <a:spAutoFit/>
          </a:bodyPr>
          <a:lstStyle/>
          <a:p>
            <a:pPr algn="just"/>
            <a:r>
              <a:rPr lang="vi-VN" sz="3600" dirty="0">
                <a:latin typeface="Times New Roman" panose="02020603050405020304" pitchFamily="18" charset="0"/>
                <a:ea typeface="Times New Roman" panose="02020603050405020304" pitchFamily="18" charset="0"/>
                <a:cs typeface="Times New Roman" panose="02020603050405020304" pitchFamily="18" charset="0"/>
              </a:rPr>
              <a:t>Vì </a:t>
            </a:r>
            <a:r>
              <a:rPr lang="vi-VN" sz="3600" dirty="0">
                <a:latin typeface="Times New Roman" panose="02020603050405020304" pitchFamily="18" charset="0"/>
                <a:cs typeface="Times New Roman" panose="02020603050405020304" pitchFamily="18" charset="0"/>
              </a:rPr>
              <a:t>nhìn thấy trên mặt hồ lúc đó có đàn cá đang đuổi nhau, vua tức cảnh đọc vế đối.</a:t>
            </a:r>
          </a:p>
        </p:txBody>
      </p:sp>
      <p:sp>
        <p:nvSpPr>
          <p:cNvPr id="8" name="Rectangle 7">
            <a:extLst>
              <a:ext uri="{FF2B5EF4-FFF2-40B4-BE49-F238E27FC236}">
                <a16:creationId xmlns:a16="http://schemas.microsoft.com/office/drawing/2014/main" xmlns="" id="{50AE0507-A979-4425-BF4F-1255C473E170}"/>
              </a:ext>
            </a:extLst>
          </p:cNvPr>
          <p:cNvSpPr/>
          <p:nvPr/>
        </p:nvSpPr>
        <p:spPr>
          <a:xfrm>
            <a:off x="107504" y="373900"/>
            <a:ext cx="4592219" cy="646331"/>
          </a:xfrm>
          <a:prstGeom prst="rect">
            <a:avLst/>
          </a:prstGeom>
        </p:spPr>
        <p:txBody>
          <a:bodyPr wrap="none">
            <a:spAutoFit/>
          </a:bodyPr>
          <a:lstStyle/>
          <a:p>
            <a:pPr algn="just">
              <a:spcAft>
                <a:spcPts val="0"/>
              </a:spcAft>
            </a:pPr>
            <a:r>
              <a:rPr lang="nl-NL"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Vua ra vế đối thế nào?</a:t>
            </a:r>
            <a:endParaRPr lang="en-US" sz="3200" b="1" dirty="0">
              <a:solidFill>
                <a:srgbClr val="FF0000"/>
              </a:solidFill>
              <a:latin typeface=".VnTime"/>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BA29D678-4DCD-4C19-8FAD-C736AED7463A}"/>
              </a:ext>
            </a:extLst>
          </p:cNvPr>
          <p:cNvSpPr txBox="1"/>
          <p:nvPr/>
        </p:nvSpPr>
        <p:spPr>
          <a:xfrm>
            <a:off x="5801766" y="3824569"/>
            <a:ext cx="1872208" cy="646331"/>
          </a:xfrm>
          <a:prstGeom prst="rect">
            <a:avLst/>
          </a:prstGeom>
          <a:noFill/>
        </p:spPr>
        <p:txBody>
          <a:bodyPr wrap="square" rtlCol="0">
            <a:spAutoFit/>
          </a:bodyPr>
          <a:lstStyle/>
          <a:p>
            <a:r>
              <a:rPr lang="vi-VN" sz="3600" dirty="0">
                <a:solidFill>
                  <a:srgbClr val="FF0000"/>
                </a:solidFill>
                <a:latin typeface="+mj-lt"/>
              </a:rPr>
              <a:t>tức cảnh</a:t>
            </a:r>
          </a:p>
        </p:txBody>
      </p:sp>
    </p:spTree>
    <p:extLst>
      <p:ext uri="{BB962C8B-B14F-4D97-AF65-F5344CB8AC3E}">
        <p14:creationId xmlns:p14="http://schemas.microsoft.com/office/powerpoint/2010/main" val="2229817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81970206-9AAD-4537-B3D7-E41EC637A7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66" y="20461"/>
            <a:ext cx="4152165" cy="4386264"/>
          </a:xfrm>
          <a:prstGeom prst="rect">
            <a:avLst/>
          </a:prstGeom>
        </p:spPr>
      </p:pic>
      <p:pic>
        <p:nvPicPr>
          <p:cNvPr id="7" name="Picture 6">
            <a:extLst>
              <a:ext uri="{FF2B5EF4-FFF2-40B4-BE49-F238E27FC236}">
                <a16:creationId xmlns:a16="http://schemas.microsoft.com/office/drawing/2014/main" xmlns="" id="{98872A43-7794-4099-B4F3-E10CCCF4A8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3968" y="0"/>
            <a:ext cx="4732784" cy="4386264"/>
          </a:xfrm>
          <a:prstGeom prst="rect">
            <a:avLst/>
          </a:prstGeom>
        </p:spPr>
      </p:pic>
      <p:sp>
        <p:nvSpPr>
          <p:cNvPr id="8" name="Rectangle 7">
            <a:extLst>
              <a:ext uri="{FF2B5EF4-FFF2-40B4-BE49-F238E27FC236}">
                <a16:creationId xmlns:a16="http://schemas.microsoft.com/office/drawing/2014/main" xmlns="" id="{71FA792C-DDBA-4A9F-A0BB-BDE0443C4129}"/>
              </a:ext>
            </a:extLst>
          </p:cNvPr>
          <p:cNvSpPr/>
          <p:nvPr/>
        </p:nvSpPr>
        <p:spPr>
          <a:xfrm>
            <a:off x="2063869" y="4386264"/>
            <a:ext cx="5168403" cy="584775"/>
          </a:xfrm>
          <a:prstGeom prst="rect">
            <a:avLst/>
          </a:prstGeom>
        </p:spPr>
        <p:txBody>
          <a:bodyPr wrap="none">
            <a:spAutoFit/>
          </a:bodyPr>
          <a:lstStyle/>
          <a:p>
            <a:r>
              <a:rPr lang="nl-NL" sz="3200" b="1" i="1" dirty="0">
                <a:solidFill>
                  <a:srgbClr val="FF0000"/>
                </a:solidFill>
                <a:latin typeface="Times New Roman" panose="02020603050405020304" pitchFamily="18" charset="0"/>
                <a:ea typeface="Times New Roman" panose="02020603050405020304" pitchFamily="18" charset="0"/>
              </a:rPr>
              <a:t>Nước trong leo lẻo cá đớp cá.</a:t>
            </a:r>
            <a:endParaRPr lang="vi-VN" sz="3200" b="1" dirty="0">
              <a:solidFill>
                <a:srgbClr val="FF0000"/>
              </a:solidFill>
            </a:endParaRPr>
          </a:p>
        </p:txBody>
      </p:sp>
    </p:spTree>
    <p:extLst>
      <p:ext uri="{BB962C8B-B14F-4D97-AF65-F5344CB8AC3E}">
        <p14:creationId xmlns:p14="http://schemas.microsoft.com/office/powerpoint/2010/main" val="29660747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2000"/>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817C0C4F-1605-45CF-B7A2-BD2704E9486F}"/>
              </a:ext>
            </a:extLst>
          </p:cNvPr>
          <p:cNvSpPr/>
          <p:nvPr/>
        </p:nvSpPr>
        <p:spPr>
          <a:xfrm>
            <a:off x="2207879" y="1563638"/>
            <a:ext cx="4716356"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dirty="0" err="1" smtClean="0">
                <a:ln w="0"/>
                <a:solidFill>
                  <a:srgbClr val="FF0000"/>
                </a:solidFill>
                <a:effectLst>
                  <a:outerShdw blurRad="38100" dist="25400" dir="5400000" algn="ctr" rotWithShape="0">
                    <a:srgbClr val="6E747A">
                      <a:alpha val="43000"/>
                    </a:srgbClr>
                  </a:outerShdw>
                </a:effectLst>
                <a:latin typeface="+mj-lt"/>
              </a:rPr>
              <a:t>Đối</a:t>
            </a:r>
            <a:r>
              <a:rPr lang="en-US" sz="5400" b="1" dirty="0" smtClean="0">
                <a:ln w="0"/>
                <a:solidFill>
                  <a:srgbClr val="FF0000"/>
                </a:solidFill>
                <a:effectLst>
                  <a:outerShdw blurRad="38100" dist="25400" dir="5400000" algn="ctr" rotWithShape="0">
                    <a:srgbClr val="6E747A">
                      <a:alpha val="43000"/>
                    </a:srgbClr>
                  </a:outerShdw>
                </a:effectLst>
                <a:latin typeface="+mj-lt"/>
              </a:rPr>
              <a:t> </a:t>
            </a:r>
            <a:r>
              <a:rPr lang="en-US" sz="5400" b="1" dirty="0" err="1" smtClean="0">
                <a:ln w="0"/>
                <a:solidFill>
                  <a:srgbClr val="FF0000"/>
                </a:solidFill>
                <a:effectLst>
                  <a:outerShdw blurRad="38100" dist="25400" dir="5400000" algn="ctr" rotWithShape="0">
                    <a:srgbClr val="6E747A">
                      <a:alpha val="43000"/>
                    </a:srgbClr>
                  </a:outerShdw>
                </a:effectLst>
                <a:latin typeface="+mj-lt"/>
              </a:rPr>
              <a:t>đáp</a:t>
            </a:r>
            <a:r>
              <a:rPr lang="en-US" sz="5400" b="1" dirty="0" smtClean="0">
                <a:ln w="0"/>
                <a:solidFill>
                  <a:srgbClr val="FF0000"/>
                </a:solidFill>
                <a:effectLst>
                  <a:outerShdw blurRad="38100" dist="25400" dir="5400000" algn="ctr" rotWithShape="0">
                    <a:srgbClr val="6E747A">
                      <a:alpha val="43000"/>
                    </a:srgbClr>
                  </a:outerShdw>
                </a:effectLst>
                <a:latin typeface="+mj-lt"/>
              </a:rPr>
              <a:t> </a:t>
            </a:r>
            <a:r>
              <a:rPr lang="en-US" sz="5400" b="1" dirty="0" err="1" smtClean="0">
                <a:ln w="0"/>
                <a:solidFill>
                  <a:srgbClr val="FF0000"/>
                </a:solidFill>
                <a:effectLst>
                  <a:outerShdw blurRad="38100" dist="25400" dir="5400000" algn="ctr" rotWithShape="0">
                    <a:srgbClr val="6E747A">
                      <a:alpha val="43000"/>
                    </a:srgbClr>
                  </a:outerShdw>
                </a:effectLst>
                <a:latin typeface="+mj-lt"/>
              </a:rPr>
              <a:t>với</a:t>
            </a:r>
            <a:r>
              <a:rPr lang="en-US" sz="5400" b="1" dirty="0" smtClean="0">
                <a:ln w="0"/>
                <a:solidFill>
                  <a:srgbClr val="FF0000"/>
                </a:solidFill>
                <a:effectLst>
                  <a:outerShdw blurRad="38100" dist="25400" dir="5400000" algn="ctr" rotWithShape="0">
                    <a:srgbClr val="6E747A">
                      <a:alpha val="43000"/>
                    </a:srgbClr>
                  </a:outerShdw>
                </a:effectLst>
                <a:latin typeface="+mj-lt"/>
              </a:rPr>
              <a:t> </a:t>
            </a:r>
            <a:r>
              <a:rPr lang="en-US" sz="5400" b="1" dirty="0" err="1" smtClean="0">
                <a:ln w="0"/>
                <a:solidFill>
                  <a:srgbClr val="FF0000"/>
                </a:solidFill>
                <a:effectLst>
                  <a:outerShdw blurRad="38100" dist="25400" dir="5400000" algn="ctr" rotWithShape="0">
                    <a:srgbClr val="6E747A">
                      <a:alpha val="43000"/>
                    </a:srgbClr>
                  </a:outerShdw>
                </a:effectLst>
                <a:latin typeface="+mj-lt"/>
              </a:rPr>
              <a:t>vua</a:t>
            </a:r>
            <a:endParaRPr lang="en-US" sz="5400" b="1" dirty="0">
              <a:ln w="0"/>
              <a:solidFill>
                <a:srgbClr val="FF0000"/>
              </a:solidFill>
              <a:effectLst>
                <a:outerShdw blurRad="38100" dist="25400" dir="5400000" algn="ctr" rotWithShape="0">
                  <a:srgbClr val="6E747A">
                    <a:alpha val="43000"/>
                  </a:srgbClr>
                </a:outerShdw>
              </a:effectLst>
            </a:endParaRPr>
          </a:p>
        </p:txBody>
      </p:sp>
      <p:sp>
        <p:nvSpPr>
          <p:cNvPr id="4" name="TextBox 3">
            <a:extLst>
              <a:ext uri="{FF2B5EF4-FFF2-40B4-BE49-F238E27FC236}">
                <a16:creationId xmlns:a16="http://schemas.microsoft.com/office/drawing/2014/main" xmlns="" id="{600BD590-4E21-4553-889D-2B90B8A314F5}"/>
              </a:ext>
            </a:extLst>
          </p:cNvPr>
          <p:cNvSpPr txBox="1"/>
          <p:nvPr/>
        </p:nvSpPr>
        <p:spPr>
          <a:xfrm>
            <a:off x="683568" y="123478"/>
            <a:ext cx="8352928" cy="1323439"/>
          </a:xfrm>
          <a:prstGeom prst="rect">
            <a:avLst/>
          </a:prstGeom>
          <a:noFill/>
        </p:spPr>
        <p:txBody>
          <a:bodyPr wrap="square" rtlCol="0">
            <a:spAutoFit/>
          </a:bodyPr>
          <a:lstStyle/>
          <a:p>
            <a:r>
              <a:rPr lang="en-US" sz="4000" b="1" dirty="0" err="1" smtClean="0">
                <a:solidFill>
                  <a:srgbClr val="7030A0"/>
                </a:solidFill>
                <a:latin typeface="Times New Roman" pitchFamily="18" charset="0"/>
                <a:cs typeface="Times New Roman" pitchFamily="18" charset="0"/>
              </a:rPr>
              <a:t>Thứ</a:t>
            </a:r>
            <a:r>
              <a:rPr lang="en-US" sz="4000" b="1" dirty="0" smtClean="0">
                <a:solidFill>
                  <a:srgbClr val="7030A0"/>
                </a:solidFill>
                <a:latin typeface="Times New Roman" pitchFamily="18" charset="0"/>
                <a:cs typeface="Times New Roman" pitchFamily="18" charset="0"/>
              </a:rPr>
              <a:t> </a:t>
            </a:r>
            <a:r>
              <a:rPr lang="en-US" sz="4000" b="1" dirty="0">
                <a:solidFill>
                  <a:srgbClr val="7030A0"/>
                </a:solidFill>
                <a:latin typeface="Times New Roman" pitchFamily="18" charset="0"/>
                <a:cs typeface="Times New Roman" pitchFamily="18" charset="0"/>
              </a:rPr>
              <a:t> </a:t>
            </a:r>
            <a:r>
              <a:rPr lang="en-US" sz="4000" b="1" dirty="0" smtClean="0">
                <a:solidFill>
                  <a:srgbClr val="7030A0"/>
                </a:solidFill>
                <a:latin typeface="Times New Roman" pitchFamily="18" charset="0"/>
                <a:cs typeface="Times New Roman" pitchFamily="18" charset="0"/>
              </a:rPr>
              <a:t>  </a:t>
            </a:r>
            <a:r>
              <a:rPr lang="en-US" sz="4000" b="1" dirty="0" smtClean="0">
                <a:solidFill>
                  <a:srgbClr val="7030A0"/>
                </a:solidFill>
                <a:latin typeface="Times New Roman" pitchFamily="18" charset="0"/>
                <a:cs typeface="Times New Roman" pitchFamily="18" charset="0"/>
              </a:rPr>
              <a:t>, </a:t>
            </a:r>
            <a:r>
              <a:rPr lang="en-US" sz="4000" b="1" dirty="0" err="1" smtClean="0">
                <a:solidFill>
                  <a:srgbClr val="7030A0"/>
                </a:solidFill>
                <a:latin typeface="Times New Roman" pitchFamily="18" charset="0"/>
                <a:cs typeface="Times New Roman" pitchFamily="18" charset="0"/>
              </a:rPr>
              <a:t>ngày</a:t>
            </a:r>
            <a:r>
              <a:rPr lang="en-US" sz="4000" b="1" dirty="0" smtClean="0">
                <a:solidFill>
                  <a:srgbClr val="7030A0"/>
                </a:solidFill>
                <a:latin typeface="Times New Roman" pitchFamily="18" charset="0"/>
                <a:cs typeface="Times New Roman" pitchFamily="18" charset="0"/>
              </a:rPr>
              <a:t> </a:t>
            </a:r>
            <a:r>
              <a:rPr lang="en-US" sz="4000" b="1" dirty="0" smtClean="0">
                <a:solidFill>
                  <a:srgbClr val="7030A0"/>
                </a:solidFill>
                <a:latin typeface="Times New Roman" pitchFamily="18" charset="0"/>
                <a:cs typeface="Times New Roman" pitchFamily="18" charset="0"/>
              </a:rPr>
              <a:t>   </a:t>
            </a:r>
            <a:r>
              <a:rPr lang="en-US" sz="4000" b="1" dirty="0" err="1" smtClean="0">
                <a:solidFill>
                  <a:srgbClr val="7030A0"/>
                </a:solidFill>
                <a:latin typeface="Times New Roman" pitchFamily="18" charset="0"/>
                <a:cs typeface="Times New Roman" pitchFamily="18" charset="0"/>
              </a:rPr>
              <a:t>tháng</a:t>
            </a:r>
            <a:r>
              <a:rPr lang="en-US" sz="4000" b="1" dirty="0" smtClean="0">
                <a:solidFill>
                  <a:srgbClr val="7030A0"/>
                </a:solidFill>
                <a:latin typeface="Times New Roman" pitchFamily="18" charset="0"/>
                <a:cs typeface="Times New Roman" pitchFamily="18" charset="0"/>
              </a:rPr>
              <a:t> </a:t>
            </a:r>
            <a:r>
              <a:rPr lang="en-US" sz="4000" b="1" dirty="0" smtClean="0">
                <a:solidFill>
                  <a:srgbClr val="7030A0"/>
                </a:solidFill>
                <a:latin typeface="Times New Roman" pitchFamily="18" charset="0"/>
                <a:cs typeface="Times New Roman" pitchFamily="18" charset="0"/>
              </a:rPr>
              <a:t>  </a:t>
            </a:r>
            <a:r>
              <a:rPr lang="en-US" sz="4000" b="1" dirty="0" err="1" smtClean="0">
                <a:solidFill>
                  <a:srgbClr val="7030A0"/>
                </a:solidFill>
                <a:latin typeface="Times New Roman" pitchFamily="18" charset="0"/>
                <a:cs typeface="Times New Roman" pitchFamily="18" charset="0"/>
              </a:rPr>
              <a:t>năm</a:t>
            </a:r>
            <a:r>
              <a:rPr lang="en-US" sz="4000" b="1" dirty="0" smtClean="0">
                <a:solidFill>
                  <a:srgbClr val="7030A0"/>
                </a:solidFill>
                <a:latin typeface="Times New Roman" pitchFamily="18" charset="0"/>
                <a:cs typeface="Times New Roman" pitchFamily="18" charset="0"/>
              </a:rPr>
              <a:t> 2020</a:t>
            </a:r>
          </a:p>
          <a:p>
            <a:r>
              <a:rPr lang="en-US" sz="4000" b="1" dirty="0" smtClean="0">
                <a:solidFill>
                  <a:srgbClr val="7030A0"/>
                </a:solidFill>
                <a:latin typeface="Times New Roman" pitchFamily="18" charset="0"/>
                <a:cs typeface="Times New Roman" pitchFamily="18" charset="0"/>
              </a:rPr>
              <a:t>             </a:t>
            </a:r>
            <a:r>
              <a:rPr lang="vi-VN" sz="4000" b="1" dirty="0" smtClean="0">
                <a:solidFill>
                  <a:srgbClr val="7030A0"/>
                </a:solidFill>
                <a:latin typeface="Times New Roman" pitchFamily="18" charset="0"/>
                <a:cs typeface="Times New Roman" pitchFamily="18" charset="0"/>
              </a:rPr>
              <a:t>Tập đọc </a:t>
            </a:r>
            <a:r>
              <a:rPr lang="en-US" sz="4000" b="1" dirty="0" smtClean="0">
                <a:solidFill>
                  <a:srgbClr val="7030A0"/>
                </a:solidFill>
                <a:latin typeface="Times New Roman" pitchFamily="18" charset="0"/>
                <a:cs typeface="Times New Roman" pitchFamily="18" charset="0"/>
              </a:rPr>
              <a:t>- </a:t>
            </a:r>
            <a:r>
              <a:rPr lang="en-US" sz="4000" b="1" dirty="0" err="1" smtClean="0">
                <a:solidFill>
                  <a:srgbClr val="7030A0"/>
                </a:solidFill>
                <a:latin typeface="Times New Roman" pitchFamily="18" charset="0"/>
                <a:cs typeface="Times New Roman" pitchFamily="18" charset="0"/>
              </a:rPr>
              <a:t>Kể</a:t>
            </a:r>
            <a:r>
              <a:rPr lang="en-US" sz="4000" b="1" dirty="0" smtClean="0">
                <a:solidFill>
                  <a:srgbClr val="7030A0"/>
                </a:solidFill>
                <a:latin typeface="Times New Roman" pitchFamily="18" charset="0"/>
                <a:cs typeface="Times New Roman" pitchFamily="18" charset="0"/>
              </a:rPr>
              <a:t> </a:t>
            </a:r>
            <a:r>
              <a:rPr lang="en-US" sz="4000" b="1" dirty="0" err="1" smtClean="0">
                <a:solidFill>
                  <a:srgbClr val="7030A0"/>
                </a:solidFill>
                <a:latin typeface="Times New Roman" pitchFamily="18" charset="0"/>
                <a:cs typeface="Times New Roman" pitchFamily="18" charset="0"/>
              </a:rPr>
              <a:t>chuyện</a:t>
            </a:r>
            <a:r>
              <a:rPr lang="en-US" sz="4000" b="1" dirty="0" smtClean="0">
                <a:solidFill>
                  <a:srgbClr val="7030A0"/>
                </a:solidFill>
                <a:latin typeface="Times New Roman" pitchFamily="18" charset="0"/>
                <a:cs typeface="Times New Roman" pitchFamily="18" charset="0"/>
              </a:rPr>
              <a:t> </a:t>
            </a:r>
            <a:endParaRPr lang="en-US" sz="4000" b="1" dirty="0">
              <a:solidFill>
                <a:srgbClr val="7030A0"/>
              </a:solidFill>
              <a:latin typeface="Times New Roman" pitchFamily="18" charset="0"/>
              <a:cs typeface="Times New Roman" pitchFamily="18" charset="0"/>
            </a:endParaRPr>
          </a:p>
        </p:txBody>
      </p:sp>
      <p:sp>
        <p:nvSpPr>
          <p:cNvPr id="6" name="Cloud Callout 1">
            <a:extLst>
              <a:ext uri="{FF2B5EF4-FFF2-40B4-BE49-F238E27FC236}">
                <a16:creationId xmlns:a16="http://schemas.microsoft.com/office/drawing/2014/main" xmlns="" id="{1FB6F831-57F7-4332-8BA6-39BC49689E9D}"/>
              </a:ext>
            </a:extLst>
          </p:cNvPr>
          <p:cNvSpPr/>
          <p:nvPr/>
        </p:nvSpPr>
        <p:spPr>
          <a:xfrm>
            <a:off x="6012160" y="2623509"/>
            <a:ext cx="2952328" cy="1152128"/>
          </a:xfrm>
          <a:prstGeom prst="cloudCallout">
            <a:avLst>
              <a:gd name="adj1" fmla="val 14990"/>
              <a:gd name="adj2" fmla="val 3190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3600" dirty="0">
                <a:latin typeface="+mj-lt"/>
              </a:rPr>
              <a:t>SGK/49</a:t>
            </a:r>
            <a:endParaRPr lang="en-US" sz="3600" dirty="0">
              <a:latin typeface="+mj-lt"/>
            </a:endParaRPr>
          </a:p>
        </p:txBody>
      </p:sp>
    </p:spTree>
    <p:extLst>
      <p:ext uri="{BB962C8B-B14F-4D97-AF65-F5344CB8AC3E}">
        <p14:creationId xmlns:p14="http://schemas.microsoft.com/office/powerpoint/2010/main" val="10823906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hought Bubble: Cloud 1">
            <a:extLst>
              <a:ext uri="{FF2B5EF4-FFF2-40B4-BE49-F238E27FC236}">
                <a16:creationId xmlns:a16="http://schemas.microsoft.com/office/drawing/2014/main" xmlns="" id="{D6E414B6-87AF-498F-A5DC-5F50C3526067}"/>
              </a:ext>
            </a:extLst>
          </p:cNvPr>
          <p:cNvSpPr/>
          <p:nvPr/>
        </p:nvSpPr>
        <p:spPr>
          <a:xfrm>
            <a:off x="107504" y="123478"/>
            <a:ext cx="6192688" cy="2448272"/>
          </a:xfrm>
          <a:prstGeom prst="cloudCallout">
            <a:avLst>
              <a:gd name="adj1" fmla="val 53178"/>
              <a:gd name="adj2" fmla="val 57279"/>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vi-VN" sz="3200" b="1" dirty="0">
                <a:solidFill>
                  <a:srgbClr val="FF0000"/>
                </a:solidFill>
                <a:latin typeface="+mj-lt"/>
              </a:rPr>
              <a:t>Theo em khi nghe xong vế đối của Vua,  cậu bé có gặp khó khăn gì không?</a:t>
            </a:r>
          </a:p>
        </p:txBody>
      </p:sp>
      <p:pic>
        <p:nvPicPr>
          <p:cNvPr id="4" name="Picture 3">
            <a:extLst>
              <a:ext uri="{FF2B5EF4-FFF2-40B4-BE49-F238E27FC236}">
                <a16:creationId xmlns:a16="http://schemas.microsoft.com/office/drawing/2014/main" xmlns="" id="{DDFB3F89-F46F-4441-9B04-0DD6A120F9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1491631"/>
            <a:ext cx="2355726" cy="2592288"/>
          </a:xfrm>
          <a:prstGeom prst="rect">
            <a:avLst/>
          </a:prstGeom>
        </p:spPr>
      </p:pic>
      <p:sp>
        <p:nvSpPr>
          <p:cNvPr id="5" name="Rectangle 4">
            <a:extLst>
              <a:ext uri="{FF2B5EF4-FFF2-40B4-BE49-F238E27FC236}">
                <a16:creationId xmlns:a16="http://schemas.microsoft.com/office/drawing/2014/main" xmlns="" id="{3BB67656-83DF-45A3-88C5-D31833CE5221}"/>
              </a:ext>
            </a:extLst>
          </p:cNvPr>
          <p:cNvSpPr/>
          <p:nvPr/>
        </p:nvSpPr>
        <p:spPr>
          <a:xfrm>
            <a:off x="251520" y="3147814"/>
            <a:ext cx="6192688" cy="1481175"/>
          </a:xfrm>
          <a:prstGeom prst="rect">
            <a:avLst/>
          </a:prstGeom>
        </p:spPr>
        <p:txBody>
          <a:bodyPr wrap="square">
            <a:spAutoFit/>
          </a:bodyPr>
          <a:lstStyle/>
          <a:p>
            <a:pPr algn="just">
              <a:lnSpc>
                <a:spcPct val="150000"/>
              </a:lnSpc>
              <a:spcAft>
                <a:spcPts val="0"/>
              </a:spcAft>
            </a:pPr>
            <a:r>
              <a:rPr lang="vi-VN" sz="3200" b="1"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vi-VN" sz="3200" b="1" dirty="0">
                <a:latin typeface="Times New Roman" panose="02020603050405020304" pitchFamily="18" charset="0"/>
                <a:ea typeface="Times New Roman" panose="02020603050405020304" pitchFamily="18" charset="0"/>
                <a:cs typeface="Times New Roman" panose="02020603050405020304" pitchFamily="18" charset="0"/>
              </a:rPr>
              <a:t>Không. Cậu bé không cần nghĩ ngợi lâu la gì liền đối lại luôn.</a:t>
            </a:r>
            <a:endParaRPr lang="en-US" sz="2800" b="1" dirty="0">
              <a:effectLst/>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8867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E0BA600-161B-4832-B806-6725B36D285E}"/>
              </a:ext>
            </a:extLst>
          </p:cNvPr>
          <p:cNvSpPr/>
          <p:nvPr/>
        </p:nvSpPr>
        <p:spPr>
          <a:xfrm>
            <a:off x="395536" y="915566"/>
            <a:ext cx="6784230" cy="646331"/>
          </a:xfrm>
          <a:prstGeom prst="rect">
            <a:avLst/>
          </a:prstGeom>
        </p:spPr>
        <p:txBody>
          <a:bodyPr wrap="none">
            <a:spAutoFit/>
          </a:bodyPr>
          <a:lstStyle/>
          <a:p>
            <a:pPr algn="just">
              <a:spcAft>
                <a:spcPts val="0"/>
              </a:spcAft>
            </a:pPr>
            <a:r>
              <a:rPr lang="vi-VN"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Cao Bá Quát</a:t>
            </a:r>
            <a:r>
              <a:rPr lang="nl-NL"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đối lại như </a:t>
            </a:r>
            <a:r>
              <a:rPr lang="nl-NL"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thế nào?</a:t>
            </a:r>
            <a:endParaRPr lang="en-US" sz="3200" b="1" dirty="0">
              <a:solidFill>
                <a:srgbClr val="FF0000"/>
              </a:solidFill>
              <a:latin typeface=".VnTime"/>
              <a:ea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xmlns="" id="{5816C998-BA34-4BCA-9F2E-3ED391953E79}"/>
              </a:ext>
            </a:extLst>
          </p:cNvPr>
          <p:cNvSpPr/>
          <p:nvPr/>
        </p:nvSpPr>
        <p:spPr>
          <a:xfrm>
            <a:off x="272275" y="1523760"/>
            <a:ext cx="8674682" cy="1200329"/>
          </a:xfrm>
          <a:prstGeom prst="rect">
            <a:avLst/>
          </a:prstGeom>
        </p:spPr>
        <p:txBody>
          <a:bodyPr wrap="none">
            <a:spAutoFit/>
          </a:bodyPr>
          <a:lstStyle/>
          <a:p>
            <a:pPr algn="just">
              <a:spcAft>
                <a:spcPts val="0"/>
              </a:spcAft>
            </a:pPr>
            <a:r>
              <a:rPr lang="vi-VN" sz="3600" b="1"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vi-VN" sz="3600" b="1" dirty="0">
                <a:latin typeface="Times New Roman" panose="02020603050405020304" pitchFamily="18" charset="0"/>
                <a:ea typeface="Times New Roman" panose="02020603050405020304" pitchFamily="18" charset="0"/>
                <a:cs typeface="Times New Roman" panose="02020603050405020304" pitchFamily="18" charset="0"/>
              </a:rPr>
              <a:t>Cao Bá Quát</a:t>
            </a:r>
            <a:r>
              <a:rPr lang="nl-NL"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b="1" dirty="0">
                <a:latin typeface="Times New Roman" panose="02020603050405020304" pitchFamily="18" charset="0"/>
                <a:ea typeface="Times New Roman" panose="02020603050405020304" pitchFamily="18" charset="0"/>
                <a:cs typeface="Times New Roman" panose="02020603050405020304" pitchFamily="18" charset="0"/>
              </a:rPr>
              <a:t>đối lại:</a:t>
            </a:r>
          </a:p>
          <a:p>
            <a:pPr algn="just">
              <a:spcAft>
                <a:spcPts val="0"/>
              </a:spcAft>
            </a:pPr>
            <a:r>
              <a:rPr lang="vi-VN" sz="3600" b="1" i="1" dirty="0">
                <a:latin typeface="Times New Roman" panose="02020603050405020304" pitchFamily="18" charset="0"/>
                <a:cs typeface="Times New Roman" panose="02020603050405020304" pitchFamily="18" charset="0"/>
              </a:rPr>
              <a:t>    Trời nắng chang chang người trói người.</a:t>
            </a:r>
            <a:r>
              <a:rPr lang="vi-VN" sz="3600" b="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xmlns="" id="{E8C12B4B-C4E2-4994-BAEA-4BC5044C4DB7}"/>
              </a:ext>
            </a:extLst>
          </p:cNvPr>
          <p:cNvSpPr/>
          <p:nvPr/>
        </p:nvSpPr>
        <p:spPr>
          <a:xfrm>
            <a:off x="395535" y="2808392"/>
            <a:ext cx="8551421" cy="1200329"/>
          </a:xfrm>
          <a:prstGeom prst="rect">
            <a:avLst/>
          </a:prstGeom>
        </p:spPr>
        <p:txBody>
          <a:bodyPr wrap="square">
            <a:spAutoFit/>
          </a:bodyPr>
          <a:lstStyle/>
          <a:p>
            <a:pPr algn="just">
              <a:spcAft>
                <a:spcPts val="0"/>
              </a:spcAft>
            </a:pPr>
            <a:r>
              <a:rPr lang="vi-VN"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Cao Bá Quát</a:t>
            </a:r>
            <a:r>
              <a:rPr lang="nl-NL"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vì sao lại đối lại “</a:t>
            </a:r>
            <a:r>
              <a:rPr lang="vi-VN" sz="3600" b="1" i="1" dirty="0">
                <a:solidFill>
                  <a:srgbClr val="FF0000"/>
                </a:solidFill>
                <a:latin typeface="Times New Roman" panose="02020603050405020304" pitchFamily="18" charset="0"/>
                <a:cs typeface="Times New Roman" panose="02020603050405020304" pitchFamily="18" charset="0"/>
              </a:rPr>
              <a:t>Trời nắng chang chang người trói người.</a:t>
            </a:r>
            <a:r>
              <a:rPr lang="vi-VN" sz="3600" b="1" dirty="0">
                <a:solidFill>
                  <a:srgbClr val="FF0000"/>
                </a:solidFill>
                <a:latin typeface="Times New Roman" panose="02020603050405020304" pitchFamily="18" charset="0"/>
                <a:cs typeface="Times New Roman" panose="02020603050405020304" pitchFamily="18" charset="0"/>
              </a:rPr>
              <a:t>”?</a:t>
            </a:r>
            <a:endParaRPr lang="en-US" sz="3200" b="1" dirty="0">
              <a:solidFill>
                <a:srgbClr val="FF0000"/>
              </a:solidFill>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5491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5D22BDF-39A4-44CA-8356-927DE6C761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666"/>
            <a:ext cx="9144000" cy="4278276"/>
          </a:xfrm>
          <a:prstGeom prst="rect">
            <a:avLst/>
          </a:prstGeom>
        </p:spPr>
      </p:pic>
      <p:sp>
        <p:nvSpPr>
          <p:cNvPr id="4" name="Rectangle 3">
            <a:extLst>
              <a:ext uri="{FF2B5EF4-FFF2-40B4-BE49-F238E27FC236}">
                <a16:creationId xmlns:a16="http://schemas.microsoft.com/office/drawing/2014/main" xmlns="" id="{85637879-12D7-4A5C-AEB0-9328C29600B0}"/>
              </a:ext>
            </a:extLst>
          </p:cNvPr>
          <p:cNvSpPr/>
          <p:nvPr/>
        </p:nvSpPr>
        <p:spPr>
          <a:xfrm>
            <a:off x="539552" y="4299942"/>
            <a:ext cx="8856984" cy="646331"/>
          </a:xfrm>
          <a:prstGeom prst="rect">
            <a:avLst/>
          </a:prstGeom>
        </p:spPr>
        <p:txBody>
          <a:bodyPr wrap="square">
            <a:spAutoFit/>
          </a:bodyPr>
          <a:lstStyle/>
          <a:p>
            <a:pPr algn="just">
              <a:spcAft>
                <a:spcPts val="0"/>
              </a:spcAft>
            </a:pPr>
            <a:r>
              <a:rPr lang="vi-VN" sz="3600" b="1" i="1" dirty="0">
                <a:solidFill>
                  <a:srgbClr val="FF0000"/>
                </a:solidFill>
                <a:latin typeface="Times New Roman" panose="02020603050405020304" pitchFamily="18" charset="0"/>
                <a:cs typeface="Times New Roman" panose="02020603050405020304" pitchFamily="18" charset="0"/>
              </a:rPr>
              <a:t>Trời nắng chang chang người trói người.</a:t>
            </a:r>
            <a:endParaRPr lang="en-US" sz="3200" b="1" dirty="0">
              <a:solidFill>
                <a:srgbClr val="FF0000"/>
              </a:solidFill>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58297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DB6A3B3-B101-43E9-9633-D8DA127354F1}"/>
              </a:ext>
            </a:extLst>
          </p:cNvPr>
          <p:cNvSpPr/>
          <p:nvPr/>
        </p:nvSpPr>
        <p:spPr>
          <a:xfrm>
            <a:off x="382295" y="489995"/>
            <a:ext cx="8379409" cy="1654171"/>
          </a:xfrm>
          <a:prstGeom prst="rect">
            <a:avLst/>
          </a:prstGeom>
        </p:spPr>
        <p:txBody>
          <a:bodyPr wrap="square">
            <a:spAutoFit/>
          </a:bodyPr>
          <a:lstStyle/>
          <a:p>
            <a:pPr>
              <a:lnSpc>
                <a:spcPct val="150000"/>
              </a:lnSpc>
            </a:pPr>
            <a:r>
              <a:rPr lang="nl-NL" sz="3600" b="1" dirty="0">
                <a:latin typeface="Times New Roman" panose="02020603050405020304" pitchFamily="18" charset="0"/>
                <a:ea typeface="Times New Roman" panose="02020603050405020304" pitchFamily="18" charset="0"/>
              </a:rPr>
              <a:t>Vua ra vế đối</a:t>
            </a:r>
            <a:r>
              <a:rPr lang="vi-VN" sz="3600" b="1" dirty="0">
                <a:latin typeface="Times New Roman" panose="02020603050405020304" pitchFamily="18" charset="0"/>
                <a:ea typeface="Times New Roman" panose="02020603050405020304" pitchFamily="18" charset="0"/>
              </a:rPr>
              <a:t>:</a:t>
            </a:r>
          </a:p>
          <a:p>
            <a:pPr>
              <a:lnSpc>
                <a:spcPct val="150000"/>
              </a:lnSpc>
            </a:pPr>
            <a:r>
              <a:rPr lang="vi-VN" sz="3600" i="1" dirty="0">
                <a:latin typeface="Times New Roman" panose="02020603050405020304" pitchFamily="18" charset="0"/>
                <a:ea typeface="Times New Roman" panose="02020603050405020304" pitchFamily="18" charset="0"/>
              </a:rPr>
              <a:t>                        </a:t>
            </a:r>
            <a:r>
              <a:rPr lang="nl-NL" sz="3600" i="1" dirty="0">
                <a:latin typeface="Times New Roman" panose="02020603050405020304" pitchFamily="18" charset="0"/>
                <a:ea typeface="Times New Roman" panose="02020603050405020304" pitchFamily="18" charset="0"/>
              </a:rPr>
              <a:t>leo lẻo</a:t>
            </a:r>
            <a:endParaRPr lang="vi-VN" sz="3600" dirty="0"/>
          </a:p>
        </p:txBody>
      </p:sp>
      <p:sp>
        <p:nvSpPr>
          <p:cNvPr id="3" name="Rectangle 2">
            <a:extLst>
              <a:ext uri="{FF2B5EF4-FFF2-40B4-BE49-F238E27FC236}">
                <a16:creationId xmlns:a16="http://schemas.microsoft.com/office/drawing/2014/main" xmlns="" id="{FE48A96A-FA81-4D7B-8382-B80B1C2A3CA5}"/>
              </a:ext>
            </a:extLst>
          </p:cNvPr>
          <p:cNvSpPr/>
          <p:nvPr/>
        </p:nvSpPr>
        <p:spPr>
          <a:xfrm>
            <a:off x="382295" y="2176582"/>
            <a:ext cx="8924762" cy="1654748"/>
          </a:xfrm>
          <a:prstGeom prst="rect">
            <a:avLst/>
          </a:prstGeom>
        </p:spPr>
        <p:txBody>
          <a:bodyPr wrap="square">
            <a:spAutoFit/>
          </a:bodyPr>
          <a:lstStyle/>
          <a:p>
            <a:pPr algn="just">
              <a:lnSpc>
                <a:spcPct val="150000"/>
              </a:lnSpc>
              <a:spcAft>
                <a:spcPts val="0"/>
              </a:spcAft>
            </a:pPr>
            <a:r>
              <a:rPr lang="vi-VN" sz="3600" b="1" dirty="0">
                <a:latin typeface="Times New Roman" panose="02020603050405020304" pitchFamily="18" charset="0"/>
                <a:ea typeface="Times New Roman" panose="02020603050405020304" pitchFamily="18" charset="0"/>
                <a:cs typeface="Times New Roman" panose="02020603050405020304" pitchFamily="18" charset="0"/>
              </a:rPr>
              <a:t>Cao Bá Quát</a:t>
            </a:r>
            <a:r>
              <a:rPr lang="nl-NL"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b="1" dirty="0">
                <a:latin typeface="Times New Roman" panose="02020603050405020304" pitchFamily="18" charset="0"/>
                <a:ea typeface="Times New Roman" panose="02020603050405020304" pitchFamily="18" charset="0"/>
                <a:cs typeface="Times New Roman" panose="02020603050405020304" pitchFamily="18" charset="0"/>
              </a:rPr>
              <a:t>đối lại:</a:t>
            </a:r>
          </a:p>
          <a:p>
            <a:pPr algn="just">
              <a:lnSpc>
                <a:spcPct val="150000"/>
              </a:lnSpc>
              <a:spcAft>
                <a:spcPts val="0"/>
              </a:spcAft>
            </a:pPr>
            <a:r>
              <a:rPr lang="vi-VN" sz="3600" i="1" dirty="0">
                <a:latin typeface="Times New Roman" panose="02020603050405020304" pitchFamily="18" charset="0"/>
                <a:cs typeface="Times New Roman" panose="02020603050405020304" pitchFamily="18" charset="0"/>
              </a:rPr>
              <a:t>                       chang chang</a:t>
            </a:r>
            <a:endParaRPr lang="en-US" sz="36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xmlns="" id="{636DF4FC-387A-47EA-B5F1-84902817E58A}"/>
              </a:ext>
            </a:extLst>
          </p:cNvPr>
          <p:cNvSpPr/>
          <p:nvPr/>
        </p:nvSpPr>
        <p:spPr>
          <a:xfrm>
            <a:off x="894305" y="1510963"/>
            <a:ext cx="2410147" cy="646331"/>
          </a:xfrm>
          <a:prstGeom prst="rect">
            <a:avLst/>
          </a:prstGeom>
        </p:spPr>
        <p:txBody>
          <a:bodyPr wrap="none">
            <a:spAutoFit/>
          </a:bodyPr>
          <a:lstStyle/>
          <a:p>
            <a:r>
              <a:rPr lang="nl-NL" sz="3600" i="1" dirty="0">
                <a:solidFill>
                  <a:srgbClr val="FF0000"/>
                </a:solidFill>
                <a:latin typeface="Times New Roman" panose="02020603050405020304" pitchFamily="18" charset="0"/>
                <a:ea typeface="Times New Roman" panose="02020603050405020304" pitchFamily="18" charset="0"/>
              </a:rPr>
              <a:t>Nước trong </a:t>
            </a:r>
            <a:endParaRPr lang="vi-VN" sz="3600" dirty="0">
              <a:solidFill>
                <a:srgbClr val="FF0000"/>
              </a:solidFill>
            </a:endParaRPr>
          </a:p>
        </p:txBody>
      </p:sp>
      <p:sp>
        <p:nvSpPr>
          <p:cNvPr id="7" name="Rectangle 6">
            <a:extLst>
              <a:ext uri="{FF2B5EF4-FFF2-40B4-BE49-F238E27FC236}">
                <a16:creationId xmlns:a16="http://schemas.microsoft.com/office/drawing/2014/main" xmlns="" id="{8215CE50-2CC3-419E-B839-63A1349C841E}"/>
              </a:ext>
            </a:extLst>
          </p:cNvPr>
          <p:cNvSpPr/>
          <p:nvPr/>
        </p:nvSpPr>
        <p:spPr>
          <a:xfrm>
            <a:off x="1094550" y="3184999"/>
            <a:ext cx="2124492" cy="646331"/>
          </a:xfrm>
          <a:prstGeom prst="rect">
            <a:avLst/>
          </a:prstGeom>
        </p:spPr>
        <p:txBody>
          <a:bodyPr wrap="none">
            <a:spAutoFit/>
          </a:bodyPr>
          <a:lstStyle/>
          <a:p>
            <a:r>
              <a:rPr lang="vi-VN" sz="3600" i="1" dirty="0">
                <a:latin typeface="Times New Roman" panose="02020603050405020304" pitchFamily="18" charset="0"/>
                <a:cs typeface="Times New Roman" panose="02020603050405020304" pitchFamily="18" charset="0"/>
              </a:rPr>
              <a:t>Trời nắng </a:t>
            </a:r>
            <a:endParaRPr lang="vi-VN" sz="3600" dirty="0"/>
          </a:p>
        </p:txBody>
      </p:sp>
      <p:sp>
        <p:nvSpPr>
          <p:cNvPr id="8" name="Rectangle 7">
            <a:extLst>
              <a:ext uri="{FF2B5EF4-FFF2-40B4-BE49-F238E27FC236}">
                <a16:creationId xmlns:a16="http://schemas.microsoft.com/office/drawing/2014/main" xmlns="" id="{5C13EFFA-56C1-45C8-967B-8006814FC7BA}"/>
              </a:ext>
            </a:extLst>
          </p:cNvPr>
          <p:cNvSpPr/>
          <p:nvPr/>
        </p:nvSpPr>
        <p:spPr>
          <a:xfrm>
            <a:off x="1074287" y="3175868"/>
            <a:ext cx="1931356" cy="646331"/>
          </a:xfrm>
          <a:prstGeom prst="rect">
            <a:avLst/>
          </a:prstGeom>
        </p:spPr>
        <p:txBody>
          <a:bodyPr wrap="none">
            <a:spAutoFit/>
          </a:bodyPr>
          <a:lstStyle/>
          <a:p>
            <a:r>
              <a:rPr lang="vi-VN" sz="3600" i="1" dirty="0">
                <a:solidFill>
                  <a:srgbClr val="FF0000"/>
                </a:solidFill>
                <a:latin typeface="Times New Roman" panose="02020603050405020304" pitchFamily="18" charset="0"/>
                <a:cs typeface="Times New Roman" panose="02020603050405020304" pitchFamily="18" charset="0"/>
              </a:rPr>
              <a:t>Trời nắng </a:t>
            </a:r>
            <a:endParaRPr lang="vi-VN" sz="3600" dirty="0">
              <a:solidFill>
                <a:srgbClr val="FF0000"/>
              </a:solidFill>
            </a:endParaRPr>
          </a:p>
        </p:txBody>
      </p:sp>
      <p:sp>
        <p:nvSpPr>
          <p:cNvPr id="9" name="Rectangle 8">
            <a:extLst>
              <a:ext uri="{FF2B5EF4-FFF2-40B4-BE49-F238E27FC236}">
                <a16:creationId xmlns:a16="http://schemas.microsoft.com/office/drawing/2014/main" xmlns="" id="{C8D368EB-B152-436D-A01D-79029F866C28}"/>
              </a:ext>
            </a:extLst>
          </p:cNvPr>
          <p:cNvSpPr/>
          <p:nvPr/>
        </p:nvSpPr>
        <p:spPr>
          <a:xfrm>
            <a:off x="894305" y="1486737"/>
            <a:ext cx="2640979" cy="646331"/>
          </a:xfrm>
          <a:prstGeom prst="rect">
            <a:avLst/>
          </a:prstGeom>
        </p:spPr>
        <p:txBody>
          <a:bodyPr wrap="square">
            <a:spAutoFit/>
          </a:bodyPr>
          <a:lstStyle/>
          <a:p>
            <a:r>
              <a:rPr lang="nl-NL" sz="3600" i="1" dirty="0">
                <a:latin typeface="Times New Roman" panose="02020603050405020304" pitchFamily="18" charset="0"/>
                <a:ea typeface="Times New Roman" panose="02020603050405020304" pitchFamily="18" charset="0"/>
              </a:rPr>
              <a:t>Nước trong</a:t>
            </a:r>
            <a:r>
              <a:rPr lang="vi-VN" sz="3600" i="1" dirty="0">
                <a:latin typeface="Times New Roman" panose="02020603050405020304" pitchFamily="18" charset="0"/>
                <a:ea typeface="Times New Roman" panose="02020603050405020304" pitchFamily="18" charset="0"/>
              </a:rPr>
              <a:t>  </a:t>
            </a:r>
            <a:r>
              <a:rPr lang="nl-NL" sz="3600" i="1" dirty="0">
                <a:latin typeface="Times New Roman" panose="02020603050405020304" pitchFamily="18" charset="0"/>
                <a:ea typeface="Times New Roman" panose="02020603050405020304" pitchFamily="18" charset="0"/>
              </a:rPr>
              <a:t> </a:t>
            </a:r>
            <a:endParaRPr lang="vi-VN" sz="3600" dirty="0"/>
          </a:p>
        </p:txBody>
      </p:sp>
      <p:sp>
        <p:nvSpPr>
          <p:cNvPr id="11" name="Rectangle 10">
            <a:extLst>
              <a:ext uri="{FF2B5EF4-FFF2-40B4-BE49-F238E27FC236}">
                <a16:creationId xmlns:a16="http://schemas.microsoft.com/office/drawing/2014/main" xmlns="" id="{879BA8F6-62A6-495E-A8D1-B2996110BB71}"/>
              </a:ext>
            </a:extLst>
          </p:cNvPr>
          <p:cNvSpPr/>
          <p:nvPr/>
        </p:nvSpPr>
        <p:spPr>
          <a:xfrm>
            <a:off x="4464001" y="1486736"/>
            <a:ext cx="2111475" cy="646331"/>
          </a:xfrm>
          <a:prstGeom prst="rect">
            <a:avLst/>
          </a:prstGeom>
        </p:spPr>
        <p:txBody>
          <a:bodyPr wrap="none">
            <a:spAutoFit/>
          </a:bodyPr>
          <a:lstStyle/>
          <a:p>
            <a:r>
              <a:rPr lang="nl-NL" sz="3600" i="1" dirty="0">
                <a:latin typeface="Times New Roman" panose="02020603050405020304" pitchFamily="18" charset="0"/>
                <a:ea typeface="Times New Roman" panose="02020603050405020304" pitchFamily="18" charset="0"/>
              </a:rPr>
              <a:t>cá đớp cá.</a:t>
            </a:r>
            <a:endParaRPr lang="vi-VN" sz="3600" dirty="0"/>
          </a:p>
        </p:txBody>
      </p:sp>
      <p:sp>
        <p:nvSpPr>
          <p:cNvPr id="12" name="Rectangle 11">
            <a:extLst>
              <a:ext uri="{FF2B5EF4-FFF2-40B4-BE49-F238E27FC236}">
                <a16:creationId xmlns:a16="http://schemas.microsoft.com/office/drawing/2014/main" xmlns="" id="{EE80254E-E0AC-4A61-A0AD-48D746F12B76}"/>
              </a:ext>
            </a:extLst>
          </p:cNvPr>
          <p:cNvSpPr/>
          <p:nvPr/>
        </p:nvSpPr>
        <p:spPr>
          <a:xfrm>
            <a:off x="5501222" y="3201852"/>
            <a:ext cx="3490058" cy="646331"/>
          </a:xfrm>
          <a:prstGeom prst="rect">
            <a:avLst/>
          </a:prstGeom>
        </p:spPr>
        <p:txBody>
          <a:bodyPr wrap="none">
            <a:spAutoFit/>
          </a:bodyPr>
          <a:lstStyle/>
          <a:p>
            <a:r>
              <a:rPr lang="vi-VN" sz="3600" i="1" dirty="0">
                <a:latin typeface="Times New Roman" panose="02020603050405020304" pitchFamily="18" charset="0"/>
                <a:cs typeface="Times New Roman" panose="02020603050405020304" pitchFamily="18" charset="0"/>
              </a:rPr>
              <a:t>người trói người.</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 </a:t>
            </a:r>
            <a:endParaRPr lang="vi-VN" sz="3600" dirty="0"/>
          </a:p>
        </p:txBody>
      </p:sp>
      <p:grpSp>
        <p:nvGrpSpPr>
          <p:cNvPr id="14" name="Group 13">
            <a:extLst>
              <a:ext uri="{FF2B5EF4-FFF2-40B4-BE49-F238E27FC236}">
                <a16:creationId xmlns:a16="http://schemas.microsoft.com/office/drawing/2014/main" xmlns="" id="{630FAEE6-4733-4B45-AFA7-B9AC565A3946}"/>
              </a:ext>
            </a:extLst>
          </p:cNvPr>
          <p:cNvGrpSpPr/>
          <p:nvPr/>
        </p:nvGrpSpPr>
        <p:grpSpPr>
          <a:xfrm>
            <a:off x="4464001" y="1493300"/>
            <a:ext cx="4545795" cy="2370446"/>
            <a:chOff x="4464001" y="1493300"/>
            <a:chExt cx="4545795" cy="2370446"/>
          </a:xfrm>
        </p:grpSpPr>
        <p:sp>
          <p:nvSpPr>
            <p:cNvPr id="10" name="Rectangle 9">
              <a:extLst>
                <a:ext uri="{FF2B5EF4-FFF2-40B4-BE49-F238E27FC236}">
                  <a16:creationId xmlns:a16="http://schemas.microsoft.com/office/drawing/2014/main" xmlns="" id="{C9FE5FDE-3531-4B52-AB5F-F30BC137F038}"/>
                </a:ext>
              </a:extLst>
            </p:cNvPr>
            <p:cNvSpPr/>
            <p:nvPr/>
          </p:nvSpPr>
          <p:spPr>
            <a:xfrm>
              <a:off x="4464001" y="1493300"/>
              <a:ext cx="2111475" cy="646331"/>
            </a:xfrm>
            <a:prstGeom prst="rect">
              <a:avLst/>
            </a:prstGeom>
          </p:spPr>
          <p:txBody>
            <a:bodyPr wrap="none">
              <a:spAutoFit/>
            </a:bodyPr>
            <a:lstStyle/>
            <a:p>
              <a:r>
                <a:rPr lang="nl-NL" sz="3600" i="1" dirty="0">
                  <a:solidFill>
                    <a:srgbClr val="FF0000"/>
                  </a:solidFill>
                  <a:latin typeface="Times New Roman" panose="02020603050405020304" pitchFamily="18" charset="0"/>
                  <a:ea typeface="Times New Roman" panose="02020603050405020304" pitchFamily="18" charset="0"/>
                </a:rPr>
                <a:t>cá đớp cá.</a:t>
              </a:r>
              <a:endParaRPr lang="vi-VN" sz="3600" dirty="0">
                <a:solidFill>
                  <a:srgbClr val="FF0000"/>
                </a:solidFill>
              </a:endParaRPr>
            </a:p>
          </p:txBody>
        </p:sp>
        <p:sp>
          <p:nvSpPr>
            <p:cNvPr id="13" name="Rectangle 12">
              <a:extLst>
                <a:ext uri="{FF2B5EF4-FFF2-40B4-BE49-F238E27FC236}">
                  <a16:creationId xmlns:a16="http://schemas.microsoft.com/office/drawing/2014/main" xmlns="" id="{BFB9A29E-CDF2-4770-8512-5EBFD9E2E345}"/>
                </a:ext>
              </a:extLst>
            </p:cNvPr>
            <p:cNvSpPr/>
            <p:nvPr/>
          </p:nvSpPr>
          <p:spPr>
            <a:xfrm>
              <a:off x="5519738" y="3217415"/>
              <a:ext cx="3490058" cy="646331"/>
            </a:xfrm>
            <a:prstGeom prst="rect">
              <a:avLst/>
            </a:prstGeom>
          </p:spPr>
          <p:txBody>
            <a:bodyPr wrap="none">
              <a:spAutoFit/>
            </a:bodyPr>
            <a:lstStyle/>
            <a:p>
              <a:r>
                <a:rPr lang="vi-VN" sz="3600" i="1" dirty="0">
                  <a:solidFill>
                    <a:srgbClr val="FF0000"/>
                  </a:solidFill>
                  <a:latin typeface="Times New Roman" panose="02020603050405020304" pitchFamily="18" charset="0"/>
                  <a:cs typeface="Times New Roman" panose="02020603050405020304" pitchFamily="18" charset="0"/>
                </a:rPr>
                <a:t>người trói người.</a:t>
              </a:r>
              <a:r>
                <a:rPr lang="vi-VN"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vi-VN" sz="3600" dirty="0">
                <a:solidFill>
                  <a:srgbClr val="FF0000"/>
                </a:solidFill>
              </a:endParaRPr>
            </a:p>
          </p:txBody>
        </p:sp>
      </p:grpSp>
    </p:spTree>
    <p:extLst>
      <p:ext uri="{BB962C8B-B14F-4D97-AF65-F5344CB8AC3E}">
        <p14:creationId xmlns:p14="http://schemas.microsoft.com/office/powerpoint/2010/main" val="69874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16" presetClass="exit" presetSubtype="21" fill="hold" grpId="0" nodeType="withEffect">
                                  <p:stCondLst>
                                    <p:cond delay="0"/>
                                  </p:stCondLst>
                                  <p:childTnLst>
                                    <p:animEffect transition="out" filter="barn(inVertical)">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xit" presetSubtype="21" fill="hold" grpId="0" nodeType="clickEffect">
                                  <p:stCondLst>
                                    <p:cond delay="0"/>
                                  </p:stCondLst>
                                  <p:childTnLst>
                                    <p:animEffect transition="out" filter="barn(inVertical)">
                                      <p:cBhvr>
                                        <p:cTn id="22" dur="500"/>
                                        <p:tgtEl>
                                          <p:spTgt spid="11"/>
                                        </p:tgtEl>
                                      </p:cBhvr>
                                    </p:animEffect>
                                    <p:set>
                                      <p:cBhvr>
                                        <p:cTn id="23" dur="1" fill="hold">
                                          <p:stCondLst>
                                            <p:cond delay="499"/>
                                          </p:stCondLst>
                                        </p:cTn>
                                        <p:tgtEl>
                                          <p:spTgt spid="11"/>
                                        </p:tgtEl>
                                        <p:attrNameLst>
                                          <p:attrName>style.visibility</p:attrName>
                                        </p:attrNameLst>
                                      </p:cBhvr>
                                      <p:to>
                                        <p:strVal val="hidden"/>
                                      </p:to>
                                    </p:set>
                                  </p:childTnLst>
                                </p:cTn>
                              </p:par>
                              <p:par>
                                <p:cTn id="24" presetID="16" presetClass="exit" presetSubtype="21" fill="hold" grpId="0" nodeType="withEffect">
                                  <p:stCondLst>
                                    <p:cond delay="0"/>
                                  </p:stCondLst>
                                  <p:childTnLst>
                                    <p:animEffect transition="out" filter="barn(inVertical)">
                                      <p:cBhvr>
                                        <p:cTn id="25" dur="500"/>
                                        <p:tgtEl>
                                          <p:spTgt spid="12"/>
                                        </p:tgtEl>
                                      </p:cBhvr>
                                    </p:animEffect>
                                    <p:set>
                                      <p:cBhvr>
                                        <p:cTn id="26" dur="1" fill="hold">
                                          <p:stCondLst>
                                            <p:cond delay="499"/>
                                          </p:stCondLst>
                                        </p:cTn>
                                        <p:tgtEl>
                                          <p:spTgt spid="1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1"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45E5BAA0-C24B-4047-BC00-7D2661D293DC}"/>
              </a:ext>
            </a:extLst>
          </p:cNvPr>
          <p:cNvSpPr txBox="1"/>
          <p:nvPr/>
        </p:nvSpPr>
        <p:spPr>
          <a:xfrm>
            <a:off x="0" y="915566"/>
            <a:ext cx="8208912" cy="954107"/>
          </a:xfrm>
          <a:prstGeom prst="rect">
            <a:avLst/>
          </a:prstGeom>
          <a:noFill/>
        </p:spPr>
        <p:txBody>
          <a:bodyPr wrap="square" rtlCol="0">
            <a:spAutoFit/>
          </a:bodyPr>
          <a:lstStyle/>
          <a:p>
            <a:pPr algn="just"/>
            <a:r>
              <a:rPr lang="vi-VN" sz="2800" b="1" dirty="0">
                <a:latin typeface="Times New Roman" panose="02020603050405020304" pitchFamily="18" charset="0"/>
                <a:ea typeface="Times New Roman" panose="02020603050405020304" pitchFamily="18" charset="0"/>
                <a:sym typeface="Wingdings" panose="05000000000000000000" pitchFamily="2" charset="2"/>
              </a:rPr>
              <a:t> </a:t>
            </a:r>
            <a:r>
              <a:rPr lang="vi-VN" sz="2800" b="1" dirty="0">
                <a:latin typeface="Times New Roman" panose="02020603050405020304" pitchFamily="18" charset="0"/>
                <a:ea typeface="Times New Roman" panose="02020603050405020304" pitchFamily="18" charset="0"/>
              </a:rPr>
              <a:t>Nhà vua nguôi giận, truyền lệnh cởi trói, tha cho cậu bé.</a:t>
            </a:r>
            <a:endParaRPr lang="vi-VN" sz="2800" b="1" dirty="0"/>
          </a:p>
        </p:txBody>
      </p:sp>
      <p:sp>
        <p:nvSpPr>
          <p:cNvPr id="6" name="Rectangle 5"/>
          <p:cNvSpPr/>
          <p:nvPr/>
        </p:nvSpPr>
        <p:spPr>
          <a:xfrm>
            <a:off x="267135" y="267494"/>
            <a:ext cx="6393097" cy="523220"/>
          </a:xfrm>
          <a:prstGeom prst="rect">
            <a:avLst/>
          </a:prstGeom>
        </p:spPr>
        <p:txBody>
          <a:bodyPr wrap="none">
            <a:spAutoFit/>
          </a:bodyPr>
          <a:lstStyle/>
          <a:p>
            <a:r>
              <a:rPr lang="vi-VN" sz="2800" b="1">
                <a:solidFill>
                  <a:srgbClr val="FF0000"/>
                </a:solidFill>
                <a:latin typeface="Times New Roman" panose="02020603050405020304" pitchFamily="18" charset="0"/>
                <a:ea typeface="Times New Roman" panose="02020603050405020304" pitchFamily="18" charset="0"/>
              </a:rPr>
              <a:t>Khi cậu bé đối lại thì nhà vua đã làm gì?</a:t>
            </a:r>
            <a:endParaRPr lang="vi-VN" sz="2800" b="1" dirty="0">
              <a:solidFill>
                <a:srgbClr val="FF0000"/>
              </a:solidFill>
            </a:endParaRPr>
          </a:p>
        </p:txBody>
      </p:sp>
      <p:sp>
        <p:nvSpPr>
          <p:cNvPr id="7" name="Rectangle 6"/>
          <p:cNvSpPr/>
          <p:nvPr/>
        </p:nvSpPr>
        <p:spPr>
          <a:xfrm>
            <a:off x="275610" y="1851670"/>
            <a:ext cx="7032694" cy="523220"/>
          </a:xfrm>
          <a:prstGeom prst="rect">
            <a:avLst/>
          </a:prstGeom>
        </p:spPr>
        <p:txBody>
          <a:bodyPr wrap="none">
            <a:spAutoFit/>
          </a:bodyPr>
          <a:lstStyle/>
          <a:p>
            <a:pPr algn="just"/>
            <a:r>
              <a:rPr lang="nl-NL" sz="2800" b="1">
                <a:solidFill>
                  <a:srgbClr val="FF0000"/>
                </a:solidFill>
                <a:latin typeface="Times New Roman" panose="02020603050405020304" pitchFamily="18" charset="0"/>
                <a:ea typeface="Times New Roman" panose="02020603050405020304" pitchFamily="18" charset="0"/>
              </a:rPr>
              <a:t>Em thấy Cao Bá Quát là người như thế nào?</a:t>
            </a:r>
            <a:endParaRPr lang="vi-VN" sz="2800" b="1" dirty="0">
              <a:solidFill>
                <a:srgbClr val="FF0000"/>
              </a:solidFill>
            </a:endParaRPr>
          </a:p>
        </p:txBody>
      </p:sp>
      <p:sp>
        <p:nvSpPr>
          <p:cNvPr id="8" name="TextBox 7">
            <a:extLst>
              <a:ext uri="{FF2B5EF4-FFF2-40B4-BE49-F238E27FC236}">
                <a16:creationId xmlns:a16="http://schemas.microsoft.com/office/drawing/2014/main" xmlns="" id="{3E6B04E9-7783-4DF1-8B5F-FE1AE0A5BE16}"/>
              </a:ext>
            </a:extLst>
          </p:cNvPr>
          <p:cNvSpPr txBox="1"/>
          <p:nvPr/>
        </p:nvSpPr>
        <p:spPr>
          <a:xfrm>
            <a:off x="107504" y="2427734"/>
            <a:ext cx="8208912" cy="954107"/>
          </a:xfrm>
          <a:prstGeom prst="rect">
            <a:avLst/>
          </a:prstGeom>
          <a:noFill/>
        </p:spPr>
        <p:txBody>
          <a:bodyPr wrap="square" rtlCol="0">
            <a:spAutoFit/>
          </a:bodyPr>
          <a:lstStyle/>
          <a:p>
            <a:r>
              <a:rPr lang="vi-VN" sz="2800" b="1" dirty="0">
                <a:latin typeface="Times New Roman" panose="02020603050405020304" pitchFamily="18" charset="0"/>
                <a:ea typeface="Times New Roman" panose="02020603050405020304" pitchFamily="18" charset="0"/>
                <a:sym typeface="Wingdings" panose="05000000000000000000" pitchFamily="2" charset="2"/>
              </a:rPr>
              <a:t> </a:t>
            </a:r>
            <a:r>
              <a:rPr lang="nl-NL" sz="2800" b="1" dirty="0">
                <a:latin typeface="Times New Roman" panose="02020603050405020304" pitchFamily="18" charset="0"/>
                <a:ea typeface="Times New Roman" panose="02020603050405020304" pitchFamily="18" charset="0"/>
              </a:rPr>
              <a:t>Cao Bá Quát là người</a:t>
            </a:r>
            <a:r>
              <a:rPr lang="vi-VN" sz="2800" b="1" dirty="0">
                <a:latin typeface="Times New Roman" panose="02020603050405020304" pitchFamily="18" charset="0"/>
                <a:ea typeface="Times New Roman" panose="02020603050405020304" pitchFamily="18" charset="0"/>
              </a:rPr>
              <a:t> thông minh, tài trí và đối đáp giỏi.</a:t>
            </a:r>
            <a:endParaRPr lang="vi-VN" sz="2800" b="1" dirty="0"/>
          </a:p>
        </p:txBody>
      </p:sp>
      <p:sp>
        <p:nvSpPr>
          <p:cNvPr id="9" name="Rectangle 8"/>
          <p:cNvSpPr/>
          <p:nvPr/>
        </p:nvSpPr>
        <p:spPr>
          <a:xfrm>
            <a:off x="251805" y="3434685"/>
            <a:ext cx="6349815" cy="523220"/>
          </a:xfrm>
          <a:prstGeom prst="rect">
            <a:avLst/>
          </a:prstGeom>
        </p:spPr>
        <p:txBody>
          <a:bodyPr wrap="none">
            <a:spAutoFit/>
          </a:bodyPr>
          <a:lstStyle/>
          <a:p>
            <a:pPr algn="just"/>
            <a:r>
              <a:rPr lang="vi-VN" sz="2800" b="1">
                <a:solidFill>
                  <a:srgbClr val="FF0000"/>
                </a:solidFill>
                <a:latin typeface="Times New Roman" panose="02020603050405020304" pitchFamily="18" charset="0"/>
                <a:ea typeface="Times New Roman" panose="02020603050405020304" pitchFamily="18" charset="0"/>
              </a:rPr>
              <a:t>Câu chuyện ca ngợi ai? Ca ngợi điều gì?</a:t>
            </a:r>
            <a:endParaRPr lang="vi-VN" sz="2800" b="1" dirty="0">
              <a:solidFill>
                <a:srgbClr val="FF0000"/>
              </a:solidFill>
            </a:endParaRPr>
          </a:p>
        </p:txBody>
      </p:sp>
    </p:spTree>
    <p:extLst>
      <p:ext uri="{BB962C8B-B14F-4D97-AF65-F5344CB8AC3E}">
        <p14:creationId xmlns:p14="http://schemas.microsoft.com/office/powerpoint/2010/main" val="697903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hought Bubble: Cloud 1">
            <a:extLst>
              <a:ext uri="{FF2B5EF4-FFF2-40B4-BE49-F238E27FC236}">
                <a16:creationId xmlns:a16="http://schemas.microsoft.com/office/drawing/2014/main" xmlns="" id="{C8FD09C8-74F7-4209-858A-DD96457BD4A9}"/>
              </a:ext>
            </a:extLst>
          </p:cNvPr>
          <p:cNvSpPr/>
          <p:nvPr/>
        </p:nvSpPr>
        <p:spPr>
          <a:xfrm>
            <a:off x="590187" y="195486"/>
            <a:ext cx="3960440" cy="1754326"/>
          </a:xfrm>
          <a:prstGeom prst="cloudCallout">
            <a:avLst>
              <a:gd name="adj1" fmla="val 31673"/>
              <a:gd name="adj2" fmla="val 78700"/>
            </a:avLst>
          </a:prstGeom>
        </p:spPr>
        <p:style>
          <a:lnRef idx="2">
            <a:schemeClr val="accent4"/>
          </a:lnRef>
          <a:fillRef idx="1">
            <a:schemeClr val="lt1"/>
          </a:fillRef>
          <a:effectRef idx="0">
            <a:schemeClr val="accent4"/>
          </a:effectRef>
          <a:fontRef idx="minor">
            <a:schemeClr val="dk1"/>
          </a:fontRef>
        </p:style>
        <p:txBody>
          <a:bodyPr rtlCol="0" anchor="ctr"/>
          <a:lstStyle/>
          <a:p>
            <a:r>
              <a:rPr lang="vi-VN" sz="3200" b="1" dirty="0">
                <a:solidFill>
                  <a:srgbClr val="FF0000"/>
                </a:solidFill>
                <a:latin typeface="Times New Roman" panose="02020603050405020304" pitchFamily="18" charset="0"/>
                <a:ea typeface="Times New Roman" panose="02020603050405020304" pitchFamily="18" charset="0"/>
              </a:rPr>
              <a:t>NỘI DUNG:</a:t>
            </a:r>
            <a:endParaRPr lang="vi-VN" sz="3200" b="1" dirty="0">
              <a:solidFill>
                <a:srgbClr val="FF0000"/>
              </a:solidFill>
            </a:endParaRPr>
          </a:p>
        </p:txBody>
      </p:sp>
      <p:sp>
        <p:nvSpPr>
          <p:cNvPr id="3" name="TextBox 2">
            <a:extLst>
              <a:ext uri="{FF2B5EF4-FFF2-40B4-BE49-F238E27FC236}">
                <a16:creationId xmlns:a16="http://schemas.microsoft.com/office/drawing/2014/main" xmlns="" id="{A1C55B77-D030-496C-8734-89C6FBF2BBEB}"/>
              </a:ext>
            </a:extLst>
          </p:cNvPr>
          <p:cNvSpPr txBox="1"/>
          <p:nvPr/>
        </p:nvSpPr>
        <p:spPr>
          <a:xfrm>
            <a:off x="683568" y="1919988"/>
            <a:ext cx="7992888" cy="1754326"/>
          </a:xfrm>
          <a:prstGeom prst="rect">
            <a:avLst/>
          </a:prstGeom>
          <a:noFill/>
        </p:spPr>
        <p:txBody>
          <a:bodyPr wrap="square" rtlCol="0">
            <a:spAutoFit/>
          </a:bodyPr>
          <a:lstStyle/>
          <a:p>
            <a:pPr algn="just"/>
            <a:r>
              <a:rPr lang="vi-VN" sz="3600" b="1" dirty="0">
                <a:latin typeface="+mj-lt"/>
              </a:rPr>
              <a:t>Câu chuyện ca ngợi Cao Bá Quát đã thể hiện tư chất thông minh từ nhỏ, giỏi đối đáp.</a:t>
            </a:r>
          </a:p>
        </p:txBody>
      </p:sp>
    </p:spTree>
    <p:extLst>
      <p:ext uri="{BB962C8B-B14F-4D97-AF65-F5344CB8AC3E}">
        <p14:creationId xmlns:p14="http://schemas.microsoft.com/office/powerpoint/2010/main" val="716568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1"/>
          <p:cNvSpPr>
            <a:spLocks noGrp="1"/>
          </p:cNvSpPr>
          <p:nvPr>
            <p:ph/>
          </p:nvPr>
        </p:nvSpPr>
        <p:spPr>
          <a:xfrm>
            <a:off x="457200" y="742950"/>
            <a:ext cx="8229600" cy="4388644"/>
          </a:xfrm>
        </p:spPr>
        <p:txBody>
          <a:bodyPr/>
          <a:lstStyle/>
          <a:p>
            <a:pPr eaLnBrk="1" hangingPunct="1">
              <a:buFontTx/>
              <a:buNone/>
            </a:pPr>
            <a:r>
              <a:rPr lang="en-US" altLang="vi-VN" dirty="0"/>
              <a:t> </a:t>
            </a:r>
            <a:r>
              <a:rPr lang="en-US" altLang="vi-VN" dirty="0" smtClean="0"/>
              <a:t>      </a:t>
            </a:r>
          </a:p>
          <a:p>
            <a:pPr eaLnBrk="1" hangingPunct="1">
              <a:buFontTx/>
              <a:buNone/>
            </a:pP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Thấy</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nói</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là</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học</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trò</a:t>
            </a:r>
            <a:r>
              <a:rPr lang="en-US" altLang="vi-VN" sz="2800" dirty="0" smtClean="0">
                <a:latin typeface="Times New Roman" pitchFamily="18" charset="0"/>
                <a:cs typeface="Times New Roman" pitchFamily="18" charset="0"/>
              </a:rPr>
              <a:t>, </a:t>
            </a:r>
            <a:r>
              <a:rPr lang="en-US" altLang="vi-VN" sz="2800" b="1" dirty="0" smtClean="0">
                <a:solidFill>
                  <a:srgbClr val="FF0000"/>
                </a:solidFill>
                <a:latin typeface="Times New Roman" pitchFamily="18" charset="0"/>
                <a:cs typeface="Times New Roman" pitchFamily="18" charset="0"/>
              </a:rPr>
              <a:t>/</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vua</a:t>
            </a:r>
            <a:r>
              <a:rPr lang="en-US" altLang="vi-VN" sz="2800" dirty="0" smtClean="0">
                <a:latin typeface="Times New Roman" pitchFamily="18" charset="0"/>
                <a:cs typeface="Times New Roman" pitchFamily="18" charset="0"/>
              </a:rPr>
              <a:t> </a:t>
            </a:r>
            <a:r>
              <a:rPr lang="en-US" altLang="vi-VN" sz="2800" b="1" dirty="0" err="1" smtClean="0">
                <a:latin typeface="Times New Roman" pitchFamily="18" charset="0"/>
                <a:cs typeface="Times New Roman" pitchFamily="18" charset="0"/>
              </a:rPr>
              <a:t>ra</a:t>
            </a:r>
            <a:r>
              <a:rPr lang="en-US" altLang="vi-VN" sz="2800" b="1" dirty="0" smtClean="0">
                <a:latin typeface="Times New Roman" pitchFamily="18" charset="0"/>
                <a:cs typeface="Times New Roman" pitchFamily="18" charset="0"/>
              </a:rPr>
              <a:t> </a:t>
            </a:r>
            <a:r>
              <a:rPr lang="en-US" altLang="vi-VN" sz="2800" b="1" dirty="0" err="1" smtClean="0">
                <a:latin typeface="Times New Roman" pitchFamily="18" charset="0"/>
                <a:cs typeface="Times New Roman" pitchFamily="18" charset="0"/>
              </a:rPr>
              <a:t>lệnh</a:t>
            </a:r>
            <a:r>
              <a:rPr lang="en-US" altLang="vi-VN" sz="2800" b="1"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cho</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cậu</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phải</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đối</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được</a:t>
            </a:r>
            <a:r>
              <a:rPr lang="en-US" altLang="vi-VN" sz="2800" dirty="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một</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vế</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đối</a:t>
            </a:r>
            <a:r>
              <a:rPr lang="en-US" altLang="vi-VN" sz="2800" dirty="0" smtClean="0">
                <a:latin typeface="Times New Roman" pitchFamily="18" charset="0"/>
                <a:cs typeface="Times New Roman" pitchFamily="18" charset="0"/>
              </a:rPr>
              <a:t> </a:t>
            </a:r>
            <a:r>
              <a:rPr lang="en-US" altLang="vi-VN" sz="2800" b="1" dirty="0" smtClean="0">
                <a:solidFill>
                  <a:srgbClr val="FF0000"/>
                </a:solidFill>
                <a:latin typeface="Times New Roman" pitchFamily="18" charset="0"/>
                <a:cs typeface="Times New Roman" pitchFamily="18" charset="0"/>
              </a:rPr>
              <a:t>/</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thì</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mới</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tha</a:t>
            </a:r>
            <a:r>
              <a:rPr lang="en-US" altLang="vi-VN" sz="2800" dirty="0" smtClean="0">
                <a:latin typeface="Times New Roman" pitchFamily="18" charset="0"/>
                <a:cs typeface="Times New Roman" pitchFamily="18" charset="0"/>
              </a:rPr>
              <a:t>. </a:t>
            </a:r>
            <a:r>
              <a:rPr lang="en-US" altLang="vi-VN" sz="2800" b="1" dirty="0" smtClean="0">
                <a:solidFill>
                  <a:srgbClr val="FF0000"/>
                </a:solidFill>
                <a:latin typeface="Times New Roman" pitchFamily="18" charset="0"/>
                <a:cs typeface="Times New Roman" pitchFamily="18" charset="0"/>
              </a:rPr>
              <a:t>//</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Nhìn</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thấy</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trên</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mặt</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hồ</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lúc</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đó</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có</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đàn</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cá</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đang</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đuổi</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nhau</a:t>
            </a:r>
            <a:r>
              <a:rPr lang="en-US" altLang="vi-VN" sz="2800" dirty="0" smtClean="0">
                <a:latin typeface="Times New Roman" pitchFamily="18" charset="0"/>
                <a:cs typeface="Times New Roman" pitchFamily="18" charset="0"/>
              </a:rPr>
              <a:t>,</a:t>
            </a:r>
            <a:r>
              <a:rPr lang="en-US" altLang="vi-VN" sz="2800" b="1" dirty="0" smtClean="0">
                <a:solidFill>
                  <a:srgbClr val="FF0000"/>
                </a:solidFill>
                <a:latin typeface="Times New Roman" pitchFamily="18" charset="0"/>
                <a:cs typeface="Times New Roman" pitchFamily="18" charset="0"/>
              </a:rPr>
              <a:t> / </a:t>
            </a:r>
            <a:r>
              <a:rPr lang="en-US" altLang="vi-VN" sz="2800" dirty="0" err="1" smtClean="0">
                <a:latin typeface="Times New Roman" pitchFamily="18" charset="0"/>
                <a:cs typeface="Times New Roman" pitchFamily="18" charset="0"/>
              </a:rPr>
              <a:t>vua</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tức</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cảnh</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đọc</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vế</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đối</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như</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sau</a:t>
            </a:r>
            <a:r>
              <a:rPr lang="en-US" altLang="vi-VN" sz="2800" dirty="0" smtClean="0">
                <a:latin typeface="Times New Roman" pitchFamily="18" charset="0"/>
                <a:cs typeface="Times New Roman" pitchFamily="18" charset="0"/>
              </a:rPr>
              <a:t>:</a:t>
            </a:r>
            <a:r>
              <a:rPr lang="en-US" altLang="vi-VN" sz="2800" b="1" dirty="0" smtClean="0">
                <a:solidFill>
                  <a:srgbClr val="FF0000"/>
                </a:solidFill>
                <a:latin typeface="Times New Roman" pitchFamily="18" charset="0"/>
                <a:cs typeface="Times New Roman" pitchFamily="18" charset="0"/>
              </a:rPr>
              <a:t>/</a:t>
            </a:r>
          </a:p>
          <a:p>
            <a:pPr eaLnBrk="1" hangingPunct="1">
              <a:buFontTx/>
              <a:buNone/>
            </a:pP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Nước</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trong</a:t>
            </a:r>
            <a:r>
              <a:rPr lang="en-US" altLang="vi-VN" sz="2800" dirty="0" smtClean="0">
                <a:latin typeface="Times New Roman" pitchFamily="18" charset="0"/>
                <a:cs typeface="Times New Roman" pitchFamily="18" charset="0"/>
              </a:rPr>
              <a:t> </a:t>
            </a:r>
            <a:r>
              <a:rPr lang="en-US" altLang="vi-VN" sz="2800" b="1" dirty="0" err="1" smtClean="0">
                <a:latin typeface="Times New Roman" pitchFamily="18" charset="0"/>
                <a:cs typeface="Times New Roman" pitchFamily="18" charset="0"/>
              </a:rPr>
              <a:t>leo</a:t>
            </a:r>
            <a:r>
              <a:rPr lang="en-US" altLang="vi-VN" sz="2800" b="1" dirty="0" smtClean="0">
                <a:latin typeface="Times New Roman" pitchFamily="18" charset="0"/>
                <a:cs typeface="Times New Roman" pitchFamily="18" charset="0"/>
              </a:rPr>
              <a:t> </a:t>
            </a:r>
            <a:r>
              <a:rPr lang="en-US" altLang="vi-VN" sz="2800" b="1" dirty="0" err="1" smtClean="0">
                <a:latin typeface="Times New Roman" pitchFamily="18" charset="0"/>
                <a:cs typeface="Times New Roman" pitchFamily="18" charset="0"/>
              </a:rPr>
              <a:t>lẻo</a:t>
            </a:r>
            <a:r>
              <a:rPr lang="en-US" altLang="vi-VN" sz="2800" b="1" dirty="0" smtClean="0">
                <a:latin typeface="Times New Roman" pitchFamily="18" charset="0"/>
                <a:cs typeface="Times New Roman" pitchFamily="18" charset="0"/>
              </a:rPr>
              <a:t> </a:t>
            </a:r>
            <a:r>
              <a:rPr lang="en-US" altLang="vi-VN" sz="2800" b="1" dirty="0" smtClean="0">
                <a:solidFill>
                  <a:srgbClr val="FF0000"/>
                </a:solidFill>
                <a:latin typeface="Times New Roman" pitchFamily="18" charset="0"/>
                <a:cs typeface="Times New Roman" pitchFamily="18" charset="0"/>
              </a:rPr>
              <a:t>/</a:t>
            </a:r>
            <a:r>
              <a:rPr lang="en-US" altLang="vi-VN" sz="2800" dirty="0" smtClean="0">
                <a:latin typeface="Times New Roman" pitchFamily="18" charset="0"/>
                <a:cs typeface="Times New Roman" pitchFamily="18" charset="0"/>
              </a:rPr>
              <a:t> </a:t>
            </a:r>
            <a:r>
              <a:rPr lang="en-US" altLang="vi-VN" sz="2800" b="1" dirty="0" err="1" smtClean="0">
                <a:latin typeface="Times New Roman" pitchFamily="18" charset="0"/>
                <a:cs typeface="Times New Roman" pitchFamily="18" charset="0"/>
              </a:rPr>
              <a:t>cá</a:t>
            </a:r>
            <a:r>
              <a:rPr lang="en-US" altLang="vi-VN" sz="2800" b="1" dirty="0" smtClean="0">
                <a:latin typeface="Times New Roman" pitchFamily="18" charset="0"/>
                <a:cs typeface="Times New Roman" pitchFamily="18" charset="0"/>
              </a:rPr>
              <a:t> </a:t>
            </a:r>
            <a:r>
              <a:rPr lang="en-US" altLang="vi-VN" sz="2800" b="1" dirty="0" err="1" smtClean="0">
                <a:latin typeface="Times New Roman" pitchFamily="18" charset="0"/>
                <a:cs typeface="Times New Roman" pitchFamily="18" charset="0"/>
              </a:rPr>
              <a:t>đớp</a:t>
            </a:r>
            <a:r>
              <a:rPr lang="en-US" altLang="vi-VN" sz="2800" b="1" dirty="0" smtClean="0">
                <a:latin typeface="Times New Roman" pitchFamily="18" charset="0"/>
                <a:cs typeface="Times New Roman" pitchFamily="18" charset="0"/>
              </a:rPr>
              <a:t> </a:t>
            </a:r>
            <a:r>
              <a:rPr lang="en-US" altLang="vi-VN" sz="2800" b="1" dirty="0" err="1" smtClean="0">
                <a:latin typeface="Times New Roman" pitchFamily="18" charset="0"/>
                <a:cs typeface="Times New Roman" pitchFamily="18" charset="0"/>
              </a:rPr>
              <a:t>cá</a:t>
            </a:r>
            <a:r>
              <a:rPr lang="en-US" altLang="vi-VN" sz="2800" dirty="0" smtClean="0">
                <a:latin typeface="Times New Roman" pitchFamily="18" charset="0"/>
                <a:cs typeface="Times New Roman" pitchFamily="18" charset="0"/>
              </a:rPr>
              <a:t>.</a:t>
            </a:r>
            <a:r>
              <a:rPr lang="en-US" altLang="vi-VN" sz="2800" b="1" dirty="0" smtClean="0">
                <a:solidFill>
                  <a:srgbClr val="FF0000"/>
                </a:solidFill>
                <a:latin typeface="Times New Roman" pitchFamily="18" charset="0"/>
                <a:cs typeface="Times New Roman" pitchFamily="18" charset="0"/>
              </a:rPr>
              <a:t>  //</a:t>
            </a:r>
          </a:p>
          <a:p>
            <a:pPr eaLnBrk="1" hangingPunct="1">
              <a:buFontTx/>
              <a:buNone/>
            </a:pP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Chẳng</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cần</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nghĩ</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ngợi</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lâu</a:t>
            </a:r>
            <a:r>
              <a:rPr lang="en-US" altLang="vi-VN" sz="2800" dirty="0" smtClean="0">
                <a:latin typeface="Times New Roman" pitchFamily="18" charset="0"/>
                <a:cs typeface="Times New Roman" pitchFamily="18" charset="0"/>
              </a:rPr>
              <a:t> la </a:t>
            </a:r>
            <a:r>
              <a:rPr lang="en-US" altLang="vi-VN" sz="2800" dirty="0" err="1" smtClean="0">
                <a:latin typeface="Times New Roman" pitchFamily="18" charset="0"/>
                <a:cs typeface="Times New Roman" pitchFamily="18" charset="0"/>
              </a:rPr>
              <a:t>gì</a:t>
            </a:r>
            <a:r>
              <a:rPr lang="en-US" altLang="vi-VN" sz="2800" dirty="0" smtClean="0">
                <a:latin typeface="Times New Roman" pitchFamily="18" charset="0"/>
                <a:cs typeface="Times New Roman" pitchFamily="18" charset="0"/>
              </a:rPr>
              <a:t>, </a:t>
            </a:r>
            <a:r>
              <a:rPr lang="en-US" altLang="vi-VN" sz="2800" b="1" dirty="0" smtClean="0">
                <a:solidFill>
                  <a:srgbClr val="FF0000"/>
                </a:solidFill>
                <a:latin typeface="Times New Roman" pitchFamily="18" charset="0"/>
                <a:cs typeface="Times New Roman" pitchFamily="18" charset="0"/>
              </a:rPr>
              <a:t>/</a:t>
            </a:r>
            <a:r>
              <a:rPr lang="en-US" altLang="vi-VN" sz="2800" dirty="0" smtClean="0">
                <a:latin typeface="Times New Roman" pitchFamily="18" charset="0"/>
                <a:cs typeface="Times New Roman" pitchFamily="18" charset="0"/>
              </a:rPr>
              <a:t> Cao </a:t>
            </a:r>
            <a:r>
              <a:rPr lang="en-US" altLang="vi-VN" sz="2800" dirty="0" err="1" smtClean="0">
                <a:latin typeface="Times New Roman" pitchFamily="18" charset="0"/>
                <a:cs typeface="Times New Roman" pitchFamily="18" charset="0"/>
              </a:rPr>
              <a:t>Bá</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Quát</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lấy</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cảnh</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mình</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đang</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bị</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trói</a:t>
            </a:r>
            <a:r>
              <a:rPr lang="en-US" altLang="vi-VN" sz="2800" dirty="0" smtClean="0">
                <a:latin typeface="Times New Roman" pitchFamily="18" charset="0"/>
                <a:cs typeface="Times New Roman" pitchFamily="18" charset="0"/>
              </a:rPr>
              <a:t>, </a:t>
            </a:r>
            <a:r>
              <a:rPr lang="en-US" altLang="vi-VN" sz="2800" b="1" dirty="0" smtClean="0">
                <a:solidFill>
                  <a:srgbClr val="FF0000"/>
                </a:solidFill>
                <a:latin typeface="Times New Roman" pitchFamily="18" charset="0"/>
                <a:cs typeface="Times New Roman" pitchFamily="18" charset="0"/>
              </a:rPr>
              <a:t>/</a:t>
            </a:r>
            <a:r>
              <a:rPr lang="en-US" altLang="vi-VN" sz="2800" dirty="0" smtClean="0">
                <a:latin typeface="Times New Roman" pitchFamily="18" charset="0"/>
                <a:cs typeface="Times New Roman" pitchFamily="18" charset="0"/>
              </a:rPr>
              <a:t> </a:t>
            </a:r>
            <a:r>
              <a:rPr lang="en-US" altLang="vi-VN" sz="2800" b="1" dirty="0" err="1" smtClean="0">
                <a:latin typeface="Times New Roman" pitchFamily="18" charset="0"/>
                <a:cs typeface="Times New Roman" pitchFamily="18" charset="0"/>
              </a:rPr>
              <a:t>đối</a:t>
            </a:r>
            <a:r>
              <a:rPr lang="en-US" altLang="vi-VN" sz="2800" b="1" dirty="0" smtClean="0">
                <a:latin typeface="Times New Roman" pitchFamily="18" charset="0"/>
                <a:cs typeface="Times New Roman" pitchFamily="18" charset="0"/>
              </a:rPr>
              <a:t> </a:t>
            </a:r>
            <a:r>
              <a:rPr lang="en-US" altLang="vi-VN" sz="2800" b="1" dirty="0" err="1" smtClean="0">
                <a:latin typeface="Times New Roman" pitchFamily="18" charset="0"/>
                <a:cs typeface="Times New Roman" pitchFamily="18" charset="0"/>
              </a:rPr>
              <a:t>lại</a:t>
            </a:r>
            <a:r>
              <a:rPr lang="en-US" altLang="vi-VN" sz="2800" b="1" dirty="0" smtClean="0">
                <a:latin typeface="Times New Roman" pitchFamily="18" charset="0"/>
                <a:cs typeface="Times New Roman" pitchFamily="18" charset="0"/>
              </a:rPr>
              <a:t> </a:t>
            </a:r>
            <a:r>
              <a:rPr lang="en-US" altLang="vi-VN" sz="2800" b="1" dirty="0" err="1" smtClean="0">
                <a:latin typeface="Times New Roman" pitchFamily="18" charset="0"/>
                <a:cs typeface="Times New Roman" pitchFamily="18" charset="0"/>
              </a:rPr>
              <a:t>luôn</a:t>
            </a:r>
            <a:r>
              <a:rPr lang="en-US" altLang="vi-VN" sz="2800" dirty="0" smtClean="0">
                <a:latin typeface="Times New Roman" pitchFamily="18" charset="0"/>
                <a:cs typeface="Times New Roman" pitchFamily="18" charset="0"/>
              </a:rPr>
              <a:t>: </a:t>
            </a:r>
            <a:r>
              <a:rPr lang="en-US" altLang="vi-VN" sz="2800" b="1" dirty="0" smtClean="0">
                <a:solidFill>
                  <a:srgbClr val="FF0000"/>
                </a:solidFill>
                <a:latin typeface="Times New Roman" pitchFamily="18" charset="0"/>
                <a:cs typeface="Times New Roman" pitchFamily="18" charset="0"/>
              </a:rPr>
              <a:t>/</a:t>
            </a:r>
          </a:p>
          <a:p>
            <a:pPr eaLnBrk="1" hangingPunct="1">
              <a:buFontTx/>
              <a:buNone/>
            </a:pP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Trời</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nắng</a:t>
            </a:r>
            <a:r>
              <a:rPr lang="en-US" altLang="vi-VN" sz="2800" dirty="0" smtClean="0">
                <a:latin typeface="Times New Roman" pitchFamily="18" charset="0"/>
                <a:cs typeface="Times New Roman" pitchFamily="18" charset="0"/>
              </a:rPr>
              <a:t> </a:t>
            </a:r>
            <a:r>
              <a:rPr lang="en-US" altLang="vi-VN" sz="2800" b="1" dirty="0" err="1" smtClean="0">
                <a:latin typeface="Times New Roman" pitchFamily="18" charset="0"/>
                <a:cs typeface="Times New Roman" pitchFamily="18" charset="0"/>
              </a:rPr>
              <a:t>chang</a:t>
            </a:r>
            <a:r>
              <a:rPr lang="en-US" altLang="vi-VN" sz="2800" b="1" dirty="0" smtClean="0">
                <a:latin typeface="Times New Roman" pitchFamily="18" charset="0"/>
                <a:cs typeface="Times New Roman" pitchFamily="18" charset="0"/>
              </a:rPr>
              <a:t> </a:t>
            </a:r>
            <a:r>
              <a:rPr lang="en-US" altLang="vi-VN" sz="2800" b="1" dirty="0" err="1" smtClean="0">
                <a:latin typeface="Times New Roman" pitchFamily="18" charset="0"/>
                <a:cs typeface="Times New Roman" pitchFamily="18" charset="0"/>
              </a:rPr>
              <a:t>chang</a:t>
            </a:r>
            <a:r>
              <a:rPr lang="en-US" altLang="vi-VN" sz="2800" b="1" dirty="0" smtClean="0">
                <a:latin typeface="Times New Roman" pitchFamily="18" charset="0"/>
                <a:cs typeface="Times New Roman" pitchFamily="18" charset="0"/>
              </a:rPr>
              <a:t> </a:t>
            </a:r>
            <a:r>
              <a:rPr lang="en-US" altLang="vi-VN" sz="2800" b="1" dirty="0" smtClean="0">
                <a:solidFill>
                  <a:srgbClr val="FF0000"/>
                </a:solidFill>
                <a:latin typeface="Times New Roman" pitchFamily="18" charset="0"/>
                <a:cs typeface="Times New Roman" pitchFamily="18" charset="0"/>
              </a:rPr>
              <a:t>/</a:t>
            </a:r>
            <a:r>
              <a:rPr lang="en-US" altLang="vi-VN" sz="2800" dirty="0" smtClean="0">
                <a:latin typeface="Times New Roman" pitchFamily="18" charset="0"/>
                <a:cs typeface="Times New Roman" pitchFamily="18" charset="0"/>
              </a:rPr>
              <a:t> </a:t>
            </a:r>
            <a:r>
              <a:rPr lang="en-US" altLang="vi-VN" sz="2800" b="1" dirty="0" err="1" smtClean="0">
                <a:latin typeface="Times New Roman" pitchFamily="18" charset="0"/>
                <a:cs typeface="Times New Roman" pitchFamily="18" charset="0"/>
              </a:rPr>
              <a:t>người</a:t>
            </a:r>
            <a:r>
              <a:rPr lang="en-US" altLang="vi-VN" sz="2800" b="1" dirty="0" smtClean="0">
                <a:latin typeface="Times New Roman" pitchFamily="18" charset="0"/>
                <a:cs typeface="Times New Roman" pitchFamily="18" charset="0"/>
              </a:rPr>
              <a:t> </a:t>
            </a:r>
            <a:r>
              <a:rPr lang="en-US" altLang="vi-VN" sz="2800" b="1" dirty="0" err="1" smtClean="0">
                <a:latin typeface="Times New Roman" pitchFamily="18" charset="0"/>
                <a:cs typeface="Times New Roman" pitchFamily="18" charset="0"/>
              </a:rPr>
              <a:t>trói</a:t>
            </a:r>
            <a:r>
              <a:rPr lang="en-US" altLang="vi-VN" sz="2800" b="1" dirty="0" smtClean="0">
                <a:latin typeface="Times New Roman" pitchFamily="18" charset="0"/>
                <a:cs typeface="Times New Roman" pitchFamily="18" charset="0"/>
              </a:rPr>
              <a:t> </a:t>
            </a:r>
            <a:r>
              <a:rPr lang="en-US" altLang="vi-VN" sz="2800" b="1" dirty="0" err="1" smtClean="0">
                <a:latin typeface="Times New Roman" pitchFamily="18" charset="0"/>
                <a:cs typeface="Times New Roman" pitchFamily="18" charset="0"/>
              </a:rPr>
              <a:t>người</a:t>
            </a:r>
            <a:r>
              <a:rPr lang="en-US" altLang="vi-VN" sz="2800" dirty="0" smtClean="0">
                <a:latin typeface="Times New Roman" pitchFamily="18" charset="0"/>
                <a:cs typeface="Times New Roman" pitchFamily="18" charset="0"/>
              </a:rPr>
              <a:t>. </a:t>
            </a:r>
            <a:r>
              <a:rPr lang="en-US" altLang="vi-VN" sz="2800" b="1" dirty="0" smtClean="0">
                <a:solidFill>
                  <a:srgbClr val="FF0000"/>
                </a:solidFill>
                <a:latin typeface="Times New Roman" pitchFamily="18" charset="0"/>
                <a:cs typeface="Times New Roman" pitchFamily="18" charset="0"/>
              </a:rPr>
              <a:t>//</a:t>
            </a:r>
          </a:p>
          <a:p>
            <a:endParaRPr lang="vi-VN" dirty="0" smtClean="0"/>
          </a:p>
        </p:txBody>
      </p:sp>
      <p:sp>
        <p:nvSpPr>
          <p:cNvPr id="3" name="Rounded Rectangle 2"/>
          <p:cNvSpPr/>
          <p:nvPr/>
        </p:nvSpPr>
        <p:spPr>
          <a:xfrm>
            <a:off x="107504" y="483518"/>
            <a:ext cx="3657600" cy="4000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200" b="1" u="sng" dirty="0">
                <a:solidFill>
                  <a:srgbClr val="7030A0"/>
                </a:solidFill>
                <a:latin typeface="Times New Roman" pitchFamily="18" charset="0"/>
                <a:cs typeface="Times New Roman" pitchFamily="18" charset="0"/>
              </a:rPr>
              <a:t>3. </a:t>
            </a:r>
            <a:r>
              <a:rPr lang="en-US" sz="3200" b="1" u="sng" dirty="0" err="1">
                <a:solidFill>
                  <a:srgbClr val="7030A0"/>
                </a:solidFill>
                <a:latin typeface="Times New Roman" pitchFamily="18" charset="0"/>
                <a:cs typeface="Times New Roman" pitchFamily="18" charset="0"/>
              </a:rPr>
              <a:t>Luyện</a:t>
            </a:r>
            <a:r>
              <a:rPr lang="en-US" sz="3200" b="1" u="sng" dirty="0">
                <a:solidFill>
                  <a:srgbClr val="7030A0"/>
                </a:solidFill>
                <a:latin typeface="Times New Roman" pitchFamily="18" charset="0"/>
                <a:cs typeface="Times New Roman" pitchFamily="18" charset="0"/>
              </a:rPr>
              <a:t> đọc lại:</a:t>
            </a:r>
          </a:p>
        </p:txBody>
      </p:sp>
    </p:spTree>
    <p:extLst>
      <p:ext uri="{BB962C8B-B14F-4D97-AF65-F5344CB8AC3E}">
        <p14:creationId xmlns:p14="http://schemas.microsoft.com/office/powerpoint/2010/main" val="18765571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626">
                                            <p:txEl>
                                              <p:pRg st="0" end="0"/>
                                            </p:txEl>
                                          </p:spTgt>
                                        </p:tgtEl>
                                        <p:attrNameLst>
                                          <p:attrName>style.visibility</p:attrName>
                                        </p:attrNameLst>
                                      </p:cBhvr>
                                      <p:to>
                                        <p:strVal val="visible"/>
                                      </p:to>
                                    </p:set>
                                    <p:animEffect transition="in" filter="barn(inVertical)">
                                      <p:cBhvr>
                                        <p:cTn id="7" dur="500"/>
                                        <p:tgtEl>
                                          <p:spTgt spid="266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6626">
                                            <p:txEl>
                                              <p:pRg st="1" end="1"/>
                                            </p:txEl>
                                          </p:spTgt>
                                        </p:tgtEl>
                                        <p:attrNameLst>
                                          <p:attrName>style.visibility</p:attrName>
                                        </p:attrNameLst>
                                      </p:cBhvr>
                                      <p:to>
                                        <p:strVal val="visible"/>
                                      </p:to>
                                    </p:set>
                                    <p:animEffect transition="in" filter="barn(inVertical)">
                                      <p:cBhvr>
                                        <p:cTn id="12" dur="500"/>
                                        <p:tgtEl>
                                          <p:spTgt spid="26626">
                                            <p:txEl>
                                              <p:pRg st="1" end="1"/>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6626">
                                            <p:txEl>
                                              <p:pRg st="2" end="2"/>
                                            </p:txEl>
                                          </p:spTgt>
                                        </p:tgtEl>
                                        <p:attrNameLst>
                                          <p:attrName>style.visibility</p:attrName>
                                        </p:attrNameLst>
                                      </p:cBhvr>
                                      <p:to>
                                        <p:strVal val="visible"/>
                                      </p:to>
                                    </p:set>
                                    <p:animEffect transition="in" filter="barn(inVertical)">
                                      <p:cBhvr>
                                        <p:cTn id="15" dur="500"/>
                                        <p:tgtEl>
                                          <p:spTgt spid="26626">
                                            <p:txEl>
                                              <p:pRg st="2" end="2"/>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6626">
                                            <p:txEl>
                                              <p:pRg st="3" end="3"/>
                                            </p:txEl>
                                          </p:spTgt>
                                        </p:tgtEl>
                                        <p:attrNameLst>
                                          <p:attrName>style.visibility</p:attrName>
                                        </p:attrNameLst>
                                      </p:cBhvr>
                                      <p:to>
                                        <p:strVal val="visible"/>
                                      </p:to>
                                    </p:set>
                                    <p:animEffect transition="in" filter="barn(inVertical)">
                                      <p:cBhvr>
                                        <p:cTn id="18" dur="500"/>
                                        <p:tgtEl>
                                          <p:spTgt spid="26626">
                                            <p:txEl>
                                              <p:pRg st="3" end="3"/>
                                            </p:txEl>
                                          </p:spTgt>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6626">
                                            <p:txEl>
                                              <p:pRg st="4" end="4"/>
                                            </p:txEl>
                                          </p:spTgt>
                                        </p:tgtEl>
                                        <p:attrNameLst>
                                          <p:attrName>style.visibility</p:attrName>
                                        </p:attrNameLst>
                                      </p:cBhvr>
                                      <p:to>
                                        <p:strVal val="visible"/>
                                      </p:to>
                                    </p:set>
                                    <p:animEffect transition="in" filter="barn(inVertical)">
                                      <p:cBhvr>
                                        <p:cTn id="21" dur="500"/>
                                        <p:tgtEl>
                                          <p:spTgt spid="266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Box 4"/>
          <p:cNvSpPr txBox="1">
            <a:spLocks noChangeArrowheads="1"/>
          </p:cNvSpPr>
          <p:nvPr/>
        </p:nvSpPr>
        <p:spPr bwMode="auto">
          <a:xfrm>
            <a:off x="228600" y="123478"/>
            <a:ext cx="23487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800" b="1" u="sng" dirty="0">
                <a:solidFill>
                  <a:srgbClr val="7030A0"/>
                </a:solidFill>
                <a:latin typeface="Times New Roman" pitchFamily="18" charset="0"/>
                <a:cs typeface="Times New Roman" pitchFamily="18" charset="0"/>
              </a:rPr>
              <a:t>KỂ CHUYỆN</a:t>
            </a:r>
          </a:p>
        </p:txBody>
      </p:sp>
      <p:sp>
        <p:nvSpPr>
          <p:cNvPr id="7" name="TextBox 6"/>
          <p:cNvSpPr txBox="1">
            <a:spLocks noChangeArrowheads="1"/>
          </p:cNvSpPr>
          <p:nvPr/>
        </p:nvSpPr>
        <p:spPr bwMode="auto">
          <a:xfrm>
            <a:off x="93663" y="751959"/>
            <a:ext cx="8915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800" b="1" dirty="0">
                <a:latin typeface="Times New Roman" pitchFamily="18" charset="0"/>
                <a:cs typeface="Times New Roman" pitchFamily="18" charset="0"/>
              </a:rPr>
              <a:t>1. </a:t>
            </a:r>
            <a:r>
              <a:rPr lang="en-US" sz="2800" b="1" dirty="0" err="1">
                <a:latin typeface="Times New Roman" pitchFamily="18" charset="0"/>
                <a:cs typeface="Times New Roman" pitchFamily="18" charset="0"/>
              </a:rPr>
              <a:t>Sắp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xếp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tranh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theo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đúng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thứ</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tự</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trong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câu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chuyện</a:t>
            </a:r>
            <a:r>
              <a:rPr lang="en-US" sz="2800" b="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Đối</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đáp</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với</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vua</a:t>
            </a:r>
            <a:r>
              <a:rPr lang="en-US" sz="2800" b="1" dirty="0">
                <a:latin typeface="Times New Roman" pitchFamily="18" charset="0"/>
                <a:cs typeface="Times New Roman" pitchFamily="18" charset="0"/>
              </a:rPr>
              <a:t>:</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663" y="1706066"/>
            <a:ext cx="2278062" cy="3208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98726" y="1811327"/>
            <a:ext cx="2378075" cy="3103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811327"/>
            <a:ext cx="2057400" cy="3103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73888" y="1706066"/>
            <a:ext cx="2111374" cy="3208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p:cNvSpPr/>
          <p:nvPr/>
        </p:nvSpPr>
        <p:spPr>
          <a:xfrm>
            <a:off x="4953000" y="2184797"/>
            <a:ext cx="457200" cy="3429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1"/>
                </a:solidFill>
              </a:rPr>
              <a:t>1</a:t>
            </a:r>
          </a:p>
        </p:txBody>
      </p:sp>
      <p:sp>
        <p:nvSpPr>
          <p:cNvPr id="13" name="Oval 12"/>
          <p:cNvSpPr/>
          <p:nvPr/>
        </p:nvSpPr>
        <p:spPr>
          <a:xfrm>
            <a:off x="127000" y="2241947"/>
            <a:ext cx="457200" cy="3429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1"/>
                </a:solidFill>
              </a:rPr>
              <a:t>2</a:t>
            </a:r>
          </a:p>
        </p:txBody>
      </p:sp>
      <p:sp>
        <p:nvSpPr>
          <p:cNvPr id="14" name="Oval 13"/>
          <p:cNvSpPr/>
          <p:nvPr/>
        </p:nvSpPr>
        <p:spPr>
          <a:xfrm>
            <a:off x="2498725" y="2241947"/>
            <a:ext cx="457200" cy="3429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1"/>
                </a:solidFill>
              </a:rPr>
              <a:t>3</a:t>
            </a:r>
          </a:p>
        </p:txBody>
      </p:sp>
      <p:sp>
        <p:nvSpPr>
          <p:cNvPr id="15" name="Oval 14"/>
          <p:cNvSpPr/>
          <p:nvPr/>
        </p:nvSpPr>
        <p:spPr>
          <a:xfrm>
            <a:off x="6973888" y="2171700"/>
            <a:ext cx="457200" cy="3429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1"/>
                </a:solidFill>
              </a:rPr>
              <a:t>4</a:t>
            </a:r>
          </a:p>
        </p:txBody>
      </p:sp>
    </p:spTree>
    <p:extLst>
      <p:ext uri="{BB962C8B-B14F-4D97-AF65-F5344CB8AC3E}">
        <p14:creationId xmlns:p14="http://schemas.microsoft.com/office/powerpoint/2010/main" val="18622118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par>
                                <p:cTn id="17" presetID="16" presetClass="entr" presetSubtype="21"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arn(inVertical)">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animBg="1"/>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TextBox 5"/>
          <p:cNvSpPr txBox="1">
            <a:spLocks noChangeArrowheads="1"/>
          </p:cNvSpPr>
          <p:nvPr/>
        </p:nvSpPr>
        <p:spPr bwMode="auto">
          <a:xfrm>
            <a:off x="76200" y="123478"/>
            <a:ext cx="50064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200" b="1" i="1" dirty="0">
                <a:latin typeface="Times New Roman" pitchFamily="18" charset="0"/>
                <a:cs typeface="Times New Roman" pitchFamily="18" charset="0"/>
              </a:rPr>
              <a:t>2. </a:t>
            </a:r>
            <a:r>
              <a:rPr lang="en-US" sz="3200" b="1" i="1" dirty="0" err="1">
                <a:latin typeface="Times New Roman" pitchFamily="18" charset="0"/>
                <a:cs typeface="Times New Roman" pitchFamily="18" charset="0"/>
              </a:rPr>
              <a:t>Kể</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lại</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toàn</a:t>
            </a:r>
            <a:r>
              <a:rPr lang="en-US" sz="3200" b="1" i="1" dirty="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bộ</a:t>
            </a:r>
            <a:r>
              <a:rPr lang="en-US" sz="3200" b="1" i="1" dirty="0" smtClean="0">
                <a:latin typeface="Times New Roman" pitchFamily="18" charset="0"/>
                <a:cs typeface="Times New Roman" pitchFamily="18" charset="0"/>
              </a:rPr>
              <a:t> </a:t>
            </a:r>
            <a:r>
              <a:rPr lang="en-US" sz="3200" b="1" i="1" dirty="0" err="1">
                <a:latin typeface="Times New Roman" pitchFamily="18" charset="0"/>
                <a:cs typeface="Times New Roman" pitchFamily="18" charset="0"/>
              </a:rPr>
              <a:t>câu</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chuyện</a:t>
            </a:r>
            <a:endParaRPr lang="en-US" sz="3200" b="1" i="1" dirty="0">
              <a:latin typeface="Times New Roman" pitchFamily="18" charset="0"/>
              <a:cs typeface="Times New Roman" pitchFamily="18" charset="0"/>
            </a:endParaRPr>
          </a:p>
        </p:txBody>
      </p:sp>
      <p:pic>
        <p:nvPicPr>
          <p:cNvPr id="13318"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33601" y="915566"/>
            <a:ext cx="2276475" cy="399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56126" y="915566"/>
            <a:ext cx="2378075" cy="399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538" y="708253"/>
            <a:ext cx="2057400" cy="4311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73888" y="708253"/>
            <a:ext cx="2170112" cy="4149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10"/>
          <p:cNvSpPr/>
          <p:nvPr/>
        </p:nvSpPr>
        <p:spPr>
          <a:xfrm>
            <a:off x="76200" y="2241947"/>
            <a:ext cx="457200" cy="3429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1"/>
                </a:solidFill>
              </a:rPr>
              <a:t>1</a:t>
            </a:r>
          </a:p>
        </p:txBody>
      </p:sp>
      <p:sp>
        <p:nvSpPr>
          <p:cNvPr id="12" name="Oval 11"/>
          <p:cNvSpPr/>
          <p:nvPr/>
        </p:nvSpPr>
        <p:spPr>
          <a:xfrm>
            <a:off x="2166938" y="2184797"/>
            <a:ext cx="457200" cy="3429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1"/>
                </a:solidFill>
              </a:rPr>
              <a:t>2</a:t>
            </a:r>
          </a:p>
        </p:txBody>
      </p:sp>
      <p:sp>
        <p:nvSpPr>
          <p:cNvPr id="13" name="Oval 12"/>
          <p:cNvSpPr/>
          <p:nvPr/>
        </p:nvSpPr>
        <p:spPr>
          <a:xfrm>
            <a:off x="4556125" y="2241947"/>
            <a:ext cx="457200" cy="3429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1"/>
                </a:solidFill>
              </a:rPr>
              <a:t>3</a:t>
            </a:r>
          </a:p>
        </p:txBody>
      </p:sp>
      <p:sp>
        <p:nvSpPr>
          <p:cNvPr id="14" name="Oval 13"/>
          <p:cNvSpPr/>
          <p:nvPr/>
        </p:nvSpPr>
        <p:spPr>
          <a:xfrm>
            <a:off x="6973888" y="2171700"/>
            <a:ext cx="457200" cy="3429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1"/>
                </a:solidFill>
              </a:rPr>
              <a:t>4</a:t>
            </a:r>
          </a:p>
        </p:txBody>
      </p:sp>
    </p:spTree>
    <p:extLst>
      <p:ext uri="{BB962C8B-B14F-4D97-AF65-F5344CB8AC3E}">
        <p14:creationId xmlns:p14="http://schemas.microsoft.com/office/powerpoint/2010/main" val="31771022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4946ABD-B13A-43CF-A297-E50ECB479C02}"/>
              </a:ext>
            </a:extLst>
          </p:cNvPr>
          <p:cNvSpPr txBox="1"/>
          <p:nvPr/>
        </p:nvSpPr>
        <p:spPr>
          <a:xfrm>
            <a:off x="107504" y="1491630"/>
            <a:ext cx="8640960" cy="1631216"/>
          </a:xfrm>
          <a:prstGeom prst="rect">
            <a:avLst/>
          </a:prstGeom>
          <a:noFill/>
        </p:spPr>
        <p:txBody>
          <a:bodyPr wrap="square" rtlCol="0">
            <a:spAutoFit/>
          </a:bodyPr>
          <a:lstStyle/>
          <a:p>
            <a:pPr algn="ctr"/>
            <a:r>
              <a:rPr lang="vi-VN" sz="5000" b="1" dirty="0">
                <a:ln w="0"/>
                <a:solidFill>
                  <a:srgbClr val="FF0000"/>
                </a:solidFill>
                <a:effectLst>
                  <a:reflection blurRad="6350" stA="53000" endA="300" endPos="35500" dir="5400000" sy="-90000" algn="bl" rotWithShape="0"/>
                </a:effectLst>
                <a:latin typeface="+mj-lt"/>
              </a:rPr>
              <a:t>CHÚC CÁC </a:t>
            </a:r>
            <a:r>
              <a:rPr lang="en-US" sz="5000" b="1" dirty="0" smtClean="0">
                <a:ln w="0"/>
                <a:solidFill>
                  <a:srgbClr val="FF0000"/>
                </a:solidFill>
                <a:effectLst>
                  <a:reflection blurRad="6350" stA="53000" endA="300" endPos="35500" dir="5400000" sy="-90000" algn="bl" rotWithShape="0"/>
                </a:effectLst>
                <a:latin typeface="+mj-lt"/>
              </a:rPr>
              <a:t>EM</a:t>
            </a:r>
            <a:r>
              <a:rPr lang="vi-VN" sz="5000" b="1" dirty="0" smtClean="0">
                <a:ln w="0"/>
                <a:solidFill>
                  <a:srgbClr val="FF0000"/>
                </a:solidFill>
                <a:effectLst>
                  <a:reflection blurRad="6350" stA="53000" endA="300" endPos="35500" dir="5400000" sy="-90000" algn="bl" rotWithShape="0"/>
                </a:effectLst>
                <a:latin typeface="+mj-lt"/>
              </a:rPr>
              <a:t> </a:t>
            </a:r>
            <a:endParaRPr lang="vi-VN" sz="5000" b="1" dirty="0">
              <a:ln w="0"/>
              <a:solidFill>
                <a:srgbClr val="FF0000"/>
              </a:solidFill>
              <a:effectLst>
                <a:reflection blurRad="6350" stA="53000" endA="300" endPos="35500" dir="5400000" sy="-90000" algn="bl" rotWithShape="0"/>
              </a:effectLst>
              <a:latin typeface="+mj-lt"/>
            </a:endParaRPr>
          </a:p>
          <a:p>
            <a:pPr algn="ctr"/>
            <a:r>
              <a:rPr lang="vi-VN" sz="5000" b="1" dirty="0">
                <a:ln w="0"/>
                <a:solidFill>
                  <a:srgbClr val="FF0000"/>
                </a:solidFill>
                <a:effectLst>
                  <a:reflection blurRad="6350" stA="53000" endA="300" endPos="35500" dir="5400000" sy="-90000" algn="bl" rotWithShape="0"/>
                </a:effectLst>
                <a:latin typeface="+mj-lt"/>
              </a:rPr>
              <a:t>CHĂM NGOAN, HỌC GIỎI. </a:t>
            </a:r>
          </a:p>
        </p:txBody>
      </p:sp>
    </p:spTree>
    <p:extLst>
      <p:ext uri="{BB962C8B-B14F-4D97-AF65-F5344CB8AC3E}">
        <p14:creationId xmlns:p14="http://schemas.microsoft.com/office/powerpoint/2010/main" val="26094085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Box 3"/>
          <p:cNvSpPr txBox="1">
            <a:spLocks noChangeArrowheads="1"/>
          </p:cNvSpPr>
          <p:nvPr/>
        </p:nvSpPr>
        <p:spPr bwMode="auto">
          <a:xfrm>
            <a:off x="511127" y="123478"/>
            <a:ext cx="346120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4400" b="1" dirty="0">
                <a:solidFill>
                  <a:srgbClr val="7030A0"/>
                </a:solidFill>
                <a:latin typeface="Times New Roman" pitchFamily="18" charset="0"/>
                <a:cs typeface="Times New Roman" pitchFamily="18" charset="0"/>
              </a:rPr>
              <a:t>1. </a:t>
            </a:r>
            <a:r>
              <a:rPr lang="en-US" sz="4400" b="1" dirty="0" err="1">
                <a:solidFill>
                  <a:srgbClr val="7030A0"/>
                </a:solidFill>
                <a:latin typeface="Times New Roman" pitchFamily="18" charset="0"/>
                <a:cs typeface="Times New Roman" pitchFamily="18" charset="0"/>
              </a:rPr>
              <a:t>Luyện</a:t>
            </a:r>
            <a:r>
              <a:rPr lang="en-US" sz="4400" b="1" dirty="0">
                <a:solidFill>
                  <a:srgbClr val="7030A0"/>
                </a:solidFill>
                <a:latin typeface="Times New Roman" pitchFamily="18" charset="0"/>
                <a:cs typeface="Times New Roman" pitchFamily="18" charset="0"/>
              </a:rPr>
              <a:t> </a:t>
            </a:r>
            <a:r>
              <a:rPr lang="en-US" sz="4400" b="1" dirty="0" err="1">
                <a:solidFill>
                  <a:srgbClr val="7030A0"/>
                </a:solidFill>
                <a:latin typeface="Times New Roman" pitchFamily="18" charset="0"/>
                <a:cs typeface="Times New Roman" pitchFamily="18" charset="0"/>
              </a:rPr>
              <a:t>đọc</a:t>
            </a:r>
            <a:r>
              <a:rPr lang="en-US" sz="4400" b="1" dirty="0">
                <a:solidFill>
                  <a:srgbClr val="7030A0"/>
                </a:solidFill>
                <a:latin typeface="Times New Roman" pitchFamily="18" charset="0"/>
                <a:cs typeface="Times New Roman" pitchFamily="18" charset="0"/>
              </a:rPr>
              <a:t>:</a:t>
            </a:r>
          </a:p>
        </p:txBody>
      </p:sp>
      <p:sp>
        <p:nvSpPr>
          <p:cNvPr id="5" name="TextBox 4"/>
          <p:cNvSpPr txBox="1">
            <a:spLocks noChangeArrowheads="1"/>
          </p:cNvSpPr>
          <p:nvPr/>
        </p:nvSpPr>
        <p:spPr bwMode="auto">
          <a:xfrm>
            <a:off x="396247" y="894058"/>
            <a:ext cx="9085262"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Đọc</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đúng</a:t>
            </a:r>
            <a:r>
              <a:rPr lang="en-US" sz="4000" b="1" dirty="0">
                <a:solidFill>
                  <a:srgbClr val="FF0000"/>
                </a:solidFill>
                <a:latin typeface="Times New Roman" pitchFamily="18" charset="0"/>
                <a:cs typeface="Times New Roman" pitchFamily="18" charset="0"/>
              </a:rPr>
              <a:t>:</a:t>
            </a:r>
          </a:p>
          <a:p>
            <a:r>
              <a:rPr lang="en-US" sz="4000" dirty="0">
                <a:latin typeface="Times New Roman" pitchFamily="18" charset="0"/>
                <a:cs typeface="Times New Roman" pitchFamily="18" charset="0"/>
              </a:rPr>
              <a:t>- </a:t>
            </a:r>
            <a:r>
              <a:rPr lang="es-MX" sz="4000" i="1" dirty="0" err="1">
                <a:latin typeface="Times New Roman" pitchFamily="18" charset="0"/>
                <a:cs typeface="Times New Roman" pitchFamily="18" charset="0"/>
              </a:rPr>
              <a:t>Thăng</a:t>
            </a:r>
            <a:r>
              <a:rPr lang="es-MX" sz="4000" i="1" dirty="0">
                <a:latin typeface="Times New Roman" pitchFamily="18" charset="0"/>
                <a:cs typeface="Times New Roman" pitchFamily="18" charset="0"/>
              </a:rPr>
              <a:t> Long, </a:t>
            </a:r>
            <a:r>
              <a:rPr lang="es-MX" sz="4000" i="1" dirty="0" err="1">
                <a:latin typeface="Times New Roman" pitchFamily="18" charset="0"/>
                <a:cs typeface="Times New Roman" pitchFamily="18" charset="0"/>
              </a:rPr>
              <a:t>Hà</a:t>
            </a:r>
            <a:r>
              <a:rPr lang="es-MX" sz="4000" i="1" dirty="0">
                <a:latin typeface="Times New Roman" pitchFamily="18" charset="0"/>
                <a:cs typeface="Times New Roman" pitchFamily="18" charset="0"/>
              </a:rPr>
              <a:t> </a:t>
            </a:r>
            <a:r>
              <a:rPr lang="es-MX" sz="4000" i="1" dirty="0" err="1">
                <a:latin typeface="Times New Roman" pitchFamily="18" charset="0"/>
                <a:cs typeface="Times New Roman" pitchFamily="18" charset="0"/>
              </a:rPr>
              <a:t>Nội</a:t>
            </a:r>
            <a:r>
              <a:rPr lang="es-MX" sz="4000" i="1" dirty="0">
                <a:latin typeface="Times New Roman" pitchFamily="18" charset="0"/>
                <a:cs typeface="Times New Roman" pitchFamily="18" charset="0"/>
              </a:rPr>
              <a:t>, </a:t>
            </a:r>
            <a:r>
              <a:rPr lang="es-MX" sz="4000" i="1" dirty="0" err="1">
                <a:latin typeface="Times New Roman" pitchFamily="18" charset="0"/>
                <a:cs typeface="Times New Roman" pitchFamily="18" charset="0"/>
              </a:rPr>
              <a:t>biểu</a:t>
            </a:r>
            <a:r>
              <a:rPr lang="es-MX" sz="4000" i="1" dirty="0">
                <a:latin typeface="Times New Roman" pitchFamily="18" charset="0"/>
                <a:cs typeface="Times New Roman" pitchFamily="18" charset="0"/>
              </a:rPr>
              <a:t> </a:t>
            </a:r>
            <a:r>
              <a:rPr lang="es-MX" sz="4000" i="1" dirty="0" err="1">
                <a:latin typeface="Times New Roman" pitchFamily="18" charset="0"/>
                <a:cs typeface="Times New Roman" pitchFamily="18" charset="0"/>
              </a:rPr>
              <a:t>lộ</a:t>
            </a:r>
            <a:r>
              <a:rPr lang="es-MX" sz="4000" i="1" dirty="0">
                <a:latin typeface="Times New Roman" pitchFamily="18" charset="0"/>
                <a:cs typeface="Times New Roman" pitchFamily="18" charset="0"/>
              </a:rPr>
              <a:t>, </a:t>
            </a:r>
            <a:r>
              <a:rPr lang="es-MX" sz="4000" i="1" dirty="0" err="1">
                <a:latin typeface="Times New Roman" pitchFamily="18" charset="0"/>
                <a:cs typeface="Times New Roman" pitchFamily="18" charset="0"/>
              </a:rPr>
              <a:t>nảy</a:t>
            </a:r>
            <a:r>
              <a:rPr lang="es-MX" sz="4000" i="1" dirty="0">
                <a:latin typeface="Times New Roman" pitchFamily="18" charset="0"/>
                <a:cs typeface="Times New Roman" pitchFamily="18" charset="0"/>
              </a:rPr>
              <a:t>, la </a:t>
            </a:r>
            <a:r>
              <a:rPr lang="es-MX" sz="4000" i="1" dirty="0" err="1">
                <a:latin typeface="Times New Roman" pitchFamily="18" charset="0"/>
                <a:cs typeface="Times New Roman" pitchFamily="18" charset="0"/>
              </a:rPr>
              <a:t>hét</a:t>
            </a:r>
            <a:r>
              <a:rPr lang="es-MX" sz="4000" i="1" dirty="0">
                <a:latin typeface="Times New Roman" pitchFamily="18" charset="0"/>
                <a:cs typeface="Times New Roman" pitchFamily="18" charset="0"/>
              </a:rPr>
              <a:t>, </a:t>
            </a:r>
            <a:r>
              <a:rPr lang="es-MX" sz="4000" i="1" dirty="0" err="1">
                <a:latin typeface="Times New Roman" pitchFamily="18" charset="0"/>
                <a:cs typeface="Times New Roman" pitchFamily="18" charset="0"/>
              </a:rPr>
              <a:t>náo</a:t>
            </a:r>
            <a:r>
              <a:rPr lang="es-MX" sz="4000" i="1" dirty="0">
                <a:latin typeface="Times New Roman" pitchFamily="18" charset="0"/>
                <a:cs typeface="Times New Roman" pitchFamily="18" charset="0"/>
              </a:rPr>
              <a:t> </a:t>
            </a:r>
            <a:r>
              <a:rPr lang="es-MX" sz="4000" i="1" err="1">
                <a:latin typeface="Times New Roman" pitchFamily="18" charset="0"/>
                <a:cs typeface="Times New Roman" pitchFamily="18" charset="0"/>
              </a:rPr>
              <a:t>động</a:t>
            </a:r>
            <a:r>
              <a:rPr lang="es-MX" sz="4000" i="1" smtClean="0">
                <a:latin typeface="Times New Roman" pitchFamily="18" charset="0"/>
                <a:cs typeface="Times New Roman" pitchFamily="18" charset="0"/>
              </a:rPr>
              <a:t>,</a:t>
            </a:r>
            <a:r>
              <a:rPr lang="vi-VN" sz="4000" i="1" smtClean="0">
                <a:latin typeface="Times New Roman" pitchFamily="18" charset="0"/>
                <a:cs typeface="Times New Roman" pitchFamily="18" charset="0"/>
              </a:rPr>
              <a:t> </a:t>
            </a:r>
            <a:r>
              <a:rPr lang="es-MX" sz="4000" i="1" smtClean="0">
                <a:latin typeface="Times New Roman" pitchFamily="18" charset="0"/>
                <a:cs typeface="Times New Roman" pitchFamily="18" charset="0"/>
              </a:rPr>
              <a:t>leo </a:t>
            </a:r>
            <a:r>
              <a:rPr lang="es-MX" sz="4000" i="1" dirty="0" err="1">
                <a:latin typeface="Times New Roman" pitchFamily="18" charset="0"/>
                <a:cs typeface="Times New Roman" pitchFamily="18" charset="0"/>
              </a:rPr>
              <a:t>lẻo</a:t>
            </a:r>
            <a:r>
              <a:rPr lang="es-MX" sz="4000" i="1" dirty="0">
                <a:latin typeface="Times New Roman" pitchFamily="18" charset="0"/>
                <a:cs typeface="Times New Roman" pitchFamily="18" charset="0"/>
              </a:rPr>
              <a:t>, </a:t>
            </a:r>
            <a:r>
              <a:rPr lang="es-MX" sz="4000" i="1" dirty="0" err="1">
                <a:latin typeface="Times New Roman" pitchFamily="18" charset="0"/>
                <a:cs typeface="Times New Roman" pitchFamily="18" charset="0"/>
              </a:rPr>
              <a:t>truyền</a:t>
            </a:r>
            <a:r>
              <a:rPr lang="es-MX" sz="4000" i="1" dirty="0">
                <a:latin typeface="Times New Roman" pitchFamily="18" charset="0"/>
                <a:cs typeface="Times New Roman" pitchFamily="18" charset="0"/>
              </a:rPr>
              <a:t> </a:t>
            </a:r>
            <a:r>
              <a:rPr lang="es-MX" sz="4000" i="1" dirty="0" err="1">
                <a:latin typeface="Times New Roman" pitchFamily="18" charset="0"/>
                <a:cs typeface="Times New Roman" pitchFamily="18" charset="0"/>
              </a:rPr>
              <a:t>lệnh</a:t>
            </a:r>
            <a:endParaRPr lang="en-US" sz="4000" dirty="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3249714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346869" y="667881"/>
            <a:ext cx="875506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Ngắt</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câu</a:t>
            </a:r>
            <a:r>
              <a:rPr lang="en-US" sz="4000" b="1" dirty="0">
                <a:solidFill>
                  <a:srgbClr val="FF0000"/>
                </a:solidFill>
                <a:latin typeface="Times New Roman" pitchFamily="18" charset="0"/>
                <a:cs typeface="Times New Roman" pitchFamily="18" charset="0"/>
              </a:rPr>
              <a:t>:</a:t>
            </a:r>
          </a:p>
          <a:p>
            <a:pPr marL="457200" indent="-457200">
              <a:buFontTx/>
              <a:buChar char="-"/>
            </a:pPr>
            <a:r>
              <a:rPr lang="en-US" sz="3200" i="1" dirty="0" err="1" smtClean="0">
                <a:latin typeface="Times New Roman" pitchFamily="18" charset="0"/>
                <a:cs typeface="Times New Roman" pitchFamily="18" charset="0"/>
              </a:rPr>
              <a:t>Hai</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vế</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đối</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đọc</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cân</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đối</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ngắt</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nhịp</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giống</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nhau</a:t>
            </a:r>
            <a:r>
              <a:rPr lang="en-US" sz="3200" i="1" dirty="0" smtClean="0">
                <a:latin typeface="Times New Roman" pitchFamily="18" charset="0"/>
                <a:cs typeface="Times New Roman" pitchFamily="18" charset="0"/>
              </a:rPr>
              <a:t>:</a:t>
            </a:r>
          </a:p>
          <a:p>
            <a:r>
              <a:rPr lang="en-US" sz="28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Nước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trong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leo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lẻo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cá</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đớp</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cá</a:t>
            </a:r>
            <a:r>
              <a:rPr lang="en-US" sz="3600" smtClean="0">
                <a:latin typeface="Times New Roman" pitchFamily="18" charset="0"/>
                <a:cs typeface="Times New Roman" pitchFamily="18" charset="0"/>
              </a:rPr>
              <a:t>.  </a:t>
            </a:r>
            <a:endParaRPr lang="vi-VN" sz="3600" smtClean="0">
              <a:latin typeface="Times New Roman" pitchFamily="18" charset="0"/>
              <a:cs typeface="Times New Roman" pitchFamily="18" charset="0"/>
            </a:endParaRPr>
          </a:p>
          <a:p>
            <a:r>
              <a:rPr lang="en-US" sz="3600" smtClean="0">
                <a:latin typeface="Times New Roman" pitchFamily="18" charset="0"/>
                <a:cs typeface="Times New Roman" pitchFamily="18" charset="0"/>
              </a:rPr>
              <a:t>Trời </a:t>
            </a:r>
            <a:r>
              <a:rPr lang="en-US" sz="3600" dirty="0" err="1" smtClean="0">
                <a:latin typeface="Times New Roman" pitchFamily="18" charset="0"/>
                <a:cs typeface="Times New Roman" pitchFamily="18" charset="0"/>
              </a:rPr>
              <a:t>nắng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chang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chang</a:t>
            </a:r>
            <a:r>
              <a:rPr lang="en-US" sz="3600" dirty="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người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trói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người</a:t>
            </a:r>
            <a:r>
              <a:rPr lang="en-US" sz="3600" dirty="0" smtClean="0">
                <a:latin typeface="Times New Roman" pitchFamily="18" charset="0"/>
                <a:cs typeface="Times New Roman" pitchFamily="18" charset="0"/>
              </a:rPr>
              <a:t>.</a:t>
            </a:r>
          </a:p>
        </p:txBody>
      </p:sp>
      <p:cxnSp>
        <p:nvCxnSpPr>
          <p:cNvPr id="20" name="Straight Connector 19"/>
          <p:cNvCxnSpPr/>
          <p:nvPr/>
        </p:nvCxnSpPr>
        <p:spPr>
          <a:xfrm flipH="1">
            <a:off x="4644008" y="2436625"/>
            <a:ext cx="144016" cy="4320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4156720" y="1995686"/>
            <a:ext cx="72008" cy="31256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6156176" y="1876205"/>
            <a:ext cx="144016" cy="4320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6228184" y="1876205"/>
            <a:ext cx="144016" cy="4320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7956376" y="2436118"/>
            <a:ext cx="144016" cy="4320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7884368" y="2436118"/>
            <a:ext cx="144016" cy="4320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01109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par>
                                <p:cTn id="11" presetID="16" presetClass="entr" presetSubtype="21"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arn(inVertical)">
                                      <p:cBhvr>
                                        <p:cTn id="13" dur="500"/>
                                        <p:tgtEl>
                                          <p:spTgt spid="22"/>
                                        </p:tgtEl>
                                      </p:cBhvr>
                                    </p:animEffect>
                                  </p:childTnLst>
                                </p:cTn>
                              </p:par>
                              <p:par>
                                <p:cTn id="14" presetID="16" presetClass="entr" presetSubtype="21"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arn(inVertical)">
                                      <p:cBhvr>
                                        <p:cTn id="16" dur="500"/>
                                        <p:tgtEl>
                                          <p:spTgt spid="24"/>
                                        </p:tgtEl>
                                      </p:cBhvr>
                                    </p:animEffect>
                                  </p:childTnLst>
                                </p:cTn>
                              </p:par>
                              <p:par>
                                <p:cTn id="17" presetID="16" presetClass="entr" presetSubtype="21"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barn(inVertical)">
                                      <p:cBhvr>
                                        <p:cTn id="19" dur="500"/>
                                        <p:tgtEl>
                                          <p:spTgt spid="25"/>
                                        </p:tgtEl>
                                      </p:cBhvr>
                                    </p:animEffect>
                                  </p:childTnLst>
                                </p:cTn>
                              </p:par>
                              <p:par>
                                <p:cTn id="20" presetID="16" presetClass="entr" presetSubtype="21"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par>
                                <p:cTn id="23" presetID="16" presetClass="entr" presetSubtype="21"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barn(inVertical)">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2" name="Picture 8" descr="lang-minh-mang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23479"/>
            <a:ext cx="4427984" cy="3600400"/>
          </a:xfrm>
          <a:prstGeom prst="rect">
            <a:avLst/>
          </a:prstGeom>
          <a:noFill/>
          <a:ln w="38100">
            <a:solidFill>
              <a:srgbClr val="990000"/>
            </a:solidFill>
            <a:miter lim="800000"/>
            <a:headEnd/>
            <a:tailEnd/>
          </a:ln>
          <a:extLst>
            <a:ext uri="{909E8E84-426E-40DD-AFC4-6F175D3DCCD1}">
              <a14:hiddenFill xmlns:a14="http://schemas.microsoft.com/office/drawing/2010/main">
                <a:solidFill>
                  <a:srgbClr val="FFFFFF"/>
                </a:solidFill>
              </a14:hiddenFill>
            </a:ext>
          </a:extLst>
        </p:spPr>
      </p:pic>
      <p:pic>
        <p:nvPicPr>
          <p:cNvPr id="6153" name="Picture 9" descr="attachm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055" y="123479"/>
            <a:ext cx="4097291" cy="3528392"/>
          </a:xfrm>
          <a:prstGeom prst="rect">
            <a:avLst/>
          </a:prstGeom>
          <a:noFill/>
          <a:ln w="38100">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69992" y="3723442"/>
            <a:ext cx="3441968" cy="461665"/>
          </a:xfrm>
          <a:prstGeom prst="rect">
            <a:avLst/>
          </a:prstGeom>
        </p:spPr>
        <p:txBody>
          <a:bodyPr wrap="none">
            <a:spAutoFit/>
          </a:bodyPr>
          <a:lstStyle/>
          <a:p>
            <a:r>
              <a:rPr lang="en-US" altLang="en-US" sz="2400" b="1" dirty="0">
                <a:solidFill>
                  <a:srgbClr val="000099"/>
                </a:solidFill>
                <a:latin typeface="Times New Roman" pitchFamily="18" charset="0"/>
              </a:rPr>
              <a:t>Minh </a:t>
            </a:r>
            <a:r>
              <a:rPr lang="en-US" altLang="en-US" sz="2400" b="1" dirty="0" err="1">
                <a:solidFill>
                  <a:srgbClr val="000099"/>
                </a:solidFill>
                <a:latin typeface="Times New Roman" pitchFamily="18" charset="0"/>
              </a:rPr>
              <a:t>Mạng</a:t>
            </a:r>
            <a:r>
              <a:rPr lang="en-US" altLang="en-US" sz="2400" b="1" dirty="0">
                <a:solidFill>
                  <a:srgbClr val="000099"/>
                </a:solidFill>
                <a:latin typeface="Times New Roman" pitchFamily="18" charset="0"/>
              </a:rPr>
              <a:t> (1791- 1840)</a:t>
            </a:r>
          </a:p>
        </p:txBody>
      </p:sp>
      <p:sp>
        <p:nvSpPr>
          <p:cNvPr id="3" name="Rectangle 2"/>
          <p:cNvSpPr/>
          <p:nvPr/>
        </p:nvSpPr>
        <p:spPr>
          <a:xfrm>
            <a:off x="5364088" y="3723878"/>
            <a:ext cx="2510624" cy="461665"/>
          </a:xfrm>
          <a:prstGeom prst="rect">
            <a:avLst/>
          </a:prstGeom>
        </p:spPr>
        <p:txBody>
          <a:bodyPr wrap="none">
            <a:spAutoFit/>
          </a:bodyPr>
          <a:lstStyle/>
          <a:p>
            <a:r>
              <a:rPr lang="en-US" altLang="en-US" sz="2400" b="1" dirty="0" err="1">
                <a:solidFill>
                  <a:srgbClr val="000099"/>
                </a:solidFill>
                <a:latin typeface="Times New Roman" pitchFamily="18" charset="0"/>
              </a:rPr>
              <a:t>Lăng</a:t>
            </a:r>
            <a:r>
              <a:rPr lang="en-US" altLang="en-US" sz="2400" b="1" dirty="0">
                <a:solidFill>
                  <a:srgbClr val="000099"/>
                </a:solidFill>
                <a:latin typeface="Times New Roman" pitchFamily="18" charset="0"/>
              </a:rPr>
              <a:t> Minh </a:t>
            </a:r>
            <a:r>
              <a:rPr lang="en-US" altLang="en-US" sz="2400" b="1" dirty="0" err="1">
                <a:solidFill>
                  <a:srgbClr val="000099"/>
                </a:solidFill>
                <a:latin typeface="Times New Roman" pitchFamily="18" charset="0"/>
              </a:rPr>
              <a:t>Mạng</a:t>
            </a:r>
            <a:endParaRPr lang="en-US" altLang="en-US" sz="2400" b="1" dirty="0">
              <a:solidFill>
                <a:srgbClr val="000099"/>
              </a:solidFill>
              <a:latin typeface="Times New Roman" pitchFamily="18" charset="0"/>
            </a:endParaRPr>
          </a:p>
        </p:txBody>
      </p:sp>
      <p:sp>
        <p:nvSpPr>
          <p:cNvPr id="6" name="TextBox 2"/>
          <p:cNvSpPr txBox="1">
            <a:spLocks noChangeArrowheads="1"/>
          </p:cNvSpPr>
          <p:nvPr/>
        </p:nvSpPr>
        <p:spPr bwMode="auto">
          <a:xfrm>
            <a:off x="304056" y="4227934"/>
            <a:ext cx="873244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a:latin typeface="Times New Roman" panose="02020603050405020304" pitchFamily="18" charset="0"/>
                <a:cs typeface="Times New Roman" panose="02020603050405020304" pitchFamily="18" charset="0"/>
              </a:rPr>
              <a:t>Minh Mạng ( 1791 – 1840): Vua thứ hai của triều Nguyễn nước Đại Nam - V</a:t>
            </a:r>
            <a:r>
              <a:rPr lang="en-US" altLang="vi-VN" sz="2100">
                <a:latin typeface="Times New Roman" panose="02020603050405020304" pitchFamily="18" charset="0"/>
                <a:cs typeface="Times New Roman" panose="02020603050405020304" pitchFamily="18" charset="0"/>
              </a:rPr>
              <a:t>ương triều cuối cùng trong lịch sử các đời vua chúa của Việt Nam.</a:t>
            </a:r>
          </a:p>
          <a:p>
            <a:endParaRPr lang="en-US" altLang="en-US" sz="21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36015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007604" y="441314"/>
            <a:ext cx="1800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spcBef>
                <a:spcPct val="0"/>
              </a:spcBef>
              <a:buFontTx/>
              <a:buNone/>
            </a:pPr>
            <a:r>
              <a:rPr lang="en-US" altLang="vi-VN" b="1" dirty="0" err="1">
                <a:solidFill>
                  <a:srgbClr val="FF0000"/>
                </a:solidFill>
                <a:latin typeface="Times New Roman" pitchFamily="18" charset="0"/>
              </a:rPr>
              <a:t>Ngự</a:t>
            </a:r>
            <a:r>
              <a:rPr lang="en-US" altLang="vi-VN" b="1" dirty="0">
                <a:solidFill>
                  <a:srgbClr val="FF0000"/>
                </a:solidFill>
                <a:latin typeface="Times New Roman" pitchFamily="18" charset="0"/>
              </a:rPr>
              <a:t> </a:t>
            </a:r>
            <a:r>
              <a:rPr lang="en-US" altLang="vi-VN" b="1" dirty="0" err="1">
                <a:solidFill>
                  <a:srgbClr val="FF0000"/>
                </a:solidFill>
                <a:latin typeface="Times New Roman" pitchFamily="18" charset="0"/>
              </a:rPr>
              <a:t>giá</a:t>
            </a:r>
            <a:r>
              <a:rPr lang="en-US" altLang="vi-VN" b="1" dirty="0">
                <a:solidFill>
                  <a:srgbClr val="FF0000"/>
                </a:solidFill>
                <a:latin typeface="Times New Roman" pitchFamily="18" charset="0"/>
              </a:rPr>
              <a:t>:</a:t>
            </a:r>
          </a:p>
        </p:txBody>
      </p:sp>
      <p:sp>
        <p:nvSpPr>
          <p:cNvPr id="5" name="Text Box 4"/>
          <p:cNvSpPr txBox="1">
            <a:spLocks noChangeArrowheads="1"/>
          </p:cNvSpPr>
          <p:nvPr/>
        </p:nvSpPr>
        <p:spPr bwMode="auto">
          <a:xfrm>
            <a:off x="1143498" y="2344111"/>
            <a:ext cx="14401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spcBef>
                <a:spcPct val="0"/>
              </a:spcBef>
              <a:buFontTx/>
              <a:buNone/>
            </a:pPr>
            <a:r>
              <a:rPr lang="en-US" altLang="vi-VN" b="1" dirty="0" err="1">
                <a:solidFill>
                  <a:srgbClr val="FF0000"/>
                </a:solidFill>
                <a:latin typeface="Times New Roman" pitchFamily="18" charset="0"/>
              </a:rPr>
              <a:t>Xa</a:t>
            </a:r>
            <a:r>
              <a:rPr lang="en-US" altLang="vi-VN" b="1" dirty="0">
                <a:solidFill>
                  <a:srgbClr val="FF0000"/>
                </a:solidFill>
                <a:latin typeface="Times New Roman" pitchFamily="18" charset="0"/>
              </a:rPr>
              <a:t> </a:t>
            </a:r>
            <a:r>
              <a:rPr lang="en-US" altLang="vi-VN" b="1" dirty="0" err="1">
                <a:solidFill>
                  <a:srgbClr val="FF0000"/>
                </a:solidFill>
                <a:latin typeface="Times New Roman" pitchFamily="18" charset="0"/>
              </a:rPr>
              <a:t>giá</a:t>
            </a:r>
            <a:r>
              <a:rPr lang="en-US" altLang="vi-VN" b="1" dirty="0">
                <a:solidFill>
                  <a:srgbClr val="FF0000"/>
                </a:solidFill>
                <a:latin typeface="Times New Roman" pitchFamily="18" charset="0"/>
              </a:rPr>
              <a:t>:</a:t>
            </a:r>
          </a:p>
        </p:txBody>
      </p:sp>
      <p:pic>
        <p:nvPicPr>
          <p:cNvPr id="6" name="Picture 5" descr="h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1978" y="0"/>
            <a:ext cx="5172021"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6"/>
          <p:cNvSpPr txBox="1">
            <a:spLocks noChangeArrowheads="1"/>
          </p:cNvSpPr>
          <p:nvPr/>
        </p:nvSpPr>
        <p:spPr bwMode="auto">
          <a:xfrm>
            <a:off x="19177" y="996284"/>
            <a:ext cx="383274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spcBef>
                <a:spcPct val="0"/>
              </a:spcBef>
              <a:buFontTx/>
              <a:buNone/>
            </a:pPr>
            <a:r>
              <a:rPr lang="en-US" altLang="vi-VN" b="1" dirty="0">
                <a:solidFill>
                  <a:schemeClr val="tx2">
                    <a:lumMod val="50000"/>
                  </a:schemeClr>
                </a:solidFill>
                <a:latin typeface="Times New Roman" pitchFamily="18" charset="0"/>
              </a:rPr>
              <a:t>  </a:t>
            </a:r>
            <a:r>
              <a:rPr lang="vi-VN" altLang="vi-VN" b="1" dirty="0">
                <a:solidFill>
                  <a:schemeClr val="tx2">
                    <a:lumMod val="50000"/>
                  </a:schemeClr>
                </a:solidFill>
                <a:latin typeface="Times New Roman" pitchFamily="18" charset="0"/>
              </a:rPr>
              <a:t>(</a:t>
            </a:r>
            <a:r>
              <a:rPr lang="en-US" altLang="vi-VN" b="1" dirty="0" err="1">
                <a:solidFill>
                  <a:schemeClr val="tx2">
                    <a:lumMod val="50000"/>
                  </a:schemeClr>
                </a:solidFill>
                <a:latin typeface="Times New Roman" pitchFamily="18" charset="0"/>
              </a:rPr>
              <a:t>Vua</a:t>
            </a:r>
            <a:r>
              <a:rPr lang="vi-VN" altLang="vi-VN" b="1" dirty="0">
                <a:solidFill>
                  <a:schemeClr val="tx2">
                    <a:lumMod val="50000"/>
                  </a:schemeClr>
                </a:solidFill>
                <a:latin typeface="Times New Roman" pitchFamily="18" charset="0"/>
              </a:rPr>
              <a:t>)</a:t>
            </a:r>
            <a:r>
              <a:rPr lang="en-US" altLang="vi-VN" b="1" dirty="0">
                <a:solidFill>
                  <a:schemeClr val="tx2">
                    <a:lumMod val="50000"/>
                  </a:schemeClr>
                </a:solidFill>
                <a:latin typeface="Times New Roman" pitchFamily="18" charset="0"/>
              </a:rPr>
              <a:t> </a:t>
            </a:r>
            <a:r>
              <a:rPr lang="en-US" altLang="vi-VN" b="1" dirty="0" err="1">
                <a:solidFill>
                  <a:schemeClr val="tx2">
                    <a:lumMod val="50000"/>
                  </a:schemeClr>
                </a:solidFill>
                <a:latin typeface="Times New Roman" pitchFamily="18" charset="0"/>
              </a:rPr>
              <a:t>ngồi</a:t>
            </a:r>
            <a:r>
              <a:rPr lang="en-US" altLang="vi-VN" b="1" dirty="0">
                <a:solidFill>
                  <a:schemeClr val="tx2">
                    <a:lumMod val="50000"/>
                  </a:schemeClr>
                </a:solidFill>
                <a:latin typeface="Times New Roman" pitchFamily="18" charset="0"/>
              </a:rPr>
              <a:t> </a:t>
            </a:r>
            <a:r>
              <a:rPr lang="en-US" altLang="vi-VN" b="1" dirty="0" err="1">
                <a:solidFill>
                  <a:schemeClr val="tx2">
                    <a:lumMod val="50000"/>
                  </a:schemeClr>
                </a:solidFill>
                <a:latin typeface="Times New Roman" pitchFamily="18" charset="0"/>
              </a:rPr>
              <a:t>trên</a:t>
            </a:r>
            <a:r>
              <a:rPr lang="en-US" altLang="vi-VN" b="1" dirty="0">
                <a:solidFill>
                  <a:schemeClr val="tx2">
                    <a:lumMod val="50000"/>
                  </a:schemeClr>
                </a:solidFill>
                <a:latin typeface="Times New Roman" pitchFamily="18" charset="0"/>
              </a:rPr>
              <a:t> </a:t>
            </a:r>
            <a:r>
              <a:rPr lang="en-US" altLang="vi-VN" b="1" dirty="0" err="1">
                <a:solidFill>
                  <a:schemeClr val="tx2">
                    <a:lumMod val="50000"/>
                  </a:schemeClr>
                </a:solidFill>
                <a:latin typeface="Times New Roman" pitchFamily="18" charset="0"/>
              </a:rPr>
              <a:t>xe</a:t>
            </a:r>
            <a:r>
              <a:rPr lang="en-US" altLang="vi-VN" b="1" dirty="0">
                <a:solidFill>
                  <a:schemeClr val="tx2">
                    <a:lumMod val="50000"/>
                  </a:schemeClr>
                </a:solidFill>
                <a:latin typeface="Times New Roman" pitchFamily="18" charset="0"/>
              </a:rPr>
              <a:t> </a:t>
            </a:r>
            <a:r>
              <a:rPr lang="en-US" altLang="vi-VN" b="1" dirty="0" err="1">
                <a:solidFill>
                  <a:schemeClr val="tx2">
                    <a:lumMod val="50000"/>
                  </a:schemeClr>
                </a:solidFill>
                <a:latin typeface="Times New Roman" pitchFamily="18" charset="0"/>
              </a:rPr>
              <a:t>hoặc</a:t>
            </a:r>
            <a:r>
              <a:rPr lang="en-US" altLang="vi-VN" b="1" dirty="0">
                <a:solidFill>
                  <a:schemeClr val="tx2">
                    <a:lumMod val="50000"/>
                  </a:schemeClr>
                </a:solidFill>
                <a:latin typeface="Times New Roman" pitchFamily="18" charset="0"/>
              </a:rPr>
              <a:t> </a:t>
            </a:r>
            <a:r>
              <a:rPr lang="en-US" altLang="vi-VN" b="1" dirty="0" err="1">
                <a:solidFill>
                  <a:schemeClr val="tx2">
                    <a:lumMod val="50000"/>
                  </a:schemeClr>
                </a:solidFill>
                <a:latin typeface="Times New Roman" pitchFamily="18" charset="0"/>
              </a:rPr>
              <a:t>kiệu</a:t>
            </a:r>
            <a:r>
              <a:rPr lang="en-US" altLang="vi-VN" b="1" dirty="0">
                <a:solidFill>
                  <a:schemeClr val="tx2">
                    <a:lumMod val="50000"/>
                  </a:schemeClr>
                </a:solidFill>
                <a:latin typeface="Times New Roman" pitchFamily="18" charset="0"/>
              </a:rPr>
              <a:t> </a:t>
            </a:r>
            <a:r>
              <a:rPr lang="en-US" altLang="vi-VN" b="1" dirty="0" err="1">
                <a:solidFill>
                  <a:schemeClr val="tx2">
                    <a:lumMod val="50000"/>
                  </a:schemeClr>
                </a:solidFill>
                <a:latin typeface="Times New Roman" pitchFamily="18" charset="0"/>
              </a:rPr>
              <a:t>để</a:t>
            </a:r>
            <a:r>
              <a:rPr lang="en-US" altLang="vi-VN" b="1" dirty="0">
                <a:solidFill>
                  <a:schemeClr val="tx2">
                    <a:lumMod val="50000"/>
                  </a:schemeClr>
                </a:solidFill>
                <a:latin typeface="Times New Roman" pitchFamily="18" charset="0"/>
              </a:rPr>
              <a:t> </a:t>
            </a:r>
            <a:r>
              <a:rPr lang="en-US" altLang="vi-VN" b="1" dirty="0" err="1">
                <a:solidFill>
                  <a:schemeClr val="tx2">
                    <a:lumMod val="50000"/>
                  </a:schemeClr>
                </a:solidFill>
                <a:latin typeface="Times New Roman" pitchFamily="18" charset="0"/>
              </a:rPr>
              <a:t>đi</a:t>
            </a:r>
            <a:r>
              <a:rPr lang="en-US" altLang="vi-VN" b="1" dirty="0">
                <a:solidFill>
                  <a:schemeClr val="tx2">
                    <a:lumMod val="50000"/>
                  </a:schemeClr>
                </a:solidFill>
                <a:latin typeface="Times New Roman" pitchFamily="18" charset="0"/>
              </a:rPr>
              <a:t> </a:t>
            </a:r>
            <a:r>
              <a:rPr lang="en-US" altLang="vi-VN" b="1" dirty="0" err="1">
                <a:solidFill>
                  <a:schemeClr val="tx2">
                    <a:lumMod val="50000"/>
                  </a:schemeClr>
                </a:solidFill>
                <a:latin typeface="Times New Roman" pitchFamily="18" charset="0"/>
              </a:rPr>
              <a:t>các</a:t>
            </a:r>
            <a:r>
              <a:rPr lang="en-US" altLang="vi-VN" b="1" dirty="0">
                <a:solidFill>
                  <a:schemeClr val="tx2">
                    <a:lumMod val="50000"/>
                  </a:schemeClr>
                </a:solidFill>
                <a:latin typeface="Times New Roman" pitchFamily="18" charset="0"/>
              </a:rPr>
              <a:t> </a:t>
            </a:r>
            <a:r>
              <a:rPr lang="en-US" altLang="vi-VN" b="1" dirty="0" err="1">
                <a:solidFill>
                  <a:schemeClr val="tx2">
                    <a:lumMod val="50000"/>
                  </a:schemeClr>
                </a:solidFill>
                <a:latin typeface="Times New Roman" pitchFamily="18" charset="0"/>
              </a:rPr>
              <a:t>nơi</a:t>
            </a:r>
            <a:r>
              <a:rPr lang="en-US" altLang="vi-VN" b="1" dirty="0">
                <a:solidFill>
                  <a:schemeClr val="tx2">
                    <a:lumMod val="50000"/>
                  </a:schemeClr>
                </a:solidFill>
                <a:latin typeface="Times New Roman" pitchFamily="18" charset="0"/>
              </a:rPr>
              <a:t>.</a:t>
            </a:r>
          </a:p>
        </p:txBody>
      </p:sp>
      <p:sp>
        <p:nvSpPr>
          <p:cNvPr id="8" name="Text Box 7"/>
          <p:cNvSpPr txBox="1">
            <a:spLocks noChangeArrowheads="1"/>
          </p:cNvSpPr>
          <p:nvPr/>
        </p:nvSpPr>
        <p:spPr bwMode="auto">
          <a:xfrm>
            <a:off x="729161" y="2928886"/>
            <a:ext cx="213662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vi-VN" b="1" dirty="0" err="1">
                <a:latin typeface="Times New Roman" pitchFamily="18" charset="0"/>
              </a:rPr>
              <a:t>Xe</a:t>
            </a:r>
            <a:r>
              <a:rPr lang="en-US" altLang="vi-VN" b="1" dirty="0">
                <a:latin typeface="Times New Roman" pitchFamily="18" charset="0"/>
              </a:rPr>
              <a:t> </a:t>
            </a:r>
            <a:r>
              <a:rPr lang="en-US" altLang="vi-VN" b="1" dirty="0" err="1">
                <a:latin typeface="Times New Roman" pitchFamily="18" charset="0"/>
              </a:rPr>
              <a:t>của</a:t>
            </a:r>
            <a:r>
              <a:rPr lang="en-US" altLang="vi-VN" b="1" dirty="0">
                <a:latin typeface="Times New Roman" pitchFamily="18" charset="0"/>
              </a:rPr>
              <a:t> </a:t>
            </a:r>
            <a:r>
              <a:rPr lang="en-US" altLang="vi-VN" b="1" dirty="0" err="1">
                <a:latin typeface="Times New Roman" pitchFamily="18" charset="0"/>
              </a:rPr>
              <a:t>vua</a:t>
            </a:r>
            <a:endParaRPr lang="en-US" altLang="vi-VN" b="1" dirty="0">
              <a:latin typeface="Times New Roman" pitchFamily="18" charset="0"/>
            </a:endParaRPr>
          </a:p>
        </p:txBody>
      </p:sp>
    </p:spTree>
    <p:extLst>
      <p:ext uri="{BB962C8B-B14F-4D97-AF65-F5344CB8AC3E}">
        <p14:creationId xmlns:p14="http://schemas.microsoft.com/office/powerpoint/2010/main" val="1694868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0.05"/>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 calcmode="lin" valueType="num">
                                      <p:cBhvr>
                                        <p:cTn id="9" dur="500" fill="hold"/>
                                        <p:tgtEl>
                                          <p:spTgt spid="4"/>
                                        </p:tgtEl>
                                        <p:attrNameLst>
                                          <p:attrName>ppt_x</p:attrName>
                                        </p:attrNameLst>
                                      </p:cBhvr>
                                      <p:tavLst>
                                        <p:tav tm="0">
                                          <p:val>
                                            <p:strVal val="#ppt_x-.2"/>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descr="493B2F06D0CD4A8185AA736ECED04BF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7144"/>
            <a:ext cx="4578796" cy="5193506"/>
          </a:xfrm>
          <a:prstGeom prst="rect">
            <a:avLst/>
          </a:prstGeom>
          <a:noFill/>
          <a:ln w="38100">
            <a:solidFill>
              <a:srgbClr val="333300"/>
            </a:solidFill>
            <a:miter lim="800000"/>
            <a:headEnd/>
            <a:tailEnd/>
          </a:ln>
          <a:extLst>
            <a:ext uri="{909E8E84-426E-40DD-AFC4-6F175D3DCCD1}">
              <a14:hiddenFill xmlns:a14="http://schemas.microsoft.com/office/drawing/2010/main">
                <a:solidFill>
                  <a:srgbClr val="FFFFFF"/>
                </a:solidFill>
              </a14:hiddenFill>
            </a:ext>
          </a:extLst>
        </p:spPr>
      </p:pic>
      <p:sp>
        <p:nvSpPr>
          <p:cNvPr id="5123" name="TextBox 2"/>
          <p:cNvSpPr txBox="1">
            <a:spLocks noChangeArrowheads="1"/>
          </p:cNvSpPr>
          <p:nvPr/>
        </p:nvSpPr>
        <p:spPr bwMode="auto">
          <a:xfrm>
            <a:off x="5031432" y="123478"/>
            <a:ext cx="4005064"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a:latin typeface="Times New Roman" panose="02020603050405020304" pitchFamily="18" charset="0"/>
                <a:cs typeface="Times New Roman" panose="02020603050405020304" pitchFamily="18" charset="0"/>
              </a:rPr>
              <a:t>Cao Bá Quát ( 1809 – 1855):</a:t>
            </a:r>
          </a:p>
          <a:p>
            <a:r>
              <a:rPr lang="en-US" altLang="en-US" sz="2100">
                <a:latin typeface="Times New Roman" panose="02020603050405020304" pitchFamily="18" charset="0"/>
                <a:cs typeface="Times New Roman" panose="02020603050405020304" pitchFamily="18" charset="0"/>
              </a:rPr>
              <a:t>Nhà thơ nổi tiếng văn hay chữ tốt, có tài đối đáp. </a:t>
            </a:r>
          </a:p>
        </p:txBody>
      </p:sp>
      <p:pic>
        <p:nvPicPr>
          <p:cNvPr id="512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30316" y="1185307"/>
            <a:ext cx="4206180" cy="3958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99760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07504" y="123478"/>
            <a:ext cx="3044423" cy="646331"/>
          </a:xfrm>
          <a:prstGeom prst="rect">
            <a:avLst/>
          </a:prstGeom>
        </p:spPr>
        <p:txBody>
          <a:bodyPr wrap="none">
            <a:spAutoFit/>
          </a:bodyPr>
          <a:lstStyle/>
          <a:p>
            <a:r>
              <a:rPr lang="en-US" altLang="vi-VN" sz="3600" b="1" dirty="0" smtClean="0">
                <a:solidFill>
                  <a:srgbClr val="7030A0"/>
                </a:solidFill>
                <a:latin typeface="Times New Roman" pitchFamily="18" charset="0"/>
              </a:rPr>
              <a:t>2.Tìm </a:t>
            </a:r>
            <a:r>
              <a:rPr lang="en-US" altLang="vi-VN" sz="3600" b="1" dirty="0" err="1">
                <a:solidFill>
                  <a:srgbClr val="7030A0"/>
                </a:solidFill>
                <a:latin typeface="Times New Roman" pitchFamily="18" charset="0"/>
              </a:rPr>
              <a:t>hiểu</a:t>
            </a:r>
            <a:r>
              <a:rPr lang="en-US" altLang="vi-VN" sz="3600" b="1" dirty="0">
                <a:solidFill>
                  <a:srgbClr val="7030A0"/>
                </a:solidFill>
                <a:latin typeface="Times New Roman" pitchFamily="18" charset="0"/>
              </a:rPr>
              <a:t> </a:t>
            </a:r>
            <a:r>
              <a:rPr lang="en-US" altLang="vi-VN" sz="3600" b="1" dirty="0" err="1">
                <a:solidFill>
                  <a:srgbClr val="7030A0"/>
                </a:solidFill>
                <a:latin typeface="Times New Roman" pitchFamily="18" charset="0"/>
              </a:rPr>
              <a:t>bài</a:t>
            </a:r>
            <a:endParaRPr lang="en-US" sz="3600" dirty="0">
              <a:solidFill>
                <a:srgbClr val="7030A0"/>
              </a:solidFill>
            </a:endParaRPr>
          </a:p>
        </p:txBody>
      </p:sp>
      <p:sp>
        <p:nvSpPr>
          <p:cNvPr id="3" name="TextBox 2"/>
          <p:cNvSpPr txBox="1"/>
          <p:nvPr/>
        </p:nvSpPr>
        <p:spPr>
          <a:xfrm>
            <a:off x="2699792" y="1721897"/>
            <a:ext cx="4104456" cy="584775"/>
          </a:xfrm>
          <a:prstGeom prst="rect">
            <a:avLst/>
          </a:prstGeom>
          <a:noFill/>
        </p:spPr>
        <p:txBody>
          <a:bodyPr wrap="square" rtlCol="0">
            <a:spAutoFit/>
          </a:bodyPr>
          <a:lstStyle/>
          <a:p>
            <a:r>
              <a:rPr lang="vi-VN" sz="3200" b="1" dirty="0">
                <a:solidFill>
                  <a:srgbClr val="FF0000"/>
                </a:solidFill>
                <a:latin typeface="+mj-lt"/>
              </a:rPr>
              <a:t>Đối đáp với vua</a:t>
            </a:r>
            <a:endParaRPr lang="en-US" sz="3200" b="1" dirty="0">
              <a:solidFill>
                <a:srgbClr val="FF0000"/>
              </a:solidFill>
              <a:latin typeface="+mj-lt"/>
            </a:endParaRPr>
          </a:p>
        </p:txBody>
      </p:sp>
      <p:sp>
        <p:nvSpPr>
          <p:cNvPr id="4" name="TextBox 3"/>
          <p:cNvSpPr txBox="1"/>
          <p:nvPr/>
        </p:nvSpPr>
        <p:spPr>
          <a:xfrm>
            <a:off x="323528" y="2355726"/>
            <a:ext cx="8568952" cy="2400657"/>
          </a:xfrm>
          <a:prstGeom prst="rect">
            <a:avLst/>
          </a:prstGeom>
          <a:noFill/>
        </p:spPr>
        <p:txBody>
          <a:bodyPr wrap="square" rtlCol="0">
            <a:spAutoFit/>
          </a:bodyPr>
          <a:lstStyle/>
          <a:p>
            <a:pPr algn="just"/>
            <a:r>
              <a:rPr lang="vi-VN" sz="3000" b="1" dirty="0">
                <a:latin typeface="+mj-lt"/>
              </a:rPr>
              <a:t>       1. Một lần, vua Minh Mạng từ kinh đô Huế ngự giá ra Thăng Long (Hà Nội). Vua cho xa giá đến Hồ Tây ngắm cảnh. Xa giá đi đến đâu, quân lính cũng thét đuổi tất cả mọi người, không cho ai đến gần.</a:t>
            </a:r>
            <a:endParaRPr lang="en-US" sz="3000" b="1" dirty="0">
              <a:latin typeface="+mj-lt"/>
            </a:endParaRPr>
          </a:p>
        </p:txBody>
      </p:sp>
      <p:sp>
        <p:nvSpPr>
          <p:cNvPr id="5" name="Cloud Callout 4"/>
          <p:cNvSpPr/>
          <p:nvPr/>
        </p:nvSpPr>
        <p:spPr>
          <a:xfrm>
            <a:off x="4211960" y="123478"/>
            <a:ext cx="4644887" cy="1634735"/>
          </a:xfrm>
          <a:prstGeom prst="cloud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3200" b="1" dirty="0">
                <a:solidFill>
                  <a:srgbClr val="7030A0"/>
                </a:solidFill>
                <a:latin typeface="Times New Roman" panose="02020603050405020304" pitchFamily="18" charset="0"/>
                <a:cs typeface="Times New Roman" panose="02020603050405020304" pitchFamily="18" charset="0"/>
              </a:rPr>
              <a:t>Câu chuyện nhắc đến vị vua nào?</a:t>
            </a:r>
            <a:endParaRPr lang="en-US" sz="3200" b="1" dirty="0">
              <a:solidFill>
                <a:srgbClr val="7030A0"/>
              </a:solidFill>
              <a:latin typeface="Times New Roman" panose="02020603050405020304" pitchFamily="18"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xmlns="" id="{6DDCD03E-DCCE-4BF6-A6E9-BCCA2CC0A261}"/>
              </a:ext>
            </a:extLst>
          </p:cNvPr>
          <p:cNvCxnSpPr>
            <a:cxnSpLocks/>
          </p:cNvCxnSpPr>
          <p:nvPr/>
        </p:nvCxnSpPr>
        <p:spPr>
          <a:xfrm>
            <a:off x="3151927" y="2859782"/>
            <a:ext cx="2716217" cy="0"/>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26586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AC38EE8-31BF-4AC4-8E7F-EA6C43CBDE37}"/>
              </a:ext>
            </a:extLst>
          </p:cNvPr>
          <p:cNvSpPr txBox="1"/>
          <p:nvPr/>
        </p:nvSpPr>
        <p:spPr>
          <a:xfrm>
            <a:off x="3491880" y="906855"/>
            <a:ext cx="4104456" cy="584775"/>
          </a:xfrm>
          <a:prstGeom prst="rect">
            <a:avLst/>
          </a:prstGeom>
          <a:noFill/>
        </p:spPr>
        <p:txBody>
          <a:bodyPr wrap="square" rtlCol="0">
            <a:spAutoFit/>
          </a:bodyPr>
          <a:lstStyle/>
          <a:p>
            <a:r>
              <a:rPr lang="vi-VN" sz="3200" b="1" dirty="0">
                <a:solidFill>
                  <a:srgbClr val="FF0000"/>
                </a:solidFill>
                <a:latin typeface="+mj-lt"/>
              </a:rPr>
              <a:t>Đối đáp với vua</a:t>
            </a:r>
            <a:endParaRPr lang="en-US" sz="3200" b="1" dirty="0">
              <a:solidFill>
                <a:srgbClr val="FF0000"/>
              </a:solidFill>
              <a:latin typeface="+mj-lt"/>
            </a:endParaRPr>
          </a:p>
        </p:txBody>
      </p:sp>
      <p:sp>
        <p:nvSpPr>
          <p:cNvPr id="5" name="Thought Bubble: Cloud 4">
            <a:extLst>
              <a:ext uri="{FF2B5EF4-FFF2-40B4-BE49-F238E27FC236}">
                <a16:creationId xmlns:a16="http://schemas.microsoft.com/office/drawing/2014/main" xmlns="" id="{625DDC10-1873-4A67-8144-6E2F0E865287}"/>
              </a:ext>
            </a:extLst>
          </p:cNvPr>
          <p:cNvSpPr/>
          <p:nvPr/>
        </p:nvSpPr>
        <p:spPr>
          <a:xfrm>
            <a:off x="755576" y="2835759"/>
            <a:ext cx="6696744" cy="1955962"/>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a:latin typeface="+mj-lt"/>
              </a:rPr>
              <a:t>Vua Minh Mạng ngắm cảnh ở Hồ Tây</a:t>
            </a:r>
          </a:p>
          <a:p>
            <a:pPr algn="ctr"/>
            <a:endParaRPr lang="vi-VN" sz="2800" dirty="0">
              <a:latin typeface="+mj-lt"/>
            </a:endParaRPr>
          </a:p>
        </p:txBody>
      </p:sp>
      <p:sp>
        <p:nvSpPr>
          <p:cNvPr id="6" name="TextBox 5"/>
          <p:cNvSpPr txBox="1">
            <a:spLocks noChangeArrowheads="1"/>
          </p:cNvSpPr>
          <p:nvPr/>
        </p:nvSpPr>
        <p:spPr bwMode="auto">
          <a:xfrm>
            <a:off x="62979" y="2133952"/>
            <a:ext cx="62817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u="sng">
                <a:latin typeface="Times New Roman" panose="02020603050405020304" pitchFamily="18" charset="0"/>
                <a:cs typeface="Times New Roman" panose="02020603050405020304" pitchFamily="18" charset="0"/>
              </a:rPr>
              <a:t>Câu 1</a:t>
            </a:r>
            <a:r>
              <a:rPr lang="en-US" altLang="en-US" sz="2800">
                <a:latin typeface="Times New Roman" panose="02020603050405020304" pitchFamily="18" charset="0"/>
                <a:cs typeface="Times New Roman" panose="02020603050405020304" pitchFamily="18" charset="0"/>
              </a:rPr>
              <a:t>: Vua Minh Mạng ngắm cảnh ở đâu?</a:t>
            </a:r>
          </a:p>
        </p:txBody>
      </p:sp>
      <p:sp>
        <p:nvSpPr>
          <p:cNvPr id="7" name="Rectangle 6"/>
          <p:cNvSpPr/>
          <p:nvPr/>
        </p:nvSpPr>
        <p:spPr>
          <a:xfrm>
            <a:off x="0" y="1563638"/>
            <a:ext cx="2725426" cy="584775"/>
          </a:xfrm>
          <a:prstGeom prst="rect">
            <a:avLst/>
          </a:prstGeom>
        </p:spPr>
        <p:txBody>
          <a:bodyPr wrap="none">
            <a:spAutoFit/>
          </a:bodyPr>
          <a:lstStyle/>
          <a:p>
            <a:r>
              <a:rPr lang="en-US" altLang="vi-VN" sz="3200" b="1" dirty="0" smtClean="0">
                <a:solidFill>
                  <a:srgbClr val="7030A0"/>
                </a:solidFill>
                <a:latin typeface="Times New Roman" pitchFamily="18" charset="0"/>
              </a:rPr>
              <a:t>2.Tìm </a:t>
            </a:r>
            <a:r>
              <a:rPr lang="en-US" altLang="vi-VN" sz="3200" b="1" dirty="0" err="1">
                <a:solidFill>
                  <a:srgbClr val="7030A0"/>
                </a:solidFill>
                <a:latin typeface="Times New Roman" pitchFamily="18" charset="0"/>
              </a:rPr>
              <a:t>hiểu</a:t>
            </a:r>
            <a:r>
              <a:rPr lang="en-US" altLang="vi-VN" sz="3200" b="1" dirty="0">
                <a:solidFill>
                  <a:srgbClr val="7030A0"/>
                </a:solidFill>
                <a:latin typeface="Times New Roman" pitchFamily="18" charset="0"/>
              </a:rPr>
              <a:t> </a:t>
            </a:r>
            <a:r>
              <a:rPr lang="en-US" altLang="vi-VN" sz="3200" b="1" dirty="0" err="1">
                <a:solidFill>
                  <a:srgbClr val="7030A0"/>
                </a:solidFill>
                <a:latin typeface="Times New Roman" pitchFamily="18" charset="0"/>
              </a:rPr>
              <a:t>bài</a:t>
            </a:r>
            <a:endParaRPr lang="en-US" sz="3200" dirty="0">
              <a:solidFill>
                <a:srgbClr val="7030A0"/>
              </a:solidFill>
            </a:endParaRPr>
          </a:p>
        </p:txBody>
      </p:sp>
      <p:sp>
        <p:nvSpPr>
          <p:cNvPr id="8" name="TextBox 7">
            <a:extLst>
              <a:ext uri="{FF2B5EF4-FFF2-40B4-BE49-F238E27FC236}">
                <a16:creationId xmlns:a16="http://schemas.microsoft.com/office/drawing/2014/main" xmlns="" id="{600BD590-4E21-4553-889D-2B90B8A314F5}"/>
              </a:ext>
            </a:extLst>
          </p:cNvPr>
          <p:cNvSpPr txBox="1"/>
          <p:nvPr/>
        </p:nvSpPr>
        <p:spPr>
          <a:xfrm>
            <a:off x="1835696" y="45295"/>
            <a:ext cx="5256584" cy="461665"/>
          </a:xfrm>
          <a:prstGeom prst="rect">
            <a:avLst/>
          </a:prstGeom>
          <a:noFill/>
        </p:spPr>
        <p:txBody>
          <a:bodyPr wrap="square" rtlCol="0">
            <a:spAutoFit/>
          </a:bodyPr>
          <a:lstStyle/>
          <a:p>
            <a:pPr algn="ctr"/>
            <a:r>
              <a:rPr lang="en-US" sz="2400" b="1" dirty="0" smtClean="0">
                <a:solidFill>
                  <a:srgbClr val="7030A0"/>
                </a:solidFill>
                <a:latin typeface="Times New Roman" pitchFamily="18" charset="0"/>
                <a:cs typeface="Times New Roman" pitchFamily="18" charset="0"/>
              </a:rPr>
              <a:t> </a:t>
            </a:r>
            <a:endParaRPr lang="en-US" sz="2400" b="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2584074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1276</TotalTime>
  <Words>1580</Words>
  <Application>Microsoft Office PowerPoint</Application>
  <PresentationFormat>On-screen Show (16:9)</PresentationFormat>
  <Paragraphs>132</Paragraphs>
  <Slides>29</Slides>
  <Notes>12</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admin1</dc:creator>
  <cp:lastModifiedBy>AutoBVT</cp:lastModifiedBy>
  <cp:revision>179</cp:revision>
  <dcterms:created xsi:type="dcterms:W3CDTF">2020-03-27T01:42:07Z</dcterms:created>
  <dcterms:modified xsi:type="dcterms:W3CDTF">2020-05-04T03:12:37Z</dcterms:modified>
</cp:coreProperties>
</file>