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88" r:id="rId5"/>
    <p:sldId id="284" r:id="rId6"/>
    <p:sldId id="264" r:id="rId7"/>
    <p:sldId id="266" r:id="rId8"/>
    <p:sldId id="268" r:id="rId9"/>
    <p:sldId id="270" r:id="rId10"/>
    <p:sldId id="272" r:id="rId11"/>
    <p:sldId id="274" r:id="rId12"/>
    <p:sldId id="285" r:id="rId13"/>
    <p:sldId id="280" r:id="rId14"/>
    <p:sldId id="282" r:id="rId15"/>
    <p:sldId id="283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006600"/>
    <a:srgbClr val="99FFCC"/>
    <a:srgbClr val="CCCCFF"/>
    <a:srgbClr val="FF00FF"/>
    <a:srgbClr val="6600FF"/>
    <a:srgbClr val="00FFFF"/>
    <a:srgbClr val="FFFFCC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7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91A32-2C90-45C3-B280-A277A6EE3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D1CFD-8D68-4BA7-BB7B-96851468A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52F63-1074-4BB1-9946-0DFCF52A6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6C73E-1521-4E86-8320-27F5965995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0FD35-DB0E-47E6-82F9-9605F5F9F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7AF91-D900-43C5-9FEF-520B8C1C4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3E8BB-4716-469C-9779-9C167F063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D540C-C7BF-4B83-B414-891B7CCFC3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F9FA9-78FA-4629-BEFF-29BDB7C55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961F9-EA04-4570-9896-B7366E2BCB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CAB48-563A-4B40-95F4-58CCBF09D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F0630-9F58-48F9-A767-14F52842E2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BF0EFA4-7EC3-4F0F-807C-FD7EB1DDC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2667000" y="457200"/>
            <a:ext cx="609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3076" name="WordArt 4"/>
          <p:cNvSpPr>
            <a:spLocks noChangeArrowheads="1" noChangeShapeType="1" noTextEdit="1"/>
          </p:cNvSpPr>
          <p:nvPr/>
        </p:nvSpPr>
        <p:spPr bwMode="auto">
          <a:xfrm>
            <a:off x="609600" y="1371600"/>
            <a:ext cx="7772400" cy="2895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605084"/>
              </a:avLst>
            </a:prstTxWarp>
          </a:bodyPr>
          <a:lstStyle/>
          <a:p>
            <a:pPr algn="ctr"/>
            <a:r>
              <a:rPr lang="en-US" sz="4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 LIỆT CHÀO MỪNG CÁC THẦY CÔ GIÁO</a:t>
            </a:r>
          </a:p>
        </p:txBody>
      </p:sp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>
            <a:off x="457200" y="3962400"/>
            <a:ext cx="8229600" cy="1295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40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"/>
                <a:cs typeface="Arial"/>
              </a:rPr>
              <a:t>VỀ DỰ TIẾT ĐẠO ĐỨC LỚP 2</a:t>
            </a:r>
          </a:p>
        </p:txBody>
      </p:sp>
      <p:pic>
        <p:nvPicPr>
          <p:cNvPr id="2053" name="Picture 6" descr="sta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1828800"/>
            <a:ext cx="822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7" descr="sta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822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8" descr="sta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96200" y="838200"/>
            <a:ext cx="822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9" descr="flor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5402263"/>
            <a:ext cx="22098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10" descr="flor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5402263"/>
            <a:ext cx="22098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1" descr="flora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402263"/>
            <a:ext cx="2209800" cy="145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8" descr="Variados1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2209800"/>
            <a:ext cx="78898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9" descr="Variados130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2209800"/>
            <a:ext cx="90805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ranh 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228600"/>
            <a:ext cx="3657600" cy="2667000"/>
          </a:xfrm>
        </p:spPr>
      </p:pic>
      <p:pic>
        <p:nvPicPr>
          <p:cNvPr id="11267" name="Picture 3" descr="Tranh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95800" y="304800"/>
            <a:ext cx="3886200" cy="2438400"/>
          </a:xfrm>
        </p:spPr>
      </p:pic>
      <p:pic>
        <p:nvPicPr>
          <p:cNvPr id="11268" name="Picture 4" descr="Tranh 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57200" y="2667000"/>
            <a:ext cx="4038600" cy="2590800"/>
          </a:xfrm>
        </p:spPr>
      </p:pic>
      <p:pic>
        <p:nvPicPr>
          <p:cNvPr id="11269" name="Picture 5" descr="Tranh 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876800" y="2895600"/>
            <a:ext cx="3581400" cy="2362200"/>
          </a:xfrm>
        </p:spPr>
      </p:pic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09600" y="5715000"/>
            <a:ext cx="784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>
                <a:solidFill>
                  <a:srgbClr val="FF00FF"/>
                </a:solidFill>
              </a:rPr>
              <a:t>Tiểu kết</a:t>
            </a:r>
            <a:r>
              <a:rPr lang="en-US" sz="2400">
                <a:solidFill>
                  <a:srgbClr val="FF00FF"/>
                </a:solidFill>
              </a:rPr>
              <a:t>: Khi có lỗi biết nhận lỗi và sửa lỗi là dũng cảm đáng khen.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CC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524000" y="19050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447800" y="18288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228600" y="609600"/>
            <a:ext cx="85344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u="sng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u="sng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:Thảo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.(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4sgk): Theo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457200" y="2743200"/>
            <a:ext cx="7848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a)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457200" y="4724400"/>
            <a:ext cx="7848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CC"/>
            </a:gs>
            <a:gs pos="10000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838200" y="533400"/>
            <a:ext cx="7391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Tiểu kết: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38200" y="1371600"/>
            <a:ext cx="71628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Cần bày tỏ ý kiến của mình khi bị người khác hiểu nhầm.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990600" y="2057400"/>
            <a:ext cx="723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838200" y="2895600"/>
            <a:ext cx="7391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Nên lắng nghe để hiểu người khác, không trách lỗi nhầm cho bạn.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762000" y="4267200"/>
            <a:ext cx="7772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- Biết thông cảm, hướng dẫn, giúp đỡ bạn bè sửa lỗi, như vậy mới là bạn tốt.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0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99FF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914400" y="4572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/>
              <a:t>Đạo đức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524000" y="19050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447800" y="18288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1600200" y="1752600"/>
            <a:ext cx="632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66"/>
                </a:solidFill>
              </a:rPr>
              <a:t>Bài 2</a:t>
            </a:r>
            <a:r>
              <a:rPr lang="en-US" sz="2800">
                <a:solidFill>
                  <a:srgbClr val="FF0066"/>
                </a:solidFill>
              </a:rPr>
              <a:t>: Biết nhận lỗi và sửa lỗi (Tiết 2)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81000" y="2514600"/>
            <a:ext cx="85344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FF"/>
                </a:solidFill>
              </a:rPr>
              <a:t>Hoạt động 3: Làm việc cá nhân. Bài tập 5( sgk): Hãy đánh dấu + vào        trước việc làm mà em cho là phù hợp nếu em đùa đã làm bạn khó chịu.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1981200" y="2971800"/>
            <a:ext cx="3810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1447800" y="3733800"/>
            <a:ext cx="571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00"/>
                </a:solidFill>
              </a:rPr>
              <a:t>a,Em nói: “Đùa một tí mà cũng cáu”.</a:t>
            </a:r>
          </a:p>
        </p:txBody>
      </p:sp>
      <p:sp>
        <p:nvSpPr>
          <p:cNvPr id="14346" name="Text Box 12"/>
          <p:cNvSpPr txBox="1">
            <a:spLocks noChangeArrowheads="1"/>
          </p:cNvSpPr>
          <p:nvPr/>
        </p:nvSpPr>
        <p:spPr bwMode="auto">
          <a:xfrm>
            <a:off x="1676400" y="4419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1447800" y="44196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00"/>
                </a:solidFill>
              </a:rPr>
              <a:t>b, Em xin lỗi bạn.</a:t>
            </a:r>
          </a:p>
        </p:txBody>
      </p:sp>
      <p:sp>
        <p:nvSpPr>
          <p:cNvPr id="14348" name="Text Box 15"/>
          <p:cNvSpPr txBox="1">
            <a:spLocks noChangeArrowheads="1"/>
          </p:cNvSpPr>
          <p:nvPr/>
        </p:nvSpPr>
        <p:spPr bwMode="auto">
          <a:xfrm>
            <a:off x="1447800" y="5029200"/>
            <a:ext cx="411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00"/>
                </a:solidFill>
              </a:rPr>
              <a:t>c, Tiếp tục trêu bạn</a:t>
            </a:r>
          </a:p>
        </p:txBody>
      </p:sp>
      <p:sp>
        <p:nvSpPr>
          <p:cNvPr id="14349" name="Text Box 17"/>
          <p:cNvSpPr txBox="1">
            <a:spLocks noChangeArrowheads="1"/>
          </p:cNvSpPr>
          <p:nvPr/>
        </p:nvSpPr>
        <p:spPr bwMode="auto">
          <a:xfrm>
            <a:off x="1447800" y="56388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006600"/>
                </a:solidFill>
              </a:rPr>
              <a:t>d, Em không trêu bạn nữa và nói:“Không thích thì thôi”.</a:t>
            </a:r>
          </a:p>
        </p:txBody>
      </p:sp>
      <p:sp>
        <p:nvSpPr>
          <p:cNvPr id="14350" name="Rectangle 18"/>
          <p:cNvSpPr>
            <a:spLocks noChangeArrowheads="1"/>
          </p:cNvSpPr>
          <p:nvPr/>
        </p:nvSpPr>
        <p:spPr bwMode="auto">
          <a:xfrm>
            <a:off x="762000" y="3810000"/>
            <a:ext cx="457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Rectangle 20"/>
          <p:cNvSpPr>
            <a:spLocks noChangeArrowheads="1"/>
          </p:cNvSpPr>
          <p:nvPr/>
        </p:nvSpPr>
        <p:spPr bwMode="auto">
          <a:xfrm>
            <a:off x="762000" y="4419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Rectangle 21"/>
          <p:cNvSpPr>
            <a:spLocks noChangeArrowheads="1"/>
          </p:cNvSpPr>
          <p:nvPr/>
        </p:nvSpPr>
        <p:spPr bwMode="auto">
          <a:xfrm>
            <a:off x="762000" y="50292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Rectangle 22"/>
          <p:cNvSpPr>
            <a:spLocks noChangeArrowheads="1"/>
          </p:cNvSpPr>
          <p:nvPr/>
        </p:nvSpPr>
        <p:spPr bwMode="auto">
          <a:xfrm>
            <a:off x="762000" y="56388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838200" y="4419600"/>
            <a:ext cx="38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FF"/>
                </a:solidFill>
              </a:rPr>
              <a:t>+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8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524000" y="1905000"/>
            <a:ext cx="662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447800" y="18288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65" name="Text Box 12"/>
          <p:cNvSpPr txBox="1">
            <a:spLocks noChangeArrowheads="1"/>
          </p:cNvSpPr>
          <p:nvPr/>
        </p:nvSpPr>
        <p:spPr bwMode="auto">
          <a:xfrm>
            <a:off x="1143000" y="3276600"/>
            <a:ext cx="434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5366" name="AutoShape 19"/>
          <p:cNvSpPr>
            <a:spLocks noChangeArrowheads="1"/>
          </p:cNvSpPr>
          <p:nvPr/>
        </p:nvSpPr>
        <p:spPr bwMode="auto">
          <a:xfrm>
            <a:off x="1219200" y="457200"/>
            <a:ext cx="6477000" cy="5105400"/>
          </a:xfrm>
          <a:prstGeom prst="horizontalScroll">
            <a:avLst>
              <a:gd name="adj" fmla="val 12500"/>
            </a:avLst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00FFFF"/>
              </a:solidFill>
            </a:endParaRPr>
          </a:p>
        </p:txBody>
      </p:sp>
      <p:sp>
        <p:nvSpPr>
          <p:cNvPr id="15367" name="Text Box 20"/>
          <p:cNvSpPr txBox="1">
            <a:spLocks noChangeArrowheads="1"/>
          </p:cNvSpPr>
          <p:nvPr/>
        </p:nvSpPr>
        <p:spPr bwMode="auto">
          <a:xfrm>
            <a:off x="2133600" y="2133600"/>
            <a:ext cx="5029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Hoạt động 4: Liên hệ. Bài tập 6(sgk): Hãy kể lại một tình huống em mắc lỗi đã biết nhận và sửa lỗi.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FFFF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914400" y="4572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>
                <a:latin typeface="Times New Roman" pitchFamily="18" charset="0"/>
                <a:cs typeface="Times New Roman" pitchFamily="18" charset="0"/>
              </a:rPr>
              <a:t>Đạo đức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447800" y="1828800"/>
            <a:ext cx="693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36874" name="Text Box 10"/>
          <p:cNvSpPr txBox="1">
            <a:spLocks noChangeArrowheads="1"/>
          </p:cNvSpPr>
          <p:nvPr/>
        </p:nvSpPr>
        <p:spPr bwMode="auto">
          <a:xfrm>
            <a:off x="914400" y="2667000"/>
            <a:ext cx="7391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mau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6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914400" y="4572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AutoShape 5"/>
          <p:cNvSpPr>
            <a:spLocks noChangeArrowheads="1"/>
          </p:cNvSpPr>
          <p:nvPr/>
        </p:nvSpPr>
        <p:spPr bwMode="auto">
          <a:xfrm>
            <a:off x="990600" y="1981200"/>
            <a:ext cx="6858000" cy="2743200"/>
          </a:xfrm>
          <a:prstGeom prst="cloudCallout">
            <a:avLst>
              <a:gd name="adj1" fmla="val -33681"/>
              <a:gd name="adj2" fmla="val 168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86000" y="2895600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Câu1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 animBg="1"/>
      <p:bldP spid="51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CC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914400" y="4572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2514600" y="2887663"/>
            <a:ext cx="419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176" name="Picture 8" descr="hinh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24000"/>
            <a:ext cx="7848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667000" y="2438400"/>
            <a:ext cx="4495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2:Nhận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9FFCC"/>
            </a:gs>
            <a:gs pos="100000">
              <a:srgbClr val="CCCC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914400" y="4572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28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37" name="Text Box 5"/>
          <p:cNvSpPr txBox="1">
            <a:spLocks noChangeArrowheads="1"/>
          </p:cNvSpPr>
          <p:nvPr/>
        </p:nvSpPr>
        <p:spPr bwMode="auto">
          <a:xfrm>
            <a:off x="1752600" y="1981200"/>
            <a:ext cx="6172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6600FF"/>
                </a:solidFill>
              </a:rPr>
              <a:t>Bài</a:t>
            </a:r>
            <a:r>
              <a:rPr lang="en-US" sz="2800" dirty="0">
                <a:solidFill>
                  <a:srgbClr val="6600FF"/>
                </a:solidFill>
              </a:rPr>
              <a:t> 2: </a:t>
            </a:r>
            <a:r>
              <a:rPr lang="en-US" sz="2800" dirty="0" err="1">
                <a:solidFill>
                  <a:srgbClr val="6600FF"/>
                </a:solidFill>
              </a:rPr>
              <a:t>Biết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nhận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lỗi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và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sửa</a:t>
            </a:r>
            <a:r>
              <a:rPr lang="en-US" sz="2800" dirty="0">
                <a:solidFill>
                  <a:srgbClr val="6600FF"/>
                </a:solidFill>
              </a:rPr>
              <a:t> </a:t>
            </a:r>
            <a:r>
              <a:rPr lang="en-US" sz="2800" dirty="0" err="1">
                <a:solidFill>
                  <a:srgbClr val="6600FF"/>
                </a:solidFill>
              </a:rPr>
              <a:t>lỗi</a:t>
            </a:r>
            <a:r>
              <a:rPr lang="en-US" sz="2800" dirty="0">
                <a:solidFill>
                  <a:srgbClr val="6600FF"/>
                </a:solidFill>
              </a:rPr>
              <a:t> ( </a:t>
            </a:r>
            <a:r>
              <a:rPr lang="en-US" sz="2800" dirty="0" err="1">
                <a:solidFill>
                  <a:srgbClr val="6600FF"/>
                </a:solidFill>
              </a:rPr>
              <a:t>tiết</a:t>
            </a:r>
            <a:r>
              <a:rPr lang="en-US" sz="2800" dirty="0">
                <a:solidFill>
                  <a:srgbClr val="6600FF"/>
                </a:solidFill>
              </a:rPr>
              <a:t>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4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5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sp>
        <p:nvSpPr>
          <p:cNvPr id="6147" name="Rectangle 6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sp>
        <p:nvSpPr>
          <p:cNvPr id="6148" name="Rectangle 7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sz="2400" dirty="0" smtClean="0"/>
          </a:p>
        </p:txBody>
      </p:sp>
      <p:sp>
        <p:nvSpPr>
          <p:cNvPr id="6149" name="Rectangle 8"/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sz="2400" smtClean="0"/>
          </a:p>
        </p:txBody>
      </p:sp>
      <p:sp>
        <p:nvSpPr>
          <p:cNvPr id="6150" name="Text Box 9"/>
          <p:cNvSpPr txBox="1">
            <a:spLocks noChangeArrowheads="1"/>
          </p:cNvSpPr>
          <p:nvPr/>
        </p:nvSpPr>
        <p:spPr bwMode="auto">
          <a:xfrm>
            <a:off x="838200" y="152400"/>
            <a:ext cx="7467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u="sng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6151" name="Picture 10" descr="Tranh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914400"/>
            <a:ext cx="3657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11" descr="Tranh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838200"/>
            <a:ext cx="3886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2" descr="Tranh 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86200"/>
            <a:ext cx="40386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3" descr="Tranh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10000"/>
            <a:ext cx="38862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381000" y="304800"/>
            <a:ext cx="8229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u="sng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800" u="sng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:” Sao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?”.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7171" name="Picture 7" descr="Tranh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14400" y="1600200"/>
            <a:ext cx="75438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2296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FF"/>
                </a:solidFill>
              </a:rPr>
              <a:t>Tình huống 2</a:t>
            </a:r>
            <a:r>
              <a:rPr lang="en-US" sz="2800">
                <a:solidFill>
                  <a:srgbClr val="FF00FF"/>
                </a:solidFill>
              </a:rPr>
              <a:t> :Nhà cửa đang bừa bãi, chưa được dọn dẹp. Bà mẹ đang hỏi Châu:” Con đã dọn nhà cho mẹ chưa ?”. Nếu là Châu em sẽ làm gì ? </a:t>
            </a: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00FF"/>
              </a:solidFill>
            </a:endParaRPr>
          </a:p>
        </p:txBody>
      </p:sp>
      <p:pic>
        <p:nvPicPr>
          <p:cNvPr id="8195" name="Picture 5" descr="Tranh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5800" y="1600200"/>
            <a:ext cx="7543800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22960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FF"/>
                </a:solidFill>
              </a:rPr>
              <a:t>Tình huống 3</a:t>
            </a:r>
            <a:r>
              <a:rPr lang="en-US" sz="2800">
                <a:solidFill>
                  <a:srgbClr val="FF00FF"/>
                </a:solidFill>
              </a:rPr>
              <a:t> :Tuyết mếu máo cầm quyển sách: “Bắt đền Trường đấy, làm rách sách của tớ rồi!” Nếu là Trường em sẽ làm gì ? </a:t>
            </a:r>
          </a:p>
          <a:p>
            <a:pPr>
              <a:spcBef>
                <a:spcPct val="50000"/>
              </a:spcBef>
            </a:pPr>
            <a:endParaRPr lang="en-US" sz="2800">
              <a:solidFill>
                <a:srgbClr val="FF00FF"/>
              </a:solidFill>
            </a:endParaRPr>
          </a:p>
        </p:txBody>
      </p:sp>
      <p:pic>
        <p:nvPicPr>
          <p:cNvPr id="9219" name="Picture 5" descr="Tranh 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1600200"/>
            <a:ext cx="7924800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81000" y="304800"/>
            <a:ext cx="82296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u="sng">
                <a:solidFill>
                  <a:srgbClr val="FF00FF"/>
                </a:solidFill>
              </a:rPr>
              <a:t>Tình huống 4</a:t>
            </a:r>
            <a:r>
              <a:rPr lang="en-US" sz="2800">
                <a:solidFill>
                  <a:srgbClr val="FF00FF"/>
                </a:solidFill>
              </a:rPr>
              <a:t> :Xuân quên không làm bài tập Tiếng Việt. Sáng nay đến lớp, các bạn kiểm tra bài tập ở nhà. Nếu là Xuân em sẽ làm gì ? </a:t>
            </a:r>
          </a:p>
        </p:txBody>
      </p:sp>
      <p:pic>
        <p:nvPicPr>
          <p:cNvPr id="10243" name="Picture 5" descr="Tranh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2000" y="1600200"/>
            <a:ext cx="7543800" cy="4876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549</Words>
  <Application>Microsoft Office PowerPoint</Application>
  <PresentationFormat>On-screen Show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Nhulam</cp:lastModifiedBy>
  <cp:revision>78</cp:revision>
  <dcterms:created xsi:type="dcterms:W3CDTF">2010-09-20T13:56:25Z</dcterms:created>
  <dcterms:modified xsi:type="dcterms:W3CDTF">2020-09-24T06:38:14Z</dcterms:modified>
</cp:coreProperties>
</file>