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60" r:id="rId4"/>
    <p:sldId id="288" r:id="rId5"/>
    <p:sldId id="284" r:id="rId6"/>
    <p:sldId id="264" r:id="rId7"/>
    <p:sldId id="266" r:id="rId8"/>
    <p:sldId id="268" r:id="rId9"/>
    <p:sldId id="270" r:id="rId10"/>
    <p:sldId id="272" r:id="rId11"/>
    <p:sldId id="274" r:id="rId12"/>
    <p:sldId id="285" r:id="rId13"/>
    <p:sldId id="280" r:id="rId14"/>
    <p:sldId id="282" r:id="rId15"/>
    <p:sldId id="283" r:id="rId16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webPr allowPng="1" imgSz="1024x768" encoding="windows-1252"/>
  <p:clrMru>
    <a:srgbClr val="006600"/>
    <a:srgbClr val="99FFCC"/>
    <a:srgbClr val="CCCCFF"/>
    <a:srgbClr val="FF00FF"/>
    <a:srgbClr val="6600FF"/>
    <a:srgbClr val="00FFFF"/>
    <a:srgbClr val="FFFFCC"/>
    <a:srgbClr val="FF00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57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991A32-2C90-45C3-B280-A277A6EE395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DD1CFD-8D68-4BA7-BB7B-96851468A1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352F63-1074-4BB1-9946-0DFCF52A6BB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36C73E-1521-4E86-8320-27F59659954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60FD35-DB0E-47E6-82F9-9605F5F9F38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97AF91-D900-43C5-9FEF-520B8C1C452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D3E8BB-4716-469C-9779-9C167F063A5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CD540C-C7BF-4B83-B414-891B7CCFC35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0F9FA9-78FA-4629-BEFF-29BDB7C554B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7961F9-EA04-4570-9896-B7366E2BCB7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1CAB48-563A-4B40-95F4-58CCBF09D7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FF0630-9F58-48F9-A767-14F52842E23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FBF0EFA4-7EC3-4F0F-807C-FD7EB1DDC53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8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FF99"/>
            </a:gs>
            <a:gs pos="100000">
              <a:srgbClr val="FF99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2"/>
          <p:cNvSpPr txBox="1">
            <a:spLocks noChangeArrowheads="1"/>
          </p:cNvSpPr>
          <p:nvPr/>
        </p:nvSpPr>
        <p:spPr bwMode="auto">
          <a:xfrm>
            <a:off x="2667000" y="457200"/>
            <a:ext cx="6096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vi-VN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76" name="WordArt 4"/>
          <p:cNvSpPr>
            <a:spLocks noChangeArrowheads="1" noChangeShapeType="1" noTextEdit="1"/>
          </p:cNvSpPr>
          <p:nvPr/>
        </p:nvSpPr>
        <p:spPr bwMode="auto">
          <a:xfrm>
            <a:off x="609600" y="1371600"/>
            <a:ext cx="7772400" cy="28956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9605084"/>
              </a:avLst>
            </a:prstTxWarp>
          </a:bodyPr>
          <a:lstStyle/>
          <a:p>
            <a:pPr algn="ctr"/>
            <a:r>
              <a:rPr lang="en-US" sz="4000" b="1" kern="1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NHIỆT LIỆT CHÀO MỪNG CÁC THẦY CÔ GIÁO</a:t>
            </a:r>
          </a:p>
        </p:txBody>
      </p:sp>
      <p:sp>
        <p:nvSpPr>
          <p:cNvPr id="2052" name="WordArt 5"/>
          <p:cNvSpPr>
            <a:spLocks noChangeArrowheads="1" noChangeShapeType="1" noTextEdit="1"/>
          </p:cNvSpPr>
          <p:nvPr/>
        </p:nvSpPr>
        <p:spPr bwMode="auto">
          <a:xfrm>
            <a:off x="457200" y="3962400"/>
            <a:ext cx="8229600" cy="1295400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26227"/>
              </a:avLst>
            </a:prstTxWarp>
          </a:bodyPr>
          <a:lstStyle/>
          <a:p>
            <a:pPr algn="ctr"/>
            <a:r>
              <a:rPr lang="en-US" sz="4000" kern="1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VỀ DỰ TIẾT ĐẠO ĐỨC LỚP 2</a:t>
            </a:r>
          </a:p>
        </p:txBody>
      </p:sp>
      <p:pic>
        <p:nvPicPr>
          <p:cNvPr id="2053" name="Picture 6" descr="star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62400" y="1828800"/>
            <a:ext cx="822325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4" name="Picture 7" descr="star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295400"/>
            <a:ext cx="822325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5" name="Picture 8" descr="star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96200" y="838200"/>
            <a:ext cx="822325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6" name="Picture 9" descr="floral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352800" y="5402263"/>
            <a:ext cx="2209800" cy="1455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7" name="Picture 10" descr="floral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934200" y="5402263"/>
            <a:ext cx="2209800" cy="1455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8" name="Picture 11" descr="floral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5402263"/>
            <a:ext cx="2209800" cy="1455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9" name="Picture 8" descr="Variados130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47800" y="2209800"/>
            <a:ext cx="788988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60" name="Picture 9" descr="Variados130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781800" y="2209800"/>
            <a:ext cx="908050" cy="96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6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Tranh 1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533400" y="228600"/>
            <a:ext cx="3657600" cy="2667000"/>
          </a:xfrm>
        </p:spPr>
      </p:pic>
      <p:pic>
        <p:nvPicPr>
          <p:cNvPr id="11267" name="Picture 3" descr="Tranh 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495800" y="304800"/>
            <a:ext cx="3886200" cy="2438400"/>
          </a:xfrm>
        </p:spPr>
      </p:pic>
      <p:pic>
        <p:nvPicPr>
          <p:cNvPr id="11268" name="Picture 4" descr="Tranh  3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/>
          <a:srcRect/>
          <a:stretch>
            <a:fillRect/>
          </a:stretch>
        </p:blipFill>
        <p:spPr>
          <a:xfrm>
            <a:off x="457200" y="2667000"/>
            <a:ext cx="4038600" cy="2590800"/>
          </a:xfrm>
        </p:spPr>
      </p:pic>
      <p:pic>
        <p:nvPicPr>
          <p:cNvPr id="11269" name="Picture 5" descr="Tranh 4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5"/>
          <a:srcRect/>
          <a:stretch>
            <a:fillRect/>
          </a:stretch>
        </p:blipFill>
        <p:spPr>
          <a:xfrm>
            <a:off x="4876800" y="2895600"/>
            <a:ext cx="3581400" cy="2362200"/>
          </a:xfrm>
        </p:spPr>
      </p:pic>
      <p:sp>
        <p:nvSpPr>
          <p:cNvPr id="23559" name="Text Box 7"/>
          <p:cNvSpPr txBox="1">
            <a:spLocks noChangeArrowheads="1"/>
          </p:cNvSpPr>
          <p:nvPr/>
        </p:nvSpPr>
        <p:spPr bwMode="auto">
          <a:xfrm>
            <a:off x="609600" y="5715000"/>
            <a:ext cx="784860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u="sng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Tiểu kết</a:t>
            </a:r>
            <a:r>
              <a:rPr lang="en-US" sz="240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: Khi có lỗi biết nhận lỗi và sửa lỗi là dũng cảm đáng khen.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35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35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35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FFCC"/>
            </a:gs>
            <a:gs pos="100000">
              <a:srgbClr val="FFFFCC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3"/>
          <p:cNvSpPr txBox="1">
            <a:spLocks noChangeArrowheads="1"/>
          </p:cNvSpPr>
          <p:nvPr/>
        </p:nvSpPr>
        <p:spPr bwMode="auto">
          <a:xfrm>
            <a:off x="2514600" y="2887663"/>
            <a:ext cx="41910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291" name="Text Box 4"/>
          <p:cNvSpPr txBox="1">
            <a:spLocks noChangeArrowheads="1"/>
          </p:cNvSpPr>
          <p:nvPr/>
        </p:nvSpPr>
        <p:spPr bwMode="auto">
          <a:xfrm>
            <a:off x="1524000" y="1905000"/>
            <a:ext cx="6629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292" name="Text Box 5"/>
          <p:cNvSpPr txBox="1">
            <a:spLocks noChangeArrowheads="1"/>
          </p:cNvSpPr>
          <p:nvPr/>
        </p:nvSpPr>
        <p:spPr bwMode="auto">
          <a:xfrm>
            <a:off x="1447800" y="1828800"/>
            <a:ext cx="6934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293" name="Text Box 7"/>
          <p:cNvSpPr txBox="1">
            <a:spLocks noChangeArrowheads="1"/>
          </p:cNvSpPr>
          <p:nvPr/>
        </p:nvSpPr>
        <p:spPr bwMode="auto">
          <a:xfrm>
            <a:off x="228600" y="609600"/>
            <a:ext cx="8534400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u="sng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Hoạt động 2</a:t>
            </a:r>
            <a:r>
              <a:rPr lang="en-US" sz="280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:Thảo luận nhóm đôi.( Bài tập 4sgk): Theo em ,bạn Vân và bạn Dương trong hai tình huống dưới đây có lỗi không? Em sẽ làm gì nếu gặp phải các tình huống đó?</a:t>
            </a:r>
          </a:p>
        </p:txBody>
      </p:sp>
      <p:sp>
        <p:nvSpPr>
          <p:cNvPr id="12294" name="Text Box 8"/>
          <p:cNvSpPr txBox="1">
            <a:spLocks noChangeArrowheads="1"/>
          </p:cNvSpPr>
          <p:nvPr/>
        </p:nvSpPr>
        <p:spPr bwMode="auto">
          <a:xfrm>
            <a:off x="457200" y="2743200"/>
            <a:ext cx="7848600" cy="1373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a)Vân viết chính tả bị điểm xấu vì em nghe không rõ, lại ngồi bàn cuối lớp Vân muốn viết đúng nhưng không biết làm thế nào.</a:t>
            </a:r>
          </a:p>
        </p:txBody>
      </p:sp>
      <p:sp>
        <p:nvSpPr>
          <p:cNvPr id="12295" name="Text Box 9"/>
          <p:cNvSpPr txBox="1">
            <a:spLocks noChangeArrowheads="1"/>
          </p:cNvSpPr>
          <p:nvPr/>
        </p:nvSpPr>
        <p:spPr bwMode="auto">
          <a:xfrm>
            <a:off x="457200" y="4724400"/>
            <a:ext cx="7848600" cy="1373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b)Dương bị đau bụng nên ăn không hết suất cơm. Tổ em bị chê. Các bạn trách Dương dù Dương đã nói lí do.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FFCC"/>
            </a:gs>
            <a:gs pos="100000">
              <a:srgbClr val="FFFFCC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 Box 4"/>
          <p:cNvSpPr txBox="1">
            <a:spLocks noChangeArrowheads="1"/>
          </p:cNvSpPr>
          <p:nvPr/>
        </p:nvSpPr>
        <p:spPr bwMode="auto">
          <a:xfrm>
            <a:off x="838200" y="533400"/>
            <a:ext cx="73914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u="sng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Tiểu kết:</a:t>
            </a:r>
            <a:r>
              <a:rPr lang="en-US" sz="280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40965" name="Text Box 5"/>
          <p:cNvSpPr txBox="1">
            <a:spLocks noChangeArrowheads="1"/>
          </p:cNvSpPr>
          <p:nvPr/>
        </p:nvSpPr>
        <p:spPr bwMode="auto">
          <a:xfrm>
            <a:off x="838200" y="1371600"/>
            <a:ext cx="7162800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- Cần bày tỏ ý kiến của mình khi bị người khác hiểu nhầm.</a:t>
            </a:r>
          </a:p>
        </p:txBody>
      </p:sp>
      <p:sp>
        <p:nvSpPr>
          <p:cNvPr id="13316" name="Text Box 6"/>
          <p:cNvSpPr txBox="1">
            <a:spLocks noChangeArrowheads="1"/>
          </p:cNvSpPr>
          <p:nvPr/>
        </p:nvSpPr>
        <p:spPr bwMode="auto">
          <a:xfrm>
            <a:off x="990600" y="2057400"/>
            <a:ext cx="7239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967" name="Text Box 7"/>
          <p:cNvSpPr txBox="1">
            <a:spLocks noChangeArrowheads="1"/>
          </p:cNvSpPr>
          <p:nvPr/>
        </p:nvSpPr>
        <p:spPr bwMode="auto">
          <a:xfrm>
            <a:off x="838200" y="2895600"/>
            <a:ext cx="7391400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- Nên lắng nghe để hiểu người khác, không trách lỗi nhầm cho bạn.</a:t>
            </a:r>
          </a:p>
        </p:txBody>
      </p:sp>
      <p:sp>
        <p:nvSpPr>
          <p:cNvPr id="40968" name="Text Box 8"/>
          <p:cNvSpPr txBox="1">
            <a:spLocks noChangeArrowheads="1"/>
          </p:cNvSpPr>
          <p:nvPr/>
        </p:nvSpPr>
        <p:spPr bwMode="auto">
          <a:xfrm>
            <a:off x="762000" y="4267200"/>
            <a:ext cx="7772400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- Biết thông cảm, hướng dẫn, giúp đỡ bạn bè sửa lỗi, như vậy mới là bạn tốt.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9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9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70" decel="100000"/>
                                        <p:tgtEl>
                                          <p:spTgt spid="409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770" decel="100000"/>
                                        <p:tgtEl>
                                          <p:spTgt spid="409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09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6" dur="770" fill="hold"/>
                                        <p:tgtEl>
                                          <p:spTgt spid="409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09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8" dur="770" fill="hold"/>
                                        <p:tgtEl>
                                          <p:spTgt spid="409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09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800" decel="100000"/>
                                        <p:tgtEl>
                                          <p:spTgt spid="409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800" decel="100000" fill="hold"/>
                                        <p:tgtEl>
                                          <p:spTgt spid="409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800" decel="100000" fill="hold"/>
                                        <p:tgtEl>
                                          <p:spTgt spid="409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800" decel="100000" fill="hold"/>
                                        <p:tgtEl>
                                          <p:spTgt spid="409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9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9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FFCC"/>
            </a:gs>
            <a:gs pos="100000">
              <a:srgbClr val="99FF9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2"/>
          <p:cNvSpPr txBox="1">
            <a:spLocks noChangeArrowheads="1"/>
          </p:cNvSpPr>
          <p:nvPr/>
        </p:nvSpPr>
        <p:spPr bwMode="auto">
          <a:xfrm>
            <a:off x="914400" y="457200"/>
            <a:ext cx="76200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u="sng">
                <a:latin typeface="Times New Roman" pitchFamily="18" charset="0"/>
                <a:cs typeface="Times New Roman" pitchFamily="18" charset="0"/>
              </a:rPr>
              <a:t>Đạo đức</a:t>
            </a:r>
          </a:p>
        </p:txBody>
      </p:sp>
      <p:sp>
        <p:nvSpPr>
          <p:cNvPr id="14339" name="Text Box 3"/>
          <p:cNvSpPr txBox="1">
            <a:spLocks noChangeArrowheads="1"/>
          </p:cNvSpPr>
          <p:nvPr/>
        </p:nvSpPr>
        <p:spPr bwMode="auto">
          <a:xfrm>
            <a:off x="2514600" y="2887663"/>
            <a:ext cx="41910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340" name="Text Box 4"/>
          <p:cNvSpPr txBox="1">
            <a:spLocks noChangeArrowheads="1"/>
          </p:cNvSpPr>
          <p:nvPr/>
        </p:nvSpPr>
        <p:spPr bwMode="auto">
          <a:xfrm>
            <a:off x="1524000" y="1905000"/>
            <a:ext cx="6629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341" name="Text Box 5"/>
          <p:cNvSpPr txBox="1">
            <a:spLocks noChangeArrowheads="1"/>
          </p:cNvSpPr>
          <p:nvPr/>
        </p:nvSpPr>
        <p:spPr bwMode="auto">
          <a:xfrm>
            <a:off x="1447800" y="1828800"/>
            <a:ext cx="6934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342" name="Text Box 6"/>
          <p:cNvSpPr txBox="1">
            <a:spLocks noChangeArrowheads="1"/>
          </p:cNvSpPr>
          <p:nvPr/>
        </p:nvSpPr>
        <p:spPr bwMode="auto">
          <a:xfrm>
            <a:off x="1600200" y="1752600"/>
            <a:ext cx="63246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u="sng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Bài 2</a:t>
            </a:r>
            <a:r>
              <a:rPr lang="en-US" sz="280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: Biết nhận lỗi và sửa lỗi (Tiết 2)</a:t>
            </a:r>
          </a:p>
        </p:txBody>
      </p:sp>
      <p:sp>
        <p:nvSpPr>
          <p:cNvPr id="14343" name="Text Box 7"/>
          <p:cNvSpPr txBox="1">
            <a:spLocks noChangeArrowheads="1"/>
          </p:cNvSpPr>
          <p:nvPr/>
        </p:nvSpPr>
        <p:spPr bwMode="auto">
          <a:xfrm>
            <a:off x="381000" y="2514600"/>
            <a:ext cx="85344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Hoạt động 3: Làm việc cá nhân. Bài tập 5( sgk): Hãy đánh dấu + vào        trước việc làm mà em cho là phù hợp nếu em đùa đã làm bạn khó chịu.</a:t>
            </a:r>
          </a:p>
        </p:txBody>
      </p:sp>
      <p:sp>
        <p:nvSpPr>
          <p:cNvPr id="14344" name="Rectangle 8"/>
          <p:cNvSpPr>
            <a:spLocks noChangeArrowheads="1"/>
          </p:cNvSpPr>
          <p:nvPr/>
        </p:nvSpPr>
        <p:spPr bwMode="auto">
          <a:xfrm>
            <a:off x="1981200" y="2971800"/>
            <a:ext cx="381000" cy="3048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345" name="Text Box 10"/>
          <p:cNvSpPr txBox="1">
            <a:spLocks noChangeArrowheads="1"/>
          </p:cNvSpPr>
          <p:nvPr/>
        </p:nvSpPr>
        <p:spPr bwMode="auto">
          <a:xfrm>
            <a:off x="1447800" y="3733800"/>
            <a:ext cx="571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a,Em nói: “Đùa một tí mà cũng cáu”.</a:t>
            </a:r>
          </a:p>
        </p:txBody>
      </p:sp>
      <p:sp>
        <p:nvSpPr>
          <p:cNvPr id="14346" name="Text Box 12"/>
          <p:cNvSpPr txBox="1">
            <a:spLocks noChangeArrowheads="1"/>
          </p:cNvSpPr>
          <p:nvPr/>
        </p:nvSpPr>
        <p:spPr bwMode="auto">
          <a:xfrm>
            <a:off x="1676400" y="4419600"/>
            <a:ext cx="4343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347" name="Text Box 13"/>
          <p:cNvSpPr txBox="1">
            <a:spLocks noChangeArrowheads="1"/>
          </p:cNvSpPr>
          <p:nvPr/>
        </p:nvSpPr>
        <p:spPr bwMode="auto">
          <a:xfrm>
            <a:off x="1447800" y="4419600"/>
            <a:ext cx="3962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b, Em xin lỗi bạn.</a:t>
            </a:r>
          </a:p>
        </p:txBody>
      </p:sp>
      <p:sp>
        <p:nvSpPr>
          <p:cNvPr id="14348" name="Text Box 15"/>
          <p:cNvSpPr txBox="1">
            <a:spLocks noChangeArrowheads="1"/>
          </p:cNvSpPr>
          <p:nvPr/>
        </p:nvSpPr>
        <p:spPr bwMode="auto">
          <a:xfrm>
            <a:off x="1447800" y="5029200"/>
            <a:ext cx="4114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c, Tiếp tục trêu bạn</a:t>
            </a:r>
          </a:p>
        </p:txBody>
      </p:sp>
      <p:sp>
        <p:nvSpPr>
          <p:cNvPr id="14349" name="Text Box 17"/>
          <p:cNvSpPr txBox="1">
            <a:spLocks noChangeArrowheads="1"/>
          </p:cNvSpPr>
          <p:nvPr/>
        </p:nvSpPr>
        <p:spPr bwMode="auto">
          <a:xfrm>
            <a:off x="1447800" y="5638800"/>
            <a:ext cx="7696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d, Em không trêu bạn nữa và nói:“Không thích thì thôi”.</a:t>
            </a:r>
          </a:p>
        </p:txBody>
      </p:sp>
      <p:sp>
        <p:nvSpPr>
          <p:cNvPr id="14350" name="Rectangle 18"/>
          <p:cNvSpPr>
            <a:spLocks noChangeArrowheads="1"/>
          </p:cNvSpPr>
          <p:nvPr/>
        </p:nvSpPr>
        <p:spPr bwMode="auto">
          <a:xfrm>
            <a:off x="762000" y="3810000"/>
            <a:ext cx="457200" cy="3810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351" name="Rectangle 20"/>
          <p:cNvSpPr>
            <a:spLocks noChangeArrowheads="1"/>
          </p:cNvSpPr>
          <p:nvPr/>
        </p:nvSpPr>
        <p:spPr bwMode="auto">
          <a:xfrm>
            <a:off x="762000" y="4419600"/>
            <a:ext cx="457200" cy="4572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352" name="Rectangle 21"/>
          <p:cNvSpPr>
            <a:spLocks noChangeArrowheads="1"/>
          </p:cNvSpPr>
          <p:nvPr/>
        </p:nvSpPr>
        <p:spPr bwMode="auto">
          <a:xfrm>
            <a:off x="762000" y="5029200"/>
            <a:ext cx="457200" cy="4572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353" name="Rectangle 22"/>
          <p:cNvSpPr>
            <a:spLocks noChangeArrowheads="1"/>
          </p:cNvSpPr>
          <p:nvPr/>
        </p:nvSpPr>
        <p:spPr bwMode="auto">
          <a:xfrm>
            <a:off x="762000" y="5638800"/>
            <a:ext cx="457200" cy="4572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815" name="Text Box 23"/>
          <p:cNvSpPr txBox="1">
            <a:spLocks noChangeArrowheads="1"/>
          </p:cNvSpPr>
          <p:nvPr/>
        </p:nvSpPr>
        <p:spPr bwMode="auto">
          <a:xfrm>
            <a:off x="838200" y="4419600"/>
            <a:ext cx="3810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+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338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FFCC"/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 Box 3"/>
          <p:cNvSpPr txBox="1">
            <a:spLocks noChangeArrowheads="1"/>
          </p:cNvSpPr>
          <p:nvPr/>
        </p:nvSpPr>
        <p:spPr bwMode="auto">
          <a:xfrm>
            <a:off x="2514600" y="2887663"/>
            <a:ext cx="41910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15363" name="Text Box 4"/>
          <p:cNvSpPr txBox="1">
            <a:spLocks noChangeArrowheads="1"/>
          </p:cNvSpPr>
          <p:nvPr/>
        </p:nvSpPr>
        <p:spPr bwMode="auto">
          <a:xfrm>
            <a:off x="1524000" y="1905000"/>
            <a:ext cx="6629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15364" name="Text Box 5"/>
          <p:cNvSpPr txBox="1">
            <a:spLocks noChangeArrowheads="1"/>
          </p:cNvSpPr>
          <p:nvPr/>
        </p:nvSpPr>
        <p:spPr bwMode="auto">
          <a:xfrm>
            <a:off x="1447800" y="1828800"/>
            <a:ext cx="6934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15365" name="Text Box 12"/>
          <p:cNvSpPr txBox="1">
            <a:spLocks noChangeArrowheads="1"/>
          </p:cNvSpPr>
          <p:nvPr/>
        </p:nvSpPr>
        <p:spPr bwMode="auto">
          <a:xfrm>
            <a:off x="1143000" y="3276600"/>
            <a:ext cx="4343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15366" name="AutoShape 19"/>
          <p:cNvSpPr>
            <a:spLocks noChangeArrowheads="1"/>
          </p:cNvSpPr>
          <p:nvPr/>
        </p:nvSpPr>
        <p:spPr bwMode="auto">
          <a:xfrm>
            <a:off x="1219200" y="457200"/>
            <a:ext cx="6477000" cy="5105400"/>
          </a:xfrm>
          <a:prstGeom prst="horizontalScroll">
            <a:avLst>
              <a:gd name="adj" fmla="val 12500"/>
            </a:avLst>
          </a:prstGeom>
          <a:solidFill>
            <a:srgbClr val="00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solidFill>
                <a:srgbClr val="00FFFF"/>
              </a:solidFill>
            </a:endParaRPr>
          </a:p>
        </p:txBody>
      </p:sp>
      <p:sp>
        <p:nvSpPr>
          <p:cNvPr id="15367" name="Text Box 20"/>
          <p:cNvSpPr txBox="1">
            <a:spLocks noChangeArrowheads="1"/>
          </p:cNvSpPr>
          <p:nvPr/>
        </p:nvSpPr>
        <p:spPr bwMode="auto">
          <a:xfrm>
            <a:off x="2133600" y="2133600"/>
            <a:ext cx="5029200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8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8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4: </a:t>
            </a:r>
            <a:r>
              <a:rPr lang="en-US" sz="28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Liên</a:t>
            </a:r>
            <a:r>
              <a:rPr lang="en-US" sz="28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hệ</a:t>
            </a:r>
            <a:r>
              <a:rPr lang="en-US" sz="28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8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6(</a:t>
            </a:r>
            <a:r>
              <a:rPr lang="en-US" sz="28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sgk</a:t>
            </a:r>
            <a:r>
              <a:rPr lang="en-US" sz="28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): </a:t>
            </a:r>
            <a:r>
              <a:rPr lang="en-US" sz="28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8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28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8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28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huống</a:t>
            </a:r>
            <a:r>
              <a:rPr lang="en-US" sz="28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mắc</a:t>
            </a:r>
            <a:r>
              <a:rPr lang="en-US" sz="28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lỗi</a:t>
            </a:r>
            <a:r>
              <a:rPr lang="en-US" sz="28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8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8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8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sửa</a:t>
            </a:r>
            <a:r>
              <a:rPr lang="en-US" sz="28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lỗi</a:t>
            </a:r>
            <a:r>
              <a:rPr lang="en-US" sz="28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FFFF"/>
            </a:gs>
            <a:gs pos="100000">
              <a:srgbClr val="FFFF6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2"/>
          <p:cNvSpPr txBox="1">
            <a:spLocks noChangeArrowheads="1"/>
          </p:cNvSpPr>
          <p:nvPr/>
        </p:nvSpPr>
        <p:spPr bwMode="auto">
          <a:xfrm>
            <a:off x="914400" y="457200"/>
            <a:ext cx="76200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u="sng">
                <a:latin typeface="Times New Roman" pitchFamily="18" charset="0"/>
                <a:cs typeface="Times New Roman" pitchFamily="18" charset="0"/>
              </a:rPr>
              <a:t>Đạo đức</a:t>
            </a:r>
          </a:p>
        </p:txBody>
      </p:sp>
      <p:sp>
        <p:nvSpPr>
          <p:cNvPr id="16387" name="Text Box 3"/>
          <p:cNvSpPr txBox="1">
            <a:spLocks noChangeArrowheads="1"/>
          </p:cNvSpPr>
          <p:nvPr/>
        </p:nvSpPr>
        <p:spPr bwMode="auto">
          <a:xfrm>
            <a:off x="2514600" y="2887663"/>
            <a:ext cx="41910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388" name="Text Box 4"/>
          <p:cNvSpPr txBox="1">
            <a:spLocks noChangeArrowheads="1"/>
          </p:cNvSpPr>
          <p:nvPr/>
        </p:nvSpPr>
        <p:spPr bwMode="auto">
          <a:xfrm>
            <a:off x="1600200" y="1905000"/>
            <a:ext cx="6629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389" name="Text Box 5"/>
          <p:cNvSpPr txBox="1">
            <a:spLocks noChangeArrowheads="1"/>
          </p:cNvSpPr>
          <p:nvPr/>
        </p:nvSpPr>
        <p:spPr bwMode="auto">
          <a:xfrm>
            <a:off x="1447800" y="1828800"/>
            <a:ext cx="6934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390" name="Text Box 6"/>
          <p:cNvSpPr txBox="1">
            <a:spLocks noChangeArrowheads="1"/>
          </p:cNvSpPr>
          <p:nvPr/>
        </p:nvSpPr>
        <p:spPr bwMode="auto">
          <a:xfrm>
            <a:off x="1600200" y="1752600"/>
            <a:ext cx="63246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u="sng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Bài 2</a:t>
            </a:r>
            <a:r>
              <a:rPr lang="en-US" sz="280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: Biết nhận lỗi và sửa lỗi (Tiết 2)</a:t>
            </a:r>
          </a:p>
        </p:txBody>
      </p:sp>
      <p:sp>
        <p:nvSpPr>
          <p:cNvPr id="36874" name="Text Box 10"/>
          <p:cNvSpPr txBox="1">
            <a:spLocks noChangeArrowheads="1"/>
          </p:cNvSpPr>
          <p:nvPr/>
        </p:nvSpPr>
        <p:spPr bwMode="auto">
          <a:xfrm>
            <a:off x="914400" y="2667000"/>
            <a:ext cx="7391400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 err="1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800" b="1" dirty="0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luận</a:t>
            </a:r>
            <a:r>
              <a:rPr lang="en-US" sz="2800" b="1" dirty="0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: Ai </a:t>
            </a:r>
            <a:r>
              <a:rPr lang="en-US" sz="2800" b="1" dirty="0" err="1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cũng</a:t>
            </a:r>
            <a:r>
              <a:rPr lang="en-US" sz="2800" b="1" dirty="0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b="1" dirty="0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800" b="1" dirty="0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mắc</a:t>
            </a:r>
            <a:r>
              <a:rPr lang="en-US" sz="2800" b="1" dirty="0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lỗi</a:t>
            </a:r>
            <a:r>
              <a:rPr lang="en-US" sz="2800" b="1" dirty="0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b="1" dirty="0" err="1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2800" b="1" dirty="0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800" b="1" dirty="0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trọng</a:t>
            </a:r>
            <a:r>
              <a:rPr lang="en-US" sz="2800" b="1" dirty="0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b="1" dirty="0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2800" b="1" dirty="0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800" b="1" dirty="0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800" b="1" dirty="0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lỗi</a:t>
            </a:r>
            <a:r>
              <a:rPr lang="en-US" sz="2800" b="1" dirty="0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dirty="0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sửa</a:t>
            </a:r>
            <a:r>
              <a:rPr lang="en-US" sz="2800" b="1" dirty="0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lỗi</a:t>
            </a:r>
            <a:r>
              <a:rPr lang="en-US" sz="2800" b="1" dirty="0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b="1" dirty="0" err="1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800" b="1" dirty="0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vậy</a:t>
            </a:r>
            <a:r>
              <a:rPr lang="en-US" sz="2800" b="1" dirty="0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b="1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 sẽ</a:t>
            </a:r>
            <a:r>
              <a:rPr lang="en-US" sz="2800" b="1" dirty="0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mau</a:t>
            </a:r>
            <a:r>
              <a:rPr lang="en-US" sz="2800" b="1" dirty="0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tiến</a:t>
            </a:r>
            <a:r>
              <a:rPr lang="en-US" sz="2800" b="1" dirty="0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2800" b="1" dirty="0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dirty="0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b="1" dirty="0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mọi</a:t>
            </a:r>
            <a:r>
              <a:rPr lang="en-US" sz="2800" b="1" dirty="0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b="1" dirty="0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800" b="1" dirty="0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quý</a:t>
            </a:r>
            <a:r>
              <a:rPr lang="en-US" sz="2800" b="1" dirty="0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368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368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68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368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68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368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68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99FF99"/>
            </a:gs>
            <a:gs pos="100000">
              <a:srgbClr val="FF99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4"/>
          <p:cNvSpPr txBox="1">
            <a:spLocks noChangeArrowheads="1"/>
          </p:cNvSpPr>
          <p:nvPr/>
        </p:nvSpPr>
        <p:spPr bwMode="auto">
          <a:xfrm>
            <a:off x="914400" y="457200"/>
            <a:ext cx="76200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u="sng">
                <a:latin typeface="Times New Roman" pitchFamily="18" charset="0"/>
                <a:cs typeface="Times New Roman" pitchFamily="18" charset="0"/>
              </a:rPr>
              <a:t>Đạo đức</a:t>
            </a:r>
          </a:p>
        </p:txBody>
      </p:sp>
      <p:sp>
        <p:nvSpPr>
          <p:cNvPr id="5125" name="AutoShape 5"/>
          <p:cNvSpPr>
            <a:spLocks noChangeArrowheads="1"/>
          </p:cNvSpPr>
          <p:nvPr/>
        </p:nvSpPr>
        <p:spPr bwMode="auto">
          <a:xfrm>
            <a:off x="990600" y="1981200"/>
            <a:ext cx="6858000" cy="2743200"/>
          </a:xfrm>
          <a:prstGeom prst="cloudCallout">
            <a:avLst>
              <a:gd name="adj1" fmla="val -33681"/>
              <a:gd name="adj2" fmla="val 1681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/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76" name="Text Box 6"/>
          <p:cNvSpPr txBox="1">
            <a:spLocks noChangeArrowheads="1"/>
          </p:cNvSpPr>
          <p:nvPr/>
        </p:nvSpPr>
        <p:spPr bwMode="auto">
          <a:xfrm>
            <a:off x="2514600" y="2887663"/>
            <a:ext cx="41910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27" name="Text Box 7"/>
          <p:cNvSpPr txBox="1">
            <a:spLocks noChangeArrowheads="1"/>
          </p:cNvSpPr>
          <p:nvPr/>
        </p:nvSpPr>
        <p:spPr bwMode="auto">
          <a:xfrm>
            <a:off x="2286000" y="2895600"/>
            <a:ext cx="48768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u="sng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Câu1</a:t>
            </a:r>
            <a:r>
              <a:rPr lang="en-US" sz="28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 Khi có lỗi em cần làm gì?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5" grpId="0" animBg="1"/>
      <p:bldP spid="512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FFCC"/>
            </a:gs>
            <a:gs pos="100000">
              <a:srgbClr val="CC99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2"/>
          <p:cNvSpPr txBox="1">
            <a:spLocks noChangeArrowheads="1"/>
          </p:cNvSpPr>
          <p:nvPr/>
        </p:nvSpPr>
        <p:spPr bwMode="auto">
          <a:xfrm>
            <a:off x="914400" y="457200"/>
            <a:ext cx="76200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u="sng">
                <a:latin typeface="Times New Roman" pitchFamily="18" charset="0"/>
                <a:cs typeface="Times New Roman" pitchFamily="18" charset="0"/>
              </a:rPr>
              <a:t>Đạo đức</a:t>
            </a:r>
          </a:p>
        </p:txBody>
      </p:sp>
      <p:sp>
        <p:nvSpPr>
          <p:cNvPr id="4099" name="Text Box 4"/>
          <p:cNvSpPr txBox="1">
            <a:spLocks noChangeArrowheads="1"/>
          </p:cNvSpPr>
          <p:nvPr/>
        </p:nvSpPr>
        <p:spPr bwMode="auto">
          <a:xfrm>
            <a:off x="2514600" y="2887663"/>
            <a:ext cx="41910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6" name="Picture 8" descr="hinh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5800" y="1524000"/>
            <a:ext cx="7848600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7" name="Text Box 9"/>
          <p:cNvSpPr txBox="1">
            <a:spLocks noChangeArrowheads="1"/>
          </p:cNvSpPr>
          <p:nvPr/>
        </p:nvSpPr>
        <p:spPr bwMode="auto">
          <a:xfrm>
            <a:off x="2971800" y="2667000"/>
            <a:ext cx="40386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Câu2:Nhận </a:t>
            </a:r>
            <a:r>
              <a:rPr lang="en-US" sz="28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lỗi</a:t>
            </a:r>
            <a:r>
              <a:rPr lang="en-US" sz="28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sửa</a:t>
            </a:r>
            <a:r>
              <a:rPr lang="en-US" sz="28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lỗi</a:t>
            </a:r>
            <a:r>
              <a:rPr lang="en-US" sz="28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8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8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8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7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7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7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7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7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7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7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7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99FFCC"/>
            </a:gs>
            <a:gs pos="100000">
              <a:srgbClr val="CCCCFF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Box 4"/>
          <p:cNvSpPr txBox="1">
            <a:spLocks noChangeArrowheads="1"/>
          </p:cNvSpPr>
          <p:nvPr/>
        </p:nvSpPr>
        <p:spPr bwMode="auto">
          <a:xfrm>
            <a:off x="914400" y="457200"/>
            <a:ext cx="76200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u="sng">
                <a:latin typeface="Times New Roman" pitchFamily="18" charset="0"/>
                <a:cs typeface="Times New Roman" pitchFamily="18" charset="0"/>
              </a:rPr>
              <a:t>Đạo đức</a:t>
            </a:r>
          </a:p>
        </p:txBody>
      </p:sp>
      <p:sp>
        <p:nvSpPr>
          <p:cNvPr id="44037" name="Text Box 5"/>
          <p:cNvSpPr txBox="1">
            <a:spLocks noChangeArrowheads="1"/>
          </p:cNvSpPr>
          <p:nvPr/>
        </p:nvSpPr>
        <p:spPr bwMode="auto">
          <a:xfrm>
            <a:off x="1752600" y="1981200"/>
            <a:ext cx="61722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Bài 2: Biết nhận lỗi và sửa lỗi ( tiết 2)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440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440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5"/>
          <p:cNvSpPr>
            <a:spLocks noGrp="1" noChangeArrowheads="1"/>
          </p:cNvSpPr>
          <p:nvPr>
            <p:ph sz="quarter" idx="1"/>
          </p:nvPr>
        </p:nvSpPr>
        <p:spPr/>
        <p:txBody>
          <a:bodyPr/>
          <a:lstStyle/>
          <a:p>
            <a:pPr eaLnBrk="1" hangingPunct="1"/>
            <a:endParaRPr lang="en-US" sz="240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147" name="Rectangle 6"/>
          <p:cNvSpPr>
            <a:spLocks noGrp="1" noChangeArrowheads="1"/>
          </p:cNvSpPr>
          <p:nvPr>
            <p:ph sz="quarter" idx="2"/>
          </p:nvPr>
        </p:nvSpPr>
        <p:spPr/>
        <p:txBody>
          <a:bodyPr/>
          <a:lstStyle/>
          <a:p>
            <a:pPr eaLnBrk="1" hangingPunct="1"/>
            <a:endParaRPr lang="en-US" sz="240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148" name="Rectangle 7"/>
          <p:cNvSpPr>
            <a:spLocks noGrp="1" noChangeArrowheads="1"/>
          </p:cNvSpPr>
          <p:nvPr>
            <p:ph sz="quarter" idx="3"/>
          </p:nvPr>
        </p:nvSpPr>
        <p:spPr/>
        <p:txBody>
          <a:bodyPr/>
          <a:lstStyle/>
          <a:p>
            <a:pPr eaLnBrk="1" hangingPunct="1"/>
            <a:endParaRPr lang="en-US" sz="240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149" name="Rectangle 8"/>
          <p:cNvSpPr>
            <a:spLocks noGrp="1" noChangeArrowheads="1"/>
          </p:cNvSpPr>
          <p:nvPr>
            <p:ph sz="quarter" idx="4"/>
          </p:nvPr>
        </p:nvSpPr>
        <p:spPr/>
        <p:txBody>
          <a:bodyPr/>
          <a:lstStyle/>
          <a:p>
            <a:pPr eaLnBrk="1" hangingPunct="1"/>
            <a:endParaRPr lang="en-US" sz="240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150" name="Text Box 9"/>
          <p:cNvSpPr txBox="1">
            <a:spLocks noChangeArrowheads="1"/>
          </p:cNvSpPr>
          <p:nvPr/>
        </p:nvSpPr>
        <p:spPr bwMode="auto">
          <a:xfrm>
            <a:off x="838200" y="152400"/>
            <a:ext cx="74676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u="sng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Hoạt động 1</a:t>
            </a:r>
            <a:r>
              <a:rPr lang="en-US" sz="240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: Đóng vai theo tình huống ( Bài tập 3 sgk): Em sẽ làm gì nếu em là các bạn trong tranh? Vì sao ?</a:t>
            </a:r>
          </a:p>
        </p:txBody>
      </p:sp>
      <p:pic>
        <p:nvPicPr>
          <p:cNvPr id="6151" name="Picture 10" descr="Tranh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3400" y="1447800"/>
            <a:ext cx="36576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2" name="Picture 11" descr="Tranh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95800" y="1371600"/>
            <a:ext cx="388620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3" name="Picture 12" descr="Tranh 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" y="4114800"/>
            <a:ext cx="403860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4" name="Picture 13" descr="Tranh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876800" y="4038600"/>
            <a:ext cx="358140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6"/>
          <p:cNvSpPr txBox="1">
            <a:spLocks noChangeArrowheads="1"/>
          </p:cNvSpPr>
          <p:nvPr/>
        </p:nvSpPr>
        <p:spPr bwMode="auto">
          <a:xfrm>
            <a:off x="381000" y="304800"/>
            <a:ext cx="8229600" cy="1373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u="sng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Tình huống 1</a:t>
            </a:r>
            <a:r>
              <a:rPr lang="en-US" sz="280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: Lan đang trách Hoa:” Sao bạn hẹn rủ mình cùng đi học mà lại đi một mình ?”.Nếu là Hoa em sẽ làm gì ? </a:t>
            </a:r>
          </a:p>
        </p:txBody>
      </p:sp>
      <p:pic>
        <p:nvPicPr>
          <p:cNvPr id="7171" name="Picture 7" descr="Tranh 1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914400" y="1600200"/>
            <a:ext cx="7543800" cy="48768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 Box 2"/>
          <p:cNvSpPr txBox="1">
            <a:spLocks noChangeArrowheads="1"/>
          </p:cNvSpPr>
          <p:nvPr/>
        </p:nvSpPr>
        <p:spPr bwMode="auto">
          <a:xfrm>
            <a:off x="381000" y="304800"/>
            <a:ext cx="8229600" cy="2014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u="sng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Tình huống 2</a:t>
            </a:r>
            <a:r>
              <a:rPr lang="en-US" sz="280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:Nhà cửa đang bừa bãi, chưa được dọn dẹp. Bà mẹ đang hỏi Châu:” Con đã dọn nhà cho mẹ chưa ?”. Nếu là Châu em sẽ làm gì ? </a:t>
            </a:r>
          </a:p>
          <a:p>
            <a:pPr>
              <a:spcBef>
                <a:spcPct val="50000"/>
              </a:spcBef>
            </a:pPr>
            <a:endParaRPr lang="en-US" sz="2800">
              <a:solidFill>
                <a:srgbClr val="FF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5" name="Picture 5" descr="Tranh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685800" y="1600200"/>
            <a:ext cx="7543800" cy="47244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 Box 2"/>
          <p:cNvSpPr txBox="1">
            <a:spLocks noChangeArrowheads="1"/>
          </p:cNvSpPr>
          <p:nvPr/>
        </p:nvSpPr>
        <p:spPr bwMode="auto">
          <a:xfrm>
            <a:off x="381000" y="304800"/>
            <a:ext cx="8229600" cy="2014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u="sng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Tình huống 3</a:t>
            </a:r>
            <a:r>
              <a:rPr lang="en-US" sz="280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:Tuyết mếu máo cầm quyển sách: “Bắt đền Trường đấy, làm rách sách của tớ rồi!” Nếu là Trường em sẽ làm gì ? </a:t>
            </a:r>
          </a:p>
          <a:p>
            <a:pPr>
              <a:spcBef>
                <a:spcPct val="50000"/>
              </a:spcBef>
            </a:pPr>
            <a:endParaRPr lang="en-US" sz="2800">
              <a:solidFill>
                <a:srgbClr val="FF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19" name="Picture 5" descr="Tranh  3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533400" y="1600200"/>
            <a:ext cx="7924800" cy="4953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2"/>
          <p:cNvSpPr txBox="1">
            <a:spLocks noChangeArrowheads="1"/>
          </p:cNvSpPr>
          <p:nvPr/>
        </p:nvSpPr>
        <p:spPr bwMode="auto">
          <a:xfrm>
            <a:off x="381000" y="304800"/>
            <a:ext cx="8229600" cy="1373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u="sng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Tình huống 4</a:t>
            </a:r>
            <a:r>
              <a:rPr lang="en-US" sz="280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:Xuân quên không làm bài tập Tiếng Việt. Sáng nay đến lớp, các bạn kiểm tra bài tập ở nhà. Nếu là Xuân em sẽ làm gì ? </a:t>
            </a:r>
          </a:p>
        </p:txBody>
      </p:sp>
      <p:pic>
        <p:nvPicPr>
          <p:cNvPr id="10243" name="Picture 5" descr="Tranh 4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762000" y="1600200"/>
            <a:ext cx="7543800" cy="48768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273</TotalTime>
  <Words>561</Words>
  <Application>Microsoft Office PowerPoint</Application>
  <PresentationFormat>On-screen Show (4:3)</PresentationFormat>
  <Paragraphs>33</Paragraphs>
  <Slides>15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Default Design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</vt:vector>
  </TitlesOfParts>
  <Company>Home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User</dc:creator>
  <cp:lastModifiedBy>Nhulam</cp:lastModifiedBy>
  <cp:revision>78</cp:revision>
  <dcterms:created xsi:type="dcterms:W3CDTF">2010-09-20T13:56:25Z</dcterms:created>
  <dcterms:modified xsi:type="dcterms:W3CDTF">2020-09-24T08:28:30Z</dcterms:modified>
</cp:coreProperties>
</file>