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2" r:id="rId2"/>
    <p:sldId id="365" r:id="rId3"/>
    <p:sldId id="366" r:id="rId4"/>
    <p:sldId id="367" r:id="rId5"/>
    <p:sldId id="300" r:id="rId6"/>
    <p:sldId id="362" r:id="rId7"/>
    <p:sldId id="358" r:id="rId8"/>
    <p:sldId id="344" r:id="rId9"/>
    <p:sldId id="357" r:id="rId10"/>
  </p:sldIdLst>
  <p:sldSz cx="9906000" cy="6858000" type="A4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79400" indent="1746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561975" indent="349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844550" indent="523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127125" indent="6985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>
        <p:scale>
          <a:sx n="58" d="100"/>
          <a:sy n="58" d="100"/>
        </p:scale>
        <p:origin x="-66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43D14-F8F9-47C6-AA2F-7874A001BAC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EFE16D-3687-4E83-B030-C1971053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8C34BD-2A00-43E1-8CFF-CFFB97476C6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39775"/>
            <a:ext cx="53482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EE4A48-2D68-4D46-8C22-0B4459B2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619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9400" algn="l" defTabSz="5619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61975" algn="l" defTabSz="5619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44550" algn="l" defTabSz="5619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27125" algn="l" defTabSz="5619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13424" algn="l" defTabSz="5653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96109" algn="l" defTabSz="5653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78794" algn="l" defTabSz="5653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61480" algn="l" defTabSz="56537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F6DA0-22EC-498A-B56F-AD00F95B009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3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1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96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7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6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176E-03C0-4C2A-BC9F-325E1F68E76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019-368E-482C-B1EF-6FDE28AE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394C-1907-4C8D-974E-DBA31C7EC63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8B7A-B89D-41B7-9A38-82B6F75B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5910" y="274641"/>
            <a:ext cx="42289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9006" y="274641"/>
            <a:ext cx="1252180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29E4-CE45-4D0B-B6BC-401EDEADB529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43B8-9F51-4091-A20F-29FA5AFB6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3DDB-1371-44F4-8818-A297EB376E26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BF24-4F45-4046-B035-3C8D3DD7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27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654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482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309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137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964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791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619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BE59-FBE3-4C1E-BE28-4A841A3407C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D2D2-6C45-4C73-8F42-9214F47F8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A23C-ECE2-477F-A5D7-B883A16F2C8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1AEF-4CE0-42CC-9206-A30559F47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740" indent="0">
              <a:buNone/>
              <a:defRPr sz="1200" b="1"/>
            </a:lvl2pPr>
            <a:lvl3pPr marL="565481" indent="0">
              <a:buNone/>
              <a:defRPr sz="1100" b="1"/>
            </a:lvl3pPr>
            <a:lvl4pPr marL="848222" indent="0">
              <a:buNone/>
              <a:defRPr sz="1000" b="1"/>
            </a:lvl4pPr>
            <a:lvl5pPr marL="1130963" indent="0">
              <a:buNone/>
              <a:defRPr sz="1000" b="1"/>
            </a:lvl5pPr>
            <a:lvl6pPr marL="1413703" indent="0">
              <a:buNone/>
              <a:defRPr sz="1000" b="1"/>
            </a:lvl6pPr>
            <a:lvl7pPr marL="1696443" indent="0">
              <a:buNone/>
              <a:defRPr sz="1000" b="1"/>
            </a:lvl7pPr>
            <a:lvl8pPr marL="1979184" indent="0">
              <a:buNone/>
              <a:defRPr sz="1000" b="1"/>
            </a:lvl8pPr>
            <a:lvl9pPr marL="226192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740" indent="0">
              <a:buNone/>
              <a:defRPr sz="1200" b="1"/>
            </a:lvl2pPr>
            <a:lvl3pPr marL="565481" indent="0">
              <a:buNone/>
              <a:defRPr sz="1100" b="1"/>
            </a:lvl3pPr>
            <a:lvl4pPr marL="848222" indent="0">
              <a:buNone/>
              <a:defRPr sz="1000" b="1"/>
            </a:lvl4pPr>
            <a:lvl5pPr marL="1130963" indent="0">
              <a:buNone/>
              <a:defRPr sz="1000" b="1"/>
            </a:lvl5pPr>
            <a:lvl6pPr marL="1413703" indent="0">
              <a:buNone/>
              <a:defRPr sz="1000" b="1"/>
            </a:lvl6pPr>
            <a:lvl7pPr marL="1696443" indent="0">
              <a:buNone/>
              <a:defRPr sz="1000" b="1"/>
            </a:lvl7pPr>
            <a:lvl8pPr marL="1979184" indent="0">
              <a:buNone/>
              <a:defRPr sz="1000" b="1"/>
            </a:lvl8pPr>
            <a:lvl9pPr marL="2261926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BC2A-B04F-46BB-BF4A-BFC72F03605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3FCB-D031-4960-99F0-6F6B16BA0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C104-E199-4846-9CA0-E8D3550A35A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BE9A-5E0A-447A-961E-B228FCB33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8E5E-83C9-4D8D-9F52-337D3631D20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6A7C-64DC-4086-8027-E317A9A6F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900"/>
            </a:lvl1pPr>
            <a:lvl2pPr marL="282740" indent="0">
              <a:buNone/>
              <a:defRPr sz="700"/>
            </a:lvl2pPr>
            <a:lvl3pPr marL="565481" indent="0">
              <a:buNone/>
              <a:defRPr sz="600"/>
            </a:lvl3pPr>
            <a:lvl4pPr marL="848222" indent="0">
              <a:buNone/>
              <a:defRPr sz="600"/>
            </a:lvl4pPr>
            <a:lvl5pPr marL="1130963" indent="0">
              <a:buNone/>
              <a:defRPr sz="600"/>
            </a:lvl5pPr>
            <a:lvl6pPr marL="1413703" indent="0">
              <a:buNone/>
              <a:defRPr sz="600"/>
            </a:lvl6pPr>
            <a:lvl7pPr marL="1696443" indent="0">
              <a:buNone/>
              <a:defRPr sz="600"/>
            </a:lvl7pPr>
            <a:lvl8pPr marL="1979184" indent="0">
              <a:buNone/>
              <a:defRPr sz="600"/>
            </a:lvl8pPr>
            <a:lvl9pPr marL="226192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F99A-1991-4DAD-A4F9-EBA1156BAD3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D22B-58F5-40DA-B447-01DA5A01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282740" indent="0">
              <a:buNone/>
              <a:defRPr sz="1700"/>
            </a:lvl2pPr>
            <a:lvl3pPr marL="565481" indent="0">
              <a:buNone/>
              <a:defRPr sz="1500"/>
            </a:lvl3pPr>
            <a:lvl4pPr marL="848222" indent="0">
              <a:buNone/>
              <a:defRPr sz="1200"/>
            </a:lvl4pPr>
            <a:lvl5pPr marL="1130963" indent="0">
              <a:buNone/>
              <a:defRPr sz="1200"/>
            </a:lvl5pPr>
            <a:lvl6pPr marL="1413703" indent="0">
              <a:buNone/>
              <a:defRPr sz="1200"/>
            </a:lvl6pPr>
            <a:lvl7pPr marL="1696443" indent="0">
              <a:buNone/>
              <a:defRPr sz="1200"/>
            </a:lvl7pPr>
            <a:lvl8pPr marL="1979184" indent="0">
              <a:buNone/>
              <a:defRPr sz="1200"/>
            </a:lvl8pPr>
            <a:lvl9pPr marL="2261926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900"/>
            </a:lvl1pPr>
            <a:lvl2pPr marL="282740" indent="0">
              <a:buNone/>
              <a:defRPr sz="700"/>
            </a:lvl2pPr>
            <a:lvl3pPr marL="565481" indent="0">
              <a:buNone/>
              <a:defRPr sz="600"/>
            </a:lvl3pPr>
            <a:lvl4pPr marL="848222" indent="0">
              <a:buNone/>
              <a:defRPr sz="600"/>
            </a:lvl4pPr>
            <a:lvl5pPr marL="1130963" indent="0">
              <a:buNone/>
              <a:defRPr sz="600"/>
            </a:lvl5pPr>
            <a:lvl6pPr marL="1413703" indent="0">
              <a:buNone/>
              <a:defRPr sz="600"/>
            </a:lvl6pPr>
            <a:lvl7pPr marL="1696443" indent="0">
              <a:buNone/>
              <a:defRPr sz="600"/>
            </a:lvl7pPr>
            <a:lvl8pPr marL="1979184" indent="0">
              <a:buNone/>
              <a:defRPr sz="600"/>
            </a:lvl8pPr>
            <a:lvl9pPr marL="226192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EFA5-A531-4056-A150-F84DB4BF297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54CB-0374-4088-9F79-118F14B7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548" tIns="28274" rIns="56548" bIns="28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6548" tIns="28274" rIns="56548" bIns="28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56548" tIns="28274" rIns="56548" bIns="282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44B8-B5B8-44CA-A343-AF5CDCEB2CF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56548" tIns="28274" rIns="56548" bIns="282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56548" tIns="28274" rIns="56548" bIns="282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2292F-0807-4806-8AB0-BC16FF572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282740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6548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4822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3096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4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04850" indent="-139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39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0000" indent="-139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074" indent="-141370" algn="l" defTabSz="5654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7814" indent="-141370" algn="l" defTabSz="5654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0555" indent="-141370" algn="l" defTabSz="5654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3296" indent="-141370" algn="l" defTabSz="5654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740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5481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8222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0963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703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6443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9184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61926" algn="l" defTabSz="5654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52400"/>
            <a:ext cx="952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600" b="1"/>
              <a:t>Dựa vào tranh, hãy nhắc lại lời kể của Nai Nhỏ về bạn mình:</a:t>
            </a:r>
          </a:p>
        </p:txBody>
      </p:sp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0" y="1447800"/>
            <a:ext cx="9906000" cy="5461000"/>
            <a:chOff x="0" y="1447800"/>
            <a:chExt cx="9906000" cy="5461575"/>
          </a:xfrm>
        </p:grpSpPr>
        <p:grpSp>
          <p:nvGrpSpPr>
            <p:cNvPr id="2052" name="Group 10"/>
            <p:cNvGrpSpPr>
              <a:grpSpLocks/>
            </p:cNvGrpSpPr>
            <p:nvPr/>
          </p:nvGrpSpPr>
          <p:grpSpPr bwMode="auto">
            <a:xfrm>
              <a:off x="0" y="1447800"/>
              <a:ext cx="3657600" cy="5461575"/>
              <a:chOff x="0" y="1447800"/>
              <a:chExt cx="3657600" cy="5461575"/>
            </a:xfrm>
          </p:grpSpPr>
          <p:pic>
            <p:nvPicPr>
              <p:cNvPr id="2059" name="Picture 2" descr="tempimage12.tiff"/>
              <p:cNvPicPr>
                <a:picLocks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447800"/>
                <a:ext cx="36576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0" name="TextBox 7"/>
              <p:cNvSpPr txBox="1">
                <a:spLocks noChangeArrowheads="1"/>
              </p:cNvSpPr>
              <p:nvPr/>
            </p:nvSpPr>
            <p:spPr bwMode="auto">
              <a:xfrm>
                <a:off x="0" y="6324600"/>
                <a:ext cx="3124200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Có lần……</a:t>
                </a:r>
              </a:p>
            </p:txBody>
          </p:sp>
        </p:grpSp>
        <p:grpSp>
          <p:nvGrpSpPr>
            <p:cNvPr id="2053" name="Group 11"/>
            <p:cNvGrpSpPr>
              <a:grpSpLocks/>
            </p:cNvGrpSpPr>
            <p:nvPr/>
          </p:nvGrpSpPr>
          <p:grpSpPr bwMode="auto">
            <a:xfrm>
              <a:off x="3124200" y="1524000"/>
              <a:ext cx="3810000" cy="5309175"/>
              <a:chOff x="3124200" y="1524000"/>
              <a:chExt cx="3810000" cy="5309175"/>
            </a:xfrm>
          </p:grpSpPr>
          <p:pic>
            <p:nvPicPr>
              <p:cNvPr id="2057" name="Picture 3" descr="tempimage13.tiff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81400" y="1524000"/>
                <a:ext cx="3124200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8" name="TextBox 8"/>
              <p:cNvSpPr txBox="1">
                <a:spLocks noChangeArrowheads="1"/>
              </p:cNvSpPr>
              <p:nvPr/>
            </p:nvSpPr>
            <p:spPr bwMode="auto">
              <a:xfrm>
                <a:off x="3124200" y="6248400"/>
                <a:ext cx="3810000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Một lần khác…..</a:t>
                </a:r>
              </a:p>
            </p:txBody>
          </p:sp>
        </p:grpSp>
        <p:grpSp>
          <p:nvGrpSpPr>
            <p:cNvPr id="2054" name="Group 12"/>
            <p:cNvGrpSpPr>
              <a:grpSpLocks/>
            </p:cNvGrpSpPr>
            <p:nvPr/>
          </p:nvGrpSpPr>
          <p:grpSpPr bwMode="auto">
            <a:xfrm>
              <a:off x="6661150" y="1524000"/>
              <a:ext cx="3244850" cy="5257800"/>
              <a:chOff x="6661150" y="1524000"/>
              <a:chExt cx="3244850" cy="5257800"/>
            </a:xfrm>
          </p:grpSpPr>
          <p:pic>
            <p:nvPicPr>
              <p:cNvPr id="2055" name="Picture 4" descr="tempimage14.tiff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61150" y="1524000"/>
                <a:ext cx="3244850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TextBox 9"/>
              <p:cNvSpPr txBox="1">
                <a:spLocks noChangeArrowheads="1"/>
              </p:cNvSpPr>
              <p:nvPr/>
            </p:nvSpPr>
            <p:spPr bwMode="auto">
              <a:xfrm>
                <a:off x="6858000" y="6197025"/>
                <a:ext cx="3048000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Lần khác nữa...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52400"/>
            <a:ext cx="952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b="1"/>
              <a:t>2. Hãy nhắc lại lời của Nai Nhỏ sau mỗi lần nghe con kể về bạn mình.</a:t>
            </a:r>
          </a:p>
        </p:txBody>
      </p:sp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0" y="1447800"/>
            <a:ext cx="5173663" cy="5461000"/>
            <a:chOff x="0" y="1447800"/>
            <a:chExt cx="5174166" cy="5461575"/>
          </a:xfrm>
        </p:grpSpPr>
        <p:pic>
          <p:nvPicPr>
            <p:cNvPr id="3078" name="Picture 2" descr="tempimage12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7800"/>
              <a:ext cx="5174166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Box 7"/>
            <p:cNvSpPr txBox="1">
              <a:spLocks noChangeArrowheads="1"/>
            </p:cNvSpPr>
            <p:nvPr/>
          </p:nvSpPr>
          <p:spPr bwMode="auto">
            <a:xfrm>
              <a:off x="0" y="6324600"/>
              <a:ext cx="5029200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Có lần……</a:t>
              </a:r>
            </a:p>
          </p:txBody>
        </p:sp>
      </p:grpSp>
      <p:sp>
        <p:nvSpPr>
          <p:cNvPr id="3076" name="TextBox 11"/>
          <p:cNvSpPr txBox="1">
            <a:spLocks noChangeArrowheads="1"/>
          </p:cNvSpPr>
          <p:nvPr/>
        </p:nvSpPr>
        <p:spPr bwMode="auto">
          <a:xfrm rot="10800000" flipV="1">
            <a:off x="5257800" y="1509713"/>
            <a:ext cx="464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Nai Nhỏ:  </a:t>
            </a:r>
            <a:r>
              <a:rPr lang="en-US" sz="2800"/>
              <a:t>Có lần chúng con gặp một hòn </a:t>
            </a:r>
            <a:r>
              <a:rPr lang="vi-VN" sz="2800"/>
              <a:t>đá</a:t>
            </a:r>
            <a:r>
              <a:rPr lang="en-US" sz="2800"/>
              <a:t> to, bạn con chỉ hích vai, hòn </a:t>
            </a:r>
            <a:r>
              <a:rPr lang="vi-VN" sz="2800"/>
              <a:t>đá</a:t>
            </a:r>
            <a:r>
              <a:rPr lang="en-US" sz="2800"/>
              <a:t> </a:t>
            </a:r>
            <a:r>
              <a:rPr lang="vi-VN" sz="2800"/>
              <a:t>đã</a:t>
            </a:r>
            <a:r>
              <a:rPr lang="en-US" sz="2800"/>
              <a:t> l</a:t>
            </a:r>
            <a:r>
              <a:rPr lang="vi-VN" sz="2800"/>
              <a:t>ă</a:t>
            </a:r>
            <a:r>
              <a:rPr lang="en-US" sz="2800"/>
              <a:t>n sang một bên.</a:t>
            </a: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5334000" y="3505200"/>
            <a:ext cx="253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Cha Nai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52400"/>
            <a:ext cx="952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b="1"/>
              <a:t>2. Hãy nhắc lại lời của Nai Nhỏ sau mỗi lần nghe con kể về bạn mình.</a:t>
            </a: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 rot="10800000" flipV="1">
            <a:off x="5257800" y="1293813"/>
            <a:ext cx="4648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Nai Nhỏ:  </a:t>
            </a:r>
            <a:r>
              <a:rPr lang="en-US" sz="2800"/>
              <a:t>Chúng con </a:t>
            </a:r>
            <a:r>
              <a:rPr lang="vi-VN" sz="2800"/>
              <a:t>đ</a:t>
            </a:r>
            <a:r>
              <a:rPr lang="en-US" sz="2800"/>
              <a:t>ang </a:t>
            </a:r>
            <a:r>
              <a:rPr lang="vi-VN" sz="2800"/>
              <a:t>đ</a:t>
            </a:r>
            <a:r>
              <a:rPr lang="en-US" sz="2800"/>
              <a:t>i dọc bờ sông tìm n</a:t>
            </a:r>
            <a:r>
              <a:rPr lang="vi-VN" sz="2800"/>
              <a:t>ước</a:t>
            </a:r>
            <a:r>
              <a:rPr lang="en-US" sz="2800"/>
              <a:t> uống, gặp hổ hung dữ, bạn con </a:t>
            </a:r>
            <a:r>
              <a:rPr lang="vi-VN" sz="2800"/>
              <a:t>đã</a:t>
            </a:r>
            <a:r>
              <a:rPr lang="en-US" sz="2800"/>
              <a:t> nhanh trí kéo con chạy nh</a:t>
            </a:r>
            <a:r>
              <a:rPr lang="vi-VN" sz="2800"/>
              <a:t>ư</a:t>
            </a:r>
            <a:r>
              <a:rPr lang="en-US" sz="2800"/>
              <a:t> bay.</a:t>
            </a:r>
          </a:p>
        </p:txBody>
      </p:sp>
      <p:sp>
        <p:nvSpPr>
          <p:cNvPr id="4100" name="TextBox 12"/>
          <p:cNvSpPr txBox="1">
            <a:spLocks noChangeArrowheads="1"/>
          </p:cNvSpPr>
          <p:nvPr/>
        </p:nvSpPr>
        <p:spPr bwMode="auto">
          <a:xfrm>
            <a:off x="5334000" y="3505200"/>
            <a:ext cx="253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Cha Nai Nhỏ</a:t>
            </a:r>
          </a:p>
        </p:txBody>
      </p: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76200" y="1549400"/>
            <a:ext cx="4572000" cy="5308600"/>
            <a:chOff x="76200" y="1548825"/>
            <a:chExt cx="4572000" cy="5309175"/>
          </a:xfrm>
        </p:grpSpPr>
        <p:pic>
          <p:nvPicPr>
            <p:cNvPr id="4102" name="Picture 3" descr="tempimage13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1548825"/>
              <a:ext cx="45720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Box 10"/>
            <p:cNvSpPr txBox="1">
              <a:spLocks noChangeArrowheads="1"/>
            </p:cNvSpPr>
            <p:nvPr/>
          </p:nvSpPr>
          <p:spPr bwMode="auto">
            <a:xfrm>
              <a:off x="76200" y="6273225"/>
              <a:ext cx="4572000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Một lần khác…..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52400"/>
            <a:ext cx="952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600" b="1"/>
              <a:t>2. Hãy nhắc lại lời của Nai Nhỏ sau mỗi lần nghe con kể về bạn mình.</a:t>
            </a: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 rot="10800000" flipV="1">
            <a:off x="5257800" y="1360488"/>
            <a:ext cx="4648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Nai Nhỏ:  </a:t>
            </a:r>
            <a:r>
              <a:rPr lang="en-US" sz="2800"/>
              <a:t>Chúng con </a:t>
            </a:r>
            <a:r>
              <a:rPr lang="vi-VN" sz="2800"/>
              <a:t>đ</a:t>
            </a:r>
            <a:r>
              <a:rPr lang="en-US" sz="2800"/>
              <a:t>ang nghỉ trên bãi cỏ xanh chợt gã Sói hung ác </a:t>
            </a:r>
            <a:r>
              <a:rPr lang="vi-VN" sz="2800"/>
              <a:t>đ</a:t>
            </a:r>
            <a:r>
              <a:rPr lang="en-US" sz="2800"/>
              <a:t>uổi bắt cậu Dê Non. Bạn con </a:t>
            </a:r>
            <a:r>
              <a:rPr lang="vi-VN" sz="2800"/>
              <a:t>đã</a:t>
            </a:r>
            <a:r>
              <a:rPr lang="en-US" sz="2800"/>
              <a:t> kịp lao tới dùng </a:t>
            </a:r>
            <a:r>
              <a:rPr lang="vi-VN" sz="2800"/>
              <a:t>đô</a:t>
            </a:r>
            <a:r>
              <a:rPr lang="en-US" sz="2800"/>
              <a:t>i sừng chắc khỏe húc Sói ngã ngửa. </a:t>
            </a: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5334000" y="3987800"/>
            <a:ext cx="253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Cha Nai Nhỏ</a:t>
            </a:r>
          </a:p>
        </p:txBody>
      </p:sp>
      <p:grpSp>
        <p:nvGrpSpPr>
          <p:cNvPr id="5125" name="Group 8"/>
          <p:cNvGrpSpPr>
            <a:grpSpLocks/>
          </p:cNvGrpSpPr>
          <p:nvPr/>
        </p:nvGrpSpPr>
        <p:grpSpPr bwMode="auto">
          <a:xfrm>
            <a:off x="304800" y="1371600"/>
            <a:ext cx="4572000" cy="5257800"/>
            <a:chOff x="6661150" y="1524000"/>
            <a:chExt cx="3244850" cy="5257800"/>
          </a:xfrm>
        </p:grpSpPr>
        <p:pic>
          <p:nvPicPr>
            <p:cNvPr id="5126" name="Picture 4" descr="tempimage14.tiff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1150" y="1524000"/>
              <a:ext cx="324485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Box 10"/>
            <p:cNvSpPr txBox="1">
              <a:spLocks noChangeArrowheads="1"/>
            </p:cNvSpPr>
            <p:nvPr/>
          </p:nvSpPr>
          <p:spPr bwMode="auto">
            <a:xfrm>
              <a:off x="6858000" y="6197025"/>
              <a:ext cx="3048000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Lần khác nữa...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28600" y="150813"/>
            <a:ext cx="8915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538" tIns="28269" rIns="56538" bIns="28269">
            <a:spAutoFit/>
          </a:bodyPr>
          <a:lstStyle/>
          <a:p>
            <a:r>
              <a:rPr lang="en-US" sz="3600"/>
              <a:t>2.Phân vai, dựng lại câu chuyện “</a:t>
            </a:r>
            <a:r>
              <a:rPr lang="en-US" sz="3600">
                <a:solidFill>
                  <a:srgbClr val="FF0000"/>
                </a:solidFill>
              </a:rPr>
              <a:t>Bạn của Nai Nhỏ</a:t>
            </a:r>
            <a:r>
              <a:rPr lang="en-US" sz="3600"/>
              <a:t>” . </a:t>
            </a: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219200" y="14478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990600" y="1914525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Ng</a:t>
            </a:r>
            <a:r>
              <a:rPr lang="vi-VN" sz="2800" b="1">
                <a:solidFill>
                  <a:srgbClr val="0070C0"/>
                </a:solidFill>
              </a:rPr>
              <a:t>ười</a:t>
            </a:r>
            <a:r>
              <a:rPr lang="en-US" sz="2800" b="1">
                <a:solidFill>
                  <a:srgbClr val="0070C0"/>
                </a:solidFill>
              </a:rPr>
              <a:t> dẫn truyện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43400" y="19812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Giọng nhẹ nhàng, chậm rãi</a:t>
            </a:r>
          </a:p>
        </p:txBody>
      </p:sp>
      <p:sp>
        <p:nvSpPr>
          <p:cNvPr id="6150" name="TextBox 15"/>
          <p:cNvSpPr txBox="1">
            <a:spLocks noChangeArrowheads="1"/>
          </p:cNvSpPr>
          <p:nvPr/>
        </p:nvSpPr>
        <p:spPr bwMode="auto">
          <a:xfrm>
            <a:off x="1524000" y="32766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Nai Nhỏ</a:t>
            </a:r>
          </a:p>
        </p:txBody>
      </p:sp>
      <p:sp>
        <p:nvSpPr>
          <p:cNvPr id="6151" name="TextBox 16"/>
          <p:cNvSpPr txBox="1">
            <a:spLocks noChangeArrowheads="1"/>
          </p:cNvSpPr>
          <p:nvPr/>
        </p:nvSpPr>
        <p:spPr bwMode="auto">
          <a:xfrm>
            <a:off x="1524000" y="4810125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Cha Nai Nhỏ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3200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Giọng tự hào.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81012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Giọng từ tốn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for HOANG NGOC HUONG\ANH NEN\nen chuan.JPG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071100" cy="7010400"/>
          </a:xfrm>
          <a:noFill/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676400" y="2133600"/>
            <a:ext cx="64674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Luyện kể nhóm 3</a:t>
            </a:r>
          </a:p>
          <a:p>
            <a:r>
              <a:rPr lang="en-US" sz="4400" b="1">
                <a:solidFill>
                  <a:srgbClr val="FF0000"/>
                </a:solidFill>
              </a:rPr>
              <a:t>      Th</a:t>
            </a:r>
            <a:r>
              <a:rPr lang="vi-VN" sz="4400" b="1">
                <a:solidFill>
                  <a:srgbClr val="FF0000"/>
                </a:solidFill>
              </a:rPr>
              <a:t>ời</a:t>
            </a:r>
            <a:r>
              <a:rPr lang="en-US" sz="4400" b="1">
                <a:solidFill>
                  <a:srgbClr val="FF0000"/>
                </a:solidFill>
              </a:rPr>
              <a:t> gian: 3 phút</a:t>
            </a:r>
          </a:p>
        </p:txBody>
      </p:sp>
      <p:grpSp>
        <p:nvGrpSpPr>
          <p:cNvPr id="7172" name="Group 145"/>
          <p:cNvGrpSpPr>
            <a:grpSpLocks/>
          </p:cNvGrpSpPr>
          <p:nvPr/>
        </p:nvGrpSpPr>
        <p:grpSpPr bwMode="auto">
          <a:xfrm>
            <a:off x="4338638" y="4402138"/>
            <a:ext cx="1855787" cy="2455862"/>
            <a:chOff x="816" y="624"/>
            <a:chExt cx="1632" cy="2016"/>
          </a:xfrm>
        </p:grpSpPr>
        <p:grpSp>
          <p:nvGrpSpPr>
            <p:cNvPr id="7175" name="Group 146"/>
            <p:cNvGrpSpPr>
              <a:grpSpLocks/>
            </p:cNvGrpSpPr>
            <p:nvPr/>
          </p:nvGrpSpPr>
          <p:grpSpPr bwMode="auto">
            <a:xfrm>
              <a:off x="816" y="624"/>
              <a:ext cx="1632" cy="1536"/>
              <a:chOff x="2112" y="672"/>
              <a:chExt cx="1824" cy="1824"/>
            </a:xfrm>
          </p:grpSpPr>
          <p:grpSp>
            <p:nvGrpSpPr>
              <p:cNvPr id="7178" name="Group 147"/>
              <p:cNvGrpSpPr>
                <a:grpSpLocks/>
              </p:cNvGrpSpPr>
              <p:nvPr/>
            </p:nvGrpSpPr>
            <p:grpSpPr bwMode="auto">
              <a:xfrm>
                <a:off x="2112" y="672"/>
                <a:ext cx="1824" cy="1824"/>
                <a:chOff x="864" y="192"/>
                <a:chExt cx="1824" cy="1824"/>
              </a:xfrm>
            </p:grpSpPr>
            <p:sp>
              <p:nvSpPr>
                <p:cNvPr id="7180" name="Oval 148"/>
                <p:cNvSpPr>
                  <a:spLocks noChangeArrowheads="1"/>
                </p:cNvSpPr>
                <p:nvPr/>
              </p:nvSpPr>
              <p:spPr bwMode="auto">
                <a:xfrm>
                  <a:off x="864" y="192"/>
                  <a:ext cx="1824" cy="182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1" name="Oval 149"/>
                <p:cNvSpPr>
                  <a:spLocks noChangeArrowheads="1"/>
                </p:cNvSpPr>
                <p:nvPr/>
              </p:nvSpPr>
              <p:spPr bwMode="auto">
                <a:xfrm>
                  <a:off x="960" y="288"/>
                  <a:ext cx="1632" cy="163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1500" b="1">
                      <a:solidFill>
                        <a:srgbClr val="9933FF"/>
                      </a:solidFill>
                    </a:rPr>
                    <a:t>3</a:t>
                  </a:r>
                </a:p>
              </p:txBody>
            </p:sp>
            <p:sp>
              <p:nvSpPr>
                <p:cNvPr id="7182" name="Line 150"/>
                <p:cNvSpPr>
                  <a:spLocks noChangeShapeType="1"/>
                </p:cNvSpPr>
                <p:nvPr/>
              </p:nvSpPr>
              <p:spPr bwMode="auto">
                <a:xfrm>
                  <a:off x="1776" y="309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3" name="Line 151"/>
                <p:cNvSpPr>
                  <a:spLocks noChangeShapeType="1"/>
                </p:cNvSpPr>
                <p:nvPr/>
              </p:nvSpPr>
              <p:spPr bwMode="auto">
                <a:xfrm>
                  <a:off x="1776" y="179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Line 152"/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" name="Line 153"/>
              <p:cNvSpPr>
                <a:spLocks noChangeShapeType="1"/>
              </p:cNvSpPr>
              <p:nvPr/>
            </p:nvSpPr>
            <p:spPr bwMode="auto">
              <a:xfrm>
                <a:off x="3744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6" name="AutoShape 154"/>
            <p:cNvSpPr>
              <a:spLocks noChangeArrowheads="1"/>
            </p:cNvSpPr>
            <p:nvPr/>
          </p:nvSpPr>
          <p:spPr bwMode="auto">
            <a:xfrm rot="2732240">
              <a:off x="1776" y="2190"/>
              <a:ext cx="576" cy="288"/>
            </a:xfrm>
            <a:prstGeom prst="flowChartDecision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AutoShape 155"/>
            <p:cNvSpPr>
              <a:spLocks noChangeArrowheads="1"/>
            </p:cNvSpPr>
            <p:nvPr/>
          </p:nvSpPr>
          <p:spPr bwMode="auto">
            <a:xfrm rot="7963458">
              <a:off x="960" y="2208"/>
              <a:ext cx="576" cy="288"/>
            </a:xfrm>
            <a:prstGeom prst="flowChartDecision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3" name="Oval 156"/>
          <p:cNvSpPr>
            <a:spLocks noChangeArrowheads="1"/>
          </p:cNvSpPr>
          <p:nvPr/>
        </p:nvSpPr>
        <p:spPr bwMode="auto">
          <a:xfrm>
            <a:off x="5865813" y="4343400"/>
            <a:ext cx="382587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57"/>
          <p:cNvSpPr>
            <a:spLocks noChangeArrowheads="1"/>
          </p:cNvSpPr>
          <p:nvPr/>
        </p:nvSpPr>
        <p:spPr bwMode="auto">
          <a:xfrm>
            <a:off x="4267200" y="4351338"/>
            <a:ext cx="382588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44780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 </a:t>
            </a:r>
            <a:endParaRPr lang="en-US" sz="2400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174750" y="1295400"/>
            <a:ext cx="850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            Phân vai, dựng lại câu chuyện</a:t>
            </a:r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889250" y="304800"/>
            <a:ext cx="3879850" cy="1066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Hoạt động 2 </a:t>
            </a:r>
          </a:p>
        </p:txBody>
      </p:sp>
      <p:pic>
        <p:nvPicPr>
          <p:cNvPr id="8197" name="Picture 13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7608">
            <a:off x="190500" y="296863"/>
            <a:ext cx="15970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62706">
            <a:off x="7759700" y="304800"/>
            <a:ext cx="159543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0" y="2286000"/>
            <a:ext cx="9906000" cy="4713288"/>
            <a:chOff x="0" y="1447800"/>
            <a:chExt cx="9906000" cy="5567678"/>
          </a:xfrm>
        </p:grpSpPr>
        <p:grpSp>
          <p:nvGrpSpPr>
            <p:cNvPr id="8200" name="Group 10"/>
            <p:cNvGrpSpPr>
              <a:grpSpLocks/>
            </p:cNvGrpSpPr>
            <p:nvPr/>
          </p:nvGrpSpPr>
          <p:grpSpPr bwMode="auto">
            <a:xfrm>
              <a:off x="0" y="1447800"/>
              <a:ext cx="3657600" cy="5567678"/>
              <a:chOff x="0" y="1447800"/>
              <a:chExt cx="3657600" cy="5567678"/>
            </a:xfrm>
          </p:grpSpPr>
          <p:pic>
            <p:nvPicPr>
              <p:cNvPr id="8207" name="Picture 2" descr="tempimage12.tiff"/>
              <p:cNvPicPr>
                <a:picLocks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447800"/>
                <a:ext cx="36576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8" name="TextBox 16"/>
              <p:cNvSpPr txBox="1">
                <a:spLocks noChangeArrowheads="1"/>
              </p:cNvSpPr>
              <p:nvPr/>
            </p:nvSpPr>
            <p:spPr bwMode="auto">
              <a:xfrm>
                <a:off x="0" y="6324600"/>
                <a:ext cx="3124200" cy="69087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Có lần……</a:t>
                </a:r>
              </a:p>
            </p:txBody>
          </p:sp>
        </p:grpSp>
        <p:grpSp>
          <p:nvGrpSpPr>
            <p:cNvPr id="8201" name="Group 11"/>
            <p:cNvGrpSpPr>
              <a:grpSpLocks/>
            </p:cNvGrpSpPr>
            <p:nvPr/>
          </p:nvGrpSpPr>
          <p:grpSpPr bwMode="auto">
            <a:xfrm>
              <a:off x="3124200" y="1524000"/>
              <a:ext cx="3810000" cy="5415278"/>
              <a:chOff x="3124200" y="1524000"/>
              <a:chExt cx="3810000" cy="5415278"/>
            </a:xfrm>
          </p:grpSpPr>
          <p:pic>
            <p:nvPicPr>
              <p:cNvPr id="8205" name="Picture 3" descr="tempimage13.tiff"/>
              <p:cNvPicPr>
                <a:picLocks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81400" y="1524000"/>
                <a:ext cx="3124200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6" name="TextBox 14"/>
              <p:cNvSpPr txBox="1">
                <a:spLocks noChangeArrowheads="1"/>
              </p:cNvSpPr>
              <p:nvPr/>
            </p:nvSpPr>
            <p:spPr bwMode="auto">
              <a:xfrm>
                <a:off x="3124200" y="6248400"/>
                <a:ext cx="3810000" cy="69087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Một lần khác…..</a:t>
                </a:r>
              </a:p>
            </p:txBody>
          </p:sp>
        </p:grpSp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6661150" y="1524000"/>
              <a:ext cx="3244850" cy="5363903"/>
              <a:chOff x="6661150" y="1524000"/>
              <a:chExt cx="3244850" cy="5363903"/>
            </a:xfrm>
          </p:grpSpPr>
          <p:pic>
            <p:nvPicPr>
              <p:cNvPr id="8203" name="Picture 4" descr="tempimage14.tiff"/>
              <p:cNvPicPr>
                <a:picLocks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61150" y="1524000"/>
                <a:ext cx="3244850" cy="472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4" name="TextBox 12"/>
              <p:cNvSpPr txBox="1">
                <a:spLocks noChangeArrowheads="1"/>
              </p:cNvSpPr>
              <p:nvPr/>
            </p:nvSpPr>
            <p:spPr bwMode="auto">
              <a:xfrm>
                <a:off x="6858000" y="6197025"/>
                <a:ext cx="3048000" cy="69087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FF0000"/>
                    </a:solidFill>
                  </a:rPr>
                  <a:t>Lần khác nữa...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user\AppData\Local\Temp\Rar$DI10.257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914400"/>
            <a:ext cx="10863263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46175" y="1219200"/>
            <a:ext cx="75406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538" tIns="28269" rIns="56538" bIns="28269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                                  TIÊU CHÍ ĐÁNH GIÁ</a:t>
            </a:r>
          </a:p>
          <a:p>
            <a:r>
              <a:rPr lang="en-US" sz="2000"/>
              <a:t> </a:t>
            </a:r>
          </a:p>
          <a:p>
            <a:r>
              <a:rPr lang="vi-VN" sz="2000" b="1" i="1"/>
              <a:t>1, Nội dung</a:t>
            </a:r>
            <a:r>
              <a:rPr lang="en-US" sz="2000" b="1" i="1"/>
              <a:t> </a:t>
            </a:r>
            <a:r>
              <a:rPr lang="vi-VN" sz="2000" b="1" i="1"/>
              <a:t>:        </a:t>
            </a:r>
            <a:r>
              <a:rPr lang="vi-VN" sz="2000" b="1"/>
              <a:t>* Kể đủ ý, đúng tr</a:t>
            </a:r>
            <a:r>
              <a:rPr lang="en-US" sz="2000" b="1"/>
              <a:t>ình</a:t>
            </a:r>
            <a:r>
              <a:rPr lang="vi-VN" sz="2000" b="1"/>
              <a:t> tự </a:t>
            </a:r>
          </a:p>
          <a:p>
            <a:r>
              <a:rPr lang="en-US" sz="2000"/>
              <a:t> </a:t>
            </a:r>
          </a:p>
          <a:p>
            <a:r>
              <a:rPr lang="vi-VN" sz="2000" b="1" i="1"/>
              <a:t>2, Cách diễn đạt</a:t>
            </a:r>
            <a:r>
              <a:rPr lang="en-US" sz="2000" b="1" i="1"/>
              <a:t> </a:t>
            </a:r>
            <a:r>
              <a:rPr lang="vi-VN" sz="2000" b="1" i="1"/>
              <a:t>:</a:t>
            </a:r>
            <a:endParaRPr lang="en-US" sz="2000" b="1" i="1"/>
          </a:p>
          <a:p>
            <a:pPr>
              <a:lnSpc>
                <a:spcPct val="150000"/>
              </a:lnSpc>
            </a:pPr>
            <a:r>
              <a:rPr lang="en-US" sz="2000" b="1"/>
              <a:t>                              </a:t>
            </a:r>
            <a:r>
              <a:rPr lang="vi-VN" sz="2000" b="1"/>
              <a:t>* Nói thành câu, dùng từ hợp lý</a:t>
            </a:r>
          </a:p>
          <a:p>
            <a:pPr>
              <a:lnSpc>
                <a:spcPct val="150000"/>
              </a:lnSpc>
            </a:pPr>
            <a:r>
              <a:rPr lang="en-US" sz="2000" b="1"/>
              <a:t>                              * Biết kể bằng lời của mình</a:t>
            </a:r>
          </a:p>
          <a:p>
            <a:r>
              <a:rPr lang="en-US" sz="2000" i="1"/>
              <a:t> </a:t>
            </a:r>
            <a:r>
              <a:rPr lang="en-US" sz="2000" b="1" i="1"/>
              <a:t>3, Cách thể hiện: </a:t>
            </a:r>
          </a:p>
          <a:p>
            <a:pPr>
              <a:lnSpc>
                <a:spcPct val="150000"/>
              </a:lnSpc>
            </a:pPr>
            <a:r>
              <a:rPr lang="en-US" sz="2000" b="1"/>
              <a:t>                               * Kể tự nhiên</a:t>
            </a:r>
          </a:p>
          <a:p>
            <a:pPr>
              <a:lnSpc>
                <a:spcPct val="150000"/>
              </a:lnSpc>
            </a:pPr>
            <a:r>
              <a:rPr lang="vi-VN" sz="2000" b="1"/>
              <a:t>                           </a:t>
            </a:r>
            <a:r>
              <a:rPr lang="en-US" sz="2000" b="1"/>
              <a:t> </a:t>
            </a:r>
            <a:r>
              <a:rPr lang="vi-VN" sz="2000" b="1"/>
              <a:t>   * Biết phối hợp lời kể với điệu bộ nét mặt</a:t>
            </a:r>
          </a:p>
          <a:p>
            <a:pPr>
              <a:lnSpc>
                <a:spcPct val="150000"/>
              </a:lnSpc>
            </a:pPr>
            <a:r>
              <a:rPr lang="en-US" sz="2000" b="1"/>
              <a:t>                               * Giọng kể thích hợp </a:t>
            </a: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010400" y="24384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0243" name="Group 7"/>
          <p:cNvGrpSpPr>
            <a:grpSpLocks/>
          </p:cNvGrpSpPr>
          <p:nvPr/>
        </p:nvGrpSpPr>
        <p:grpSpPr bwMode="auto">
          <a:xfrm>
            <a:off x="-228600" y="-152400"/>
            <a:ext cx="10515600" cy="6477000"/>
            <a:chOff x="-228600" y="-152400"/>
            <a:chExt cx="10515600" cy="6477000"/>
          </a:xfrm>
        </p:grpSpPr>
        <p:sp>
          <p:nvSpPr>
            <p:cNvPr id="10244" name="AutoShape 8"/>
            <p:cNvSpPr>
              <a:spLocks noChangeArrowheads="1"/>
            </p:cNvSpPr>
            <p:nvPr/>
          </p:nvSpPr>
          <p:spPr bwMode="auto">
            <a:xfrm>
              <a:off x="-228600" y="-152400"/>
              <a:ext cx="10515600" cy="6477000"/>
            </a:xfrm>
            <a:prstGeom prst="star16">
              <a:avLst>
                <a:gd name="adj" fmla="val 37500"/>
              </a:avLst>
            </a:prstGeom>
            <a:solidFill>
              <a:srgbClr val="A2EDF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>
                <a:solidFill>
                  <a:srgbClr val="000099"/>
                </a:solidFill>
              </a:endParaRPr>
            </a:p>
          </p:txBody>
        </p:sp>
        <p:sp>
          <p:nvSpPr>
            <p:cNvPr id="10245" name="AutoShape 9"/>
            <p:cNvSpPr>
              <a:spLocks noChangeArrowheads="1"/>
            </p:cNvSpPr>
            <p:nvPr/>
          </p:nvSpPr>
          <p:spPr bwMode="auto">
            <a:xfrm>
              <a:off x="990600" y="533400"/>
              <a:ext cx="8610600" cy="4800600"/>
            </a:xfrm>
            <a:prstGeom prst="cloudCallout">
              <a:avLst>
                <a:gd name="adj1" fmla="val -41569"/>
                <a:gd name="adj2" fmla="val 79310"/>
              </a:avLst>
            </a:prstGeom>
            <a:solidFill>
              <a:srgbClr val="F2FAA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4400" b="1">
                  <a:solidFill>
                    <a:srgbClr val="000099"/>
                  </a:solidFill>
                </a:rPr>
                <a:t>Câu chuyện </a:t>
              </a:r>
              <a:r>
                <a:rPr lang="vi-VN" sz="4400" b="1">
                  <a:solidFill>
                    <a:srgbClr val="000099"/>
                  </a:solidFill>
                </a:rPr>
                <a:t>đã</a:t>
              </a:r>
              <a:r>
                <a:rPr lang="en-US" sz="4400" b="1">
                  <a:solidFill>
                    <a:srgbClr val="000099"/>
                  </a:solidFill>
                </a:rPr>
                <a:t> giúp em nhận ra ng</a:t>
              </a:r>
              <a:r>
                <a:rPr lang="vi-VN" sz="4400" b="1">
                  <a:solidFill>
                    <a:srgbClr val="000099"/>
                  </a:solidFill>
                </a:rPr>
                <a:t>ười</a:t>
              </a:r>
              <a:r>
                <a:rPr lang="en-US" sz="4400" b="1">
                  <a:solidFill>
                    <a:srgbClr val="000099"/>
                  </a:solidFill>
                </a:rPr>
                <a:t> bạn tốt là ng</a:t>
              </a:r>
              <a:r>
                <a:rPr lang="vi-VN" sz="4400" b="1">
                  <a:solidFill>
                    <a:srgbClr val="000099"/>
                  </a:solidFill>
                </a:rPr>
                <a:t>ười</a:t>
              </a:r>
              <a:r>
                <a:rPr lang="en-US" sz="4400" b="1">
                  <a:solidFill>
                    <a:srgbClr val="000099"/>
                  </a:solidFill>
                </a:rPr>
                <a:t> nh</a:t>
              </a:r>
              <a:r>
                <a:rPr lang="vi-VN" sz="4400" b="1">
                  <a:solidFill>
                    <a:srgbClr val="000099"/>
                  </a:solidFill>
                </a:rPr>
                <a:t>ư</a:t>
              </a:r>
              <a:r>
                <a:rPr lang="en-US" sz="4400" b="1">
                  <a:solidFill>
                    <a:srgbClr val="000099"/>
                  </a:solidFill>
                </a:rPr>
                <a:t> thế nào?</a:t>
              </a:r>
              <a:endParaRPr lang="en-US" sz="28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1677</TotalTime>
  <Words>375</Words>
  <Application>Microsoft Office PowerPoint</Application>
  <PresentationFormat>A4 Paper (210x297 mm)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123</cp:revision>
  <dcterms:created xsi:type="dcterms:W3CDTF">2010-09-28T15:39:15Z</dcterms:created>
  <dcterms:modified xsi:type="dcterms:W3CDTF">2016-06-29T09:09:04Z</dcterms:modified>
</cp:coreProperties>
</file>