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78" r:id="rId5"/>
    <p:sldId id="261" r:id="rId6"/>
    <p:sldId id="265" r:id="rId7"/>
    <p:sldId id="276" r:id="rId8"/>
    <p:sldId id="266" r:id="rId9"/>
    <p:sldId id="270" r:id="rId10"/>
    <p:sldId id="279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6633"/>
    <a:srgbClr val="A64BB5"/>
    <a:srgbClr val="990033"/>
    <a:srgbClr val="FF7C80"/>
    <a:srgbClr val="FF3399"/>
    <a:srgbClr val="CCECFF"/>
    <a:srgbClr val="CCCCFF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F3169-E329-481A-AB7F-5DC800BB4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5232-6471-4093-BECA-5C1379318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FE672-3E65-4925-82C0-4205E65C1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1A551-C29C-408D-AFAB-B701B2156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D9F2B-F6CF-4EED-BCAF-5282E5E20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9F74E-204D-40D8-87EA-19388C22C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67B27-BA8C-4227-960B-8E546A0BA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06ED8-DEEE-4E51-A3B0-524F8A944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AA2A4-DF6B-4027-9117-171F61F5A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5F54F-A372-4429-A56B-AEB84B7BB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F5A4A-053C-40B6-B9B3-4A3A990BA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295B59-1DAD-4AD9-A2EB-3FDA648AA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7C80"/>
            </a:gs>
            <a:gs pos="100000">
              <a:srgbClr val="9966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Tweety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611677" flipH="1">
            <a:off x="0" y="4343400"/>
            <a:ext cx="25908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572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AutoShape 6"/>
          <p:cNvSpPr>
            <a:spLocks noChangeArrowheads="1"/>
          </p:cNvSpPr>
          <p:nvPr/>
        </p:nvSpPr>
        <p:spPr bwMode="auto">
          <a:xfrm>
            <a:off x="1600200" y="609600"/>
            <a:ext cx="6934200" cy="3733800"/>
          </a:xfrm>
          <a:prstGeom prst="cloudCallout">
            <a:avLst>
              <a:gd name="adj1" fmla="val -37454"/>
              <a:gd name="adj2" fmla="val 78019"/>
            </a:avLst>
          </a:prstGeom>
          <a:solidFill>
            <a:schemeClr val="accent1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4800" b="1"/>
          </a:p>
          <a:p>
            <a:pPr algn="ctr"/>
            <a:endParaRPr lang="en-US" sz="4800" b="1"/>
          </a:p>
        </p:txBody>
      </p:sp>
      <p:sp>
        <p:nvSpPr>
          <p:cNvPr id="3077" name="WordArt 11"/>
          <p:cNvSpPr>
            <a:spLocks noChangeArrowheads="1" noChangeShapeType="1" noTextEdit="1"/>
          </p:cNvSpPr>
          <p:nvPr/>
        </p:nvSpPr>
        <p:spPr bwMode="auto">
          <a:xfrm>
            <a:off x="2362200" y="1143000"/>
            <a:ext cx="5334000" cy="2514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A64BB5"/>
                </a:solidFill>
                <a:latin typeface="Times New Roman" pitchFamily="18" charset="0"/>
                <a:cs typeface="Times New Roman" pitchFamily="18" charset="0"/>
              </a:rPr>
              <a:t>MÔN TẬP ĐỌC</a:t>
            </a:r>
          </a:p>
        </p:txBody>
      </p:sp>
      <p:pic>
        <p:nvPicPr>
          <p:cNvPr id="3078" name="Picture 12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286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3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6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2954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7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8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15300" y="9906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9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20" descr="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29900" y="7620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/>
              <a:t>gì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bèo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990600" y="381000"/>
            <a:ext cx="6705600" cy="2209800"/>
          </a:xfrm>
          <a:prstGeom prst="cloudCallout">
            <a:avLst>
              <a:gd name="adj1" fmla="val -35676"/>
              <a:gd name="adj2" fmla="val 117315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8435" name="Picture 6" descr="j02321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724400"/>
            <a:ext cx="22098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3048000" y="3352800"/>
            <a:ext cx="5867400" cy="2819400"/>
          </a:xfrm>
          <a:prstGeom prst="wedgeRoundRectCallout">
            <a:avLst>
              <a:gd name="adj1" fmla="val -36389"/>
              <a:gd name="adj2" fmla="val 2601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sz="3200" dirty="0"/>
              <a:t> 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914400" y="609600"/>
            <a:ext cx="7391400" cy="1371600"/>
          </a:xfrm>
          <a:prstGeom prst="wedgeRoundRectCallout">
            <a:avLst>
              <a:gd name="adj1" fmla="val -34384"/>
              <a:gd name="adj2" fmla="val 5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3:-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438400"/>
            <a:ext cx="4419600" cy="838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Thái độ của gọng vó: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096000" y="2438400"/>
            <a:ext cx="304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Bái phục nhìn theo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5105400" y="2895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609600" y="3733800"/>
            <a:ext cx="4419600" cy="838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Thái độ của cua kềnh:</a:t>
            </a:r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228600" y="5105400"/>
            <a:ext cx="5181600" cy="838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Thái độ của săn sắt, cá thầu: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181600" y="4191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4864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096000" y="3733800"/>
            <a:ext cx="304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âu yếm ngó theo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6096000" y="4816475"/>
            <a:ext cx="3048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lăng xăng cố bơi theo, hoan nghênh váng cả mặt nước.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  <p:bldP spid="20486" grpId="0"/>
      <p:bldP spid="20487" grpId="0" animBg="1"/>
      <p:bldP spid="20488" grpId="0" animBg="1"/>
      <p:bldP spid="20489" grpId="0" animBg="1"/>
      <p:bldP spid="20490" grpId="0" animBg="1"/>
      <p:bldP spid="20491" grpId="0" animBg="1"/>
      <p:bldP spid="20492" grpId="0"/>
      <p:bldP spid="204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	</a:t>
            </a:r>
          </a:p>
        </p:txBody>
      </p:sp>
      <p:pic>
        <p:nvPicPr>
          <p:cNvPr id="2048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2133600" y="1905000"/>
            <a:ext cx="281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4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676400" y="2743200"/>
            <a:ext cx="6934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dirty="0"/>
              <a:t>	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057400"/>
            <a:ext cx="5867400" cy="1143000"/>
          </a:xfrm>
          <a:solidFill>
            <a:srgbClr val="CCCCFF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</a:sp3d>
        </p:spPr>
        <p:txBody>
          <a:bodyPr>
            <a:flatTx/>
          </a:bodyPr>
          <a:lstStyle/>
          <a:p>
            <a:pPr eaLnBrk="1" hangingPunct="1"/>
            <a:r>
              <a:rPr lang="en-US" sz="5400" b="1" smtClean="0"/>
              <a:t>Luyện đọc lại</a:t>
            </a:r>
          </a:p>
        </p:txBody>
      </p:sp>
      <p:sp>
        <p:nvSpPr>
          <p:cNvPr id="22538" name="WordArt 10"/>
          <p:cNvSpPr>
            <a:spLocks noChangeArrowheads="1" noChangeShapeType="1" noTextEdit="1"/>
          </p:cNvSpPr>
          <p:nvPr/>
        </p:nvSpPr>
        <p:spPr bwMode="auto">
          <a:xfrm>
            <a:off x="1219200" y="1066800"/>
            <a:ext cx="6400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24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Arial"/>
                <a:cs typeface="Arial"/>
              </a:rPr>
              <a:t>DẶN DÒ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85800" y="2819400"/>
            <a:ext cx="8001000" cy="3113088"/>
          </a:xfrm>
          <a:prstGeom prst="rect">
            <a:avLst/>
          </a:prstGeom>
          <a:solidFill>
            <a:srgbClr val="3333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>
            <a:spAutoFit/>
            <a:flatTx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/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</a:pP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0" grpId="1" animBg="1"/>
      <p:bldP spid="22538" grpId="0" animBg="1"/>
      <p:bldP spid="225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43000" y="609600"/>
            <a:ext cx="7010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743200" y="22098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Kiểm tra bài cũ: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133600" y="3048000"/>
            <a:ext cx="426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BÍM TÓC ĐUÔI SAM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590800" y="403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Vì sao Hà khóc?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676400" y="38100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Nghe lời thầy, Tuấn đã làm gì?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362200" y="22098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TRÊN CHIẾC BÈ</a:t>
            </a:r>
          </a:p>
        </p:txBody>
      </p:sp>
      <p:pic>
        <p:nvPicPr>
          <p:cNvPr id="2059" name="Picture 11" descr="Tap Doc_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065338"/>
            <a:ext cx="7086600" cy="47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3" grpId="1"/>
      <p:bldP spid="2054" grpId="0"/>
      <p:bldP spid="2054" grpId="1"/>
      <p:bldP spid="2056" grpId="0"/>
      <p:bldP spid="2056" grpId="1"/>
      <p:bldP spid="2057" grpId="0"/>
      <p:bldP spid="2057" grpId="1"/>
      <p:bldP spid="20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066800" y="533400"/>
            <a:ext cx="7772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 dirty="0"/>
          </a:p>
          <a:p>
            <a:pPr algn="ctr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TRÊN CHIẾC BÈ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04800" y="30480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Luyện đọc từ: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57200" y="3886200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lồi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err="1" smtClean="0"/>
              <a:t>ạn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: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: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…..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0" y="1143000"/>
            <a:ext cx="8001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Những anh gọng vó đen sạm, gầy và cao, nghênh cặp chân gọng vó đứng trên bãi lầy bái phục nhìn theo chúng tôi.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838200" y="1295400"/>
            <a:ext cx="4191000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u="sng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u="sng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u="sng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u="sng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7162800" y="25908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3300"/>
                </a:solidFill>
              </a:rPr>
              <a:t>/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295400" y="3733800"/>
            <a:ext cx="30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solidFill>
                  <a:srgbClr val="FF3300"/>
                </a:solidFill>
              </a:rPr>
              <a:t>/</a:t>
            </a:r>
            <a:endParaRPr lang="en-US" sz="4000" dirty="0">
              <a:solidFill>
                <a:srgbClr val="FF3300"/>
              </a:solidFill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629400" y="3200400"/>
            <a:ext cx="333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3300"/>
                </a:solidFill>
              </a:rPr>
              <a:t>/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315200" y="3657600"/>
            <a:ext cx="53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3300"/>
                </a:solidFill>
              </a:rPr>
              <a:t>//</a:t>
            </a: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V="1">
            <a:off x="5562600" y="3124200"/>
            <a:ext cx="1562100" cy="0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2209800" y="4267200"/>
            <a:ext cx="1562100" cy="0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  <p:bldP spid="8208" grpId="0"/>
      <p:bldP spid="8209" grpId="0"/>
      <p:bldP spid="8211" grpId="0"/>
      <p:bldP spid="8220" grpId="0" animBg="1"/>
      <p:bldP spid="82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066800" y="685800"/>
            <a:ext cx="7467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Bèo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bèo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cuống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phình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phao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9" name="Picture 7" descr="al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6000"/>
            <a:ext cx="2857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1ec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2362200"/>
            <a:ext cx="4800600" cy="360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8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605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2209800" y="3886200"/>
          <a:ext cx="2095500" cy="2582863"/>
        </p:xfrm>
        <a:graphic>
          <a:graphicData uri="http://schemas.openxmlformats.org/presentationml/2006/ole">
            <p:oleObj spid="_x0000_s1026" name="Clip" r:id="rId4" imgW="2095500" imgH="2582863" progId="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304800" y="3886200"/>
          <a:ext cx="1820863" cy="2530475"/>
        </p:xfrm>
        <a:graphic>
          <a:graphicData uri="http://schemas.openxmlformats.org/presentationml/2006/ole">
            <p:oleObj spid="_x0000_s1027" name="Clip" r:id="rId5" imgW="1820863" imgH="2530475" progId="">
              <p:embed/>
            </p:oleObj>
          </a:graphicData>
        </a:graphic>
      </p:graphicFrame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752600" y="1143000"/>
            <a:ext cx="6096000" cy="1006475"/>
          </a:xfrm>
          <a:prstGeom prst="rect">
            <a:avLst/>
          </a:prstGeom>
          <a:solidFill>
            <a:srgbClr val="FF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FF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ĐỌC NHÓM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828800" y="3124200"/>
            <a:ext cx="6096000" cy="1006475"/>
          </a:xfrm>
          <a:prstGeom prst="rect">
            <a:avLst/>
          </a:prstGeom>
          <a:solidFill>
            <a:srgbClr val="FF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FF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 ĐỌC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 animBg="1"/>
      <p:bldP spid="25612" grpId="1" animBg="1"/>
      <p:bldP spid="256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457200"/>
            <a:ext cx="799147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dirty="0"/>
              <a:t>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chớm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bái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phục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yếm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lăng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xăng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váng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609600" y="6858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u="sng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u="sng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17411" name="Picture 7" descr="j02321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724400"/>
            <a:ext cx="22098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1371600" y="1295400"/>
            <a:ext cx="6858000" cy="2057400"/>
          </a:xfrm>
          <a:prstGeom prst="cloudCallout">
            <a:avLst>
              <a:gd name="adj1" fmla="val -45602"/>
              <a:gd name="adj2" fmla="val 1066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Câu 1:</a:t>
            </a:r>
            <a:r>
              <a:rPr lang="en-US" sz="3200"/>
              <a:t> -Dế Mèn và Dế Trũi đi chơi xa bằng cách gì?</a:t>
            </a:r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3352800" y="4038600"/>
            <a:ext cx="5334000" cy="1905000"/>
          </a:xfrm>
          <a:prstGeom prst="wedgeRoundRectCallout">
            <a:avLst>
              <a:gd name="adj1" fmla="val -26338"/>
              <a:gd name="adj2" fmla="val 4758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sz="3200"/>
              <a:t>	Hai bạn ghép ba bốn lá bèo sen lại thành một chiếc bè đi trên sông.</a:t>
            </a:r>
          </a:p>
        </p:txBody>
      </p:sp>
      <p:pic>
        <p:nvPicPr>
          <p:cNvPr id="18447" name="Picture 15" descr="Tap Doc_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600200"/>
            <a:ext cx="58674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255</Words>
  <Application>Microsoft Office PowerPoint</Application>
  <PresentationFormat>On-screen Show (4:3)</PresentationFormat>
  <Paragraphs>49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Clip</vt:lpstr>
      <vt:lpstr>Slide 1</vt:lpstr>
      <vt:lpstr>Slide 2</vt:lpstr>
      <vt:lpstr>Slide 3</vt:lpstr>
      <vt:lpstr>Bài này chia làm 2 đoạn</vt:lpstr>
      <vt:lpstr>Slide 5</vt:lpstr>
      <vt:lpstr>Slide 6</vt:lpstr>
      <vt:lpstr>Slide 7</vt:lpstr>
      <vt:lpstr>Slide 8</vt:lpstr>
      <vt:lpstr>Slide 9</vt:lpstr>
      <vt:lpstr>Câu 1 : Dế Mèn và Dế Trũi đi chơi xa bằng cách gì?</vt:lpstr>
      <vt:lpstr>Slide 11</vt:lpstr>
      <vt:lpstr>Slide 12</vt:lpstr>
      <vt:lpstr>Slide 13</vt:lpstr>
      <vt:lpstr>Luyện đọc lại</vt:lpstr>
    </vt:vector>
  </TitlesOfParts>
  <Company>Arkansas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LBK</dc:creator>
  <cp:lastModifiedBy>Nhulam</cp:lastModifiedBy>
  <cp:revision>30</cp:revision>
  <dcterms:created xsi:type="dcterms:W3CDTF">2011-09-04T09:07:04Z</dcterms:created>
  <dcterms:modified xsi:type="dcterms:W3CDTF">2020-09-24T06:30:03Z</dcterms:modified>
</cp:coreProperties>
</file>